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emf" ContentType="image/x-em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3"/>
    <p:sldMasterId id="2147483676" r:id="rId4"/>
  </p:sldMasterIdLst>
  <p:notesMasterIdLst>
    <p:notesMasterId r:id="rId6"/>
  </p:notesMasterIdLst>
  <p:handoutMasterIdLst>
    <p:handoutMasterId r:id="rId212"/>
  </p:handoutMasterIdLst>
  <p:sldIdLst>
    <p:sldId id="3141" r:id="rId5"/>
    <p:sldId id="3481" r:id="rId7"/>
    <p:sldId id="3480" r:id="rId8"/>
    <p:sldId id="3482" r:id="rId9"/>
    <p:sldId id="3160" r:id="rId10"/>
    <p:sldId id="3313" r:id="rId11"/>
    <p:sldId id="3488" r:id="rId12"/>
    <p:sldId id="3489" r:id="rId13"/>
    <p:sldId id="3490" r:id="rId14"/>
    <p:sldId id="3394" r:id="rId15"/>
    <p:sldId id="3395" r:id="rId16"/>
    <p:sldId id="3396" r:id="rId17"/>
    <p:sldId id="3397" r:id="rId18"/>
    <p:sldId id="3398" r:id="rId19"/>
    <p:sldId id="3399" r:id="rId20"/>
    <p:sldId id="3400" r:id="rId21"/>
    <p:sldId id="3491" r:id="rId22"/>
    <p:sldId id="3492" r:id="rId23"/>
    <p:sldId id="3493" r:id="rId24"/>
    <p:sldId id="3494" r:id="rId25"/>
    <p:sldId id="3495" r:id="rId26"/>
    <p:sldId id="3496" r:id="rId27"/>
    <p:sldId id="3497" r:id="rId28"/>
    <p:sldId id="3498" r:id="rId29"/>
    <p:sldId id="3499" r:id="rId30"/>
    <p:sldId id="3500" r:id="rId31"/>
    <p:sldId id="3501" r:id="rId32"/>
    <p:sldId id="3502" r:id="rId33"/>
    <p:sldId id="3503" r:id="rId34"/>
    <p:sldId id="3504" r:id="rId35"/>
    <p:sldId id="3505" r:id="rId36"/>
    <p:sldId id="3506" r:id="rId37"/>
    <p:sldId id="3507" r:id="rId38"/>
    <p:sldId id="3508" r:id="rId39"/>
    <p:sldId id="3509" r:id="rId40"/>
    <p:sldId id="3510" r:id="rId41"/>
    <p:sldId id="3511" r:id="rId42"/>
    <p:sldId id="3512" r:id="rId43"/>
    <p:sldId id="3513" r:id="rId44"/>
    <p:sldId id="3514" r:id="rId45"/>
    <p:sldId id="3515" r:id="rId46"/>
    <p:sldId id="3516" r:id="rId47"/>
    <p:sldId id="3517" r:id="rId48"/>
    <p:sldId id="3518" r:id="rId49"/>
    <p:sldId id="3519" r:id="rId50"/>
    <p:sldId id="3520" r:id="rId51"/>
    <p:sldId id="3577" r:id="rId52"/>
    <p:sldId id="3578" r:id="rId53"/>
    <p:sldId id="3579" r:id="rId54"/>
    <p:sldId id="3580" r:id="rId55"/>
    <p:sldId id="3581" r:id="rId56"/>
    <p:sldId id="3582" r:id="rId57"/>
    <p:sldId id="3583" r:id="rId58"/>
    <p:sldId id="3584" r:id="rId59"/>
    <p:sldId id="3585" r:id="rId60"/>
    <p:sldId id="3586" r:id="rId61"/>
    <p:sldId id="3587" r:id="rId62"/>
    <p:sldId id="3588" r:id="rId63"/>
    <p:sldId id="3589" r:id="rId64"/>
    <p:sldId id="3590" r:id="rId65"/>
    <p:sldId id="3591" r:id="rId66"/>
    <p:sldId id="3592" r:id="rId67"/>
    <p:sldId id="3593" r:id="rId68"/>
    <p:sldId id="3594" r:id="rId69"/>
    <p:sldId id="3595" r:id="rId70"/>
    <p:sldId id="3596" r:id="rId71"/>
    <p:sldId id="3597" r:id="rId72"/>
    <p:sldId id="3598" r:id="rId73"/>
    <p:sldId id="3599" r:id="rId74"/>
    <p:sldId id="3600" r:id="rId75"/>
    <p:sldId id="3601" r:id="rId76"/>
    <p:sldId id="3602" r:id="rId77"/>
    <p:sldId id="3603" r:id="rId78"/>
    <p:sldId id="3604" r:id="rId79"/>
    <p:sldId id="3605" r:id="rId80"/>
    <p:sldId id="3606" r:id="rId81"/>
    <p:sldId id="3607" r:id="rId82"/>
    <p:sldId id="3608" r:id="rId83"/>
    <p:sldId id="3609" r:id="rId84"/>
    <p:sldId id="3610" r:id="rId85"/>
    <p:sldId id="3611" r:id="rId86"/>
    <p:sldId id="3612" r:id="rId87"/>
    <p:sldId id="3613" r:id="rId88"/>
    <p:sldId id="3614" r:id="rId89"/>
    <p:sldId id="3615" r:id="rId90"/>
    <p:sldId id="3560" r:id="rId91"/>
    <p:sldId id="3561" r:id="rId92"/>
    <p:sldId id="3562" r:id="rId93"/>
    <p:sldId id="3563" r:id="rId94"/>
    <p:sldId id="3564" r:id="rId95"/>
    <p:sldId id="3565" r:id="rId96"/>
    <p:sldId id="3566" r:id="rId97"/>
    <p:sldId id="3567" r:id="rId98"/>
    <p:sldId id="3568" r:id="rId99"/>
    <p:sldId id="3569" r:id="rId100"/>
    <p:sldId id="3570" r:id="rId101"/>
    <p:sldId id="3571" r:id="rId102"/>
    <p:sldId id="3572" r:id="rId103"/>
    <p:sldId id="3681" r:id="rId104"/>
    <p:sldId id="3682" r:id="rId105"/>
    <p:sldId id="3683" r:id="rId106"/>
    <p:sldId id="3684" r:id="rId107"/>
    <p:sldId id="3685" r:id="rId108"/>
    <p:sldId id="3573" r:id="rId109"/>
    <p:sldId id="3574" r:id="rId110"/>
    <p:sldId id="3575" r:id="rId111"/>
    <p:sldId id="3576" r:id="rId112"/>
    <p:sldId id="3616" r:id="rId113"/>
    <p:sldId id="3617" r:id="rId114"/>
    <p:sldId id="3618" r:id="rId115"/>
    <p:sldId id="3619" r:id="rId116"/>
    <p:sldId id="3620" r:id="rId117"/>
    <p:sldId id="3621" r:id="rId118"/>
    <p:sldId id="3622" r:id="rId119"/>
    <p:sldId id="3623" r:id="rId120"/>
    <p:sldId id="3624" r:id="rId121"/>
    <p:sldId id="3625" r:id="rId122"/>
    <p:sldId id="3626" r:id="rId123"/>
    <p:sldId id="3627" r:id="rId124"/>
    <p:sldId id="3628" r:id="rId125"/>
    <p:sldId id="3629" r:id="rId126"/>
    <p:sldId id="3630" r:id="rId127"/>
    <p:sldId id="3631" r:id="rId128"/>
    <p:sldId id="3632" r:id="rId129"/>
    <p:sldId id="3633" r:id="rId130"/>
    <p:sldId id="3634" r:id="rId131"/>
    <p:sldId id="3635" r:id="rId132"/>
    <p:sldId id="3636" r:id="rId133"/>
    <p:sldId id="3637" r:id="rId134"/>
    <p:sldId id="3638" r:id="rId135"/>
    <p:sldId id="3639" r:id="rId136"/>
    <p:sldId id="3640" r:id="rId137"/>
    <p:sldId id="3641" r:id="rId138"/>
    <p:sldId id="3642" r:id="rId139"/>
    <p:sldId id="3643" r:id="rId140"/>
    <p:sldId id="3644" r:id="rId141"/>
    <p:sldId id="3645" r:id="rId142"/>
    <p:sldId id="3646" r:id="rId143"/>
    <p:sldId id="3647" r:id="rId144"/>
    <p:sldId id="3648" r:id="rId145"/>
    <p:sldId id="3649" r:id="rId146"/>
    <p:sldId id="3650" r:id="rId147"/>
    <p:sldId id="3651" r:id="rId148"/>
    <p:sldId id="3652" r:id="rId149"/>
    <p:sldId id="3653" r:id="rId150"/>
    <p:sldId id="3654" r:id="rId151"/>
    <p:sldId id="3655" r:id="rId152"/>
    <p:sldId id="3656" r:id="rId153"/>
    <p:sldId id="3657" r:id="rId154"/>
    <p:sldId id="3658" r:id="rId155"/>
    <p:sldId id="3659" r:id="rId156"/>
    <p:sldId id="3660" r:id="rId157"/>
    <p:sldId id="3661" r:id="rId158"/>
    <p:sldId id="3662" r:id="rId159"/>
    <p:sldId id="3663" r:id="rId160"/>
    <p:sldId id="3664" r:id="rId161"/>
    <p:sldId id="3665" r:id="rId162"/>
    <p:sldId id="3666" r:id="rId163"/>
    <p:sldId id="3667" r:id="rId164"/>
    <p:sldId id="3668" r:id="rId165"/>
    <p:sldId id="3669" r:id="rId166"/>
    <p:sldId id="3670" r:id="rId167"/>
    <p:sldId id="3671" r:id="rId168"/>
    <p:sldId id="3672" r:id="rId169"/>
    <p:sldId id="3673" r:id="rId170"/>
    <p:sldId id="3674" r:id="rId171"/>
    <p:sldId id="3675" r:id="rId172"/>
    <p:sldId id="3676" r:id="rId173"/>
    <p:sldId id="3677" r:id="rId174"/>
    <p:sldId id="3678" r:id="rId175"/>
    <p:sldId id="3679" r:id="rId176"/>
    <p:sldId id="3686" r:id="rId177"/>
    <p:sldId id="3687" r:id="rId178"/>
    <p:sldId id="3688" r:id="rId179"/>
    <p:sldId id="3689" r:id="rId180"/>
    <p:sldId id="3690" r:id="rId181"/>
    <p:sldId id="3691" r:id="rId182"/>
    <p:sldId id="3692" r:id="rId183"/>
    <p:sldId id="3693" r:id="rId184"/>
    <p:sldId id="3694" r:id="rId185"/>
    <p:sldId id="3695" r:id="rId186"/>
    <p:sldId id="3696" r:id="rId187"/>
    <p:sldId id="3697" r:id="rId188"/>
    <p:sldId id="3698" r:id="rId189"/>
    <p:sldId id="3699" r:id="rId190"/>
    <p:sldId id="3700" r:id="rId191"/>
    <p:sldId id="3701" r:id="rId192"/>
    <p:sldId id="3702" r:id="rId193"/>
    <p:sldId id="3703" r:id="rId194"/>
    <p:sldId id="3704" r:id="rId195"/>
    <p:sldId id="3705" r:id="rId196"/>
    <p:sldId id="3706" r:id="rId197"/>
    <p:sldId id="3707" r:id="rId198"/>
    <p:sldId id="3708" r:id="rId199"/>
    <p:sldId id="3709" r:id="rId200"/>
    <p:sldId id="3710" r:id="rId201"/>
    <p:sldId id="3711" r:id="rId202"/>
    <p:sldId id="3712" r:id="rId203"/>
    <p:sldId id="3713" r:id="rId204"/>
    <p:sldId id="3714" r:id="rId205"/>
    <p:sldId id="3715" r:id="rId206"/>
    <p:sldId id="3716" r:id="rId207"/>
    <p:sldId id="3717" r:id="rId208"/>
    <p:sldId id="3718" r:id="rId209"/>
    <p:sldId id="3719" r:id="rId210"/>
    <p:sldId id="3680" r:id="rId211"/>
  </p:sldIdLst>
  <p:sldSz cx="12858750" cy="7232650"/>
  <p:notesSz cx="6858000" cy="9144000"/>
  <p:custDataLst>
    <p:tags r:id="rId216"/>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3C36"/>
    <a:srgbClr val="08B689"/>
    <a:srgbClr val="0070C0"/>
    <a:srgbClr val="09B0DE"/>
    <a:srgbClr val="FFFFFF"/>
    <a:srgbClr val="6669D2"/>
    <a:srgbClr val="79B50F"/>
    <a:srgbClr val="33BE9B"/>
    <a:srgbClr val="33FCC4"/>
    <a:srgbClr val="42D2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93376" autoAdjust="0"/>
  </p:normalViewPr>
  <p:slideViewPr>
    <p:cSldViewPr>
      <p:cViewPr varScale="1">
        <p:scale>
          <a:sx n="81" d="100"/>
          <a:sy n="81" d="100"/>
        </p:scale>
        <p:origin x="273" y="36"/>
      </p:cViewPr>
      <p:guideLst>
        <p:guide orient="horz" pos="328"/>
        <p:guide orient="horz" pos="4228"/>
        <p:guide pos="4050"/>
        <p:guide pos="557"/>
        <p:guide pos="7588"/>
        <p:guide pos="37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6" Type="http://schemas.openxmlformats.org/officeDocument/2006/relationships/tags" Target="tags/tag4.xml"/><Relationship Id="rId215" Type="http://schemas.openxmlformats.org/officeDocument/2006/relationships/tableStyles" Target="tableStyles.xml"/><Relationship Id="rId214" Type="http://schemas.openxmlformats.org/officeDocument/2006/relationships/viewProps" Target="viewProps.xml"/><Relationship Id="rId213" Type="http://schemas.openxmlformats.org/officeDocument/2006/relationships/presProps" Target="presProps.xml"/><Relationship Id="rId212" Type="http://schemas.openxmlformats.org/officeDocument/2006/relationships/handoutMaster" Target="handoutMasters/handoutMaster1.xml"/><Relationship Id="rId211" Type="http://schemas.openxmlformats.org/officeDocument/2006/relationships/slide" Target="slides/slide206.xml"/><Relationship Id="rId210" Type="http://schemas.openxmlformats.org/officeDocument/2006/relationships/slide" Target="slides/slide205.xml"/><Relationship Id="rId21" Type="http://schemas.openxmlformats.org/officeDocument/2006/relationships/slide" Target="slides/slide16.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 Id="rId20" Type="http://schemas.openxmlformats.org/officeDocument/2006/relationships/slide" Target="slides/slide15.xml"/><Relationship Id="rId2" Type="http://schemas.openxmlformats.org/officeDocument/2006/relationships/theme" Target="theme/theme1.xml"/><Relationship Id="rId199" Type="http://schemas.openxmlformats.org/officeDocument/2006/relationships/slide" Target="slides/slide194.xml"/><Relationship Id="rId198" Type="http://schemas.openxmlformats.org/officeDocument/2006/relationships/slide" Target="slides/slide193.xml"/><Relationship Id="rId197" Type="http://schemas.openxmlformats.org/officeDocument/2006/relationships/slide" Target="slides/slide192.xml"/><Relationship Id="rId196" Type="http://schemas.openxmlformats.org/officeDocument/2006/relationships/slide" Target="slides/slide191.xml"/><Relationship Id="rId195" Type="http://schemas.openxmlformats.org/officeDocument/2006/relationships/slide" Target="slides/slide190.xml"/><Relationship Id="rId194" Type="http://schemas.openxmlformats.org/officeDocument/2006/relationships/slide" Target="slides/slide189.xml"/><Relationship Id="rId193" Type="http://schemas.openxmlformats.org/officeDocument/2006/relationships/slide" Target="slides/slide188.xml"/><Relationship Id="rId192" Type="http://schemas.openxmlformats.org/officeDocument/2006/relationships/slide" Target="slides/slide187.xml"/><Relationship Id="rId191" Type="http://schemas.openxmlformats.org/officeDocument/2006/relationships/slide" Target="slides/slide186.xml"/><Relationship Id="rId190" Type="http://schemas.openxmlformats.org/officeDocument/2006/relationships/slide" Target="slides/slide185.xml"/><Relationship Id="rId19" Type="http://schemas.openxmlformats.org/officeDocument/2006/relationships/slide" Target="slides/slide14.xml"/><Relationship Id="rId189" Type="http://schemas.openxmlformats.org/officeDocument/2006/relationships/slide" Target="slides/slide184.xml"/><Relationship Id="rId188" Type="http://schemas.openxmlformats.org/officeDocument/2006/relationships/slide" Target="slides/slide183.xml"/><Relationship Id="rId187" Type="http://schemas.openxmlformats.org/officeDocument/2006/relationships/slide" Target="slides/slide182.xml"/><Relationship Id="rId186" Type="http://schemas.openxmlformats.org/officeDocument/2006/relationships/slide" Target="slides/slide181.xml"/><Relationship Id="rId185" Type="http://schemas.openxmlformats.org/officeDocument/2006/relationships/slide" Target="slides/slide180.xml"/><Relationship Id="rId184" Type="http://schemas.openxmlformats.org/officeDocument/2006/relationships/slide" Target="slides/slide179.xml"/><Relationship Id="rId183" Type="http://schemas.openxmlformats.org/officeDocument/2006/relationships/slide" Target="slides/slide178.xml"/><Relationship Id="rId182" Type="http://schemas.openxmlformats.org/officeDocument/2006/relationships/slide" Target="slides/slide177.xml"/><Relationship Id="rId181" Type="http://schemas.openxmlformats.org/officeDocument/2006/relationships/slide" Target="slides/slide176.xml"/><Relationship Id="rId180" Type="http://schemas.openxmlformats.org/officeDocument/2006/relationships/slide" Target="slides/slide175.xml"/><Relationship Id="rId18" Type="http://schemas.openxmlformats.org/officeDocument/2006/relationships/slide" Target="slides/slide13.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176" Type="http://schemas.openxmlformats.org/officeDocument/2006/relationships/slide" Target="slides/slide171.xml"/><Relationship Id="rId175" Type="http://schemas.openxmlformats.org/officeDocument/2006/relationships/slide" Target="slides/slide170.xml"/><Relationship Id="rId174" Type="http://schemas.openxmlformats.org/officeDocument/2006/relationships/slide" Target="slides/slide169.xml"/><Relationship Id="rId173" Type="http://schemas.openxmlformats.org/officeDocument/2006/relationships/slide" Target="slides/slide168.xml"/><Relationship Id="rId172" Type="http://schemas.openxmlformats.org/officeDocument/2006/relationships/slide" Target="slides/slide167.xml"/><Relationship Id="rId171" Type="http://schemas.openxmlformats.org/officeDocument/2006/relationships/slide" Target="slides/slide166.xml"/><Relationship Id="rId170" Type="http://schemas.openxmlformats.org/officeDocument/2006/relationships/slide" Target="slides/slide165.xml"/><Relationship Id="rId17" Type="http://schemas.openxmlformats.org/officeDocument/2006/relationships/slide" Target="slides/slide12.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CMCC201i\My%20Documents\5.&#34892;&#19994;&#24212;&#29992;\MM&#29992;&#25143;&#34892;&#20026;&#20998;&#26512;\&#25968;&#25454;&#20998;&#26512;\&#29992;&#25143;&#20215;&#20540;&#35780;&#2027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ocs\chinamobile\MDSS\&#20108;&#26399;\&#39044;&#27979;\20130225.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explosion val="3"/>
          <c:dPt>
            <c:idx val="0"/>
            <c:bubble3D val="0"/>
          </c:dPt>
          <c:dPt>
            <c:idx val="1"/>
            <c:bubble3D val="0"/>
          </c:dPt>
          <c:dPt>
            <c:idx val="2"/>
            <c:bubble3D val="0"/>
          </c:dPt>
          <c:dPt>
            <c:idx val="3"/>
            <c:bubble3D val="0"/>
          </c:dPt>
          <c:dLbls>
            <c:dLbl>
              <c:idx val="0"/>
              <c:layout>
                <c:manualLayout>
                  <c:x val="-0.174709514235956"/>
                  <c:y val="0.188937253456552"/>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23102333573056"/>
                  <c:y val="-0.243528876112594"/>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149793061207247"/>
                  <c:y val="-0.0638923288240778"/>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ext>
            </c:extLst>
          </c:dLbls>
          <c:cat>
            <c:strRef>
              <c:f>Sheet1!$A$1:$A$4</c:f>
              <c:strCache>
                <c:ptCount val="4"/>
                <c:pt idx="0">
                  <c:v>潜力2型用户</c:v>
                </c:pt>
                <c:pt idx="1">
                  <c:v>沉默用户</c:v>
                </c:pt>
                <c:pt idx="2">
                  <c:v>高价值用户</c:v>
                </c:pt>
                <c:pt idx="3">
                  <c:v>潜力1型用户</c:v>
                </c:pt>
              </c:strCache>
            </c:strRef>
          </c:cat>
          <c:val>
            <c:numRef>
              <c:f>Sheet1!$B$1:$B$4</c:f>
              <c:numCache>
                <c:formatCode>General</c:formatCode>
                <c:ptCount val="4"/>
                <c:pt idx="0">
                  <c:v>310693</c:v>
                </c:pt>
                <c:pt idx="1">
                  <c:v>989651</c:v>
                </c:pt>
                <c:pt idx="2">
                  <c:v>273975</c:v>
                </c:pt>
                <c:pt idx="3">
                  <c:v>460968</c:v>
                </c:pt>
              </c:numCache>
            </c:numRef>
          </c:val>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32001312335957"/>
          <c:y val="0.0397874881024487"/>
          <c:w val="0.877910979877515"/>
          <c:h val="0.848039225865998"/>
        </c:manualLayout>
      </c:layout>
      <c:lineChart>
        <c:grouping val="standard"/>
        <c:varyColors val="0"/>
        <c:ser>
          <c:idx val="0"/>
          <c:order val="0"/>
          <c:tx>
            <c:strRef>
              <c:f>预测结果!$A$7</c:f>
              <c:strCache>
                <c:ptCount val="1"/>
                <c:pt idx="0">
                  <c:v>营运收入</c:v>
                </c:pt>
              </c:strCache>
            </c:strRef>
          </c:tx>
          <c:dLbls>
            <c:delete val="1"/>
          </c:dLbls>
          <c:cat>
            <c:numRef>
              <c:f>预测结果!$B$6:$BU$6</c:f>
              <c:numCache>
                <c:formatCode>yyyy"年"m"月"</c:formatCode>
                <c:ptCount val="72"/>
                <c:pt idx="0" c:formatCode="yyyy&quot;年&quot;m&quot;月&quot;">
                  <c:v>39448</c:v>
                </c:pt>
                <c:pt idx="1" c:formatCode="yyyy&quot;年&quot;m&quot;月&quot;">
                  <c:v>39479</c:v>
                </c:pt>
                <c:pt idx="2" c:formatCode="yyyy&quot;年&quot;m&quot;月&quot;">
                  <c:v>39508</c:v>
                </c:pt>
                <c:pt idx="3" c:formatCode="yyyy&quot;年&quot;m&quot;月&quot;">
                  <c:v>39539</c:v>
                </c:pt>
                <c:pt idx="4" c:formatCode="yyyy&quot;年&quot;m&quot;月&quot;">
                  <c:v>39569</c:v>
                </c:pt>
                <c:pt idx="5" c:formatCode="yyyy&quot;年&quot;m&quot;月&quot;">
                  <c:v>39600</c:v>
                </c:pt>
                <c:pt idx="6" c:formatCode="yyyy&quot;年&quot;m&quot;月&quot;">
                  <c:v>39630</c:v>
                </c:pt>
                <c:pt idx="7" c:formatCode="yyyy&quot;年&quot;m&quot;月&quot;">
                  <c:v>39661</c:v>
                </c:pt>
                <c:pt idx="8" c:formatCode="yyyy&quot;年&quot;m&quot;月&quot;">
                  <c:v>39692</c:v>
                </c:pt>
                <c:pt idx="9" c:formatCode="yyyy&quot;年&quot;m&quot;月&quot;">
                  <c:v>39722</c:v>
                </c:pt>
                <c:pt idx="10" c:formatCode="yyyy&quot;年&quot;m&quot;月&quot;">
                  <c:v>39753</c:v>
                </c:pt>
                <c:pt idx="11" c:formatCode="yyyy&quot;年&quot;m&quot;月&quot;">
                  <c:v>39783</c:v>
                </c:pt>
                <c:pt idx="12" c:formatCode="yyyy&quot;年&quot;m&quot;月&quot;">
                  <c:v>39814</c:v>
                </c:pt>
                <c:pt idx="13" c:formatCode="yyyy&quot;年&quot;m&quot;月&quot;">
                  <c:v>39845</c:v>
                </c:pt>
                <c:pt idx="14" c:formatCode="yyyy&quot;年&quot;m&quot;月&quot;">
                  <c:v>39873</c:v>
                </c:pt>
                <c:pt idx="15" c:formatCode="yyyy&quot;年&quot;m&quot;月&quot;">
                  <c:v>39904</c:v>
                </c:pt>
                <c:pt idx="16" c:formatCode="yyyy&quot;年&quot;m&quot;月&quot;">
                  <c:v>39934</c:v>
                </c:pt>
                <c:pt idx="17" c:formatCode="yyyy&quot;年&quot;m&quot;月&quot;">
                  <c:v>39965</c:v>
                </c:pt>
                <c:pt idx="18" c:formatCode="yyyy&quot;年&quot;m&quot;月&quot;">
                  <c:v>39995</c:v>
                </c:pt>
                <c:pt idx="19" c:formatCode="yyyy&quot;年&quot;m&quot;月&quot;">
                  <c:v>40026</c:v>
                </c:pt>
                <c:pt idx="20" c:formatCode="yyyy&quot;年&quot;m&quot;月&quot;">
                  <c:v>40057</c:v>
                </c:pt>
                <c:pt idx="21" c:formatCode="yyyy&quot;年&quot;m&quot;月&quot;">
                  <c:v>40087</c:v>
                </c:pt>
                <c:pt idx="22" c:formatCode="yyyy&quot;年&quot;m&quot;月&quot;">
                  <c:v>40118</c:v>
                </c:pt>
                <c:pt idx="23" c:formatCode="yyyy&quot;年&quot;m&quot;月&quot;">
                  <c:v>40148</c:v>
                </c:pt>
                <c:pt idx="24" c:formatCode="yyyy&quot;年&quot;m&quot;月&quot;">
                  <c:v>40179</c:v>
                </c:pt>
                <c:pt idx="25" c:formatCode="yyyy&quot;年&quot;m&quot;月&quot;">
                  <c:v>40210</c:v>
                </c:pt>
                <c:pt idx="26" c:formatCode="yyyy&quot;年&quot;m&quot;月&quot;">
                  <c:v>40238</c:v>
                </c:pt>
                <c:pt idx="27" c:formatCode="yyyy&quot;年&quot;m&quot;月&quot;">
                  <c:v>40269</c:v>
                </c:pt>
                <c:pt idx="28" c:formatCode="yyyy&quot;年&quot;m&quot;月&quot;">
                  <c:v>40299</c:v>
                </c:pt>
                <c:pt idx="29" c:formatCode="yyyy&quot;年&quot;m&quot;月&quot;">
                  <c:v>40330</c:v>
                </c:pt>
                <c:pt idx="30" c:formatCode="yyyy&quot;年&quot;m&quot;月&quot;">
                  <c:v>40360</c:v>
                </c:pt>
                <c:pt idx="31" c:formatCode="yyyy&quot;年&quot;m&quot;月&quot;">
                  <c:v>40391</c:v>
                </c:pt>
                <c:pt idx="32" c:formatCode="yyyy&quot;年&quot;m&quot;月&quot;">
                  <c:v>40422</c:v>
                </c:pt>
                <c:pt idx="33" c:formatCode="yyyy&quot;年&quot;m&quot;月&quot;">
                  <c:v>40452</c:v>
                </c:pt>
                <c:pt idx="34" c:formatCode="yyyy&quot;年&quot;m&quot;月&quot;">
                  <c:v>40483</c:v>
                </c:pt>
                <c:pt idx="35" c:formatCode="yyyy&quot;年&quot;m&quot;月&quot;">
                  <c:v>40513</c:v>
                </c:pt>
                <c:pt idx="36" c:formatCode="yyyy&quot;年&quot;m&quot;月&quot;">
                  <c:v>40544</c:v>
                </c:pt>
                <c:pt idx="37" c:formatCode="yyyy&quot;年&quot;m&quot;月&quot;">
                  <c:v>40575</c:v>
                </c:pt>
                <c:pt idx="38" c:formatCode="yyyy&quot;年&quot;m&quot;月&quot;">
                  <c:v>40603</c:v>
                </c:pt>
                <c:pt idx="39" c:formatCode="yyyy&quot;年&quot;m&quot;月&quot;">
                  <c:v>40634</c:v>
                </c:pt>
                <c:pt idx="40" c:formatCode="yyyy&quot;年&quot;m&quot;月&quot;">
                  <c:v>40664</c:v>
                </c:pt>
                <c:pt idx="41" c:formatCode="yyyy&quot;年&quot;m&quot;月&quot;">
                  <c:v>40695</c:v>
                </c:pt>
                <c:pt idx="42" c:formatCode="yyyy&quot;年&quot;m&quot;月&quot;">
                  <c:v>40725</c:v>
                </c:pt>
                <c:pt idx="43" c:formatCode="yyyy&quot;年&quot;m&quot;月&quot;">
                  <c:v>40756</c:v>
                </c:pt>
                <c:pt idx="44" c:formatCode="yyyy&quot;年&quot;m&quot;月&quot;">
                  <c:v>40787</c:v>
                </c:pt>
                <c:pt idx="45" c:formatCode="yyyy&quot;年&quot;m&quot;月&quot;">
                  <c:v>40817</c:v>
                </c:pt>
                <c:pt idx="46" c:formatCode="yyyy&quot;年&quot;m&quot;月&quot;">
                  <c:v>40848</c:v>
                </c:pt>
                <c:pt idx="47" c:formatCode="yyyy&quot;年&quot;m&quot;月&quot;">
                  <c:v>40878</c:v>
                </c:pt>
                <c:pt idx="48" c:formatCode="yyyy&quot;年&quot;m&quot;月&quot;">
                  <c:v>40909</c:v>
                </c:pt>
                <c:pt idx="49" c:formatCode="yyyy&quot;年&quot;m&quot;月&quot;">
                  <c:v>40940</c:v>
                </c:pt>
                <c:pt idx="50" c:formatCode="yyyy&quot;年&quot;m&quot;月&quot;">
                  <c:v>40969</c:v>
                </c:pt>
                <c:pt idx="51" c:formatCode="yyyy&quot;年&quot;m&quot;月&quot;">
                  <c:v>41000</c:v>
                </c:pt>
                <c:pt idx="52" c:formatCode="yyyy&quot;年&quot;m&quot;月&quot;">
                  <c:v>41030</c:v>
                </c:pt>
                <c:pt idx="53" c:formatCode="yyyy&quot;年&quot;m&quot;月&quot;">
                  <c:v>41061</c:v>
                </c:pt>
                <c:pt idx="54" c:formatCode="yyyy&quot;年&quot;m&quot;月&quot;">
                  <c:v>41091</c:v>
                </c:pt>
                <c:pt idx="55" c:formatCode="yyyy&quot;年&quot;m&quot;月&quot;">
                  <c:v>41122</c:v>
                </c:pt>
                <c:pt idx="56" c:formatCode="yyyy&quot;年&quot;m&quot;月&quot;">
                  <c:v>41153</c:v>
                </c:pt>
                <c:pt idx="57" c:formatCode="yyyy&quot;年&quot;m&quot;月&quot;">
                  <c:v>41183</c:v>
                </c:pt>
                <c:pt idx="58" c:formatCode="yyyy&quot;年&quot;m&quot;月&quot;">
                  <c:v>41214</c:v>
                </c:pt>
                <c:pt idx="59" c:formatCode="yyyy&quot;年&quot;m&quot;月&quot;">
                  <c:v>41244</c:v>
                </c:pt>
                <c:pt idx="60" c:formatCode="yyyy&quot;年&quot;m&quot;月&quot;">
                  <c:v>41275</c:v>
                </c:pt>
                <c:pt idx="61" c:formatCode="yyyy&quot;年&quot;m&quot;月&quot;">
                  <c:v>41306</c:v>
                </c:pt>
                <c:pt idx="62" c:formatCode="yyyy&quot;年&quot;m&quot;月&quot;">
                  <c:v>41334</c:v>
                </c:pt>
                <c:pt idx="63" c:formatCode="yyyy&quot;年&quot;m&quot;月&quot;">
                  <c:v>41365</c:v>
                </c:pt>
                <c:pt idx="64" c:formatCode="yyyy&quot;年&quot;m&quot;月&quot;">
                  <c:v>41395</c:v>
                </c:pt>
                <c:pt idx="65" c:formatCode="yyyy&quot;年&quot;m&quot;月&quot;">
                  <c:v>41426</c:v>
                </c:pt>
                <c:pt idx="66" c:formatCode="yyyy&quot;年&quot;m&quot;月&quot;">
                  <c:v>41456</c:v>
                </c:pt>
                <c:pt idx="67" c:formatCode="yyyy&quot;年&quot;m&quot;月&quot;">
                  <c:v>41487</c:v>
                </c:pt>
                <c:pt idx="68" c:formatCode="yyyy&quot;年&quot;m&quot;月&quot;">
                  <c:v>41518</c:v>
                </c:pt>
                <c:pt idx="69" c:formatCode="yyyy&quot;年&quot;m&quot;月&quot;">
                  <c:v>41548</c:v>
                </c:pt>
                <c:pt idx="70" c:formatCode="yyyy&quot;年&quot;m&quot;月&quot;">
                  <c:v>41579</c:v>
                </c:pt>
                <c:pt idx="71" c:formatCode="yyyy&quot;年&quot;m&quot;月&quot;">
                  <c:v>41609</c:v>
                </c:pt>
              </c:numCache>
            </c:numRef>
          </c:cat>
          <c:val>
            <c:numRef>
              <c:f>预测结果!$B$7:$BU$7</c:f>
              <c:numCache>
                <c:formatCode>General</c:formatCode>
                <c:ptCount val="72"/>
                <c:pt idx="0">
                  <c:v>33223036714.03</c:v>
                </c:pt>
                <c:pt idx="1">
                  <c:v>33828933576.83</c:v>
                </c:pt>
                <c:pt idx="2">
                  <c:v>36356129279.43</c:v>
                </c:pt>
                <c:pt idx="3">
                  <c:v>34507896173.82</c:v>
                </c:pt>
                <c:pt idx="4">
                  <c:v>35557285148.6</c:v>
                </c:pt>
                <c:pt idx="5">
                  <c:v>33552490133.08</c:v>
                </c:pt>
                <c:pt idx="6">
                  <c:v>35039087213.06</c:v>
                </c:pt>
                <c:pt idx="7">
                  <c:v>34472876423.39</c:v>
                </c:pt>
                <c:pt idx="8">
                  <c:v>35323595482.28</c:v>
                </c:pt>
                <c:pt idx="9">
                  <c:v>34530279868.56</c:v>
                </c:pt>
                <c:pt idx="10">
                  <c:v>32764524424.09</c:v>
                </c:pt>
                <c:pt idx="11">
                  <c:v>33883526956.45</c:v>
                </c:pt>
                <c:pt idx="12">
                  <c:v>37156993388.88</c:v>
                </c:pt>
                <c:pt idx="13">
                  <c:v>35942675717.69</c:v>
                </c:pt>
                <c:pt idx="14">
                  <c:v>38595009813.94</c:v>
                </c:pt>
                <c:pt idx="15">
                  <c:v>37703967689.12</c:v>
                </c:pt>
                <c:pt idx="16">
                  <c:v>38449529635.1</c:v>
                </c:pt>
                <c:pt idx="17">
                  <c:v>37493668324.5</c:v>
                </c:pt>
                <c:pt idx="18">
                  <c:v>38378773123.15</c:v>
                </c:pt>
                <c:pt idx="19">
                  <c:v>38772474907.82</c:v>
                </c:pt>
                <c:pt idx="20">
                  <c:v>38668119111.07</c:v>
                </c:pt>
                <c:pt idx="21">
                  <c:v>38535728269.36</c:v>
                </c:pt>
                <c:pt idx="22">
                  <c:v>36728371468.64</c:v>
                </c:pt>
                <c:pt idx="23">
                  <c:v>37185428311.43</c:v>
                </c:pt>
                <c:pt idx="24">
                  <c:v>39378911557.39</c:v>
                </c:pt>
                <c:pt idx="25">
                  <c:v>39627732234.81</c:v>
                </c:pt>
                <c:pt idx="26">
                  <c:v>42253548553.31</c:v>
                </c:pt>
                <c:pt idx="27">
                  <c:v>41261493018.72</c:v>
                </c:pt>
                <c:pt idx="28">
                  <c:v>41356929128.33</c:v>
                </c:pt>
                <c:pt idx="29">
                  <c:v>40570517242.55</c:v>
                </c:pt>
                <c:pt idx="30">
                  <c:v>41476899220.68</c:v>
                </c:pt>
                <c:pt idx="31">
                  <c:v>41634352917.68</c:v>
                </c:pt>
                <c:pt idx="32">
                  <c:v>40929204844.24</c:v>
                </c:pt>
                <c:pt idx="33">
                  <c:v>40129260741.7</c:v>
                </c:pt>
                <c:pt idx="34">
                  <c:v>38350973687.37</c:v>
                </c:pt>
                <c:pt idx="35">
                  <c:v>38717330137.3012</c:v>
                </c:pt>
                <c:pt idx="36">
                  <c:v>43048798385.7957</c:v>
                </c:pt>
                <c:pt idx="37">
                  <c:v>42984497799.6533</c:v>
                </c:pt>
                <c:pt idx="38">
                  <c:v>45885580149.623</c:v>
                </c:pt>
                <c:pt idx="39">
                  <c:v>45046919528.806</c:v>
                </c:pt>
                <c:pt idx="40">
                  <c:v>45387104109.594</c:v>
                </c:pt>
                <c:pt idx="41">
                  <c:v>45522569337.374</c:v>
                </c:pt>
                <c:pt idx="42">
                  <c:v>45384030427.6456</c:v>
                </c:pt>
                <c:pt idx="43">
                  <c:v>45035183734.5766</c:v>
                </c:pt>
                <c:pt idx="44">
                  <c:v>44018549073.8234</c:v>
                </c:pt>
                <c:pt idx="45">
                  <c:v>42999241306.1809</c:v>
                </c:pt>
                <c:pt idx="46">
                  <c:v>40941410204.834</c:v>
                </c:pt>
                <c:pt idx="47">
                  <c:v>41983682457.066</c:v>
                </c:pt>
                <c:pt idx="48">
                  <c:v>48534511447.3503</c:v>
                </c:pt>
                <c:pt idx="49">
                  <c:v>45458355712.3153</c:v>
                </c:pt>
                <c:pt idx="50">
                  <c:v>48444143427.7515</c:v>
                </c:pt>
                <c:pt idx="51">
                  <c:v>47495557875.8893</c:v>
                </c:pt>
                <c:pt idx="52">
                  <c:v>47787823822.8606</c:v>
                </c:pt>
                <c:pt idx="53">
                  <c:v>47267143701.6064</c:v>
                </c:pt>
                <c:pt idx="54">
                  <c:v>48255430370.2492</c:v>
                </c:pt>
                <c:pt idx="55">
                  <c:v>47601626315.6073</c:v>
                </c:pt>
                <c:pt idx="56">
                  <c:v>47064169498.4952</c:v>
                </c:pt>
                <c:pt idx="57">
                  <c:v>45696252677.6716</c:v>
                </c:pt>
                <c:pt idx="58">
                  <c:v>43338569473.0323</c:v>
                </c:pt>
                <c:pt idx="59">
                  <c:v>43403994505.8131</c:v>
                </c:pt>
                <c:pt idx="60">
                  <c:v>49275021434.0696</c:v>
                </c:pt>
              </c:numCache>
            </c:numRef>
          </c:val>
          <c:smooth val="0"/>
        </c:ser>
        <c:ser>
          <c:idx val="1"/>
          <c:order val="1"/>
          <c:tx>
            <c:strRef>
              <c:f>预测结果!$A$8</c:f>
              <c:strCache>
                <c:ptCount val="1"/>
                <c:pt idx="0">
                  <c:v>营运支出</c:v>
                </c:pt>
              </c:strCache>
            </c:strRef>
          </c:tx>
          <c:marker>
            <c:symbol val="square"/>
            <c:size val="5"/>
          </c:marker>
          <c:dLbls>
            <c:delete val="1"/>
          </c:dLbls>
          <c:cat>
            <c:numRef>
              <c:f>预测结果!$B$6:$BU$6</c:f>
              <c:numCache>
                <c:formatCode>yyyy"年"m"月"</c:formatCode>
                <c:ptCount val="72"/>
                <c:pt idx="0" c:formatCode="yyyy&quot;年&quot;m&quot;月&quot;">
                  <c:v>39448</c:v>
                </c:pt>
                <c:pt idx="1" c:formatCode="yyyy&quot;年&quot;m&quot;月&quot;">
                  <c:v>39479</c:v>
                </c:pt>
                <c:pt idx="2" c:formatCode="yyyy&quot;年&quot;m&quot;月&quot;">
                  <c:v>39508</c:v>
                </c:pt>
                <c:pt idx="3" c:formatCode="yyyy&quot;年&quot;m&quot;月&quot;">
                  <c:v>39539</c:v>
                </c:pt>
                <c:pt idx="4" c:formatCode="yyyy&quot;年&quot;m&quot;月&quot;">
                  <c:v>39569</c:v>
                </c:pt>
                <c:pt idx="5" c:formatCode="yyyy&quot;年&quot;m&quot;月&quot;">
                  <c:v>39600</c:v>
                </c:pt>
                <c:pt idx="6" c:formatCode="yyyy&quot;年&quot;m&quot;月&quot;">
                  <c:v>39630</c:v>
                </c:pt>
                <c:pt idx="7" c:formatCode="yyyy&quot;年&quot;m&quot;月&quot;">
                  <c:v>39661</c:v>
                </c:pt>
                <c:pt idx="8" c:formatCode="yyyy&quot;年&quot;m&quot;月&quot;">
                  <c:v>39692</c:v>
                </c:pt>
                <c:pt idx="9" c:formatCode="yyyy&quot;年&quot;m&quot;月&quot;">
                  <c:v>39722</c:v>
                </c:pt>
                <c:pt idx="10" c:formatCode="yyyy&quot;年&quot;m&quot;月&quot;">
                  <c:v>39753</c:v>
                </c:pt>
                <c:pt idx="11" c:formatCode="yyyy&quot;年&quot;m&quot;月&quot;">
                  <c:v>39783</c:v>
                </c:pt>
                <c:pt idx="12" c:formatCode="yyyy&quot;年&quot;m&quot;月&quot;">
                  <c:v>39814</c:v>
                </c:pt>
                <c:pt idx="13" c:formatCode="yyyy&quot;年&quot;m&quot;月&quot;">
                  <c:v>39845</c:v>
                </c:pt>
                <c:pt idx="14" c:formatCode="yyyy&quot;年&quot;m&quot;月&quot;">
                  <c:v>39873</c:v>
                </c:pt>
                <c:pt idx="15" c:formatCode="yyyy&quot;年&quot;m&quot;月&quot;">
                  <c:v>39904</c:v>
                </c:pt>
                <c:pt idx="16" c:formatCode="yyyy&quot;年&quot;m&quot;月&quot;">
                  <c:v>39934</c:v>
                </c:pt>
                <c:pt idx="17" c:formatCode="yyyy&quot;年&quot;m&quot;月&quot;">
                  <c:v>39965</c:v>
                </c:pt>
                <c:pt idx="18" c:formatCode="yyyy&quot;年&quot;m&quot;月&quot;">
                  <c:v>39995</c:v>
                </c:pt>
                <c:pt idx="19" c:formatCode="yyyy&quot;年&quot;m&quot;月&quot;">
                  <c:v>40026</c:v>
                </c:pt>
                <c:pt idx="20" c:formatCode="yyyy&quot;年&quot;m&quot;月&quot;">
                  <c:v>40057</c:v>
                </c:pt>
                <c:pt idx="21" c:formatCode="yyyy&quot;年&quot;m&quot;月&quot;">
                  <c:v>40087</c:v>
                </c:pt>
                <c:pt idx="22" c:formatCode="yyyy&quot;年&quot;m&quot;月&quot;">
                  <c:v>40118</c:v>
                </c:pt>
                <c:pt idx="23" c:formatCode="yyyy&quot;年&quot;m&quot;月&quot;">
                  <c:v>40148</c:v>
                </c:pt>
                <c:pt idx="24" c:formatCode="yyyy&quot;年&quot;m&quot;月&quot;">
                  <c:v>40179</c:v>
                </c:pt>
                <c:pt idx="25" c:formatCode="yyyy&quot;年&quot;m&quot;月&quot;">
                  <c:v>40210</c:v>
                </c:pt>
                <c:pt idx="26" c:formatCode="yyyy&quot;年&quot;m&quot;月&quot;">
                  <c:v>40238</c:v>
                </c:pt>
                <c:pt idx="27" c:formatCode="yyyy&quot;年&quot;m&quot;月&quot;">
                  <c:v>40269</c:v>
                </c:pt>
                <c:pt idx="28" c:formatCode="yyyy&quot;年&quot;m&quot;月&quot;">
                  <c:v>40299</c:v>
                </c:pt>
                <c:pt idx="29" c:formatCode="yyyy&quot;年&quot;m&quot;月&quot;">
                  <c:v>40330</c:v>
                </c:pt>
                <c:pt idx="30" c:formatCode="yyyy&quot;年&quot;m&quot;月&quot;">
                  <c:v>40360</c:v>
                </c:pt>
                <c:pt idx="31" c:formatCode="yyyy&quot;年&quot;m&quot;月&quot;">
                  <c:v>40391</c:v>
                </c:pt>
                <c:pt idx="32" c:formatCode="yyyy&quot;年&quot;m&quot;月&quot;">
                  <c:v>40422</c:v>
                </c:pt>
                <c:pt idx="33" c:formatCode="yyyy&quot;年&quot;m&quot;月&quot;">
                  <c:v>40452</c:v>
                </c:pt>
                <c:pt idx="34" c:formatCode="yyyy&quot;年&quot;m&quot;月&quot;">
                  <c:v>40483</c:v>
                </c:pt>
                <c:pt idx="35" c:formatCode="yyyy&quot;年&quot;m&quot;月&quot;">
                  <c:v>40513</c:v>
                </c:pt>
                <c:pt idx="36" c:formatCode="yyyy&quot;年&quot;m&quot;月&quot;">
                  <c:v>40544</c:v>
                </c:pt>
                <c:pt idx="37" c:formatCode="yyyy&quot;年&quot;m&quot;月&quot;">
                  <c:v>40575</c:v>
                </c:pt>
                <c:pt idx="38" c:formatCode="yyyy&quot;年&quot;m&quot;月&quot;">
                  <c:v>40603</c:v>
                </c:pt>
                <c:pt idx="39" c:formatCode="yyyy&quot;年&quot;m&quot;月&quot;">
                  <c:v>40634</c:v>
                </c:pt>
                <c:pt idx="40" c:formatCode="yyyy&quot;年&quot;m&quot;月&quot;">
                  <c:v>40664</c:v>
                </c:pt>
                <c:pt idx="41" c:formatCode="yyyy&quot;年&quot;m&quot;月&quot;">
                  <c:v>40695</c:v>
                </c:pt>
                <c:pt idx="42" c:formatCode="yyyy&quot;年&quot;m&quot;月&quot;">
                  <c:v>40725</c:v>
                </c:pt>
                <c:pt idx="43" c:formatCode="yyyy&quot;年&quot;m&quot;月&quot;">
                  <c:v>40756</c:v>
                </c:pt>
                <c:pt idx="44" c:formatCode="yyyy&quot;年&quot;m&quot;月&quot;">
                  <c:v>40787</c:v>
                </c:pt>
                <c:pt idx="45" c:formatCode="yyyy&quot;年&quot;m&quot;月&quot;">
                  <c:v>40817</c:v>
                </c:pt>
                <c:pt idx="46" c:formatCode="yyyy&quot;年&quot;m&quot;月&quot;">
                  <c:v>40848</c:v>
                </c:pt>
                <c:pt idx="47" c:formatCode="yyyy&quot;年&quot;m&quot;月&quot;">
                  <c:v>40878</c:v>
                </c:pt>
                <c:pt idx="48" c:formatCode="yyyy&quot;年&quot;m&quot;月&quot;">
                  <c:v>40909</c:v>
                </c:pt>
                <c:pt idx="49" c:formatCode="yyyy&quot;年&quot;m&quot;月&quot;">
                  <c:v>40940</c:v>
                </c:pt>
                <c:pt idx="50" c:formatCode="yyyy&quot;年&quot;m&quot;月&quot;">
                  <c:v>40969</c:v>
                </c:pt>
                <c:pt idx="51" c:formatCode="yyyy&quot;年&quot;m&quot;月&quot;">
                  <c:v>41000</c:v>
                </c:pt>
                <c:pt idx="52" c:formatCode="yyyy&quot;年&quot;m&quot;月&quot;">
                  <c:v>41030</c:v>
                </c:pt>
                <c:pt idx="53" c:formatCode="yyyy&quot;年&quot;m&quot;月&quot;">
                  <c:v>41061</c:v>
                </c:pt>
                <c:pt idx="54" c:formatCode="yyyy&quot;年&quot;m&quot;月&quot;">
                  <c:v>41091</c:v>
                </c:pt>
                <c:pt idx="55" c:formatCode="yyyy&quot;年&quot;m&quot;月&quot;">
                  <c:v>41122</c:v>
                </c:pt>
                <c:pt idx="56" c:formatCode="yyyy&quot;年&quot;m&quot;月&quot;">
                  <c:v>41153</c:v>
                </c:pt>
                <c:pt idx="57" c:formatCode="yyyy&quot;年&quot;m&quot;月&quot;">
                  <c:v>41183</c:v>
                </c:pt>
                <c:pt idx="58" c:formatCode="yyyy&quot;年&quot;m&quot;月&quot;">
                  <c:v>41214</c:v>
                </c:pt>
                <c:pt idx="59" c:formatCode="yyyy&quot;年&quot;m&quot;月&quot;">
                  <c:v>41244</c:v>
                </c:pt>
                <c:pt idx="60" c:formatCode="yyyy&quot;年&quot;m&quot;月&quot;">
                  <c:v>41275</c:v>
                </c:pt>
                <c:pt idx="61" c:formatCode="yyyy&quot;年&quot;m&quot;月&quot;">
                  <c:v>41306</c:v>
                </c:pt>
                <c:pt idx="62" c:formatCode="yyyy&quot;年&quot;m&quot;月&quot;">
                  <c:v>41334</c:v>
                </c:pt>
                <c:pt idx="63" c:formatCode="yyyy&quot;年&quot;m&quot;月&quot;">
                  <c:v>41365</c:v>
                </c:pt>
                <c:pt idx="64" c:formatCode="yyyy&quot;年&quot;m&quot;月&quot;">
                  <c:v>41395</c:v>
                </c:pt>
                <c:pt idx="65" c:formatCode="yyyy&quot;年&quot;m&quot;月&quot;">
                  <c:v>41426</c:v>
                </c:pt>
                <c:pt idx="66" c:formatCode="yyyy&quot;年&quot;m&quot;月&quot;">
                  <c:v>41456</c:v>
                </c:pt>
                <c:pt idx="67" c:formatCode="yyyy&quot;年&quot;m&quot;月&quot;">
                  <c:v>41487</c:v>
                </c:pt>
                <c:pt idx="68" c:formatCode="yyyy&quot;年&quot;m&quot;月&quot;">
                  <c:v>41518</c:v>
                </c:pt>
                <c:pt idx="69" c:formatCode="yyyy&quot;年&quot;m&quot;月&quot;">
                  <c:v>41548</c:v>
                </c:pt>
                <c:pt idx="70" c:formatCode="yyyy&quot;年&quot;m&quot;月&quot;">
                  <c:v>41579</c:v>
                </c:pt>
                <c:pt idx="71" c:formatCode="yyyy&quot;年&quot;m&quot;月&quot;">
                  <c:v>41609</c:v>
                </c:pt>
              </c:numCache>
            </c:numRef>
          </c:cat>
          <c:val>
            <c:numRef>
              <c:f>预测结果!$B$8:$BU$8</c:f>
              <c:numCache>
                <c:formatCode>General</c:formatCode>
                <c:ptCount val="72"/>
                <c:pt idx="0">
                  <c:v>19090080841.1168</c:v>
                </c:pt>
                <c:pt idx="1">
                  <c:v>18610967674.3344</c:v>
                </c:pt>
                <c:pt idx="2">
                  <c:v>21300331370.2622</c:v>
                </c:pt>
                <c:pt idx="3">
                  <c:v>19854532949.3748</c:v>
                </c:pt>
                <c:pt idx="4">
                  <c:v>20689268920.9148</c:v>
                </c:pt>
                <c:pt idx="5">
                  <c:v>24166281978.7037</c:v>
                </c:pt>
                <c:pt idx="6">
                  <c:v>20937014767.96</c:v>
                </c:pt>
                <c:pt idx="7">
                  <c:v>21332512899.97</c:v>
                </c:pt>
                <c:pt idx="8">
                  <c:v>23173251317.6298</c:v>
                </c:pt>
                <c:pt idx="9">
                  <c:v>23690822048.824</c:v>
                </c:pt>
                <c:pt idx="10">
                  <c:v>25836938863.98</c:v>
                </c:pt>
                <c:pt idx="11">
                  <c:v>31089183880.9549</c:v>
                </c:pt>
                <c:pt idx="12">
                  <c:v>21451803873.6302</c:v>
                </c:pt>
                <c:pt idx="13">
                  <c:v>21678334731.242</c:v>
                </c:pt>
                <c:pt idx="14">
                  <c:v>24465304757.5462</c:v>
                </c:pt>
                <c:pt idx="15">
                  <c:v>23807737988.1862</c:v>
                </c:pt>
                <c:pt idx="16">
                  <c:v>23910410082.6462</c:v>
                </c:pt>
                <c:pt idx="17">
                  <c:v>26829094933.8531</c:v>
                </c:pt>
                <c:pt idx="18">
                  <c:v>23643461866.5758</c:v>
                </c:pt>
                <c:pt idx="19">
                  <c:v>24240378205.486</c:v>
                </c:pt>
                <c:pt idx="20">
                  <c:v>29014285261.4558</c:v>
                </c:pt>
                <c:pt idx="21">
                  <c:v>24578500079.2358</c:v>
                </c:pt>
                <c:pt idx="22">
                  <c:v>27384302606.8258</c:v>
                </c:pt>
                <c:pt idx="23">
                  <c:v>33722764206.486</c:v>
                </c:pt>
                <c:pt idx="24">
                  <c:v>23066272087.9433</c:v>
                </c:pt>
                <c:pt idx="25">
                  <c:v>23237265429.2896</c:v>
                </c:pt>
                <c:pt idx="26">
                  <c:v>26062533929.059</c:v>
                </c:pt>
                <c:pt idx="27">
                  <c:v>24886090810.0673</c:v>
                </c:pt>
                <c:pt idx="28">
                  <c:v>25075619809.6473</c:v>
                </c:pt>
                <c:pt idx="29">
                  <c:v>29551565065.4662</c:v>
                </c:pt>
                <c:pt idx="30">
                  <c:v>27426743992.1842</c:v>
                </c:pt>
                <c:pt idx="31">
                  <c:v>25254879070.2242</c:v>
                </c:pt>
                <c:pt idx="32">
                  <c:v>28096794252.2342</c:v>
                </c:pt>
                <c:pt idx="33">
                  <c:v>29413244454.6842</c:v>
                </c:pt>
                <c:pt idx="34">
                  <c:v>34124660303.7435</c:v>
                </c:pt>
                <c:pt idx="35">
                  <c:v>40090653460.8883</c:v>
                </c:pt>
                <c:pt idx="36">
                  <c:v>25903240373.3158</c:v>
                </c:pt>
                <c:pt idx="37">
                  <c:v>25363528485.3436</c:v>
                </c:pt>
                <c:pt idx="38">
                  <c:v>29703112589.0679</c:v>
                </c:pt>
                <c:pt idx="39">
                  <c:v>27339374220.3378</c:v>
                </c:pt>
                <c:pt idx="40">
                  <c:v>28734222321.8656</c:v>
                </c:pt>
                <c:pt idx="41">
                  <c:v>35926677647.4058</c:v>
                </c:pt>
                <c:pt idx="42">
                  <c:v>28592032151.9167</c:v>
                </c:pt>
                <c:pt idx="43">
                  <c:v>29689378265.8369</c:v>
                </c:pt>
                <c:pt idx="44">
                  <c:v>33873095382.2579</c:v>
                </c:pt>
                <c:pt idx="45">
                  <c:v>32325782281.7624</c:v>
                </c:pt>
                <c:pt idx="46">
                  <c:v>35661205189.1248</c:v>
                </c:pt>
                <c:pt idx="47">
                  <c:v>41520479302.5923</c:v>
                </c:pt>
                <c:pt idx="48">
                  <c:v>28960851112.4787</c:v>
                </c:pt>
                <c:pt idx="49">
                  <c:v>29852724023.6561</c:v>
                </c:pt>
                <c:pt idx="50">
                  <c:v>33034929812.3531</c:v>
                </c:pt>
                <c:pt idx="51">
                  <c:v>30637508259.254</c:v>
                </c:pt>
                <c:pt idx="52">
                  <c:v>31882221918.1873</c:v>
                </c:pt>
                <c:pt idx="53">
                  <c:v>35515244549.8533</c:v>
                </c:pt>
                <c:pt idx="54">
                  <c:v>31025360184.343</c:v>
                </c:pt>
                <c:pt idx="55">
                  <c:v>31678269514.2097</c:v>
                </c:pt>
                <c:pt idx="56">
                  <c:v>36586455339.4818</c:v>
                </c:pt>
                <c:pt idx="57">
                  <c:v>36030317174.3564</c:v>
                </c:pt>
                <c:pt idx="58">
                  <c:v>37904406534.2893</c:v>
                </c:pt>
                <c:pt idx="59">
                  <c:v>46546060365.4639</c:v>
                </c:pt>
                <c:pt idx="60">
                  <c:v>31632519685.1755</c:v>
                </c:pt>
              </c:numCache>
            </c:numRef>
          </c:val>
          <c:smooth val="0"/>
        </c:ser>
        <c:ser>
          <c:idx val="3"/>
          <c:order val="3"/>
          <c:tx>
            <c:strRef>
              <c:f>支出预测</c:f>
              <c:strCache>
                <c:ptCount val="1"/>
                <c:pt idx="0">
                  <c:v>支出预测</c:v>
                </c:pt>
              </c:strCache>
            </c:strRef>
          </c:tx>
          <c:dLbls>
            <c:delete val="1"/>
          </c:dLbls>
          <c:val>
            <c:numRef>
              <c:f>预测结果!$B$20:$BU$20</c:f>
              <c:numCache>
                <c:formatCode>General</c:formatCode>
                <c:ptCount val="72"/>
                <c:pt idx="2">
                  <c:v>21305878597.8191</c:v>
                </c:pt>
                <c:pt idx="3">
                  <c:v>20511994630.3139</c:v>
                </c:pt>
                <c:pt idx="4">
                  <c:v>20748816316.5583</c:v>
                </c:pt>
                <c:pt idx="5">
                  <c:v>23690033401.195</c:v>
                </c:pt>
                <c:pt idx="6">
                  <c:v>20986960010.5895</c:v>
                </c:pt>
                <c:pt idx="7">
                  <c:v>21048065021.2164</c:v>
                </c:pt>
                <c:pt idx="8">
                  <c:v>23547384935.0449</c:v>
                </c:pt>
                <c:pt idx="9">
                  <c:v>22987808423.1268</c:v>
                </c:pt>
                <c:pt idx="10">
                  <c:v>25814499374.0136</c:v>
                </c:pt>
                <c:pt idx="11">
                  <c:v>30800372797.7655</c:v>
                </c:pt>
                <c:pt idx="12">
                  <c:v>21194879946.7559</c:v>
                </c:pt>
                <c:pt idx="13">
                  <c:v>21572213705.5191</c:v>
                </c:pt>
                <c:pt idx="14">
                  <c:v>24222058921.1955</c:v>
                </c:pt>
                <c:pt idx="15">
                  <c:v>22821886404.6968</c:v>
                </c:pt>
                <c:pt idx="16">
                  <c:v>23650958643.8853</c:v>
                </c:pt>
                <c:pt idx="17">
                  <c:v>26926602667.6969</c:v>
                </c:pt>
                <c:pt idx="18">
                  <c:v>23572370957.44</c:v>
                </c:pt>
                <c:pt idx="19">
                  <c:v>24030660558.5745</c:v>
                </c:pt>
                <c:pt idx="20">
                  <c:v>26853254426.7733</c:v>
                </c:pt>
                <c:pt idx="21">
                  <c:v>27396452845.3605</c:v>
                </c:pt>
                <c:pt idx="22">
                  <c:v>28452276730.1335</c:v>
                </c:pt>
                <c:pt idx="23">
                  <c:v>34420147545.6412</c:v>
                </c:pt>
                <c:pt idx="24">
                  <c:v>23698140895.8533</c:v>
                </c:pt>
                <c:pt idx="25">
                  <c:v>23713681842.8164</c:v>
                </c:pt>
                <c:pt idx="26">
                  <c:v>26523292932.4013</c:v>
                </c:pt>
                <c:pt idx="27">
                  <c:v>25252741896.8489</c:v>
                </c:pt>
                <c:pt idx="28">
                  <c:v>25841150458.4575</c:v>
                </c:pt>
                <c:pt idx="29">
                  <c:v>29325625586.7925</c:v>
                </c:pt>
                <c:pt idx="30">
                  <c:v>26046359655.91</c:v>
                </c:pt>
                <c:pt idx="31">
                  <c:v>27124044553.3266</c:v>
                </c:pt>
                <c:pt idx="32">
                  <c:v>28942797587.3652</c:v>
                </c:pt>
                <c:pt idx="33">
                  <c:v>28410889186.2325</c:v>
                </c:pt>
                <c:pt idx="34">
                  <c:v>31764423037.1599</c:v>
                </c:pt>
                <c:pt idx="35">
                  <c:v>38839215089.3854</c:v>
                </c:pt>
                <c:pt idx="36">
                  <c:v>26401115719.7068</c:v>
                </c:pt>
                <c:pt idx="37">
                  <c:v>26174495277.2528</c:v>
                </c:pt>
                <c:pt idx="38">
                  <c:v>29424826585.0269</c:v>
                </c:pt>
                <c:pt idx="39">
                  <c:v>28450409218.3927</c:v>
                </c:pt>
                <c:pt idx="40">
                  <c:v>28764710357.6594</c:v>
                </c:pt>
                <c:pt idx="41">
                  <c:v>33512323713.1628</c:v>
                </c:pt>
                <c:pt idx="42">
                  <c:v>30520675158.1218</c:v>
                </c:pt>
                <c:pt idx="43">
                  <c:v>29941181717.2042</c:v>
                </c:pt>
                <c:pt idx="44">
                  <c:v>32998023010.7222</c:v>
                </c:pt>
                <c:pt idx="45">
                  <c:v>32505906333.9567</c:v>
                </c:pt>
                <c:pt idx="46">
                  <c:v>34903686703.1936</c:v>
                </c:pt>
                <c:pt idx="47">
                  <c:v>41806822622.8062</c:v>
                </c:pt>
                <c:pt idx="48">
                  <c:v>28884295634.7406</c:v>
                </c:pt>
                <c:pt idx="49">
                  <c:v>29433944263.3948</c:v>
                </c:pt>
                <c:pt idx="50">
                  <c:v>33649040460.7462</c:v>
                </c:pt>
                <c:pt idx="51">
                  <c:v>31007085243.6772</c:v>
                </c:pt>
                <c:pt idx="52">
                  <c:v>31415558870.741</c:v>
                </c:pt>
                <c:pt idx="53">
                  <c:v>36253458948.9726</c:v>
                </c:pt>
                <c:pt idx="54">
                  <c:v>31603937448.5473</c:v>
                </c:pt>
                <c:pt idx="55">
                  <c:v>32153040283.8854</c:v>
                </c:pt>
                <c:pt idx="56">
                  <c:v>35535950949.9446</c:v>
                </c:pt>
                <c:pt idx="57">
                  <c:v>35192791858.3994</c:v>
                </c:pt>
                <c:pt idx="58">
                  <c:v>38347082302.4541</c:v>
                </c:pt>
                <c:pt idx="59">
                  <c:v>44825611777.4867</c:v>
                </c:pt>
                <c:pt idx="60">
                  <c:v>30978893536.5445</c:v>
                </c:pt>
                <c:pt idx="61">
                  <c:v>30888244140.6631</c:v>
                </c:pt>
                <c:pt idx="62">
                  <c:v>34161631437.8975</c:v>
                </c:pt>
                <c:pt idx="63">
                  <c:v>32252912214.7901</c:v>
                </c:pt>
                <c:pt idx="64">
                  <c:v>32917661552.0331</c:v>
                </c:pt>
                <c:pt idx="65">
                  <c:v>37578747296.9663</c:v>
                </c:pt>
                <c:pt idx="66">
                  <c:v>32977401265.3462</c:v>
                </c:pt>
                <c:pt idx="67">
                  <c:v>33504353287.7566</c:v>
                </c:pt>
                <c:pt idx="68">
                  <c:v>37114235804.9396</c:v>
                </c:pt>
                <c:pt idx="69">
                  <c:v>36463056153.2041</c:v>
                </c:pt>
                <c:pt idx="70">
                  <c:v>39799354633.1913</c:v>
                </c:pt>
                <c:pt idx="71">
                  <c:v>47414325108.8302</c:v>
                </c:pt>
              </c:numCache>
            </c:numRef>
          </c:val>
          <c:smooth val="0"/>
        </c:ser>
        <c:dLbls>
          <c:showLegendKey val="0"/>
          <c:showVal val="0"/>
          <c:showCatName val="0"/>
          <c:showSerName val="0"/>
          <c:showPercent val="0"/>
          <c:showBubbleSize val="0"/>
        </c:dLbls>
        <c:hiLowLines/>
        <c:marker val="1"/>
        <c:smooth val="0"/>
        <c:axId val="749876736"/>
        <c:axId val="749681408"/>
      </c:lineChart>
      <c:lineChart>
        <c:grouping val="standard"/>
        <c:varyColors val="0"/>
        <c:ser>
          <c:idx val="2"/>
          <c:order val="2"/>
          <c:tx>
            <c:strRef>
              <c:f>收入预测</c:f>
              <c:strCache>
                <c:ptCount val="1"/>
                <c:pt idx="0">
                  <c:v>收入预测</c:v>
                </c:pt>
              </c:strCache>
            </c:strRef>
          </c:tx>
          <c:marker>
            <c:symbol val="x"/>
            <c:size val="7"/>
          </c:marker>
          <c:dLbls>
            <c:delete val="1"/>
          </c:dLbls>
          <c:val>
            <c:numRef>
              <c:f>预测结果!$B$19:$BU$19</c:f>
              <c:numCache>
                <c:formatCode>General</c:formatCode>
                <c:ptCount val="72"/>
                <c:pt idx="2">
                  <c:v>35784712463.9665</c:v>
                </c:pt>
                <c:pt idx="3">
                  <c:v>35246823353.1432</c:v>
                </c:pt>
                <c:pt idx="4">
                  <c:v>35295971798.2027</c:v>
                </c:pt>
                <c:pt idx="5">
                  <c:v>34522813320.7725</c:v>
                </c:pt>
                <c:pt idx="6">
                  <c:v>34911500268.4257</c:v>
                </c:pt>
                <c:pt idx="7">
                  <c:v>35201775357.8678</c:v>
                </c:pt>
                <c:pt idx="8">
                  <c:v>34734616741.9849</c:v>
                </c:pt>
                <c:pt idx="9">
                  <c:v>34305660245.5642</c:v>
                </c:pt>
                <c:pt idx="10">
                  <c:v>32838346652.4229</c:v>
                </c:pt>
                <c:pt idx="11">
                  <c:v>33720875612.4548</c:v>
                </c:pt>
                <c:pt idx="12">
                  <c:v>36913882813.5698</c:v>
                </c:pt>
                <c:pt idx="13">
                  <c:v>36530507714.1072</c:v>
                </c:pt>
                <c:pt idx="14">
                  <c:v>38863142216.9924</c:v>
                </c:pt>
                <c:pt idx="15">
                  <c:v>37892687971.0005</c:v>
                </c:pt>
                <c:pt idx="16">
                  <c:v>38368570851.6164</c:v>
                </c:pt>
                <c:pt idx="17">
                  <c:v>37768596973.5287</c:v>
                </c:pt>
                <c:pt idx="18">
                  <c:v>38443239637.5711</c:v>
                </c:pt>
                <c:pt idx="19">
                  <c:v>38635036558.5873</c:v>
                </c:pt>
                <c:pt idx="20">
                  <c:v>38614291272.8856</c:v>
                </c:pt>
                <c:pt idx="21">
                  <c:v>37887320440.7743</c:v>
                </c:pt>
                <c:pt idx="22">
                  <c:v>36471444002.7671</c:v>
                </c:pt>
                <c:pt idx="23">
                  <c:v>36958134317.3223</c:v>
                </c:pt>
                <c:pt idx="24">
                  <c:v>40253095875.7249</c:v>
                </c:pt>
                <c:pt idx="25">
                  <c:v>39066295693.8997</c:v>
                </c:pt>
                <c:pt idx="26">
                  <c:v>41814317135.3286</c:v>
                </c:pt>
                <c:pt idx="27">
                  <c:v>41050241687.5721</c:v>
                </c:pt>
                <c:pt idx="28">
                  <c:v>41443706096.7525</c:v>
                </c:pt>
                <c:pt idx="29">
                  <c:v>40444449825.9771</c:v>
                </c:pt>
                <c:pt idx="30">
                  <c:v>41244836090.2317</c:v>
                </c:pt>
                <c:pt idx="31">
                  <c:v>41678638041.5163</c:v>
                </c:pt>
                <c:pt idx="32">
                  <c:v>41439742638.4967</c:v>
                </c:pt>
                <c:pt idx="33">
                  <c:v>39993732365.7142</c:v>
                </c:pt>
                <c:pt idx="34">
                  <c:v>38135030034.8554</c:v>
                </c:pt>
                <c:pt idx="35">
                  <c:v>39426524669.5791</c:v>
                </c:pt>
                <c:pt idx="36">
                  <c:v>42977589939.6078</c:v>
                </c:pt>
                <c:pt idx="37">
                  <c:v>42248695391.0447</c:v>
                </c:pt>
                <c:pt idx="38">
                  <c:v>45414599518.3369</c:v>
                </c:pt>
                <c:pt idx="39">
                  <c:v>44383819509.4459</c:v>
                </c:pt>
                <c:pt idx="40">
                  <c:v>45143133499.4396</c:v>
                </c:pt>
                <c:pt idx="41">
                  <c:v>44259621343.9558</c:v>
                </c:pt>
                <c:pt idx="42">
                  <c:v>45676774301.2388</c:v>
                </c:pt>
                <c:pt idx="43">
                  <c:v>46160492427.902</c:v>
                </c:pt>
                <c:pt idx="44">
                  <c:v>44754762199.6941</c:v>
                </c:pt>
                <c:pt idx="45">
                  <c:v>43456169857.8528</c:v>
                </c:pt>
                <c:pt idx="46">
                  <c:v>41184373790.2323</c:v>
                </c:pt>
                <c:pt idx="47">
                  <c:v>41977840429.5672</c:v>
                </c:pt>
                <c:pt idx="48">
                  <c:v>45855913117.9122</c:v>
                </c:pt>
                <c:pt idx="49">
                  <c:v>46207976904.2823</c:v>
                </c:pt>
                <c:pt idx="50">
                  <c:v>49278547149.5961</c:v>
                </c:pt>
                <c:pt idx="51">
                  <c:v>47426684882.9868</c:v>
                </c:pt>
                <c:pt idx="52">
                  <c:v>47876268126.422</c:v>
                </c:pt>
                <c:pt idx="53">
                  <c:v>46677842182.48</c:v>
                </c:pt>
                <c:pt idx="54">
                  <c:v>47801480518.019</c:v>
                </c:pt>
                <c:pt idx="55">
                  <c:v>48121609110.3266</c:v>
                </c:pt>
                <c:pt idx="56">
                  <c:v>47364657985.058</c:v>
                </c:pt>
                <c:pt idx="57">
                  <c:v>46117992904.9472</c:v>
                </c:pt>
                <c:pt idx="58">
                  <c:v>43776345977.571</c:v>
                </c:pt>
                <c:pt idx="59">
                  <c:v>44641804615.3735</c:v>
                </c:pt>
                <c:pt idx="60">
                  <c:v>47968739344.9626</c:v>
                </c:pt>
                <c:pt idx="61">
                  <c:v>46852068686.3251</c:v>
                </c:pt>
                <c:pt idx="62">
                  <c:v>50117266506.4883</c:v>
                </c:pt>
                <c:pt idx="63">
                  <c:v>48908744741.773</c:v>
                </c:pt>
                <c:pt idx="64">
                  <c:v>49325132936.3713</c:v>
                </c:pt>
                <c:pt idx="65">
                  <c:v>48176244533.6709</c:v>
                </c:pt>
                <c:pt idx="66">
                  <c:v>49025508392.3619</c:v>
                </c:pt>
                <c:pt idx="67">
                  <c:v>49247519952.959</c:v>
                </c:pt>
                <c:pt idx="68">
                  <c:v>48770247196.147</c:v>
                </c:pt>
                <c:pt idx="69">
                  <c:v>47682182352.2743</c:v>
                </c:pt>
                <c:pt idx="70">
                  <c:v>45248224232.4211</c:v>
                </c:pt>
                <c:pt idx="71">
                  <c:v>46237667162.4701</c:v>
                </c:pt>
              </c:numCache>
            </c:numRef>
          </c:val>
          <c:smooth val="0"/>
        </c:ser>
        <c:dLbls>
          <c:showLegendKey val="0"/>
          <c:showVal val="0"/>
          <c:showCatName val="0"/>
          <c:showSerName val="0"/>
          <c:showPercent val="0"/>
          <c:showBubbleSize val="0"/>
        </c:dLbls>
        <c:hiLowLines/>
        <c:marker val="1"/>
        <c:smooth val="0"/>
        <c:axId val="749877248"/>
        <c:axId val="749681984"/>
      </c:lineChart>
      <c:dateAx>
        <c:axId val="749876736"/>
        <c:scaling>
          <c:orientation val="minMax"/>
        </c:scaling>
        <c:delete val="1"/>
        <c:axPos val="b"/>
        <c:numFmt formatCode="yyyy&quot;年&quot;m&quot;月&quot;" sourceLinked="1"/>
        <c:majorTickMark val="none"/>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749681408"/>
        <c:crosses val="autoZero"/>
        <c:auto val="1"/>
        <c:lblOffset val="100"/>
        <c:baseTimeUnit val="months"/>
        <c:majorUnit val="1"/>
        <c:majorTimeUnit val="years"/>
      </c:dateAx>
      <c:valAx>
        <c:axId val="749681408"/>
        <c:scaling>
          <c:orientation val="minMax"/>
          <c:max val="55000000000"/>
          <c:min val="15000000000"/>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p>
        </c:txPr>
        <c:crossAx val="749876736"/>
        <c:crosses val="autoZero"/>
        <c:crossBetween val="between"/>
        <c:majorUnit val="15000000000"/>
      </c:valAx>
      <c:catAx>
        <c:axId val="749877248"/>
        <c:scaling>
          <c:orientation val="minMax"/>
        </c:scaling>
        <c:delete val="1"/>
        <c:axPos val="b"/>
        <c:majorTickMark val="out"/>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749681984"/>
        <c:crosses val="autoZero"/>
        <c:auto val="1"/>
        <c:lblAlgn val="ctr"/>
        <c:lblOffset val="100"/>
        <c:noMultiLvlLbl val="0"/>
      </c:catAx>
      <c:valAx>
        <c:axId val="749681984"/>
        <c:scaling>
          <c:orientation val="minMax"/>
        </c:scaling>
        <c:delete val="1"/>
        <c:axPos val="r"/>
        <c:numFmt formatCode="General" sourceLinked="1"/>
        <c:majorTickMark val="out"/>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749877248"/>
        <c:crosses val="max"/>
        <c:crossBetween val="between"/>
      </c:valAx>
    </c:plotArea>
    <c:legend>
      <c:legendPos val="r"/>
      <c:layout>
        <c:manualLayout>
          <c:xMode val="edge"/>
          <c:yMode val="edge"/>
          <c:x val="0.718002624671916"/>
          <c:y val="0.703658598546478"/>
          <c:w val="0.246175634295713"/>
          <c:h val="0.186685587378501"/>
        </c:manualLayout>
      </c:layout>
      <c:overlay val="0"/>
      <c:txPr>
        <a:bodyPr rot="0" spcFirstLastPara="0"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txPr>
    <a:bodyPr/>
    <a:lstStyle/>
    <a:p>
      <a:pPr>
        <a:defRPr lang="zh-CN"/>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316B0B8-8E66-43C5-91DB-D5A28CF5B4A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0903D932-CD04-450E-93BF-22FA1B9F8D63}">
      <dgm:prSet custT="1"/>
      <dgm:spPr/>
      <dgm:t>
        <a:bodyPr/>
        <a:lstStyle/>
        <a:p>
          <a:pPr rtl="0"/>
          <a:r>
            <a:rPr lang="zh-CN" sz="1400" dirty="0" smtClean="0">
              <a:solidFill>
                <a:srgbClr val="FFFF00"/>
              </a:solidFill>
              <a:latin typeface="微软雅黑" panose="020B0503020204020204" pitchFamily="34" charset="-122"/>
              <a:ea typeface="微软雅黑" panose="020B0503020204020204" pitchFamily="34" charset="-122"/>
            </a:rPr>
            <a:t>监督学习（</a:t>
          </a:r>
          <a:r>
            <a:rPr lang="en-US" sz="1400" dirty="0" smtClean="0">
              <a:solidFill>
                <a:srgbClr val="FFFF00"/>
              </a:solidFill>
              <a:latin typeface="微软雅黑" panose="020B0503020204020204" pitchFamily="34" charset="-122"/>
              <a:ea typeface="微软雅黑" panose="020B0503020204020204" pitchFamily="34" charset="-122"/>
            </a:rPr>
            <a:t>Supervised learning</a:t>
          </a:r>
          <a:r>
            <a:rPr lang="zh-CN" sz="1400" dirty="0" smtClean="0">
              <a:solidFill>
                <a:srgbClr val="FFFF00"/>
              </a:solidFill>
              <a:latin typeface="微软雅黑" panose="020B0503020204020204" pitchFamily="34" charset="-122"/>
              <a:ea typeface="微软雅黑" panose="020B0503020204020204" pitchFamily="34" charset="-122"/>
            </a:rPr>
            <a:t>）</a:t>
          </a:r>
          <a:endParaRPr lang="en-US" sz="1400" dirty="0">
            <a:solidFill>
              <a:srgbClr val="FFFF00"/>
            </a:solidFill>
            <a:latin typeface="微软雅黑" panose="020B0503020204020204" pitchFamily="34" charset="-122"/>
            <a:ea typeface="微软雅黑" panose="020B0503020204020204" pitchFamily="34" charset="-122"/>
          </a:endParaRPr>
        </a:p>
      </dgm:t>
    </dgm:pt>
    <dgm:pt modelId="{5C67B698-3594-48B1-8791-53944C62697F}" cxnId="{E4F4676C-A37A-4352-A050-BB4D422CD76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66673EF-F076-4FD3-9B50-842130E44F49}" cxnId="{E4F4676C-A37A-4352-A050-BB4D422CD76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B22D65C0-DCDE-4728-B038-3A26FB670719}">
      <dgm:prSet custT="1"/>
      <dgm:spPr/>
      <dgm:t>
        <a:bodyPr/>
        <a:lstStyle/>
        <a:p>
          <a:pPr rtl="0"/>
          <a:r>
            <a:rPr lang="zh-CN" sz="1800" dirty="0" smtClean="0">
              <a:latin typeface="微软雅黑" panose="020B0503020204020204" pitchFamily="34" charset="-122"/>
              <a:ea typeface="微软雅黑" panose="020B0503020204020204" pitchFamily="34" charset="-122"/>
            </a:rPr>
            <a:t>使用有标签数据进行学习</a:t>
          </a:r>
          <a:endParaRPr lang="en-US" sz="1800" dirty="0">
            <a:latin typeface="微软雅黑" panose="020B0503020204020204" pitchFamily="34" charset="-122"/>
            <a:ea typeface="微软雅黑" panose="020B0503020204020204" pitchFamily="34" charset="-122"/>
          </a:endParaRPr>
        </a:p>
      </dgm:t>
    </dgm:pt>
    <dgm:pt modelId="{404D6D4E-26C2-4038-BAA2-D2A8CC35DEF1}" cxnId="{3980859A-C3D9-4F86-9999-6FBAD526A173}"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24636C99-214E-4016-965B-FF19DEDCA3D3}" cxnId="{3980859A-C3D9-4F86-9999-6FBAD526A173}"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BC08131-CF3F-4E71-90DC-313D46992E70}">
      <dgm:prSet custT="1"/>
      <dgm:spPr/>
      <dgm:t>
        <a:bodyPr/>
        <a:lstStyle/>
        <a:p>
          <a:pPr rtl="0"/>
          <a:r>
            <a:rPr lang="zh-CN" sz="1800" dirty="0" smtClean="0">
              <a:latin typeface="微软雅黑" panose="020B0503020204020204" pitchFamily="34" charset="-122"/>
              <a:ea typeface="微软雅黑" panose="020B0503020204020204" pitchFamily="34" charset="-122"/>
            </a:rPr>
            <a:t>典型场景：分类、回归</a:t>
          </a:r>
          <a:endParaRPr lang="en-US" sz="1800" dirty="0">
            <a:latin typeface="微软雅黑" panose="020B0503020204020204" pitchFamily="34" charset="-122"/>
            <a:ea typeface="微软雅黑" panose="020B0503020204020204" pitchFamily="34" charset="-122"/>
          </a:endParaRPr>
        </a:p>
      </dgm:t>
    </dgm:pt>
    <dgm:pt modelId="{F2A35929-961D-4082-B35B-C7650C855B7A}" cxnId="{B7E27BCF-3B0F-4531-803F-C6EE75BF3BED}"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37A9D666-97DD-447F-A4FA-BD8CEE7986E2}" cxnId="{B7E27BCF-3B0F-4531-803F-C6EE75BF3BED}"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A5254264-16D1-46AA-889F-F64F5B3B2C61}">
      <dgm:prSet custT="1"/>
      <dgm:spPr/>
      <dgm:t>
        <a:bodyPr/>
        <a:lstStyle/>
        <a:p>
          <a:pPr rtl="0"/>
          <a:r>
            <a:rPr lang="zh-CN" sz="1400" dirty="0" smtClean="0">
              <a:solidFill>
                <a:srgbClr val="FFFF00"/>
              </a:solidFill>
              <a:latin typeface="微软雅黑" panose="020B0503020204020204" pitchFamily="34" charset="-122"/>
              <a:ea typeface="微软雅黑" panose="020B0503020204020204" pitchFamily="34" charset="-122"/>
            </a:rPr>
            <a:t>非监督学习（</a:t>
          </a:r>
          <a:r>
            <a:rPr lang="en-US" sz="1400" dirty="0" smtClean="0">
              <a:solidFill>
                <a:srgbClr val="FFFF00"/>
              </a:solidFill>
              <a:latin typeface="微软雅黑" panose="020B0503020204020204" pitchFamily="34" charset="-122"/>
              <a:ea typeface="微软雅黑" panose="020B0503020204020204" pitchFamily="34" charset="-122"/>
            </a:rPr>
            <a:t>Unsupervised learning</a:t>
          </a:r>
          <a:r>
            <a:rPr lang="zh-CN" sz="1400" dirty="0" smtClean="0">
              <a:solidFill>
                <a:srgbClr val="FFFF00"/>
              </a:solidFill>
              <a:latin typeface="微软雅黑" panose="020B0503020204020204" pitchFamily="34" charset="-122"/>
              <a:ea typeface="微软雅黑" panose="020B0503020204020204" pitchFamily="34" charset="-122"/>
            </a:rPr>
            <a:t>）</a:t>
          </a:r>
          <a:endParaRPr lang="en-US" sz="1400" dirty="0">
            <a:solidFill>
              <a:srgbClr val="FFFF00"/>
            </a:solidFill>
            <a:latin typeface="微软雅黑" panose="020B0503020204020204" pitchFamily="34" charset="-122"/>
            <a:ea typeface="微软雅黑" panose="020B0503020204020204" pitchFamily="34" charset="-122"/>
          </a:endParaRPr>
        </a:p>
      </dgm:t>
    </dgm:pt>
    <dgm:pt modelId="{55085011-9076-4187-87E6-CA1171D6BEF3}" cxnId="{DA37C163-972A-4A5F-8C3E-9B692C9722E7}"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D2FBC55F-0A86-43A3-8567-9DF91B955A81}" cxnId="{DA37C163-972A-4A5F-8C3E-9B692C9722E7}"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8B0C5893-427E-4D49-AD00-46561E0C9C53}">
      <dgm:prSet custT="1"/>
      <dgm:spPr/>
      <dgm:t>
        <a:bodyPr/>
        <a:lstStyle/>
        <a:p>
          <a:pPr rtl="0"/>
          <a:r>
            <a:rPr lang="zh-CN" sz="1800" dirty="0" smtClean="0">
              <a:latin typeface="微软雅黑" panose="020B0503020204020204" pitchFamily="34" charset="-122"/>
              <a:ea typeface="微软雅黑" panose="020B0503020204020204" pitchFamily="34" charset="-122"/>
            </a:rPr>
            <a:t>使用无标签数据进行学习</a:t>
          </a:r>
          <a:endParaRPr lang="en-US" sz="1800" dirty="0">
            <a:latin typeface="微软雅黑" panose="020B0503020204020204" pitchFamily="34" charset="-122"/>
            <a:ea typeface="微软雅黑" panose="020B0503020204020204" pitchFamily="34" charset="-122"/>
          </a:endParaRPr>
        </a:p>
      </dgm:t>
    </dgm:pt>
    <dgm:pt modelId="{22F2B057-19E3-4176-AFB6-31D1BDC56713}" cxnId="{54A5C269-7C1E-4D39-AEA2-09C57BDD34B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3A0CD7FA-1518-4872-954A-67145764EE1F}" cxnId="{54A5C269-7C1E-4D39-AEA2-09C57BDD34B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F537B23A-F86B-4011-A852-8E6955BDD37E}">
      <dgm:prSet custT="1"/>
      <dgm:spPr/>
      <dgm:t>
        <a:bodyPr/>
        <a:lstStyle/>
        <a:p>
          <a:pPr rtl="0"/>
          <a:r>
            <a:rPr lang="zh-CN" sz="1800" dirty="0" smtClean="0">
              <a:latin typeface="微软雅黑" panose="020B0503020204020204" pitchFamily="34" charset="-122"/>
              <a:ea typeface="微软雅黑" panose="020B0503020204020204" pitchFamily="34" charset="-122"/>
            </a:rPr>
            <a:t>典型场景：聚类</a:t>
          </a:r>
          <a:endParaRPr lang="en-US" sz="1800" dirty="0">
            <a:latin typeface="微软雅黑" panose="020B0503020204020204" pitchFamily="34" charset="-122"/>
            <a:ea typeface="微软雅黑" panose="020B0503020204020204" pitchFamily="34" charset="-122"/>
          </a:endParaRPr>
        </a:p>
      </dgm:t>
    </dgm:pt>
    <dgm:pt modelId="{7D7F91FD-F77D-474B-8DCF-1BAA69AF3F5C}" cxnId="{8D021043-7289-4B04-A617-3F93173259E4}"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14516506-99AB-4022-B39C-1DDD50869612}" cxnId="{8D021043-7289-4B04-A617-3F93173259E4}"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C2674DFD-3E20-4E85-B572-8C2A33A2A69E}">
      <dgm:prSet custT="1"/>
      <dgm:spPr/>
      <dgm:t>
        <a:bodyPr/>
        <a:lstStyle/>
        <a:p>
          <a:pPr rtl="0"/>
          <a:r>
            <a:rPr lang="zh-CN" sz="1400" dirty="0" smtClean="0">
              <a:solidFill>
                <a:srgbClr val="FFFF00"/>
              </a:solidFill>
              <a:latin typeface="微软雅黑" panose="020B0503020204020204" pitchFamily="34" charset="-122"/>
              <a:ea typeface="微软雅黑" panose="020B0503020204020204" pitchFamily="34" charset="-122"/>
            </a:rPr>
            <a:t>半监督学习（</a:t>
          </a:r>
          <a:r>
            <a:rPr lang="en-US" sz="1400" dirty="0" smtClean="0">
              <a:solidFill>
                <a:srgbClr val="FFFF00"/>
              </a:solidFill>
              <a:latin typeface="微软雅黑" panose="020B0503020204020204" pitchFamily="34" charset="-122"/>
              <a:ea typeface="微软雅黑" panose="020B0503020204020204" pitchFamily="34" charset="-122"/>
            </a:rPr>
            <a:t>Semi-supervised learning</a:t>
          </a:r>
          <a:r>
            <a:rPr lang="zh-CN" sz="1400" dirty="0" smtClean="0">
              <a:solidFill>
                <a:srgbClr val="FFFF00"/>
              </a:solidFill>
              <a:latin typeface="微软雅黑" panose="020B0503020204020204" pitchFamily="34" charset="-122"/>
              <a:ea typeface="微软雅黑" panose="020B0503020204020204" pitchFamily="34" charset="-122"/>
            </a:rPr>
            <a:t>）</a:t>
          </a:r>
          <a:endParaRPr lang="en-US" sz="1400" dirty="0">
            <a:solidFill>
              <a:srgbClr val="FFFF00"/>
            </a:solidFill>
            <a:latin typeface="微软雅黑" panose="020B0503020204020204" pitchFamily="34" charset="-122"/>
            <a:ea typeface="微软雅黑" panose="020B0503020204020204" pitchFamily="34" charset="-122"/>
          </a:endParaRPr>
        </a:p>
      </dgm:t>
    </dgm:pt>
    <dgm:pt modelId="{E4724BAB-0149-4183-94DB-D2354ECF9317}" cxnId="{97DC200B-10C1-4281-A94B-FC420B0182D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C7E655B9-331E-4614-BB63-80F1CEB76677}" cxnId="{97DC200B-10C1-4281-A94B-FC420B0182D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6BF5E5D0-1488-4012-9535-0FE976FCE6C9}">
      <dgm:prSet custT="1"/>
      <dgm:spPr/>
      <dgm:t>
        <a:bodyPr/>
        <a:lstStyle/>
        <a:p>
          <a:pPr rtl="0"/>
          <a:r>
            <a:rPr lang="zh-CN" sz="1800" dirty="0" smtClean="0">
              <a:latin typeface="微软雅黑" panose="020B0503020204020204" pitchFamily="34" charset="-122"/>
              <a:ea typeface="微软雅黑" panose="020B0503020204020204" pitchFamily="34" charset="-122"/>
            </a:rPr>
            <a:t>使用数据的一部分是有标签的，另一部分没有标签，无标签数据的数量</a:t>
          </a:r>
          <a:r>
            <a:rPr lang="en-US" sz="1800" dirty="0" smtClean="0">
              <a:latin typeface="微软雅黑" panose="020B0503020204020204" pitchFamily="34" charset="-122"/>
              <a:ea typeface="微软雅黑" panose="020B0503020204020204" pitchFamily="34" charset="-122"/>
            </a:rPr>
            <a:t>&gt;&gt;</a:t>
          </a:r>
          <a:r>
            <a:rPr lang="zh-CN" sz="1800" dirty="0" smtClean="0">
              <a:latin typeface="微软雅黑" panose="020B0503020204020204" pitchFamily="34" charset="-122"/>
              <a:ea typeface="微软雅黑" panose="020B0503020204020204" pitchFamily="34" charset="-122"/>
            </a:rPr>
            <a:t>有标签数据数量</a:t>
          </a:r>
          <a:endParaRPr lang="en-US" sz="1800" dirty="0">
            <a:latin typeface="微软雅黑" panose="020B0503020204020204" pitchFamily="34" charset="-122"/>
            <a:ea typeface="微软雅黑" panose="020B0503020204020204" pitchFamily="34" charset="-122"/>
          </a:endParaRPr>
        </a:p>
      </dgm:t>
    </dgm:pt>
    <dgm:pt modelId="{7D750FC7-3EB0-44EE-801E-A5B5506CE514}" cxnId="{C267EA48-F42C-481F-8EAB-00E9E1871B4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28178278-1C5E-4D8C-8CCA-D258BD062343}" cxnId="{C267EA48-F42C-481F-8EAB-00E9E1871B4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2E47D8FC-ECAA-4F95-9485-4CCEAA5C9718}">
      <dgm:prSet custT="1"/>
      <dgm:spPr/>
      <dgm:t>
        <a:bodyPr/>
        <a:lstStyle/>
        <a:p>
          <a:pPr rtl="0"/>
          <a:r>
            <a:rPr lang="zh-CN" sz="1800" dirty="0" smtClean="0">
              <a:latin typeface="微软雅黑" panose="020B0503020204020204" pitchFamily="34" charset="-122"/>
              <a:ea typeface="微软雅黑" panose="020B0503020204020204" pitchFamily="34" charset="-122"/>
            </a:rPr>
            <a:t>典型场景：</a:t>
          </a:r>
          <a:r>
            <a:rPr lang="zh-CN" altLang="en-US" sz="1800" dirty="0" smtClean="0">
              <a:latin typeface="微软雅黑" panose="020B0503020204020204" pitchFamily="34" charset="-122"/>
              <a:ea typeface="微软雅黑" panose="020B0503020204020204" pitchFamily="34" charset="-122"/>
            </a:rPr>
            <a:t>海量</a:t>
          </a:r>
          <a:r>
            <a:rPr lang="zh-CN" sz="1800" dirty="0" smtClean="0">
              <a:latin typeface="微软雅黑" panose="020B0503020204020204" pitchFamily="34" charset="-122"/>
              <a:ea typeface="微软雅黑" panose="020B0503020204020204" pitchFamily="34" charset="-122"/>
            </a:rPr>
            <a:t>数据分类</a:t>
          </a:r>
          <a:endParaRPr lang="en-US" sz="1800" dirty="0">
            <a:latin typeface="微软雅黑" panose="020B0503020204020204" pitchFamily="34" charset="-122"/>
            <a:ea typeface="微软雅黑" panose="020B0503020204020204" pitchFamily="34" charset="-122"/>
          </a:endParaRPr>
        </a:p>
      </dgm:t>
    </dgm:pt>
    <dgm:pt modelId="{5F2C1722-941E-4DA2-82A0-5F75508575F7}" cxnId="{33A983B1-3A90-4B82-81EA-9B82CD80ABB9}"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FA044870-786A-4D62-AF37-7F7EA2691FE6}" cxnId="{33A983B1-3A90-4B82-81EA-9B82CD80ABB9}"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554E2439-A0D5-4431-927D-BBB34CC66AEA}">
      <dgm:prSet custT="1"/>
      <dgm:spPr/>
      <dgm:t>
        <a:bodyPr/>
        <a:lstStyle/>
        <a:p>
          <a:pPr rtl="0"/>
          <a:r>
            <a:rPr lang="zh-CN" sz="1400" dirty="0" smtClean="0">
              <a:solidFill>
                <a:srgbClr val="FFFF00"/>
              </a:solidFill>
              <a:latin typeface="微软雅黑" panose="020B0503020204020204" pitchFamily="34" charset="-122"/>
              <a:ea typeface="微软雅黑" panose="020B0503020204020204" pitchFamily="34" charset="-122"/>
            </a:rPr>
            <a:t>强化学习（</a:t>
          </a:r>
          <a:r>
            <a:rPr lang="en-US" sz="1400" dirty="0" smtClean="0">
              <a:solidFill>
                <a:srgbClr val="FFFF00"/>
              </a:solidFill>
              <a:latin typeface="微软雅黑" panose="020B0503020204020204" pitchFamily="34" charset="-122"/>
              <a:ea typeface="微软雅黑" panose="020B0503020204020204" pitchFamily="34" charset="-122"/>
            </a:rPr>
            <a:t>Reinforcement learning</a:t>
          </a:r>
          <a:r>
            <a:rPr lang="zh-CN" sz="1400" dirty="0" smtClean="0">
              <a:solidFill>
                <a:srgbClr val="FFFF00"/>
              </a:solidFill>
              <a:latin typeface="微软雅黑" panose="020B0503020204020204" pitchFamily="34" charset="-122"/>
              <a:ea typeface="微软雅黑" panose="020B0503020204020204" pitchFamily="34" charset="-122"/>
            </a:rPr>
            <a:t>）</a:t>
          </a:r>
          <a:endParaRPr lang="en-US" sz="1400" dirty="0">
            <a:solidFill>
              <a:srgbClr val="FFFF00"/>
            </a:solidFill>
            <a:latin typeface="微软雅黑" panose="020B0503020204020204" pitchFamily="34" charset="-122"/>
            <a:ea typeface="微软雅黑" panose="020B0503020204020204" pitchFamily="34" charset="-122"/>
          </a:endParaRPr>
        </a:p>
      </dgm:t>
    </dgm:pt>
    <dgm:pt modelId="{1739A119-F512-4749-B6B2-E7AE6E0918AD}" cxnId="{1A54191F-8556-46FD-9515-BDFF07E2CEC2}"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4902C038-50E7-49F9-9F35-606E3C91B9FA}" cxnId="{1A54191F-8556-46FD-9515-BDFF07E2CEC2}"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A58AEA29-8D4D-41EA-9B6F-BA61DAAC9328}">
      <dgm:prSet custT="1"/>
      <dgm:spPr/>
      <dgm:t>
        <a:bodyPr/>
        <a:lstStyle/>
        <a:p>
          <a:pPr rtl="0"/>
          <a:r>
            <a:rPr lang="zh-CN" sz="1800" dirty="0" smtClean="0">
              <a:latin typeface="微软雅黑" panose="020B0503020204020204" pitchFamily="34" charset="-122"/>
              <a:ea typeface="微软雅黑" panose="020B0503020204020204" pitchFamily="34" charset="-122"/>
            </a:rPr>
            <a:t>使用无标签但有反馈的数据进行学习</a:t>
          </a:r>
          <a:endParaRPr lang="en-US" sz="1800" dirty="0">
            <a:latin typeface="微软雅黑" panose="020B0503020204020204" pitchFamily="34" charset="-122"/>
            <a:ea typeface="微软雅黑" panose="020B0503020204020204" pitchFamily="34" charset="-122"/>
          </a:endParaRPr>
        </a:p>
      </dgm:t>
    </dgm:pt>
    <dgm:pt modelId="{F01EBA19-A405-4B58-83A0-2EDD43751A76}" cxnId="{E1757FC9-9310-4D0C-8E8C-D4D7F8F716FD}"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DCED508B-57E5-4DD3-B115-90A623D6244A}" cxnId="{E1757FC9-9310-4D0C-8E8C-D4D7F8F716FD}"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690D5EE8-EB9A-4243-AEC5-74BBF0EC6CCA}">
      <dgm:prSet custT="1"/>
      <dgm:spPr/>
      <dgm:t>
        <a:bodyPr/>
        <a:lstStyle/>
        <a:p>
          <a:pPr rtl="0"/>
          <a:r>
            <a:rPr lang="zh-CN" sz="1800" dirty="0" smtClean="0">
              <a:latin typeface="微软雅黑" panose="020B0503020204020204" pitchFamily="34" charset="-122"/>
              <a:ea typeface="微软雅黑" panose="020B0503020204020204" pitchFamily="34" charset="-122"/>
            </a:rPr>
            <a:t>典型场景：策略推理</a:t>
          </a:r>
          <a:endParaRPr lang="en-US" sz="1800" dirty="0">
            <a:latin typeface="微软雅黑" panose="020B0503020204020204" pitchFamily="34" charset="-122"/>
            <a:ea typeface="微软雅黑" panose="020B0503020204020204" pitchFamily="34" charset="-122"/>
          </a:endParaRPr>
        </a:p>
      </dgm:t>
    </dgm:pt>
    <dgm:pt modelId="{826443C5-554F-4817-8699-7BE7765CB64E}" cxnId="{E2D48696-E8E6-42B4-B522-500FC24009A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2D79A4D8-E7DC-421E-9DBC-3748D8DA401E}" cxnId="{E2D48696-E8E6-42B4-B522-500FC24009A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F78B92C9-32EF-4A3D-A0B8-A5B945C0309B}" type="pres">
      <dgm:prSet presAssocID="{A316B0B8-8E66-43C5-91DB-D5A28CF5B4AC}" presName="linear" presStyleCnt="0">
        <dgm:presLayoutVars>
          <dgm:dir/>
          <dgm:animLvl val="lvl"/>
          <dgm:resizeHandles val="exact"/>
        </dgm:presLayoutVars>
      </dgm:prSet>
      <dgm:spPr/>
      <dgm:t>
        <a:bodyPr/>
        <a:lstStyle/>
        <a:p>
          <a:endParaRPr lang="zh-CN" altLang="en-US"/>
        </a:p>
      </dgm:t>
    </dgm:pt>
    <dgm:pt modelId="{3DA04FF8-F643-4BBD-B535-2E7BFEB69065}" type="pres">
      <dgm:prSet presAssocID="{0903D932-CD04-450E-93BF-22FA1B9F8D63}" presName="parentLin" presStyleCnt="0"/>
      <dgm:spPr/>
    </dgm:pt>
    <dgm:pt modelId="{212DA0AD-F027-460D-8D09-ADA0AE546253}" type="pres">
      <dgm:prSet presAssocID="{0903D932-CD04-450E-93BF-22FA1B9F8D63}" presName="parentLeftMargin" presStyleLbl="node1" presStyleIdx="0" presStyleCnt="4"/>
      <dgm:spPr/>
      <dgm:t>
        <a:bodyPr/>
        <a:lstStyle/>
        <a:p>
          <a:endParaRPr lang="zh-CN" altLang="en-US"/>
        </a:p>
      </dgm:t>
    </dgm:pt>
    <dgm:pt modelId="{9F3CC293-B824-42C3-A092-F873D146C24B}" type="pres">
      <dgm:prSet presAssocID="{0903D932-CD04-450E-93BF-22FA1B9F8D63}" presName="parentText" presStyleLbl="node1" presStyleIdx="0" presStyleCnt="4">
        <dgm:presLayoutVars>
          <dgm:chMax val="0"/>
          <dgm:bulletEnabled val="1"/>
        </dgm:presLayoutVars>
      </dgm:prSet>
      <dgm:spPr/>
      <dgm:t>
        <a:bodyPr/>
        <a:lstStyle/>
        <a:p>
          <a:endParaRPr lang="zh-CN" altLang="en-US"/>
        </a:p>
      </dgm:t>
    </dgm:pt>
    <dgm:pt modelId="{DEB8102B-C530-48A2-87E7-52196EEAC317}" type="pres">
      <dgm:prSet presAssocID="{0903D932-CD04-450E-93BF-22FA1B9F8D63}" presName="negativeSpace" presStyleCnt="0"/>
      <dgm:spPr/>
    </dgm:pt>
    <dgm:pt modelId="{100E448F-1EFC-478A-A13B-257210701959}" type="pres">
      <dgm:prSet presAssocID="{0903D932-CD04-450E-93BF-22FA1B9F8D63}" presName="childText" presStyleLbl="conFgAcc1" presStyleIdx="0" presStyleCnt="4">
        <dgm:presLayoutVars>
          <dgm:bulletEnabled val="1"/>
        </dgm:presLayoutVars>
      </dgm:prSet>
      <dgm:spPr/>
      <dgm:t>
        <a:bodyPr/>
        <a:lstStyle/>
        <a:p>
          <a:endParaRPr lang="zh-CN" altLang="en-US"/>
        </a:p>
      </dgm:t>
    </dgm:pt>
    <dgm:pt modelId="{5AF4786E-3FA0-41E1-AA04-8879F1B9ADA5}" type="pres">
      <dgm:prSet presAssocID="{566673EF-F076-4FD3-9B50-842130E44F49}" presName="spaceBetweenRectangles" presStyleCnt="0"/>
      <dgm:spPr/>
    </dgm:pt>
    <dgm:pt modelId="{5302703A-E437-49A8-A10D-30397CEDB7FA}" type="pres">
      <dgm:prSet presAssocID="{A5254264-16D1-46AA-889F-F64F5B3B2C61}" presName="parentLin" presStyleCnt="0"/>
      <dgm:spPr/>
    </dgm:pt>
    <dgm:pt modelId="{52B427EA-D184-4EC9-888A-B558FA6F5E23}" type="pres">
      <dgm:prSet presAssocID="{A5254264-16D1-46AA-889F-F64F5B3B2C61}" presName="parentLeftMargin" presStyleLbl="node1" presStyleIdx="0" presStyleCnt="4"/>
      <dgm:spPr/>
      <dgm:t>
        <a:bodyPr/>
        <a:lstStyle/>
        <a:p>
          <a:endParaRPr lang="zh-CN" altLang="en-US"/>
        </a:p>
      </dgm:t>
    </dgm:pt>
    <dgm:pt modelId="{73F3926B-3B1D-47A3-B75C-BA387C1FCE02}" type="pres">
      <dgm:prSet presAssocID="{A5254264-16D1-46AA-889F-F64F5B3B2C61}" presName="parentText" presStyleLbl="node1" presStyleIdx="1" presStyleCnt="4">
        <dgm:presLayoutVars>
          <dgm:chMax val="0"/>
          <dgm:bulletEnabled val="1"/>
        </dgm:presLayoutVars>
      </dgm:prSet>
      <dgm:spPr/>
      <dgm:t>
        <a:bodyPr/>
        <a:lstStyle/>
        <a:p>
          <a:endParaRPr lang="zh-CN" altLang="en-US"/>
        </a:p>
      </dgm:t>
    </dgm:pt>
    <dgm:pt modelId="{BA486E1E-6956-4F5C-A49B-291A2D98396A}" type="pres">
      <dgm:prSet presAssocID="{A5254264-16D1-46AA-889F-F64F5B3B2C61}" presName="negativeSpace" presStyleCnt="0"/>
      <dgm:spPr/>
    </dgm:pt>
    <dgm:pt modelId="{693C7684-DE5D-4420-921F-1D16588CD15C}" type="pres">
      <dgm:prSet presAssocID="{A5254264-16D1-46AA-889F-F64F5B3B2C61}" presName="childText" presStyleLbl="conFgAcc1" presStyleIdx="1" presStyleCnt="4">
        <dgm:presLayoutVars>
          <dgm:bulletEnabled val="1"/>
        </dgm:presLayoutVars>
      </dgm:prSet>
      <dgm:spPr/>
      <dgm:t>
        <a:bodyPr/>
        <a:lstStyle/>
        <a:p>
          <a:endParaRPr lang="zh-CN" altLang="en-US"/>
        </a:p>
      </dgm:t>
    </dgm:pt>
    <dgm:pt modelId="{CAAF1D04-9042-4BE4-90B7-8079284B885C}" type="pres">
      <dgm:prSet presAssocID="{D2FBC55F-0A86-43A3-8567-9DF91B955A81}" presName="spaceBetweenRectangles" presStyleCnt="0"/>
      <dgm:spPr/>
    </dgm:pt>
    <dgm:pt modelId="{E7D6989A-551A-4105-B85E-15E54E3F5A5F}" type="pres">
      <dgm:prSet presAssocID="{C2674DFD-3E20-4E85-B572-8C2A33A2A69E}" presName="parentLin" presStyleCnt="0"/>
      <dgm:spPr/>
    </dgm:pt>
    <dgm:pt modelId="{20378347-4D20-4306-92AF-DAE53A24A861}" type="pres">
      <dgm:prSet presAssocID="{C2674DFD-3E20-4E85-B572-8C2A33A2A69E}" presName="parentLeftMargin" presStyleLbl="node1" presStyleIdx="1" presStyleCnt="4"/>
      <dgm:spPr/>
      <dgm:t>
        <a:bodyPr/>
        <a:lstStyle/>
        <a:p>
          <a:endParaRPr lang="zh-CN" altLang="en-US"/>
        </a:p>
      </dgm:t>
    </dgm:pt>
    <dgm:pt modelId="{94D4364D-6939-4BBD-9066-9C9E96C22EFC}" type="pres">
      <dgm:prSet presAssocID="{C2674DFD-3E20-4E85-B572-8C2A33A2A69E}" presName="parentText" presStyleLbl="node1" presStyleIdx="2" presStyleCnt="4">
        <dgm:presLayoutVars>
          <dgm:chMax val="0"/>
          <dgm:bulletEnabled val="1"/>
        </dgm:presLayoutVars>
      </dgm:prSet>
      <dgm:spPr/>
      <dgm:t>
        <a:bodyPr/>
        <a:lstStyle/>
        <a:p>
          <a:endParaRPr lang="zh-CN" altLang="en-US"/>
        </a:p>
      </dgm:t>
    </dgm:pt>
    <dgm:pt modelId="{090D24CB-F573-4B12-B316-8D63217DB2B7}" type="pres">
      <dgm:prSet presAssocID="{C2674DFD-3E20-4E85-B572-8C2A33A2A69E}" presName="negativeSpace" presStyleCnt="0"/>
      <dgm:spPr/>
    </dgm:pt>
    <dgm:pt modelId="{AE147F27-C3B2-4F31-9737-24DC415F3A35}" type="pres">
      <dgm:prSet presAssocID="{C2674DFD-3E20-4E85-B572-8C2A33A2A69E}" presName="childText" presStyleLbl="conFgAcc1" presStyleIdx="2" presStyleCnt="4">
        <dgm:presLayoutVars>
          <dgm:bulletEnabled val="1"/>
        </dgm:presLayoutVars>
      </dgm:prSet>
      <dgm:spPr/>
      <dgm:t>
        <a:bodyPr/>
        <a:lstStyle/>
        <a:p>
          <a:endParaRPr lang="zh-CN" altLang="en-US"/>
        </a:p>
      </dgm:t>
    </dgm:pt>
    <dgm:pt modelId="{7A247B87-118E-4939-9C5C-78E86745B3B1}" type="pres">
      <dgm:prSet presAssocID="{C7E655B9-331E-4614-BB63-80F1CEB76677}" presName="spaceBetweenRectangles" presStyleCnt="0"/>
      <dgm:spPr/>
    </dgm:pt>
    <dgm:pt modelId="{1881C0FC-1B57-4E6C-90EF-013922BC2F2B}" type="pres">
      <dgm:prSet presAssocID="{554E2439-A0D5-4431-927D-BBB34CC66AEA}" presName="parentLin" presStyleCnt="0"/>
      <dgm:spPr/>
    </dgm:pt>
    <dgm:pt modelId="{1F69D989-DBC2-4FEA-B40A-F743D4CBD720}" type="pres">
      <dgm:prSet presAssocID="{554E2439-A0D5-4431-927D-BBB34CC66AEA}" presName="parentLeftMargin" presStyleLbl="node1" presStyleIdx="2" presStyleCnt="4"/>
      <dgm:spPr/>
      <dgm:t>
        <a:bodyPr/>
        <a:lstStyle/>
        <a:p>
          <a:endParaRPr lang="zh-CN" altLang="en-US"/>
        </a:p>
      </dgm:t>
    </dgm:pt>
    <dgm:pt modelId="{E7208C6C-8454-4E87-A1F7-13B15AD62F48}" type="pres">
      <dgm:prSet presAssocID="{554E2439-A0D5-4431-927D-BBB34CC66AEA}" presName="parentText" presStyleLbl="node1" presStyleIdx="3" presStyleCnt="4">
        <dgm:presLayoutVars>
          <dgm:chMax val="0"/>
          <dgm:bulletEnabled val="1"/>
        </dgm:presLayoutVars>
      </dgm:prSet>
      <dgm:spPr/>
      <dgm:t>
        <a:bodyPr/>
        <a:lstStyle/>
        <a:p>
          <a:endParaRPr lang="zh-CN" altLang="en-US"/>
        </a:p>
      </dgm:t>
    </dgm:pt>
    <dgm:pt modelId="{BE86AE72-9691-406E-9D14-CDB46208FE42}" type="pres">
      <dgm:prSet presAssocID="{554E2439-A0D5-4431-927D-BBB34CC66AEA}" presName="negativeSpace" presStyleCnt="0"/>
      <dgm:spPr/>
    </dgm:pt>
    <dgm:pt modelId="{718745A3-23C1-433C-B2F0-F53B9ECB1604}" type="pres">
      <dgm:prSet presAssocID="{554E2439-A0D5-4431-927D-BBB34CC66AEA}" presName="childText" presStyleLbl="conFgAcc1" presStyleIdx="3" presStyleCnt="4">
        <dgm:presLayoutVars>
          <dgm:bulletEnabled val="1"/>
        </dgm:presLayoutVars>
      </dgm:prSet>
      <dgm:spPr/>
      <dgm:t>
        <a:bodyPr/>
        <a:lstStyle/>
        <a:p>
          <a:endParaRPr lang="zh-CN" altLang="en-US"/>
        </a:p>
      </dgm:t>
    </dgm:pt>
  </dgm:ptLst>
  <dgm:cxnLst>
    <dgm:cxn modelId="{69A9FC69-43E5-4D8A-AFD2-A2DE1DF56BCF}" type="presOf" srcId="{1BC08131-CF3F-4E71-90DC-313D46992E70}" destId="{100E448F-1EFC-478A-A13B-257210701959}" srcOrd="0" destOrd="1" presId="urn:microsoft.com/office/officeart/2005/8/layout/list1"/>
    <dgm:cxn modelId="{96867CC3-2AAF-4FB1-B144-56A7394CA688}" type="presOf" srcId="{0903D932-CD04-450E-93BF-22FA1B9F8D63}" destId="{212DA0AD-F027-460D-8D09-ADA0AE546253}" srcOrd="0" destOrd="0" presId="urn:microsoft.com/office/officeart/2005/8/layout/list1"/>
    <dgm:cxn modelId="{DC8ECF49-3EF4-478D-A108-8DF453F4D1EC}" type="presOf" srcId="{6BF5E5D0-1488-4012-9535-0FE976FCE6C9}" destId="{AE147F27-C3B2-4F31-9737-24DC415F3A35}" srcOrd="0" destOrd="0" presId="urn:microsoft.com/office/officeart/2005/8/layout/list1"/>
    <dgm:cxn modelId="{A9E86595-C299-4008-9C61-0D1EE84E42D0}" type="presOf" srcId="{690D5EE8-EB9A-4243-AEC5-74BBF0EC6CCA}" destId="{718745A3-23C1-433C-B2F0-F53B9ECB1604}" srcOrd="0" destOrd="1" presId="urn:microsoft.com/office/officeart/2005/8/layout/list1"/>
    <dgm:cxn modelId="{97DC200B-10C1-4281-A94B-FC420B0182DF}" srcId="{A316B0B8-8E66-43C5-91DB-D5A28CF5B4AC}" destId="{C2674DFD-3E20-4E85-B572-8C2A33A2A69E}" srcOrd="2" destOrd="0" parTransId="{E4724BAB-0149-4183-94DB-D2354ECF9317}" sibTransId="{C7E655B9-331E-4614-BB63-80F1CEB76677}"/>
    <dgm:cxn modelId="{42CFB6A3-6B8C-4576-8618-F8E3CFC53318}" type="presOf" srcId="{554E2439-A0D5-4431-927D-BBB34CC66AEA}" destId="{1F69D989-DBC2-4FEA-B40A-F743D4CBD720}" srcOrd="0" destOrd="0" presId="urn:microsoft.com/office/officeart/2005/8/layout/list1"/>
    <dgm:cxn modelId="{6EC9D7C1-322A-43D7-A438-BBA1CA4007F0}" type="presOf" srcId="{C2674DFD-3E20-4E85-B572-8C2A33A2A69E}" destId="{94D4364D-6939-4BBD-9066-9C9E96C22EFC}" srcOrd="1" destOrd="0" presId="urn:microsoft.com/office/officeart/2005/8/layout/list1"/>
    <dgm:cxn modelId="{21E229D1-5765-40E7-9B9A-573436B75E32}" type="presOf" srcId="{8B0C5893-427E-4D49-AD00-46561E0C9C53}" destId="{693C7684-DE5D-4420-921F-1D16588CD15C}" srcOrd="0" destOrd="0" presId="urn:microsoft.com/office/officeart/2005/8/layout/list1"/>
    <dgm:cxn modelId="{1A54191F-8556-46FD-9515-BDFF07E2CEC2}" srcId="{A316B0B8-8E66-43C5-91DB-D5A28CF5B4AC}" destId="{554E2439-A0D5-4431-927D-BBB34CC66AEA}" srcOrd="3" destOrd="0" parTransId="{1739A119-F512-4749-B6B2-E7AE6E0918AD}" sibTransId="{4902C038-50E7-49F9-9F35-606E3C91B9FA}"/>
    <dgm:cxn modelId="{E275BAE2-70F4-4AB1-9E75-F613FDCA627B}" type="presOf" srcId="{A316B0B8-8E66-43C5-91DB-D5A28CF5B4AC}" destId="{F78B92C9-32EF-4A3D-A0B8-A5B945C0309B}" srcOrd="0" destOrd="0" presId="urn:microsoft.com/office/officeart/2005/8/layout/list1"/>
    <dgm:cxn modelId="{B7E27BCF-3B0F-4531-803F-C6EE75BF3BED}" srcId="{0903D932-CD04-450E-93BF-22FA1B9F8D63}" destId="{1BC08131-CF3F-4E71-90DC-313D46992E70}" srcOrd="1" destOrd="0" parTransId="{F2A35929-961D-4082-B35B-C7650C855B7A}" sibTransId="{37A9D666-97DD-447F-A4FA-BD8CEE7986E2}"/>
    <dgm:cxn modelId="{E4F4676C-A37A-4352-A050-BB4D422CD761}" srcId="{A316B0B8-8E66-43C5-91DB-D5A28CF5B4AC}" destId="{0903D932-CD04-450E-93BF-22FA1B9F8D63}" srcOrd="0" destOrd="0" parTransId="{5C67B698-3594-48B1-8791-53944C62697F}" sibTransId="{566673EF-F076-4FD3-9B50-842130E44F49}"/>
    <dgm:cxn modelId="{EE733623-58BE-4424-B781-09E7483B6F66}" type="presOf" srcId="{A5254264-16D1-46AA-889F-F64F5B3B2C61}" destId="{73F3926B-3B1D-47A3-B75C-BA387C1FCE02}" srcOrd="1" destOrd="0" presId="urn:microsoft.com/office/officeart/2005/8/layout/list1"/>
    <dgm:cxn modelId="{E1757FC9-9310-4D0C-8E8C-D4D7F8F716FD}" srcId="{554E2439-A0D5-4431-927D-BBB34CC66AEA}" destId="{A58AEA29-8D4D-41EA-9B6F-BA61DAAC9328}" srcOrd="0" destOrd="0" parTransId="{F01EBA19-A405-4B58-83A0-2EDD43751A76}" sibTransId="{DCED508B-57E5-4DD3-B115-90A623D6244A}"/>
    <dgm:cxn modelId="{E263831B-F5DA-40E6-9A62-041D5508BB5B}" type="presOf" srcId="{0903D932-CD04-450E-93BF-22FA1B9F8D63}" destId="{9F3CC293-B824-42C3-A092-F873D146C24B}" srcOrd="1" destOrd="0" presId="urn:microsoft.com/office/officeart/2005/8/layout/list1"/>
    <dgm:cxn modelId="{D70CBC6C-3482-4EF6-8EC8-AD7B06B24D08}" type="presOf" srcId="{554E2439-A0D5-4431-927D-BBB34CC66AEA}" destId="{E7208C6C-8454-4E87-A1F7-13B15AD62F48}" srcOrd="1" destOrd="0" presId="urn:microsoft.com/office/officeart/2005/8/layout/list1"/>
    <dgm:cxn modelId="{54A5C269-7C1E-4D39-AEA2-09C57BDD34B1}" srcId="{A5254264-16D1-46AA-889F-F64F5B3B2C61}" destId="{8B0C5893-427E-4D49-AD00-46561E0C9C53}" srcOrd="0" destOrd="0" parTransId="{22F2B057-19E3-4176-AFB6-31D1BDC56713}" sibTransId="{3A0CD7FA-1518-4872-954A-67145764EE1F}"/>
    <dgm:cxn modelId="{C267EA48-F42C-481F-8EAB-00E9E1871B41}" srcId="{C2674DFD-3E20-4E85-B572-8C2A33A2A69E}" destId="{6BF5E5D0-1488-4012-9535-0FE976FCE6C9}" srcOrd="0" destOrd="0" parTransId="{7D750FC7-3EB0-44EE-801E-A5B5506CE514}" sibTransId="{28178278-1C5E-4D8C-8CCA-D258BD062343}"/>
    <dgm:cxn modelId="{177FCA94-E758-4401-9E3C-584B04D0796E}" type="presOf" srcId="{C2674DFD-3E20-4E85-B572-8C2A33A2A69E}" destId="{20378347-4D20-4306-92AF-DAE53A24A861}" srcOrd="0" destOrd="0" presId="urn:microsoft.com/office/officeart/2005/8/layout/list1"/>
    <dgm:cxn modelId="{33A983B1-3A90-4B82-81EA-9B82CD80ABB9}" srcId="{C2674DFD-3E20-4E85-B572-8C2A33A2A69E}" destId="{2E47D8FC-ECAA-4F95-9485-4CCEAA5C9718}" srcOrd="1" destOrd="0" parTransId="{5F2C1722-941E-4DA2-82A0-5F75508575F7}" sibTransId="{FA044870-786A-4D62-AF37-7F7EA2691FE6}"/>
    <dgm:cxn modelId="{A8E180F1-59C8-47D5-AAB2-061C8EE7A1FC}" type="presOf" srcId="{F537B23A-F86B-4011-A852-8E6955BDD37E}" destId="{693C7684-DE5D-4420-921F-1D16588CD15C}" srcOrd="0" destOrd="1" presId="urn:microsoft.com/office/officeart/2005/8/layout/list1"/>
    <dgm:cxn modelId="{AD2F4761-B49D-4E40-B346-1A9B89E0ED71}" type="presOf" srcId="{2E47D8FC-ECAA-4F95-9485-4CCEAA5C9718}" destId="{AE147F27-C3B2-4F31-9737-24DC415F3A35}" srcOrd="0" destOrd="1" presId="urn:microsoft.com/office/officeart/2005/8/layout/list1"/>
    <dgm:cxn modelId="{3980859A-C3D9-4F86-9999-6FBAD526A173}" srcId="{0903D932-CD04-450E-93BF-22FA1B9F8D63}" destId="{B22D65C0-DCDE-4728-B038-3A26FB670719}" srcOrd="0" destOrd="0" parTransId="{404D6D4E-26C2-4038-BAA2-D2A8CC35DEF1}" sibTransId="{24636C99-214E-4016-965B-FF19DEDCA3D3}"/>
    <dgm:cxn modelId="{DA37C163-972A-4A5F-8C3E-9B692C9722E7}" srcId="{A316B0B8-8E66-43C5-91DB-D5A28CF5B4AC}" destId="{A5254264-16D1-46AA-889F-F64F5B3B2C61}" srcOrd="1" destOrd="0" parTransId="{55085011-9076-4187-87E6-CA1171D6BEF3}" sibTransId="{D2FBC55F-0A86-43A3-8567-9DF91B955A81}"/>
    <dgm:cxn modelId="{3827F472-527C-4F61-9FF0-E2429F5F0E26}" type="presOf" srcId="{B22D65C0-DCDE-4728-B038-3A26FB670719}" destId="{100E448F-1EFC-478A-A13B-257210701959}" srcOrd="0" destOrd="0" presId="urn:microsoft.com/office/officeart/2005/8/layout/list1"/>
    <dgm:cxn modelId="{E2D48696-E8E6-42B4-B522-500FC24009AB}" srcId="{554E2439-A0D5-4431-927D-BBB34CC66AEA}" destId="{690D5EE8-EB9A-4243-AEC5-74BBF0EC6CCA}" srcOrd="1" destOrd="0" parTransId="{826443C5-554F-4817-8699-7BE7765CB64E}" sibTransId="{2D79A4D8-E7DC-421E-9DBC-3748D8DA401E}"/>
    <dgm:cxn modelId="{B5FA070E-97C2-48E8-9057-AEF03C511C5B}" type="presOf" srcId="{A5254264-16D1-46AA-889F-F64F5B3B2C61}" destId="{52B427EA-D184-4EC9-888A-B558FA6F5E23}" srcOrd="0" destOrd="0" presId="urn:microsoft.com/office/officeart/2005/8/layout/list1"/>
    <dgm:cxn modelId="{8D021043-7289-4B04-A617-3F93173259E4}" srcId="{A5254264-16D1-46AA-889F-F64F5B3B2C61}" destId="{F537B23A-F86B-4011-A852-8E6955BDD37E}" srcOrd="1" destOrd="0" parTransId="{7D7F91FD-F77D-474B-8DCF-1BAA69AF3F5C}" sibTransId="{14516506-99AB-4022-B39C-1DDD50869612}"/>
    <dgm:cxn modelId="{F6AF8549-512B-4D33-9BB1-71F4964DC65F}" type="presOf" srcId="{A58AEA29-8D4D-41EA-9B6F-BA61DAAC9328}" destId="{718745A3-23C1-433C-B2F0-F53B9ECB1604}" srcOrd="0" destOrd="0" presId="urn:microsoft.com/office/officeart/2005/8/layout/list1"/>
    <dgm:cxn modelId="{9C05EE14-8C17-4B91-A1FE-8B661228773F}" type="presParOf" srcId="{F78B92C9-32EF-4A3D-A0B8-A5B945C0309B}" destId="{3DA04FF8-F643-4BBD-B535-2E7BFEB69065}" srcOrd="0" destOrd="0" presId="urn:microsoft.com/office/officeart/2005/8/layout/list1"/>
    <dgm:cxn modelId="{F944D7F3-7DB1-4C4A-BF37-85A2FA91C52A}" type="presParOf" srcId="{3DA04FF8-F643-4BBD-B535-2E7BFEB69065}" destId="{212DA0AD-F027-460D-8D09-ADA0AE546253}" srcOrd="0" destOrd="0" presId="urn:microsoft.com/office/officeart/2005/8/layout/list1"/>
    <dgm:cxn modelId="{FB2568DD-6A8A-44EA-87AD-3A28623C7335}" type="presParOf" srcId="{3DA04FF8-F643-4BBD-B535-2E7BFEB69065}" destId="{9F3CC293-B824-42C3-A092-F873D146C24B}" srcOrd="1" destOrd="0" presId="urn:microsoft.com/office/officeart/2005/8/layout/list1"/>
    <dgm:cxn modelId="{FD233622-74FE-4F89-8567-C0B0ED06410C}" type="presParOf" srcId="{F78B92C9-32EF-4A3D-A0B8-A5B945C0309B}" destId="{DEB8102B-C530-48A2-87E7-52196EEAC317}" srcOrd="1" destOrd="0" presId="urn:microsoft.com/office/officeart/2005/8/layout/list1"/>
    <dgm:cxn modelId="{5AEED239-89BC-4417-9E97-AD7E33F73E4B}" type="presParOf" srcId="{F78B92C9-32EF-4A3D-A0B8-A5B945C0309B}" destId="{100E448F-1EFC-478A-A13B-257210701959}" srcOrd="2" destOrd="0" presId="urn:microsoft.com/office/officeart/2005/8/layout/list1"/>
    <dgm:cxn modelId="{CC58AA03-97A9-4E65-A68E-944AE4A029F4}" type="presParOf" srcId="{F78B92C9-32EF-4A3D-A0B8-A5B945C0309B}" destId="{5AF4786E-3FA0-41E1-AA04-8879F1B9ADA5}" srcOrd="3" destOrd="0" presId="urn:microsoft.com/office/officeart/2005/8/layout/list1"/>
    <dgm:cxn modelId="{100F0934-99FC-41F6-B8C5-F78E420C4F66}" type="presParOf" srcId="{F78B92C9-32EF-4A3D-A0B8-A5B945C0309B}" destId="{5302703A-E437-49A8-A10D-30397CEDB7FA}" srcOrd="4" destOrd="0" presId="urn:microsoft.com/office/officeart/2005/8/layout/list1"/>
    <dgm:cxn modelId="{0DFB3D90-B65B-477E-8513-BD0F5BCC5BF0}" type="presParOf" srcId="{5302703A-E437-49A8-A10D-30397CEDB7FA}" destId="{52B427EA-D184-4EC9-888A-B558FA6F5E23}" srcOrd="0" destOrd="0" presId="urn:microsoft.com/office/officeart/2005/8/layout/list1"/>
    <dgm:cxn modelId="{046AEDFE-2F2C-4F23-8AD6-77BA3E8D726A}" type="presParOf" srcId="{5302703A-E437-49A8-A10D-30397CEDB7FA}" destId="{73F3926B-3B1D-47A3-B75C-BA387C1FCE02}" srcOrd="1" destOrd="0" presId="urn:microsoft.com/office/officeart/2005/8/layout/list1"/>
    <dgm:cxn modelId="{0765F6D1-EE53-4361-9DF3-82F336830AF9}" type="presParOf" srcId="{F78B92C9-32EF-4A3D-A0B8-A5B945C0309B}" destId="{BA486E1E-6956-4F5C-A49B-291A2D98396A}" srcOrd="5" destOrd="0" presId="urn:microsoft.com/office/officeart/2005/8/layout/list1"/>
    <dgm:cxn modelId="{2B06C42F-7608-4955-B8E8-55D7128A1227}" type="presParOf" srcId="{F78B92C9-32EF-4A3D-A0B8-A5B945C0309B}" destId="{693C7684-DE5D-4420-921F-1D16588CD15C}" srcOrd="6" destOrd="0" presId="urn:microsoft.com/office/officeart/2005/8/layout/list1"/>
    <dgm:cxn modelId="{CF8A6502-1C32-42B6-83BE-0476FB877806}" type="presParOf" srcId="{F78B92C9-32EF-4A3D-A0B8-A5B945C0309B}" destId="{CAAF1D04-9042-4BE4-90B7-8079284B885C}" srcOrd="7" destOrd="0" presId="urn:microsoft.com/office/officeart/2005/8/layout/list1"/>
    <dgm:cxn modelId="{30442410-443D-4B59-B99B-C43F3FF53391}" type="presParOf" srcId="{F78B92C9-32EF-4A3D-A0B8-A5B945C0309B}" destId="{E7D6989A-551A-4105-B85E-15E54E3F5A5F}" srcOrd="8" destOrd="0" presId="urn:microsoft.com/office/officeart/2005/8/layout/list1"/>
    <dgm:cxn modelId="{52930292-70B2-4953-A117-1835852E5D48}" type="presParOf" srcId="{E7D6989A-551A-4105-B85E-15E54E3F5A5F}" destId="{20378347-4D20-4306-92AF-DAE53A24A861}" srcOrd="0" destOrd="0" presId="urn:microsoft.com/office/officeart/2005/8/layout/list1"/>
    <dgm:cxn modelId="{4BE87BF6-934F-4DD3-8DAD-0B550CDBD01C}" type="presParOf" srcId="{E7D6989A-551A-4105-B85E-15E54E3F5A5F}" destId="{94D4364D-6939-4BBD-9066-9C9E96C22EFC}" srcOrd="1" destOrd="0" presId="urn:microsoft.com/office/officeart/2005/8/layout/list1"/>
    <dgm:cxn modelId="{EC744F4B-D18D-43E5-A5D9-4DC886D955D8}" type="presParOf" srcId="{F78B92C9-32EF-4A3D-A0B8-A5B945C0309B}" destId="{090D24CB-F573-4B12-B316-8D63217DB2B7}" srcOrd="9" destOrd="0" presId="urn:microsoft.com/office/officeart/2005/8/layout/list1"/>
    <dgm:cxn modelId="{4467645B-BE7B-4E18-A3D4-E5A9FA2107AF}" type="presParOf" srcId="{F78B92C9-32EF-4A3D-A0B8-A5B945C0309B}" destId="{AE147F27-C3B2-4F31-9737-24DC415F3A35}" srcOrd="10" destOrd="0" presId="urn:microsoft.com/office/officeart/2005/8/layout/list1"/>
    <dgm:cxn modelId="{23B25991-F82A-4ABA-98C8-AD300DB16ED8}" type="presParOf" srcId="{F78B92C9-32EF-4A3D-A0B8-A5B945C0309B}" destId="{7A247B87-118E-4939-9C5C-78E86745B3B1}" srcOrd="11" destOrd="0" presId="urn:microsoft.com/office/officeart/2005/8/layout/list1"/>
    <dgm:cxn modelId="{3F676176-0940-4F5F-B583-A7FA31927A9F}" type="presParOf" srcId="{F78B92C9-32EF-4A3D-A0B8-A5B945C0309B}" destId="{1881C0FC-1B57-4E6C-90EF-013922BC2F2B}" srcOrd="12" destOrd="0" presId="urn:microsoft.com/office/officeart/2005/8/layout/list1"/>
    <dgm:cxn modelId="{6CD03107-CDC9-423F-B667-7645EDDB3CDE}" type="presParOf" srcId="{1881C0FC-1B57-4E6C-90EF-013922BC2F2B}" destId="{1F69D989-DBC2-4FEA-B40A-F743D4CBD720}" srcOrd="0" destOrd="0" presId="urn:microsoft.com/office/officeart/2005/8/layout/list1"/>
    <dgm:cxn modelId="{6B461EF1-A0B9-41B1-926E-12A57819F5DA}" type="presParOf" srcId="{1881C0FC-1B57-4E6C-90EF-013922BC2F2B}" destId="{E7208C6C-8454-4E87-A1F7-13B15AD62F48}" srcOrd="1" destOrd="0" presId="urn:microsoft.com/office/officeart/2005/8/layout/list1"/>
    <dgm:cxn modelId="{62A32242-2783-485C-A6BC-223D00FF5292}" type="presParOf" srcId="{F78B92C9-32EF-4A3D-A0B8-A5B945C0309B}" destId="{BE86AE72-9691-406E-9D14-CDB46208FE42}" srcOrd="13" destOrd="0" presId="urn:microsoft.com/office/officeart/2005/8/layout/list1"/>
    <dgm:cxn modelId="{7E58E18E-34FD-451D-A773-F33E06CB2FE4}" type="presParOf" srcId="{F78B92C9-32EF-4A3D-A0B8-A5B945C0309B}" destId="{718745A3-23C1-433C-B2F0-F53B9ECB1604}"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B06634-85D4-4A62-97D7-D68904A7C887}" type="doc">
      <dgm:prSet loTypeId="urn:microsoft.com/office/officeart/2005/8/layout/hList1" loCatId="list" qsTypeId="urn:microsoft.com/office/officeart/2005/8/quickstyle/simple4" qsCatId="simple" csTypeId="urn:microsoft.com/office/officeart/2005/8/colors/accent1_1" csCatId="accent1" phldr="1"/>
      <dgm:spPr/>
      <dgm:t>
        <a:bodyPr/>
        <a:lstStyle/>
        <a:p>
          <a:endParaRPr lang="zh-CN" altLang="en-US"/>
        </a:p>
      </dgm:t>
    </dgm:pt>
    <dgm:pt modelId="{099F2325-58EE-44B8-916A-605B2A098772}">
      <dgm:prSet custT="1"/>
      <dgm:spPr/>
      <dgm:t>
        <a:bodyPr/>
        <a:lstStyle/>
        <a:p>
          <a:pPr rtl="0"/>
          <a:r>
            <a:rPr lang="zh-CN" altLang="en-US" sz="1600" dirty="0" smtClean="0">
              <a:latin typeface="微软雅黑" panose="020B0503020204020204" pitchFamily="34" charset="-122"/>
              <a:ea typeface="微软雅黑" panose="020B0503020204020204" pitchFamily="34" charset="-122"/>
            </a:rPr>
            <a:t>广义型知识</a:t>
          </a:r>
          <a:endParaRPr lang="zh-CN" altLang="en-US" sz="1600" dirty="0">
            <a:latin typeface="微软雅黑" panose="020B0503020204020204" pitchFamily="34" charset="-122"/>
            <a:ea typeface="微软雅黑" panose="020B0503020204020204" pitchFamily="34" charset="-122"/>
          </a:endParaRPr>
        </a:p>
      </dgm:t>
    </dgm:pt>
    <dgm:pt modelId="{65D80761-8360-4090-99F8-F49BE561A516}" cxnId="{B2BC0167-8601-4168-9D55-039ED0B6AAA0}"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71CEDCA3-B77E-41B7-9689-43D603C33B9F}" cxnId="{B2BC0167-8601-4168-9D55-039ED0B6AAA0}"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EDF4E87E-2502-43C2-8311-64B9397DD347}">
      <dgm:prSet custT="1"/>
      <dgm:spPr/>
      <dgm:t>
        <a:bodyPr/>
        <a:lstStyle/>
        <a:p>
          <a:pPr rtl="0"/>
          <a:r>
            <a:rPr lang="zh-CN" altLang="en-US" sz="1600" dirty="0" smtClean="0">
              <a:latin typeface="微软雅黑" panose="020B0503020204020204" pitchFamily="34" charset="-122"/>
              <a:ea typeface="微软雅黑" panose="020B0503020204020204" pitchFamily="34" charset="-122"/>
            </a:rPr>
            <a:t>反映同类事物共同性质的知识</a:t>
          </a:r>
          <a:endParaRPr lang="zh-CN" altLang="en-US" sz="1600" dirty="0">
            <a:latin typeface="微软雅黑" panose="020B0503020204020204" pitchFamily="34" charset="-122"/>
            <a:ea typeface="微软雅黑" panose="020B0503020204020204" pitchFamily="34" charset="-122"/>
          </a:endParaRPr>
        </a:p>
      </dgm:t>
    </dgm:pt>
    <dgm:pt modelId="{D28B36F6-1AD9-4B66-9641-B32072135641}" cxnId="{11916944-3C55-476E-AE89-1E02FA8F79C3}"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A8C0AFA3-D660-4698-9A9B-EFDC0D9AC7B6}" cxnId="{11916944-3C55-476E-AE89-1E02FA8F79C3}"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584EFC21-5C2B-4942-9423-9DC85243ADFE}">
      <dgm:prSet custT="1"/>
      <dgm:spPr/>
      <dgm:t>
        <a:bodyPr/>
        <a:lstStyle/>
        <a:p>
          <a:pPr rtl="0"/>
          <a:r>
            <a:rPr lang="zh-CN" altLang="en-US" sz="1600" dirty="0" smtClean="0">
              <a:latin typeface="微软雅黑" panose="020B0503020204020204" pitchFamily="34" charset="-122"/>
              <a:ea typeface="微软雅黑" panose="020B0503020204020204" pitchFamily="34" charset="-122"/>
            </a:rPr>
            <a:t>特征型知识</a:t>
          </a:r>
          <a:endParaRPr lang="zh-CN" altLang="en-US" sz="1600" dirty="0">
            <a:latin typeface="微软雅黑" panose="020B0503020204020204" pitchFamily="34" charset="-122"/>
            <a:ea typeface="微软雅黑" panose="020B0503020204020204" pitchFamily="34" charset="-122"/>
          </a:endParaRPr>
        </a:p>
      </dgm:t>
    </dgm:pt>
    <dgm:pt modelId="{05AB976A-F9B2-4C4A-B8BC-2CA6729977A3}" cxnId="{C7EE243B-DD7E-4356-BF8F-651050459295}"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588501B8-F8C4-4C21-A80D-A3A1B09870E0}" cxnId="{C7EE243B-DD7E-4356-BF8F-651050459295}"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1123C5D-12E5-478D-B805-15F32F90DEA8}">
      <dgm:prSet custT="1"/>
      <dgm:spPr/>
      <dgm:t>
        <a:bodyPr/>
        <a:lstStyle/>
        <a:p>
          <a:pPr rtl="0"/>
          <a:r>
            <a:rPr lang="zh-CN" altLang="en-US" sz="1600" dirty="0" smtClean="0">
              <a:latin typeface="微软雅黑" panose="020B0503020204020204" pitchFamily="34" charset="-122"/>
              <a:ea typeface="微软雅黑" panose="020B0503020204020204" pitchFamily="34" charset="-122"/>
            </a:rPr>
            <a:t>反映事物各方面的特征知识</a:t>
          </a:r>
          <a:endParaRPr lang="zh-CN" altLang="en-US" sz="1600" dirty="0">
            <a:latin typeface="微软雅黑" panose="020B0503020204020204" pitchFamily="34" charset="-122"/>
            <a:ea typeface="微软雅黑" panose="020B0503020204020204" pitchFamily="34" charset="-122"/>
          </a:endParaRPr>
        </a:p>
      </dgm:t>
    </dgm:pt>
    <dgm:pt modelId="{18C64156-3A16-4272-B81B-F605DD251B7B}" cxnId="{6EB33F66-AF57-4FE6-85F3-457E2173245C}"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0CFF829D-318B-4209-9953-2D166754CCA1}" cxnId="{6EB33F66-AF57-4FE6-85F3-457E2173245C}"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0F1E646-CDDD-416C-BF2E-54822C142254}">
      <dgm:prSet custT="1"/>
      <dgm:spPr/>
      <dgm:t>
        <a:bodyPr/>
        <a:lstStyle/>
        <a:p>
          <a:pPr rtl="0"/>
          <a:r>
            <a:rPr lang="zh-CN" altLang="en-US" sz="1600" dirty="0" smtClean="0">
              <a:latin typeface="微软雅黑" panose="020B0503020204020204" pitchFamily="34" charset="-122"/>
              <a:ea typeface="微软雅黑" panose="020B0503020204020204" pitchFamily="34" charset="-122"/>
            </a:rPr>
            <a:t>差异型知识</a:t>
          </a:r>
          <a:endParaRPr lang="zh-CN" altLang="en-US" sz="1600" dirty="0">
            <a:latin typeface="微软雅黑" panose="020B0503020204020204" pitchFamily="34" charset="-122"/>
            <a:ea typeface="微软雅黑" panose="020B0503020204020204" pitchFamily="34" charset="-122"/>
          </a:endParaRPr>
        </a:p>
      </dgm:t>
    </dgm:pt>
    <dgm:pt modelId="{67C8B453-A95B-425B-91CA-601F09AF90FF}" cxnId="{DBCAB511-40A9-4BC2-97B5-128D70692627}"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8492C05-76AB-4A15-A351-43F233F4BC03}" cxnId="{DBCAB511-40A9-4BC2-97B5-128D70692627}"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01FFF4A4-F7C2-4643-8FD1-00F6D5AD3251}">
      <dgm:prSet custT="1"/>
      <dgm:spPr/>
      <dgm:t>
        <a:bodyPr/>
        <a:lstStyle/>
        <a:p>
          <a:pPr rtl="0"/>
          <a:r>
            <a:rPr lang="zh-CN" altLang="en-US" sz="1600" dirty="0" smtClean="0">
              <a:latin typeface="微软雅黑" panose="020B0503020204020204" pitchFamily="34" charset="-122"/>
              <a:ea typeface="微软雅黑" panose="020B0503020204020204" pitchFamily="34" charset="-122"/>
            </a:rPr>
            <a:t>反映不同事物之间属性差别的知识</a:t>
          </a:r>
          <a:endParaRPr lang="zh-CN" altLang="en-US" sz="1600" dirty="0">
            <a:latin typeface="微软雅黑" panose="020B0503020204020204" pitchFamily="34" charset="-122"/>
            <a:ea typeface="微软雅黑" panose="020B0503020204020204" pitchFamily="34" charset="-122"/>
          </a:endParaRPr>
        </a:p>
      </dgm:t>
    </dgm:pt>
    <dgm:pt modelId="{F3592668-9B8B-4548-B426-43390978D5E5}" cxnId="{5B3E9092-A124-49F4-B9B4-929EE948A687}"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05048EF6-52F2-4981-958E-30F002B9E352}" cxnId="{5B3E9092-A124-49F4-B9B4-929EE948A687}"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AAF34C9F-AF11-4AAF-92DA-BB6409842F59}">
      <dgm:prSet custT="1"/>
      <dgm:spPr/>
      <dgm:t>
        <a:bodyPr/>
        <a:lstStyle/>
        <a:p>
          <a:pPr rtl="0"/>
          <a:r>
            <a:rPr lang="zh-CN" altLang="en-US" sz="1600" dirty="0" smtClean="0">
              <a:latin typeface="微软雅黑" panose="020B0503020204020204" pitchFamily="34" charset="-122"/>
              <a:ea typeface="微软雅黑" panose="020B0503020204020204" pitchFamily="34" charset="-122"/>
            </a:rPr>
            <a:t>关联型知识</a:t>
          </a:r>
          <a:endParaRPr lang="zh-CN" altLang="en-US" sz="1600" dirty="0">
            <a:latin typeface="微软雅黑" panose="020B0503020204020204" pitchFamily="34" charset="-122"/>
            <a:ea typeface="微软雅黑" panose="020B0503020204020204" pitchFamily="34" charset="-122"/>
          </a:endParaRPr>
        </a:p>
      </dgm:t>
    </dgm:pt>
    <dgm:pt modelId="{875B551A-2771-44A2-A4FC-FB840106AA65}" cxnId="{C1A1E2EA-FC9E-43A7-A413-0500BA0416C5}"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7C126778-920F-45CD-B5D8-30D0F716FE8A}" cxnId="{C1A1E2EA-FC9E-43A7-A413-0500BA0416C5}"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DB1549D-D04C-4D9F-993A-0831E2D0E4A5}">
      <dgm:prSet custT="1"/>
      <dgm:spPr/>
      <dgm:t>
        <a:bodyPr/>
        <a:lstStyle/>
        <a:p>
          <a:pPr rtl="0"/>
          <a:r>
            <a:rPr lang="zh-CN" altLang="en-US" sz="1600" dirty="0" smtClean="0">
              <a:latin typeface="微软雅黑" panose="020B0503020204020204" pitchFamily="34" charset="-122"/>
              <a:ea typeface="微软雅黑" panose="020B0503020204020204" pitchFamily="34" charset="-122"/>
            </a:rPr>
            <a:t>反映事物之间依赖或关联的知识</a:t>
          </a:r>
          <a:endParaRPr lang="zh-CN" altLang="en-US" sz="1600" dirty="0">
            <a:latin typeface="微软雅黑" panose="020B0503020204020204" pitchFamily="34" charset="-122"/>
            <a:ea typeface="微软雅黑" panose="020B0503020204020204" pitchFamily="34" charset="-122"/>
          </a:endParaRPr>
        </a:p>
      </dgm:t>
    </dgm:pt>
    <dgm:pt modelId="{3C918B7B-8614-40C5-BC44-6CC2B2838AE8}" cxnId="{30A8842D-3F07-44BC-A57D-530C6CBCD4D8}"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1B1C8A10-1BEE-40F7-B2FD-6A852B22696F}" cxnId="{30A8842D-3F07-44BC-A57D-530C6CBCD4D8}"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A9236151-4D49-48B3-AC84-8D88DB2359C0}">
      <dgm:prSet custT="1"/>
      <dgm:spPr/>
      <dgm:t>
        <a:bodyPr/>
        <a:lstStyle/>
        <a:p>
          <a:pPr rtl="0"/>
          <a:r>
            <a:rPr lang="zh-CN" altLang="en-US" sz="1600" dirty="0" smtClean="0">
              <a:latin typeface="微软雅黑" panose="020B0503020204020204" pitchFamily="34" charset="-122"/>
              <a:ea typeface="微软雅黑" panose="020B0503020204020204" pitchFamily="34" charset="-122"/>
            </a:rPr>
            <a:t>预测型知识</a:t>
          </a:r>
          <a:endParaRPr lang="zh-CN" altLang="en-US" sz="1600" dirty="0">
            <a:latin typeface="微软雅黑" panose="020B0503020204020204" pitchFamily="34" charset="-122"/>
            <a:ea typeface="微软雅黑" panose="020B0503020204020204" pitchFamily="34" charset="-122"/>
          </a:endParaRPr>
        </a:p>
      </dgm:t>
    </dgm:pt>
    <dgm:pt modelId="{B7472A0F-563F-49BB-AB23-2E00F0A6DD51}" cxnId="{CC84A458-AC5E-4D9B-B725-CBBDA8A09FB9}"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74383D20-5FC2-42FA-9198-B74E38FBC7E4}" cxnId="{CC84A458-AC5E-4D9B-B725-CBBDA8A09FB9}"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EAA28A14-04E5-4614-B4F8-DE370E3F1033}">
      <dgm:prSet custT="1"/>
      <dgm:spPr/>
      <dgm:t>
        <a:bodyPr/>
        <a:lstStyle/>
        <a:p>
          <a:pPr rtl="0"/>
          <a:r>
            <a:rPr lang="zh-CN" altLang="en-US" sz="1600" dirty="0" smtClean="0">
              <a:latin typeface="微软雅黑" panose="020B0503020204020204" pitchFamily="34" charset="-122"/>
              <a:ea typeface="微软雅黑" panose="020B0503020204020204" pitchFamily="34" charset="-122"/>
            </a:rPr>
            <a:t>根据历史和当前数据推测未来数据</a:t>
          </a:r>
          <a:endParaRPr lang="zh-CN" altLang="en-US" sz="1600" dirty="0">
            <a:latin typeface="微软雅黑" panose="020B0503020204020204" pitchFamily="34" charset="-122"/>
            <a:ea typeface="微软雅黑" panose="020B0503020204020204" pitchFamily="34" charset="-122"/>
          </a:endParaRPr>
        </a:p>
      </dgm:t>
    </dgm:pt>
    <dgm:pt modelId="{878B80C3-17B3-42EA-A488-73559F76DC6F}" cxnId="{560ABD22-D67B-4B40-9636-3566BB367D3D}"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EEE583F-8A66-40E7-9127-CE7A7F51678F}" cxnId="{560ABD22-D67B-4B40-9636-3566BB367D3D}"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D07C099-F50D-4452-A51F-0EB9D14E56C7}">
      <dgm:prSet custT="1"/>
      <dgm:spPr/>
      <dgm:t>
        <a:bodyPr/>
        <a:lstStyle/>
        <a:p>
          <a:pPr rtl="0"/>
          <a:r>
            <a:rPr lang="zh-CN" altLang="en-US" sz="1600" dirty="0" smtClean="0">
              <a:latin typeface="微软雅黑" panose="020B0503020204020204" pitchFamily="34" charset="-122"/>
              <a:ea typeface="微软雅黑" panose="020B0503020204020204" pitchFamily="34" charset="-122"/>
            </a:rPr>
            <a:t>偏离型知识</a:t>
          </a:r>
          <a:endParaRPr lang="zh-CN" altLang="en-US" sz="1600" dirty="0">
            <a:latin typeface="微软雅黑" panose="020B0503020204020204" pitchFamily="34" charset="-122"/>
            <a:ea typeface="微软雅黑" panose="020B0503020204020204" pitchFamily="34" charset="-122"/>
          </a:endParaRPr>
        </a:p>
      </dgm:t>
    </dgm:pt>
    <dgm:pt modelId="{55C7F775-9DAF-4568-9831-C43823188CB9}" cxnId="{758198CD-4C10-4B89-9472-66558ABD6ADE}"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8BEF4C3-BE4C-4871-90C1-9EB3F4E7E717}" cxnId="{758198CD-4C10-4B89-9472-66558ABD6ADE}"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8369E38F-AFD7-4360-87BA-61FFE28B648A}">
      <dgm:prSet custT="1"/>
      <dgm:spPr/>
      <dgm:t>
        <a:bodyPr/>
        <a:lstStyle/>
        <a:p>
          <a:pPr rtl="0"/>
          <a:r>
            <a:rPr lang="zh-CN" altLang="en-US" sz="1600" dirty="0" smtClean="0">
              <a:latin typeface="微软雅黑" panose="020B0503020204020204" pitchFamily="34" charset="-122"/>
              <a:ea typeface="微软雅黑" panose="020B0503020204020204" pitchFamily="34" charset="-122"/>
            </a:rPr>
            <a:t>揭示事物偏离常规的异常现象</a:t>
          </a:r>
          <a:endParaRPr lang="zh-CN" altLang="en-US" sz="1600" dirty="0">
            <a:latin typeface="微软雅黑" panose="020B0503020204020204" pitchFamily="34" charset="-122"/>
            <a:ea typeface="微软雅黑" panose="020B0503020204020204" pitchFamily="34" charset="-122"/>
          </a:endParaRPr>
        </a:p>
      </dgm:t>
    </dgm:pt>
    <dgm:pt modelId="{E438AE72-EA17-4BC0-9DC8-FA38C133CDBA}" cxnId="{2C1F8320-1102-4495-9E7A-CDED2B9E3BE1}"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5E687142-53DD-4731-A03B-5569CD8324FB}" cxnId="{2C1F8320-1102-4495-9E7A-CDED2B9E3BE1}"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64A259E-9591-4B5A-9A59-8B8EE2A13C3B}" type="pres">
      <dgm:prSet presAssocID="{8EB06634-85D4-4A62-97D7-D68904A7C887}" presName="Name0" presStyleCnt="0">
        <dgm:presLayoutVars>
          <dgm:dir/>
          <dgm:animLvl val="lvl"/>
          <dgm:resizeHandles val="exact"/>
        </dgm:presLayoutVars>
      </dgm:prSet>
      <dgm:spPr/>
      <dgm:t>
        <a:bodyPr/>
        <a:lstStyle/>
        <a:p>
          <a:endParaRPr lang="zh-CN" altLang="en-US"/>
        </a:p>
      </dgm:t>
    </dgm:pt>
    <dgm:pt modelId="{786C746A-3329-4A66-8B24-17A2A6E97E8F}" type="pres">
      <dgm:prSet presAssocID="{099F2325-58EE-44B8-916A-605B2A098772}" presName="composite" presStyleCnt="0"/>
      <dgm:spPr/>
    </dgm:pt>
    <dgm:pt modelId="{91DA4BC1-231A-4FF5-8C7C-BD40D8F9188A}" type="pres">
      <dgm:prSet presAssocID="{099F2325-58EE-44B8-916A-605B2A098772}" presName="parTx" presStyleLbl="alignNode1" presStyleIdx="0" presStyleCnt="6">
        <dgm:presLayoutVars>
          <dgm:chMax val="0"/>
          <dgm:chPref val="0"/>
          <dgm:bulletEnabled val="1"/>
        </dgm:presLayoutVars>
      </dgm:prSet>
      <dgm:spPr/>
      <dgm:t>
        <a:bodyPr/>
        <a:lstStyle/>
        <a:p>
          <a:endParaRPr lang="zh-CN" altLang="en-US"/>
        </a:p>
      </dgm:t>
    </dgm:pt>
    <dgm:pt modelId="{63F7FB9A-6945-416D-896C-B9E65BAC3448}" type="pres">
      <dgm:prSet presAssocID="{099F2325-58EE-44B8-916A-605B2A098772}" presName="desTx" presStyleLbl="alignAccFollowNode1" presStyleIdx="0" presStyleCnt="6">
        <dgm:presLayoutVars>
          <dgm:bulletEnabled val="1"/>
        </dgm:presLayoutVars>
      </dgm:prSet>
      <dgm:spPr/>
      <dgm:t>
        <a:bodyPr/>
        <a:lstStyle/>
        <a:p>
          <a:endParaRPr lang="zh-CN" altLang="en-US"/>
        </a:p>
      </dgm:t>
    </dgm:pt>
    <dgm:pt modelId="{E7598D57-50D9-4DDA-9079-DA8AC6F850A3}" type="pres">
      <dgm:prSet presAssocID="{71CEDCA3-B77E-41B7-9689-43D603C33B9F}" presName="space" presStyleCnt="0"/>
      <dgm:spPr/>
    </dgm:pt>
    <dgm:pt modelId="{E0499C94-2EB8-4102-9B27-91103CD52322}" type="pres">
      <dgm:prSet presAssocID="{584EFC21-5C2B-4942-9423-9DC85243ADFE}" presName="composite" presStyleCnt="0"/>
      <dgm:spPr/>
    </dgm:pt>
    <dgm:pt modelId="{8F8ACC9C-4DBA-4E0A-9BDF-69215AEDBEED}" type="pres">
      <dgm:prSet presAssocID="{584EFC21-5C2B-4942-9423-9DC85243ADFE}" presName="parTx" presStyleLbl="alignNode1" presStyleIdx="1" presStyleCnt="6">
        <dgm:presLayoutVars>
          <dgm:chMax val="0"/>
          <dgm:chPref val="0"/>
          <dgm:bulletEnabled val="1"/>
        </dgm:presLayoutVars>
      </dgm:prSet>
      <dgm:spPr/>
      <dgm:t>
        <a:bodyPr/>
        <a:lstStyle/>
        <a:p>
          <a:endParaRPr lang="zh-CN" altLang="en-US"/>
        </a:p>
      </dgm:t>
    </dgm:pt>
    <dgm:pt modelId="{65B8B3B3-E856-45DC-83F8-D2C915DC1801}" type="pres">
      <dgm:prSet presAssocID="{584EFC21-5C2B-4942-9423-9DC85243ADFE}" presName="desTx" presStyleLbl="alignAccFollowNode1" presStyleIdx="1" presStyleCnt="6">
        <dgm:presLayoutVars>
          <dgm:bulletEnabled val="1"/>
        </dgm:presLayoutVars>
      </dgm:prSet>
      <dgm:spPr/>
      <dgm:t>
        <a:bodyPr/>
        <a:lstStyle/>
        <a:p>
          <a:endParaRPr lang="zh-CN" altLang="en-US"/>
        </a:p>
      </dgm:t>
    </dgm:pt>
    <dgm:pt modelId="{B422DEE1-AAC9-45A9-9F14-862F50E5A287}" type="pres">
      <dgm:prSet presAssocID="{588501B8-F8C4-4C21-A80D-A3A1B09870E0}" presName="space" presStyleCnt="0"/>
      <dgm:spPr/>
    </dgm:pt>
    <dgm:pt modelId="{CE51F7C4-9FD7-4689-A794-4EB481D933C6}" type="pres">
      <dgm:prSet presAssocID="{B0F1E646-CDDD-416C-BF2E-54822C142254}" presName="composite" presStyleCnt="0"/>
      <dgm:spPr/>
    </dgm:pt>
    <dgm:pt modelId="{F8BA91B1-8475-4F1A-803A-54D84B4B1434}" type="pres">
      <dgm:prSet presAssocID="{B0F1E646-CDDD-416C-BF2E-54822C142254}" presName="parTx" presStyleLbl="alignNode1" presStyleIdx="2" presStyleCnt="6">
        <dgm:presLayoutVars>
          <dgm:chMax val="0"/>
          <dgm:chPref val="0"/>
          <dgm:bulletEnabled val="1"/>
        </dgm:presLayoutVars>
      </dgm:prSet>
      <dgm:spPr/>
      <dgm:t>
        <a:bodyPr/>
        <a:lstStyle/>
        <a:p>
          <a:endParaRPr lang="zh-CN" altLang="en-US"/>
        </a:p>
      </dgm:t>
    </dgm:pt>
    <dgm:pt modelId="{C55623A9-F296-4DD2-916B-A1305332209E}" type="pres">
      <dgm:prSet presAssocID="{B0F1E646-CDDD-416C-BF2E-54822C142254}" presName="desTx" presStyleLbl="alignAccFollowNode1" presStyleIdx="2" presStyleCnt="6">
        <dgm:presLayoutVars>
          <dgm:bulletEnabled val="1"/>
        </dgm:presLayoutVars>
      </dgm:prSet>
      <dgm:spPr/>
      <dgm:t>
        <a:bodyPr/>
        <a:lstStyle/>
        <a:p>
          <a:endParaRPr lang="zh-CN" altLang="en-US"/>
        </a:p>
      </dgm:t>
    </dgm:pt>
    <dgm:pt modelId="{E1038FBE-D5DA-4AD8-9123-F60BDE1B5510}" type="pres">
      <dgm:prSet presAssocID="{F8492C05-76AB-4A15-A351-43F233F4BC03}" presName="space" presStyleCnt="0"/>
      <dgm:spPr/>
    </dgm:pt>
    <dgm:pt modelId="{7C52AA8F-CB16-4A45-875A-8E3CD8FF0818}" type="pres">
      <dgm:prSet presAssocID="{AAF34C9F-AF11-4AAF-92DA-BB6409842F59}" presName="composite" presStyleCnt="0"/>
      <dgm:spPr/>
    </dgm:pt>
    <dgm:pt modelId="{D04D2CFE-3308-46F6-AE2D-D0EC812721FD}" type="pres">
      <dgm:prSet presAssocID="{AAF34C9F-AF11-4AAF-92DA-BB6409842F59}" presName="parTx" presStyleLbl="alignNode1" presStyleIdx="3" presStyleCnt="6">
        <dgm:presLayoutVars>
          <dgm:chMax val="0"/>
          <dgm:chPref val="0"/>
          <dgm:bulletEnabled val="1"/>
        </dgm:presLayoutVars>
      </dgm:prSet>
      <dgm:spPr/>
      <dgm:t>
        <a:bodyPr/>
        <a:lstStyle/>
        <a:p>
          <a:endParaRPr lang="zh-CN" altLang="en-US"/>
        </a:p>
      </dgm:t>
    </dgm:pt>
    <dgm:pt modelId="{7AAF4709-54E0-45AF-8C6A-B20354CDAEA0}" type="pres">
      <dgm:prSet presAssocID="{AAF34C9F-AF11-4AAF-92DA-BB6409842F59}" presName="desTx" presStyleLbl="alignAccFollowNode1" presStyleIdx="3" presStyleCnt="6">
        <dgm:presLayoutVars>
          <dgm:bulletEnabled val="1"/>
        </dgm:presLayoutVars>
      </dgm:prSet>
      <dgm:spPr/>
      <dgm:t>
        <a:bodyPr/>
        <a:lstStyle/>
        <a:p>
          <a:endParaRPr lang="zh-CN" altLang="en-US"/>
        </a:p>
      </dgm:t>
    </dgm:pt>
    <dgm:pt modelId="{C0AAA09C-CE20-4237-9AA3-D9E0D73F462C}" type="pres">
      <dgm:prSet presAssocID="{7C126778-920F-45CD-B5D8-30D0F716FE8A}" presName="space" presStyleCnt="0"/>
      <dgm:spPr/>
    </dgm:pt>
    <dgm:pt modelId="{7E16255A-9FB1-4634-8999-49FB9C04B223}" type="pres">
      <dgm:prSet presAssocID="{A9236151-4D49-48B3-AC84-8D88DB2359C0}" presName="composite" presStyleCnt="0"/>
      <dgm:spPr/>
    </dgm:pt>
    <dgm:pt modelId="{8A2D77D0-ADAE-44DD-A965-39A5CD5411B9}" type="pres">
      <dgm:prSet presAssocID="{A9236151-4D49-48B3-AC84-8D88DB2359C0}" presName="parTx" presStyleLbl="alignNode1" presStyleIdx="4" presStyleCnt="6">
        <dgm:presLayoutVars>
          <dgm:chMax val="0"/>
          <dgm:chPref val="0"/>
          <dgm:bulletEnabled val="1"/>
        </dgm:presLayoutVars>
      </dgm:prSet>
      <dgm:spPr/>
      <dgm:t>
        <a:bodyPr/>
        <a:lstStyle/>
        <a:p>
          <a:endParaRPr lang="zh-CN" altLang="en-US"/>
        </a:p>
      </dgm:t>
    </dgm:pt>
    <dgm:pt modelId="{EED98AF9-16C3-4329-9081-0F76952306C4}" type="pres">
      <dgm:prSet presAssocID="{A9236151-4D49-48B3-AC84-8D88DB2359C0}" presName="desTx" presStyleLbl="alignAccFollowNode1" presStyleIdx="4" presStyleCnt="6">
        <dgm:presLayoutVars>
          <dgm:bulletEnabled val="1"/>
        </dgm:presLayoutVars>
      </dgm:prSet>
      <dgm:spPr/>
      <dgm:t>
        <a:bodyPr/>
        <a:lstStyle/>
        <a:p>
          <a:endParaRPr lang="zh-CN" altLang="en-US"/>
        </a:p>
      </dgm:t>
    </dgm:pt>
    <dgm:pt modelId="{D5972E6F-83D9-416E-BC98-560AA2550C87}" type="pres">
      <dgm:prSet presAssocID="{74383D20-5FC2-42FA-9198-B74E38FBC7E4}" presName="space" presStyleCnt="0"/>
      <dgm:spPr/>
    </dgm:pt>
    <dgm:pt modelId="{661C21A1-95B9-4CAF-B0E2-5CBE343CE64D}" type="pres">
      <dgm:prSet presAssocID="{9D07C099-F50D-4452-A51F-0EB9D14E56C7}" presName="composite" presStyleCnt="0"/>
      <dgm:spPr/>
    </dgm:pt>
    <dgm:pt modelId="{7F9BD30F-7D1B-4E8B-A768-1F1D7C0243B0}" type="pres">
      <dgm:prSet presAssocID="{9D07C099-F50D-4452-A51F-0EB9D14E56C7}" presName="parTx" presStyleLbl="alignNode1" presStyleIdx="5" presStyleCnt="6">
        <dgm:presLayoutVars>
          <dgm:chMax val="0"/>
          <dgm:chPref val="0"/>
          <dgm:bulletEnabled val="1"/>
        </dgm:presLayoutVars>
      </dgm:prSet>
      <dgm:spPr/>
      <dgm:t>
        <a:bodyPr/>
        <a:lstStyle/>
        <a:p>
          <a:endParaRPr lang="zh-CN" altLang="en-US"/>
        </a:p>
      </dgm:t>
    </dgm:pt>
    <dgm:pt modelId="{B7EB4A82-B761-4A3D-9127-C8D9788ADA92}" type="pres">
      <dgm:prSet presAssocID="{9D07C099-F50D-4452-A51F-0EB9D14E56C7}" presName="desTx" presStyleLbl="alignAccFollowNode1" presStyleIdx="5" presStyleCnt="6">
        <dgm:presLayoutVars>
          <dgm:bulletEnabled val="1"/>
        </dgm:presLayoutVars>
      </dgm:prSet>
      <dgm:spPr/>
      <dgm:t>
        <a:bodyPr/>
        <a:lstStyle/>
        <a:p>
          <a:endParaRPr lang="zh-CN" altLang="en-US"/>
        </a:p>
      </dgm:t>
    </dgm:pt>
  </dgm:ptLst>
  <dgm:cxnLst>
    <dgm:cxn modelId="{6EB33F66-AF57-4FE6-85F3-457E2173245C}" srcId="{584EFC21-5C2B-4942-9423-9DC85243ADFE}" destId="{B1123C5D-12E5-478D-B805-15F32F90DEA8}" srcOrd="0" destOrd="0" parTransId="{18C64156-3A16-4272-B81B-F605DD251B7B}" sibTransId="{0CFF829D-318B-4209-9953-2D166754CCA1}"/>
    <dgm:cxn modelId="{2C1F8320-1102-4495-9E7A-CDED2B9E3BE1}" srcId="{9D07C099-F50D-4452-A51F-0EB9D14E56C7}" destId="{8369E38F-AFD7-4360-87BA-61FFE28B648A}" srcOrd="0" destOrd="0" parTransId="{E438AE72-EA17-4BC0-9DC8-FA38C133CDBA}" sibTransId="{5E687142-53DD-4731-A03B-5569CD8324FB}"/>
    <dgm:cxn modelId="{3D4D221A-76B8-489F-80C7-81C9FF4E1433}" type="presOf" srcId="{01FFF4A4-F7C2-4643-8FD1-00F6D5AD3251}" destId="{C55623A9-F296-4DD2-916B-A1305332209E}" srcOrd="0" destOrd="0" presId="urn:microsoft.com/office/officeart/2005/8/layout/hList1"/>
    <dgm:cxn modelId="{7CA1E4D1-370E-4A0E-9CB1-D8B0217D24C6}" type="presOf" srcId="{B0F1E646-CDDD-416C-BF2E-54822C142254}" destId="{F8BA91B1-8475-4F1A-803A-54D84B4B1434}" srcOrd="0" destOrd="0" presId="urn:microsoft.com/office/officeart/2005/8/layout/hList1"/>
    <dgm:cxn modelId="{6460DFF1-5C11-4906-8319-C3A127729984}" type="presOf" srcId="{8369E38F-AFD7-4360-87BA-61FFE28B648A}" destId="{B7EB4A82-B761-4A3D-9127-C8D9788ADA92}" srcOrd="0" destOrd="0" presId="urn:microsoft.com/office/officeart/2005/8/layout/hList1"/>
    <dgm:cxn modelId="{5B3E9092-A124-49F4-B9B4-929EE948A687}" srcId="{B0F1E646-CDDD-416C-BF2E-54822C142254}" destId="{01FFF4A4-F7C2-4643-8FD1-00F6D5AD3251}" srcOrd="0" destOrd="0" parTransId="{F3592668-9B8B-4548-B426-43390978D5E5}" sibTransId="{05048EF6-52F2-4981-958E-30F002B9E352}"/>
    <dgm:cxn modelId="{192A1E3F-0BFE-4CED-9290-E7A94B9F731A}" type="presOf" srcId="{EDF4E87E-2502-43C2-8311-64B9397DD347}" destId="{63F7FB9A-6945-416D-896C-B9E65BAC3448}" srcOrd="0" destOrd="0" presId="urn:microsoft.com/office/officeart/2005/8/layout/hList1"/>
    <dgm:cxn modelId="{C7EE243B-DD7E-4356-BF8F-651050459295}" srcId="{8EB06634-85D4-4A62-97D7-D68904A7C887}" destId="{584EFC21-5C2B-4942-9423-9DC85243ADFE}" srcOrd="1" destOrd="0" parTransId="{05AB976A-F9B2-4C4A-B8BC-2CA6729977A3}" sibTransId="{588501B8-F8C4-4C21-A80D-A3A1B09870E0}"/>
    <dgm:cxn modelId="{DBCAB511-40A9-4BC2-97B5-128D70692627}" srcId="{8EB06634-85D4-4A62-97D7-D68904A7C887}" destId="{B0F1E646-CDDD-416C-BF2E-54822C142254}" srcOrd="2" destOrd="0" parTransId="{67C8B453-A95B-425B-91CA-601F09AF90FF}" sibTransId="{F8492C05-76AB-4A15-A351-43F233F4BC03}"/>
    <dgm:cxn modelId="{F2846C77-9E38-48E3-8185-D54147AA8C46}" type="presOf" srcId="{584EFC21-5C2B-4942-9423-9DC85243ADFE}" destId="{8F8ACC9C-4DBA-4E0A-9BDF-69215AEDBEED}" srcOrd="0" destOrd="0" presId="urn:microsoft.com/office/officeart/2005/8/layout/hList1"/>
    <dgm:cxn modelId="{B2BC0167-8601-4168-9D55-039ED0B6AAA0}" srcId="{8EB06634-85D4-4A62-97D7-D68904A7C887}" destId="{099F2325-58EE-44B8-916A-605B2A098772}" srcOrd="0" destOrd="0" parTransId="{65D80761-8360-4090-99F8-F49BE561A516}" sibTransId="{71CEDCA3-B77E-41B7-9689-43D603C33B9F}"/>
    <dgm:cxn modelId="{11916944-3C55-476E-AE89-1E02FA8F79C3}" srcId="{099F2325-58EE-44B8-916A-605B2A098772}" destId="{EDF4E87E-2502-43C2-8311-64B9397DD347}" srcOrd="0" destOrd="0" parTransId="{D28B36F6-1AD9-4B66-9641-B32072135641}" sibTransId="{A8C0AFA3-D660-4698-9A9B-EFDC0D9AC7B6}"/>
    <dgm:cxn modelId="{6BB4ED02-F93E-4199-BC45-A8E7C6CE0916}" type="presOf" srcId="{DDB1549D-D04C-4D9F-993A-0831E2D0E4A5}" destId="{7AAF4709-54E0-45AF-8C6A-B20354CDAEA0}" srcOrd="0" destOrd="0" presId="urn:microsoft.com/office/officeart/2005/8/layout/hList1"/>
    <dgm:cxn modelId="{560ABD22-D67B-4B40-9636-3566BB367D3D}" srcId="{A9236151-4D49-48B3-AC84-8D88DB2359C0}" destId="{EAA28A14-04E5-4614-B4F8-DE370E3F1033}" srcOrd="0" destOrd="0" parTransId="{878B80C3-17B3-42EA-A488-73559F76DC6F}" sibTransId="{BEEE583F-8A66-40E7-9127-CE7A7F51678F}"/>
    <dgm:cxn modelId="{C1A1E2EA-FC9E-43A7-A413-0500BA0416C5}" srcId="{8EB06634-85D4-4A62-97D7-D68904A7C887}" destId="{AAF34C9F-AF11-4AAF-92DA-BB6409842F59}" srcOrd="3" destOrd="0" parTransId="{875B551A-2771-44A2-A4FC-FB840106AA65}" sibTransId="{7C126778-920F-45CD-B5D8-30D0F716FE8A}"/>
    <dgm:cxn modelId="{DECF6492-1E1E-433C-BD52-F90CCC2924B6}" type="presOf" srcId="{8EB06634-85D4-4A62-97D7-D68904A7C887}" destId="{B64A259E-9591-4B5A-9A59-8B8EE2A13C3B}" srcOrd="0" destOrd="0" presId="urn:microsoft.com/office/officeart/2005/8/layout/hList1"/>
    <dgm:cxn modelId="{141D7D22-E879-496B-A8D4-E1106EB8DDB4}" type="presOf" srcId="{EAA28A14-04E5-4614-B4F8-DE370E3F1033}" destId="{EED98AF9-16C3-4329-9081-0F76952306C4}" srcOrd="0" destOrd="0" presId="urn:microsoft.com/office/officeart/2005/8/layout/hList1"/>
    <dgm:cxn modelId="{760BE5E5-2725-47B1-8B53-DCC0D48690FD}" type="presOf" srcId="{9D07C099-F50D-4452-A51F-0EB9D14E56C7}" destId="{7F9BD30F-7D1B-4E8B-A768-1F1D7C0243B0}" srcOrd="0" destOrd="0" presId="urn:microsoft.com/office/officeart/2005/8/layout/hList1"/>
    <dgm:cxn modelId="{B67CBF0E-A314-4FCD-A360-A2B6ABAA135E}" type="presOf" srcId="{A9236151-4D49-48B3-AC84-8D88DB2359C0}" destId="{8A2D77D0-ADAE-44DD-A965-39A5CD5411B9}" srcOrd="0" destOrd="0" presId="urn:microsoft.com/office/officeart/2005/8/layout/hList1"/>
    <dgm:cxn modelId="{CC84A458-AC5E-4D9B-B725-CBBDA8A09FB9}" srcId="{8EB06634-85D4-4A62-97D7-D68904A7C887}" destId="{A9236151-4D49-48B3-AC84-8D88DB2359C0}" srcOrd="4" destOrd="0" parTransId="{B7472A0F-563F-49BB-AB23-2E00F0A6DD51}" sibTransId="{74383D20-5FC2-42FA-9198-B74E38FBC7E4}"/>
    <dgm:cxn modelId="{BA8D6B53-9D50-4761-89FE-354715B4C6A2}" type="presOf" srcId="{AAF34C9F-AF11-4AAF-92DA-BB6409842F59}" destId="{D04D2CFE-3308-46F6-AE2D-D0EC812721FD}" srcOrd="0" destOrd="0" presId="urn:microsoft.com/office/officeart/2005/8/layout/hList1"/>
    <dgm:cxn modelId="{30A8842D-3F07-44BC-A57D-530C6CBCD4D8}" srcId="{AAF34C9F-AF11-4AAF-92DA-BB6409842F59}" destId="{DDB1549D-D04C-4D9F-993A-0831E2D0E4A5}" srcOrd="0" destOrd="0" parTransId="{3C918B7B-8614-40C5-BC44-6CC2B2838AE8}" sibTransId="{1B1C8A10-1BEE-40F7-B2FD-6A852B22696F}"/>
    <dgm:cxn modelId="{C5D0F800-89A6-414D-A10D-C4FDC8A2F9C2}" type="presOf" srcId="{099F2325-58EE-44B8-916A-605B2A098772}" destId="{91DA4BC1-231A-4FF5-8C7C-BD40D8F9188A}" srcOrd="0" destOrd="0" presId="urn:microsoft.com/office/officeart/2005/8/layout/hList1"/>
    <dgm:cxn modelId="{758198CD-4C10-4B89-9472-66558ABD6ADE}" srcId="{8EB06634-85D4-4A62-97D7-D68904A7C887}" destId="{9D07C099-F50D-4452-A51F-0EB9D14E56C7}" srcOrd="5" destOrd="0" parTransId="{55C7F775-9DAF-4568-9831-C43823188CB9}" sibTransId="{B8BEF4C3-BE4C-4871-90C1-9EB3F4E7E717}"/>
    <dgm:cxn modelId="{834FA9A2-CD80-47D8-94C0-0D54D6D7FF87}" type="presOf" srcId="{B1123C5D-12E5-478D-B805-15F32F90DEA8}" destId="{65B8B3B3-E856-45DC-83F8-D2C915DC1801}" srcOrd="0" destOrd="0" presId="urn:microsoft.com/office/officeart/2005/8/layout/hList1"/>
    <dgm:cxn modelId="{29B8318A-B2A7-40BF-ADAA-ED08CE64B1F4}" type="presParOf" srcId="{B64A259E-9591-4B5A-9A59-8B8EE2A13C3B}" destId="{786C746A-3329-4A66-8B24-17A2A6E97E8F}" srcOrd="0" destOrd="0" presId="urn:microsoft.com/office/officeart/2005/8/layout/hList1"/>
    <dgm:cxn modelId="{B54210E4-6D89-4AF3-A3F4-C9070D003F69}" type="presParOf" srcId="{786C746A-3329-4A66-8B24-17A2A6E97E8F}" destId="{91DA4BC1-231A-4FF5-8C7C-BD40D8F9188A}" srcOrd="0" destOrd="0" presId="urn:microsoft.com/office/officeart/2005/8/layout/hList1"/>
    <dgm:cxn modelId="{6F50672F-808F-40F4-BB2A-F7B4EADDA87A}" type="presParOf" srcId="{786C746A-3329-4A66-8B24-17A2A6E97E8F}" destId="{63F7FB9A-6945-416D-896C-B9E65BAC3448}" srcOrd="1" destOrd="0" presId="urn:microsoft.com/office/officeart/2005/8/layout/hList1"/>
    <dgm:cxn modelId="{A0C43019-4D4C-40B6-84E2-C6D8920227B1}" type="presParOf" srcId="{B64A259E-9591-4B5A-9A59-8B8EE2A13C3B}" destId="{E7598D57-50D9-4DDA-9079-DA8AC6F850A3}" srcOrd="1" destOrd="0" presId="urn:microsoft.com/office/officeart/2005/8/layout/hList1"/>
    <dgm:cxn modelId="{85AFC1AE-E4A3-49E6-A2E4-9155E19EB94A}" type="presParOf" srcId="{B64A259E-9591-4B5A-9A59-8B8EE2A13C3B}" destId="{E0499C94-2EB8-4102-9B27-91103CD52322}" srcOrd="2" destOrd="0" presId="urn:microsoft.com/office/officeart/2005/8/layout/hList1"/>
    <dgm:cxn modelId="{CDF72F91-D649-4351-BC97-1ABF3C8390C4}" type="presParOf" srcId="{E0499C94-2EB8-4102-9B27-91103CD52322}" destId="{8F8ACC9C-4DBA-4E0A-9BDF-69215AEDBEED}" srcOrd="0" destOrd="0" presId="urn:microsoft.com/office/officeart/2005/8/layout/hList1"/>
    <dgm:cxn modelId="{CD43CCF5-4397-4318-B533-12F2154EAFCB}" type="presParOf" srcId="{E0499C94-2EB8-4102-9B27-91103CD52322}" destId="{65B8B3B3-E856-45DC-83F8-D2C915DC1801}" srcOrd="1" destOrd="0" presId="urn:microsoft.com/office/officeart/2005/8/layout/hList1"/>
    <dgm:cxn modelId="{13A2D54A-3628-4611-A2F7-CDE26A08E0EC}" type="presParOf" srcId="{B64A259E-9591-4B5A-9A59-8B8EE2A13C3B}" destId="{B422DEE1-AAC9-45A9-9F14-862F50E5A287}" srcOrd="3" destOrd="0" presId="urn:microsoft.com/office/officeart/2005/8/layout/hList1"/>
    <dgm:cxn modelId="{62F16870-4EB7-4A0C-A4B0-CF9DB98837D4}" type="presParOf" srcId="{B64A259E-9591-4B5A-9A59-8B8EE2A13C3B}" destId="{CE51F7C4-9FD7-4689-A794-4EB481D933C6}" srcOrd="4" destOrd="0" presId="urn:microsoft.com/office/officeart/2005/8/layout/hList1"/>
    <dgm:cxn modelId="{50CAE102-085F-4D0A-8C25-29AEDEF5A6D3}" type="presParOf" srcId="{CE51F7C4-9FD7-4689-A794-4EB481D933C6}" destId="{F8BA91B1-8475-4F1A-803A-54D84B4B1434}" srcOrd="0" destOrd="0" presId="urn:microsoft.com/office/officeart/2005/8/layout/hList1"/>
    <dgm:cxn modelId="{9036A331-732A-46D9-97B3-69B540822FA4}" type="presParOf" srcId="{CE51F7C4-9FD7-4689-A794-4EB481D933C6}" destId="{C55623A9-F296-4DD2-916B-A1305332209E}" srcOrd="1" destOrd="0" presId="urn:microsoft.com/office/officeart/2005/8/layout/hList1"/>
    <dgm:cxn modelId="{360004B6-786B-44B1-B6A5-B5FB9370D81C}" type="presParOf" srcId="{B64A259E-9591-4B5A-9A59-8B8EE2A13C3B}" destId="{E1038FBE-D5DA-4AD8-9123-F60BDE1B5510}" srcOrd="5" destOrd="0" presId="urn:microsoft.com/office/officeart/2005/8/layout/hList1"/>
    <dgm:cxn modelId="{651016DF-A599-4B4D-B4DB-8BCD023BB6B2}" type="presParOf" srcId="{B64A259E-9591-4B5A-9A59-8B8EE2A13C3B}" destId="{7C52AA8F-CB16-4A45-875A-8E3CD8FF0818}" srcOrd="6" destOrd="0" presId="urn:microsoft.com/office/officeart/2005/8/layout/hList1"/>
    <dgm:cxn modelId="{08FDB72B-6AE4-41DB-8C8D-9084EF97DE92}" type="presParOf" srcId="{7C52AA8F-CB16-4A45-875A-8E3CD8FF0818}" destId="{D04D2CFE-3308-46F6-AE2D-D0EC812721FD}" srcOrd="0" destOrd="0" presId="urn:microsoft.com/office/officeart/2005/8/layout/hList1"/>
    <dgm:cxn modelId="{6CEF551B-5E6F-4BF8-BD0B-ABCA8B4124F4}" type="presParOf" srcId="{7C52AA8F-CB16-4A45-875A-8E3CD8FF0818}" destId="{7AAF4709-54E0-45AF-8C6A-B20354CDAEA0}" srcOrd="1" destOrd="0" presId="urn:microsoft.com/office/officeart/2005/8/layout/hList1"/>
    <dgm:cxn modelId="{F4CA3037-BCAB-4BBB-953B-DA8D48837923}" type="presParOf" srcId="{B64A259E-9591-4B5A-9A59-8B8EE2A13C3B}" destId="{C0AAA09C-CE20-4237-9AA3-D9E0D73F462C}" srcOrd="7" destOrd="0" presId="urn:microsoft.com/office/officeart/2005/8/layout/hList1"/>
    <dgm:cxn modelId="{4E2E09B5-0E93-495F-9F45-E30CC0FC275A}" type="presParOf" srcId="{B64A259E-9591-4B5A-9A59-8B8EE2A13C3B}" destId="{7E16255A-9FB1-4634-8999-49FB9C04B223}" srcOrd="8" destOrd="0" presId="urn:microsoft.com/office/officeart/2005/8/layout/hList1"/>
    <dgm:cxn modelId="{39E6D2F9-E6E7-4921-904B-FD47CC7B5801}" type="presParOf" srcId="{7E16255A-9FB1-4634-8999-49FB9C04B223}" destId="{8A2D77D0-ADAE-44DD-A965-39A5CD5411B9}" srcOrd="0" destOrd="0" presId="urn:microsoft.com/office/officeart/2005/8/layout/hList1"/>
    <dgm:cxn modelId="{3A17DAF9-E460-4B21-A12A-1999D220ABD2}" type="presParOf" srcId="{7E16255A-9FB1-4634-8999-49FB9C04B223}" destId="{EED98AF9-16C3-4329-9081-0F76952306C4}" srcOrd="1" destOrd="0" presId="urn:microsoft.com/office/officeart/2005/8/layout/hList1"/>
    <dgm:cxn modelId="{C69BFE18-8D7B-4B8E-BA58-A4F816367486}" type="presParOf" srcId="{B64A259E-9591-4B5A-9A59-8B8EE2A13C3B}" destId="{D5972E6F-83D9-416E-BC98-560AA2550C87}" srcOrd="9" destOrd="0" presId="urn:microsoft.com/office/officeart/2005/8/layout/hList1"/>
    <dgm:cxn modelId="{C7A0B19F-F1D4-43CB-98DC-92A35E88A426}" type="presParOf" srcId="{B64A259E-9591-4B5A-9A59-8B8EE2A13C3B}" destId="{661C21A1-95B9-4CAF-B0E2-5CBE343CE64D}" srcOrd="10" destOrd="0" presId="urn:microsoft.com/office/officeart/2005/8/layout/hList1"/>
    <dgm:cxn modelId="{30020CAA-87F0-4085-98DC-0EC60F13FE1C}" type="presParOf" srcId="{661C21A1-95B9-4CAF-B0E2-5CBE343CE64D}" destId="{7F9BD30F-7D1B-4E8B-A768-1F1D7C0243B0}" srcOrd="0" destOrd="0" presId="urn:microsoft.com/office/officeart/2005/8/layout/hList1"/>
    <dgm:cxn modelId="{4BE754E8-DCE7-4133-A67E-F749D410BD3F}" type="presParOf" srcId="{661C21A1-95B9-4CAF-B0E2-5CBE343CE64D}" destId="{B7EB4A82-B761-4A3D-9127-C8D9788ADA92}"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EE3822-1967-4CCD-A047-727324C6E02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62B258A7-EF6F-4351-A936-32BCC8AFAFBD}">
      <dgm:prSet custT="1"/>
      <dgm:spPr/>
      <dgm:t>
        <a:bodyPr/>
        <a:lstStyle/>
        <a:p>
          <a:pPr rtl="0"/>
          <a:r>
            <a:rPr lang="zh-CN" altLang="en-US" sz="2000" dirty="0" smtClean="0">
              <a:latin typeface="微软雅黑" panose="020B0503020204020204" pitchFamily="34" charset="-122"/>
              <a:ea typeface="微软雅黑" panose="020B0503020204020204" pitchFamily="34" charset="-122"/>
            </a:rPr>
            <a:t>分类</a:t>
          </a:r>
          <a:endParaRPr lang="zh-CN" altLang="en-US" sz="2000" dirty="0">
            <a:latin typeface="微软雅黑" panose="020B0503020204020204" pitchFamily="34" charset="-122"/>
            <a:ea typeface="微软雅黑" panose="020B0503020204020204" pitchFamily="34" charset="-122"/>
          </a:endParaRPr>
        </a:p>
      </dgm:t>
    </dgm:pt>
    <dgm:pt modelId="{5BA12355-4AAF-4628-9F6D-AA494B8ACC30}" cxnId="{4676D811-C09B-4563-8D72-8DB9029F00E0}"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60D7D9CE-1AA5-45E4-A720-3E0D1BD8DAEE}" cxnId="{4676D811-C09B-4563-8D72-8DB9029F00E0}"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0D9B67E-6414-4D52-8978-4D3731B1DDC6}">
      <dgm:prSet custT="1"/>
      <dgm:spPr/>
      <dgm:t>
        <a:bodyPr/>
        <a:lstStyle/>
        <a:p>
          <a:pPr rtl="0"/>
          <a:r>
            <a:rPr lang="zh-CN" altLang="en-US" sz="1600" dirty="0" smtClean="0">
              <a:latin typeface="微软雅黑" panose="020B0503020204020204" pitchFamily="34" charset="-122"/>
              <a:ea typeface="微软雅黑" panose="020B0503020204020204" pitchFamily="34" charset="-122"/>
            </a:rPr>
            <a:t>按照分析对象的属性、特征，建立不同的组类来描述事物</a:t>
          </a:r>
          <a:endParaRPr lang="zh-CN" altLang="en-US" sz="1600" dirty="0">
            <a:latin typeface="微软雅黑" panose="020B0503020204020204" pitchFamily="34" charset="-122"/>
            <a:ea typeface="微软雅黑" panose="020B0503020204020204" pitchFamily="34" charset="-122"/>
          </a:endParaRPr>
        </a:p>
      </dgm:t>
    </dgm:pt>
    <dgm:pt modelId="{3B4D93C5-BA3F-49A4-89F5-CFF5BA77BCEC}" cxnId="{630DB232-6E78-4A8F-9C66-73BEBDF4E58D}"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E44E721-502C-44D2-A656-B29AF897EBA1}" cxnId="{630DB232-6E78-4A8F-9C66-73BEBDF4E58D}"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53397CA5-5E3E-4CAC-B4DF-E5C267C4EFE5}">
      <dgm:prSet custT="1"/>
      <dgm:spPr/>
      <dgm:t>
        <a:bodyPr/>
        <a:lstStyle/>
        <a:p>
          <a:pPr rtl="0"/>
          <a:r>
            <a:rPr lang="zh-CN" altLang="en-US" sz="2000" dirty="0" smtClean="0">
              <a:latin typeface="微软雅黑" panose="020B0503020204020204" pitchFamily="34" charset="-122"/>
              <a:ea typeface="微软雅黑" panose="020B0503020204020204" pitchFamily="34" charset="-122"/>
            </a:rPr>
            <a:t>聚类</a:t>
          </a:r>
          <a:endParaRPr lang="zh-CN" altLang="en-US" sz="2000" dirty="0">
            <a:latin typeface="微软雅黑" panose="020B0503020204020204" pitchFamily="34" charset="-122"/>
            <a:ea typeface="微软雅黑" panose="020B0503020204020204" pitchFamily="34" charset="-122"/>
          </a:endParaRPr>
        </a:p>
      </dgm:t>
    </dgm:pt>
    <dgm:pt modelId="{0BB2E4CA-A89E-44D0-A132-49FE9456E657}" cxnId="{47EACF3E-6061-441A-87E2-07183EBF522D}"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E80BFA66-BF6A-4638-8427-FCF886AC3510}" cxnId="{47EACF3E-6061-441A-87E2-07183EBF522D}"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02F4458E-AEE0-410A-9C61-AB7AAF672387}">
      <dgm:prSet custT="1"/>
      <dgm:spPr/>
      <dgm:t>
        <a:bodyPr/>
        <a:lstStyle/>
        <a:p>
          <a:pPr rtl="0"/>
          <a:r>
            <a:rPr lang="zh-CN" altLang="en-US" sz="1600" dirty="0" smtClean="0">
              <a:latin typeface="微软雅黑" panose="020B0503020204020204" pitchFamily="34" charset="-122"/>
              <a:ea typeface="微软雅黑" panose="020B0503020204020204" pitchFamily="34" charset="-122"/>
            </a:rPr>
            <a:t>识别出内在的规则，按照这些规则把对象分成若干类</a:t>
          </a:r>
          <a:endParaRPr lang="zh-CN" altLang="en-US" sz="1600" dirty="0">
            <a:latin typeface="微软雅黑" panose="020B0503020204020204" pitchFamily="34" charset="-122"/>
            <a:ea typeface="微软雅黑" panose="020B0503020204020204" pitchFamily="34" charset="-122"/>
          </a:endParaRPr>
        </a:p>
      </dgm:t>
    </dgm:pt>
    <dgm:pt modelId="{D68D14BE-1617-4264-B94E-1D5FDF114E03}" cxnId="{91B2E218-591A-4BB1-B10D-50B0D868D9C8}"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69C9124B-4EAC-425E-A5D8-7A6BC40B0875}" cxnId="{91B2E218-591A-4BB1-B10D-50B0D868D9C8}"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C4C98893-DFEA-4613-B43A-B8D1CF86E85C}">
      <dgm:prSet custT="1"/>
      <dgm:spPr/>
      <dgm:t>
        <a:bodyPr/>
        <a:lstStyle/>
        <a:p>
          <a:pPr rtl="0"/>
          <a:r>
            <a:rPr lang="zh-CN" altLang="en-US" sz="2000" dirty="0" smtClean="0">
              <a:latin typeface="微软雅黑" panose="020B0503020204020204" pitchFamily="34" charset="-122"/>
              <a:ea typeface="微软雅黑" panose="020B0503020204020204" pitchFamily="34" charset="-122"/>
            </a:rPr>
            <a:t>关联规则</a:t>
          </a:r>
          <a:endParaRPr lang="zh-CN" altLang="en-US" sz="2000" dirty="0">
            <a:latin typeface="微软雅黑" panose="020B0503020204020204" pitchFamily="34" charset="-122"/>
            <a:ea typeface="微软雅黑" panose="020B0503020204020204" pitchFamily="34" charset="-122"/>
          </a:endParaRPr>
        </a:p>
      </dgm:t>
    </dgm:pt>
    <dgm:pt modelId="{66BD2F49-C422-49C9-A772-76AF61607709}" cxnId="{577F9279-2A03-4634-BD14-AC6C1DB0F0F8}"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102E4A29-1F6B-4345-80CC-0CB956CCD75F}" cxnId="{577F9279-2A03-4634-BD14-AC6C1DB0F0F8}"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C7E68562-E7D2-459E-94D0-398A832D04A9}">
      <dgm:prSet custT="1"/>
      <dgm:spPr/>
      <dgm:t>
        <a:bodyPr/>
        <a:lstStyle/>
        <a:p>
          <a:pPr rtl="0"/>
          <a:r>
            <a:rPr lang="zh-CN" altLang="en-US" sz="1600" dirty="0" smtClean="0">
              <a:latin typeface="微软雅黑" panose="020B0503020204020204" pitchFamily="34" charset="-122"/>
              <a:ea typeface="微软雅黑" panose="020B0503020204020204" pitchFamily="34" charset="-122"/>
            </a:rPr>
            <a:t>关联是某种事物发生时其他事物会发生的这样一种联系</a:t>
          </a:r>
          <a:endParaRPr lang="zh-CN" altLang="en-US" sz="1600" dirty="0">
            <a:latin typeface="微软雅黑" panose="020B0503020204020204" pitchFamily="34" charset="-122"/>
            <a:ea typeface="微软雅黑" panose="020B0503020204020204" pitchFamily="34" charset="-122"/>
          </a:endParaRPr>
        </a:p>
      </dgm:t>
    </dgm:pt>
    <dgm:pt modelId="{394084EE-C222-4BAE-B4E6-16F8AC2DB95F}" cxnId="{35574DD5-9E3B-422E-840B-AEF55FC4D4F9}"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54062C10-48BB-43FA-802F-DB927709FF2F}" cxnId="{35574DD5-9E3B-422E-840B-AEF55FC4D4F9}"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5BD411CD-9F5E-4922-B6B7-00C2791CF8D7}">
      <dgm:prSet custT="1"/>
      <dgm:spPr/>
      <dgm:t>
        <a:bodyPr/>
        <a:lstStyle/>
        <a:p>
          <a:pPr rtl="0"/>
          <a:r>
            <a:rPr lang="zh-CN" altLang="en-US" sz="2000" dirty="0" smtClean="0">
              <a:latin typeface="微软雅黑" panose="020B0503020204020204" pitchFamily="34" charset="-122"/>
              <a:ea typeface="微软雅黑" panose="020B0503020204020204" pitchFamily="34" charset="-122"/>
            </a:rPr>
            <a:t>时序预测</a:t>
          </a:r>
          <a:endParaRPr lang="zh-CN" altLang="en-US" sz="2000" dirty="0">
            <a:latin typeface="微软雅黑" panose="020B0503020204020204" pitchFamily="34" charset="-122"/>
            <a:ea typeface="微软雅黑" panose="020B0503020204020204" pitchFamily="34" charset="-122"/>
          </a:endParaRPr>
        </a:p>
      </dgm:t>
    </dgm:pt>
    <dgm:pt modelId="{74A63410-539F-4AD7-8F8F-2AB52E5D5BB5}" cxnId="{0CBB1A01-817C-4CC6-B107-4618A8CA9CBD}"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D034594-DE16-45E9-AF36-11F4821DF0CE}" cxnId="{0CBB1A01-817C-4CC6-B107-4618A8CA9CBD}"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7CFF72C8-3CDE-408E-AB53-6B558978ED37}">
      <dgm:prSet custT="1"/>
      <dgm:spPr/>
      <dgm:t>
        <a:bodyPr/>
        <a:lstStyle/>
        <a:p>
          <a:pPr rtl="0"/>
          <a:r>
            <a:rPr lang="zh-CN" altLang="en-US" sz="1600" dirty="0" smtClean="0">
              <a:latin typeface="微软雅黑" panose="020B0503020204020204" pitchFamily="34" charset="-122"/>
              <a:ea typeface="微软雅黑" panose="020B0503020204020204" pitchFamily="34" charset="-122"/>
            </a:rPr>
            <a:t>把握分析对象发展的规律，对未来的趋势做出预见</a:t>
          </a:r>
          <a:endParaRPr lang="zh-CN" altLang="en-US" sz="1600" dirty="0">
            <a:latin typeface="微软雅黑" panose="020B0503020204020204" pitchFamily="34" charset="-122"/>
            <a:ea typeface="微软雅黑" panose="020B0503020204020204" pitchFamily="34" charset="-122"/>
          </a:endParaRPr>
        </a:p>
      </dgm:t>
    </dgm:pt>
    <dgm:pt modelId="{93820BBF-023F-4E27-924B-14B352B04E86}" cxnId="{1813A81A-FB11-4A86-ABB7-57428EC1F90C}"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3C61FCC-7DDA-4D31-8D07-770784F4172D}" cxnId="{1813A81A-FB11-4A86-ABB7-57428EC1F90C}"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45E8B760-B02F-4B96-A0BE-2411EF333305}">
      <dgm:prSet custT="1"/>
      <dgm:spPr/>
      <dgm:t>
        <a:bodyPr/>
        <a:lstStyle/>
        <a:p>
          <a:pPr rtl="0"/>
          <a:r>
            <a:rPr lang="zh-CN" altLang="en-US" sz="2000" dirty="0" smtClean="0">
              <a:latin typeface="微软雅黑" panose="020B0503020204020204" pitchFamily="34" charset="-122"/>
              <a:ea typeface="微软雅黑" panose="020B0503020204020204" pitchFamily="34" charset="-122"/>
            </a:rPr>
            <a:t>异常检测</a:t>
          </a:r>
          <a:endParaRPr lang="zh-CN" altLang="en-US" sz="2000" dirty="0">
            <a:latin typeface="微软雅黑" panose="020B0503020204020204" pitchFamily="34" charset="-122"/>
            <a:ea typeface="微软雅黑" panose="020B0503020204020204" pitchFamily="34" charset="-122"/>
          </a:endParaRPr>
        </a:p>
      </dgm:t>
    </dgm:pt>
    <dgm:pt modelId="{F2A6B3CB-8DB8-40A6-BE58-5F37CFBC4AF3}" cxnId="{A8933F50-AC3D-43D2-B54E-6FAD9168A4F5}"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A8EC6E4-0A4D-458E-964F-246442B98401}" cxnId="{A8933F50-AC3D-43D2-B54E-6FAD9168A4F5}"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405E046F-67A0-460E-915A-B10D12623A75}">
      <dgm:prSet custT="1"/>
      <dgm:spPr/>
      <dgm:t>
        <a:bodyPr/>
        <a:lstStyle/>
        <a:p>
          <a:pPr rtl="0"/>
          <a:r>
            <a:rPr lang="zh-CN" altLang="en-US" sz="1600" dirty="0" smtClean="0">
              <a:latin typeface="微软雅黑" panose="020B0503020204020204" pitchFamily="34" charset="-122"/>
              <a:ea typeface="微软雅黑" panose="020B0503020204020204" pitchFamily="34" charset="-122"/>
            </a:rPr>
            <a:t>对分析对象的少数极端的特例的描述，揭示内在的原因</a:t>
          </a:r>
          <a:endParaRPr lang="zh-CN" altLang="en-US" sz="1600" dirty="0">
            <a:latin typeface="微软雅黑" panose="020B0503020204020204" pitchFamily="34" charset="-122"/>
            <a:ea typeface="微软雅黑" panose="020B0503020204020204" pitchFamily="34" charset="-122"/>
          </a:endParaRPr>
        </a:p>
      </dgm:t>
    </dgm:pt>
    <dgm:pt modelId="{F2D5587D-E38F-4D6F-9A22-7887B9A44D0A}" cxnId="{4C2BCAE7-832A-477A-B6B8-CAC1CEC204C1}"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761AE51-45D2-46FF-8AEC-4C550511638C}" cxnId="{4C2BCAE7-832A-477A-B6B8-CAC1CEC204C1}"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A9043421-2E89-4FB3-A347-1A3D179E0A50}" type="pres">
      <dgm:prSet presAssocID="{4DEE3822-1967-4CCD-A047-727324C6E024}" presName="Name0" presStyleCnt="0">
        <dgm:presLayoutVars>
          <dgm:dir/>
          <dgm:animLvl val="lvl"/>
          <dgm:resizeHandles val="exact"/>
        </dgm:presLayoutVars>
      </dgm:prSet>
      <dgm:spPr/>
      <dgm:t>
        <a:bodyPr/>
        <a:lstStyle/>
        <a:p>
          <a:endParaRPr lang="zh-CN" altLang="en-US"/>
        </a:p>
      </dgm:t>
    </dgm:pt>
    <dgm:pt modelId="{BAA0C183-06D5-425A-8B27-14F7A0FA2858}" type="pres">
      <dgm:prSet presAssocID="{62B258A7-EF6F-4351-A936-32BCC8AFAFBD}" presName="composite" presStyleCnt="0"/>
      <dgm:spPr/>
    </dgm:pt>
    <dgm:pt modelId="{67182C11-42DF-4778-BA20-1C22209F0FAA}" type="pres">
      <dgm:prSet presAssocID="{62B258A7-EF6F-4351-A936-32BCC8AFAFBD}" presName="parTx" presStyleLbl="alignNode1" presStyleIdx="0" presStyleCnt="5">
        <dgm:presLayoutVars>
          <dgm:chMax val="0"/>
          <dgm:chPref val="0"/>
          <dgm:bulletEnabled val="1"/>
        </dgm:presLayoutVars>
      </dgm:prSet>
      <dgm:spPr/>
      <dgm:t>
        <a:bodyPr/>
        <a:lstStyle/>
        <a:p>
          <a:endParaRPr lang="zh-CN" altLang="en-US"/>
        </a:p>
      </dgm:t>
    </dgm:pt>
    <dgm:pt modelId="{B0FBED1C-1E9E-43CE-8993-207C107D33B6}" type="pres">
      <dgm:prSet presAssocID="{62B258A7-EF6F-4351-A936-32BCC8AFAFBD}" presName="desTx" presStyleLbl="alignAccFollowNode1" presStyleIdx="0" presStyleCnt="5">
        <dgm:presLayoutVars>
          <dgm:bulletEnabled val="1"/>
        </dgm:presLayoutVars>
      </dgm:prSet>
      <dgm:spPr/>
      <dgm:t>
        <a:bodyPr/>
        <a:lstStyle/>
        <a:p>
          <a:endParaRPr lang="zh-CN" altLang="en-US"/>
        </a:p>
      </dgm:t>
    </dgm:pt>
    <dgm:pt modelId="{40F99176-3640-4A87-91AD-9868CCF65E2A}" type="pres">
      <dgm:prSet presAssocID="{60D7D9CE-1AA5-45E4-A720-3E0D1BD8DAEE}" presName="space" presStyleCnt="0"/>
      <dgm:spPr/>
    </dgm:pt>
    <dgm:pt modelId="{D07BA495-49A5-4399-ADAF-AB0EC6C90245}" type="pres">
      <dgm:prSet presAssocID="{53397CA5-5E3E-4CAC-B4DF-E5C267C4EFE5}" presName="composite" presStyleCnt="0"/>
      <dgm:spPr/>
    </dgm:pt>
    <dgm:pt modelId="{C92E721F-906B-470B-B06C-BBD896F18378}" type="pres">
      <dgm:prSet presAssocID="{53397CA5-5E3E-4CAC-B4DF-E5C267C4EFE5}" presName="parTx" presStyleLbl="alignNode1" presStyleIdx="1" presStyleCnt="5">
        <dgm:presLayoutVars>
          <dgm:chMax val="0"/>
          <dgm:chPref val="0"/>
          <dgm:bulletEnabled val="1"/>
        </dgm:presLayoutVars>
      </dgm:prSet>
      <dgm:spPr/>
      <dgm:t>
        <a:bodyPr/>
        <a:lstStyle/>
        <a:p>
          <a:endParaRPr lang="zh-CN" altLang="en-US"/>
        </a:p>
      </dgm:t>
    </dgm:pt>
    <dgm:pt modelId="{85497891-2D6F-4DAE-97D8-E8A948DB8774}" type="pres">
      <dgm:prSet presAssocID="{53397CA5-5E3E-4CAC-B4DF-E5C267C4EFE5}" presName="desTx" presStyleLbl="alignAccFollowNode1" presStyleIdx="1" presStyleCnt="5">
        <dgm:presLayoutVars>
          <dgm:bulletEnabled val="1"/>
        </dgm:presLayoutVars>
      </dgm:prSet>
      <dgm:spPr/>
      <dgm:t>
        <a:bodyPr/>
        <a:lstStyle/>
        <a:p>
          <a:endParaRPr lang="zh-CN" altLang="en-US"/>
        </a:p>
      </dgm:t>
    </dgm:pt>
    <dgm:pt modelId="{AAE21105-F831-4484-BEA3-4A26EA9D015D}" type="pres">
      <dgm:prSet presAssocID="{E80BFA66-BF6A-4638-8427-FCF886AC3510}" presName="space" presStyleCnt="0"/>
      <dgm:spPr/>
    </dgm:pt>
    <dgm:pt modelId="{6AA918FD-5A14-41A0-8042-8E25DC0B34EC}" type="pres">
      <dgm:prSet presAssocID="{C4C98893-DFEA-4613-B43A-B8D1CF86E85C}" presName="composite" presStyleCnt="0"/>
      <dgm:spPr/>
    </dgm:pt>
    <dgm:pt modelId="{69850409-5BC4-48C8-A0CC-ECDB09BB2D68}" type="pres">
      <dgm:prSet presAssocID="{C4C98893-DFEA-4613-B43A-B8D1CF86E85C}" presName="parTx" presStyleLbl="alignNode1" presStyleIdx="2" presStyleCnt="5">
        <dgm:presLayoutVars>
          <dgm:chMax val="0"/>
          <dgm:chPref val="0"/>
          <dgm:bulletEnabled val="1"/>
        </dgm:presLayoutVars>
      </dgm:prSet>
      <dgm:spPr/>
      <dgm:t>
        <a:bodyPr/>
        <a:lstStyle/>
        <a:p>
          <a:endParaRPr lang="zh-CN" altLang="en-US"/>
        </a:p>
      </dgm:t>
    </dgm:pt>
    <dgm:pt modelId="{C569090A-4D87-48F9-8126-E5244F73DCBC}" type="pres">
      <dgm:prSet presAssocID="{C4C98893-DFEA-4613-B43A-B8D1CF86E85C}" presName="desTx" presStyleLbl="alignAccFollowNode1" presStyleIdx="2" presStyleCnt="5">
        <dgm:presLayoutVars>
          <dgm:bulletEnabled val="1"/>
        </dgm:presLayoutVars>
      </dgm:prSet>
      <dgm:spPr/>
      <dgm:t>
        <a:bodyPr/>
        <a:lstStyle/>
        <a:p>
          <a:endParaRPr lang="zh-CN" altLang="en-US"/>
        </a:p>
      </dgm:t>
    </dgm:pt>
    <dgm:pt modelId="{8DFDC5AD-55AD-48D9-8BF7-3302973F1F0A}" type="pres">
      <dgm:prSet presAssocID="{102E4A29-1F6B-4345-80CC-0CB956CCD75F}" presName="space" presStyleCnt="0"/>
      <dgm:spPr/>
    </dgm:pt>
    <dgm:pt modelId="{DAA4328F-B3E4-4DA0-A742-73062AFE2550}" type="pres">
      <dgm:prSet presAssocID="{5BD411CD-9F5E-4922-B6B7-00C2791CF8D7}" presName="composite" presStyleCnt="0"/>
      <dgm:spPr/>
    </dgm:pt>
    <dgm:pt modelId="{4C7EC6FA-B54E-4A71-AF9A-431470E294B6}" type="pres">
      <dgm:prSet presAssocID="{5BD411CD-9F5E-4922-B6B7-00C2791CF8D7}" presName="parTx" presStyleLbl="alignNode1" presStyleIdx="3" presStyleCnt="5">
        <dgm:presLayoutVars>
          <dgm:chMax val="0"/>
          <dgm:chPref val="0"/>
          <dgm:bulletEnabled val="1"/>
        </dgm:presLayoutVars>
      </dgm:prSet>
      <dgm:spPr/>
      <dgm:t>
        <a:bodyPr/>
        <a:lstStyle/>
        <a:p>
          <a:endParaRPr lang="zh-CN" altLang="en-US"/>
        </a:p>
      </dgm:t>
    </dgm:pt>
    <dgm:pt modelId="{7AF6A3CE-74F4-4993-BFE8-663504F375A2}" type="pres">
      <dgm:prSet presAssocID="{5BD411CD-9F5E-4922-B6B7-00C2791CF8D7}" presName="desTx" presStyleLbl="alignAccFollowNode1" presStyleIdx="3" presStyleCnt="5">
        <dgm:presLayoutVars>
          <dgm:bulletEnabled val="1"/>
        </dgm:presLayoutVars>
      </dgm:prSet>
      <dgm:spPr/>
      <dgm:t>
        <a:bodyPr/>
        <a:lstStyle/>
        <a:p>
          <a:endParaRPr lang="zh-CN" altLang="en-US"/>
        </a:p>
      </dgm:t>
    </dgm:pt>
    <dgm:pt modelId="{E739E9F0-E299-49FB-8712-DE2FEC0D8ABD}" type="pres">
      <dgm:prSet presAssocID="{FD034594-DE16-45E9-AF36-11F4821DF0CE}" presName="space" presStyleCnt="0"/>
      <dgm:spPr/>
    </dgm:pt>
    <dgm:pt modelId="{6767295F-078C-4090-99FD-93073D32C05F}" type="pres">
      <dgm:prSet presAssocID="{45E8B760-B02F-4B96-A0BE-2411EF333305}" presName="composite" presStyleCnt="0"/>
      <dgm:spPr/>
    </dgm:pt>
    <dgm:pt modelId="{EF753026-969E-405C-9F6E-82FEE42F7332}" type="pres">
      <dgm:prSet presAssocID="{45E8B760-B02F-4B96-A0BE-2411EF333305}" presName="parTx" presStyleLbl="alignNode1" presStyleIdx="4" presStyleCnt="5">
        <dgm:presLayoutVars>
          <dgm:chMax val="0"/>
          <dgm:chPref val="0"/>
          <dgm:bulletEnabled val="1"/>
        </dgm:presLayoutVars>
      </dgm:prSet>
      <dgm:spPr/>
      <dgm:t>
        <a:bodyPr/>
        <a:lstStyle/>
        <a:p>
          <a:endParaRPr lang="zh-CN" altLang="en-US"/>
        </a:p>
      </dgm:t>
    </dgm:pt>
    <dgm:pt modelId="{2C23B02F-82C4-4ACC-8A15-A77146FCC26C}" type="pres">
      <dgm:prSet presAssocID="{45E8B760-B02F-4B96-A0BE-2411EF333305}" presName="desTx" presStyleLbl="alignAccFollowNode1" presStyleIdx="4" presStyleCnt="5">
        <dgm:presLayoutVars>
          <dgm:bulletEnabled val="1"/>
        </dgm:presLayoutVars>
      </dgm:prSet>
      <dgm:spPr/>
      <dgm:t>
        <a:bodyPr/>
        <a:lstStyle/>
        <a:p>
          <a:endParaRPr lang="zh-CN" altLang="en-US"/>
        </a:p>
      </dgm:t>
    </dgm:pt>
  </dgm:ptLst>
  <dgm:cxnLst>
    <dgm:cxn modelId="{1813A81A-FB11-4A86-ABB7-57428EC1F90C}" srcId="{5BD411CD-9F5E-4922-B6B7-00C2791CF8D7}" destId="{7CFF72C8-3CDE-408E-AB53-6B558978ED37}" srcOrd="0" destOrd="0" parTransId="{93820BBF-023F-4E27-924B-14B352B04E86}" sibTransId="{D3C61FCC-7DDA-4D31-8D07-770784F4172D}"/>
    <dgm:cxn modelId="{E82FC9B7-D5CD-4433-96DA-4E80B9E6F99C}" type="presOf" srcId="{7CFF72C8-3CDE-408E-AB53-6B558978ED37}" destId="{7AF6A3CE-74F4-4993-BFE8-663504F375A2}" srcOrd="0" destOrd="0" presId="urn:microsoft.com/office/officeart/2005/8/layout/hList1"/>
    <dgm:cxn modelId="{58BDBFD3-7FAD-4332-8427-EA3D8C3BA1F8}" type="presOf" srcId="{62B258A7-EF6F-4351-A936-32BCC8AFAFBD}" destId="{67182C11-42DF-4778-BA20-1C22209F0FAA}" srcOrd="0" destOrd="0" presId="urn:microsoft.com/office/officeart/2005/8/layout/hList1"/>
    <dgm:cxn modelId="{132EF92F-E37A-4C06-A809-F4DC80A2A9C1}" type="presOf" srcId="{53397CA5-5E3E-4CAC-B4DF-E5C267C4EFE5}" destId="{C92E721F-906B-470B-B06C-BBD896F18378}" srcOrd="0" destOrd="0" presId="urn:microsoft.com/office/officeart/2005/8/layout/hList1"/>
    <dgm:cxn modelId="{4676D811-C09B-4563-8D72-8DB9029F00E0}" srcId="{4DEE3822-1967-4CCD-A047-727324C6E024}" destId="{62B258A7-EF6F-4351-A936-32BCC8AFAFBD}" srcOrd="0" destOrd="0" parTransId="{5BA12355-4AAF-4628-9F6D-AA494B8ACC30}" sibTransId="{60D7D9CE-1AA5-45E4-A720-3E0D1BD8DAEE}"/>
    <dgm:cxn modelId="{AB604BC9-5518-4044-9765-A3F3F48AF058}" type="presOf" srcId="{F0D9B67E-6414-4D52-8978-4D3731B1DDC6}" destId="{B0FBED1C-1E9E-43CE-8993-207C107D33B6}" srcOrd="0" destOrd="0" presId="urn:microsoft.com/office/officeart/2005/8/layout/hList1"/>
    <dgm:cxn modelId="{A8933F50-AC3D-43D2-B54E-6FAD9168A4F5}" srcId="{4DEE3822-1967-4CCD-A047-727324C6E024}" destId="{45E8B760-B02F-4B96-A0BE-2411EF333305}" srcOrd="4" destOrd="0" parTransId="{F2A6B3CB-8DB8-40A6-BE58-5F37CFBC4AF3}" sibTransId="{BA8EC6E4-0A4D-458E-964F-246442B98401}"/>
    <dgm:cxn modelId="{47EACF3E-6061-441A-87E2-07183EBF522D}" srcId="{4DEE3822-1967-4CCD-A047-727324C6E024}" destId="{53397CA5-5E3E-4CAC-B4DF-E5C267C4EFE5}" srcOrd="1" destOrd="0" parTransId="{0BB2E4CA-A89E-44D0-A132-49FE9456E657}" sibTransId="{E80BFA66-BF6A-4638-8427-FCF886AC3510}"/>
    <dgm:cxn modelId="{BDCE9A72-5E3F-4B48-910F-580A42012071}" type="presOf" srcId="{02F4458E-AEE0-410A-9C61-AB7AAF672387}" destId="{85497891-2D6F-4DAE-97D8-E8A948DB8774}" srcOrd="0" destOrd="0" presId="urn:microsoft.com/office/officeart/2005/8/layout/hList1"/>
    <dgm:cxn modelId="{6EEA3CD8-D0A3-4AD5-9D91-E628CF167AF7}" type="presOf" srcId="{C7E68562-E7D2-459E-94D0-398A832D04A9}" destId="{C569090A-4D87-48F9-8126-E5244F73DCBC}" srcOrd="0" destOrd="0" presId="urn:microsoft.com/office/officeart/2005/8/layout/hList1"/>
    <dgm:cxn modelId="{768502B6-F9F9-4460-A611-90ED300FE507}" type="presOf" srcId="{C4C98893-DFEA-4613-B43A-B8D1CF86E85C}" destId="{69850409-5BC4-48C8-A0CC-ECDB09BB2D68}" srcOrd="0" destOrd="0" presId="urn:microsoft.com/office/officeart/2005/8/layout/hList1"/>
    <dgm:cxn modelId="{35574DD5-9E3B-422E-840B-AEF55FC4D4F9}" srcId="{C4C98893-DFEA-4613-B43A-B8D1CF86E85C}" destId="{C7E68562-E7D2-459E-94D0-398A832D04A9}" srcOrd="0" destOrd="0" parTransId="{394084EE-C222-4BAE-B4E6-16F8AC2DB95F}" sibTransId="{54062C10-48BB-43FA-802F-DB927709FF2F}"/>
    <dgm:cxn modelId="{91B2E218-591A-4BB1-B10D-50B0D868D9C8}" srcId="{53397CA5-5E3E-4CAC-B4DF-E5C267C4EFE5}" destId="{02F4458E-AEE0-410A-9C61-AB7AAF672387}" srcOrd="0" destOrd="0" parTransId="{D68D14BE-1617-4264-B94E-1D5FDF114E03}" sibTransId="{69C9124B-4EAC-425E-A5D8-7A6BC40B0875}"/>
    <dgm:cxn modelId="{577F9279-2A03-4634-BD14-AC6C1DB0F0F8}" srcId="{4DEE3822-1967-4CCD-A047-727324C6E024}" destId="{C4C98893-DFEA-4613-B43A-B8D1CF86E85C}" srcOrd="2" destOrd="0" parTransId="{66BD2F49-C422-49C9-A772-76AF61607709}" sibTransId="{102E4A29-1F6B-4345-80CC-0CB956CCD75F}"/>
    <dgm:cxn modelId="{630DB232-6E78-4A8F-9C66-73BEBDF4E58D}" srcId="{62B258A7-EF6F-4351-A936-32BCC8AFAFBD}" destId="{F0D9B67E-6414-4D52-8978-4D3731B1DDC6}" srcOrd="0" destOrd="0" parTransId="{3B4D93C5-BA3F-49A4-89F5-CFF5BA77BCEC}" sibTransId="{FE44E721-502C-44D2-A656-B29AF897EBA1}"/>
    <dgm:cxn modelId="{6AE7967C-CB69-4735-90C9-6DE9A5335F3F}" type="presOf" srcId="{45E8B760-B02F-4B96-A0BE-2411EF333305}" destId="{EF753026-969E-405C-9F6E-82FEE42F7332}" srcOrd="0" destOrd="0" presId="urn:microsoft.com/office/officeart/2005/8/layout/hList1"/>
    <dgm:cxn modelId="{7B491249-72FC-4F80-963C-4ABC6484B0B7}" type="presOf" srcId="{405E046F-67A0-460E-915A-B10D12623A75}" destId="{2C23B02F-82C4-4ACC-8A15-A77146FCC26C}" srcOrd="0" destOrd="0" presId="urn:microsoft.com/office/officeart/2005/8/layout/hList1"/>
    <dgm:cxn modelId="{779AE1DA-1DF6-4777-83EA-F6D04E6A8AD6}" type="presOf" srcId="{4DEE3822-1967-4CCD-A047-727324C6E024}" destId="{A9043421-2E89-4FB3-A347-1A3D179E0A50}" srcOrd="0" destOrd="0" presId="urn:microsoft.com/office/officeart/2005/8/layout/hList1"/>
    <dgm:cxn modelId="{6018CCD4-C7B0-4E50-BBB1-DF30809B30BB}" type="presOf" srcId="{5BD411CD-9F5E-4922-B6B7-00C2791CF8D7}" destId="{4C7EC6FA-B54E-4A71-AF9A-431470E294B6}" srcOrd="0" destOrd="0" presId="urn:microsoft.com/office/officeart/2005/8/layout/hList1"/>
    <dgm:cxn modelId="{4C2BCAE7-832A-477A-B6B8-CAC1CEC204C1}" srcId="{45E8B760-B02F-4B96-A0BE-2411EF333305}" destId="{405E046F-67A0-460E-915A-B10D12623A75}" srcOrd="0" destOrd="0" parTransId="{F2D5587D-E38F-4D6F-9A22-7887B9A44D0A}" sibTransId="{2761AE51-45D2-46FF-8AEC-4C550511638C}"/>
    <dgm:cxn modelId="{0CBB1A01-817C-4CC6-B107-4618A8CA9CBD}" srcId="{4DEE3822-1967-4CCD-A047-727324C6E024}" destId="{5BD411CD-9F5E-4922-B6B7-00C2791CF8D7}" srcOrd="3" destOrd="0" parTransId="{74A63410-539F-4AD7-8F8F-2AB52E5D5BB5}" sibTransId="{FD034594-DE16-45E9-AF36-11F4821DF0CE}"/>
    <dgm:cxn modelId="{7070C82F-720D-43C3-A97D-52E3CCD54E85}" type="presParOf" srcId="{A9043421-2E89-4FB3-A347-1A3D179E0A50}" destId="{BAA0C183-06D5-425A-8B27-14F7A0FA2858}" srcOrd="0" destOrd="0" presId="urn:microsoft.com/office/officeart/2005/8/layout/hList1"/>
    <dgm:cxn modelId="{11858D19-93E4-4CC9-B90F-9846F3824AE8}" type="presParOf" srcId="{BAA0C183-06D5-425A-8B27-14F7A0FA2858}" destId="{67182C11-42DF-4778-BA20-1C22209F0FAA}" srcOrd="0" destOrd="0" presId="urn:microsoft.com/office/officeart/2005/8/layout/hList1"/>
    <dgm:cxn modelId="{330B2154-EC5B-4280-BB9C-88B3C73C43EE}" type="presParOf" srcId="{BAA0C183-06D5-425A-8B27-14F7A0FA2858}" destId="{B0FBED1C-1E9E-43CE-8993-207C107D33B6}" srcOrd="1" destOrd="0" presId="urn:microsoft.com/office/officeart/2005/8/layout/hList1"/>
    <dgm:cxn modelId="{54C7968F-E8CF-47FA-9789-814D042646E4}" type="presParOf" srcId="{A9043421-2E89-4FB3-A347-1A3D179E0A50}" destId="{40F99176-3640-4A87-91AD-9868CCF65E2A}" srcOrd="1" destOrd="0" presId="urn:microsoft.com/office/officeart/2005/8/layout/hList1"/>
    <dgm:cxn modelId="{E3958A67-781E-4FE7-B017-E8E418E0FFD7}" type="presParOf" srcId="{A9043421-2E89-4FB3-A347-1A3D179E0A50}" destId="{D07BA495-49A5-4399-ADAF-AB0EC6C90245}" srcOrd="2" destOrd="0" presId="urn:microsoft.com/office/officeart/2005/8/layout/hList1"/>
    <dgm:cxn modelId="{1C8B10FF-4FC9-4B04-932C-99613A55A390}" type="presParOf" srcId="{D07BA495-49A5-4399-ADAF-AB0EC6C90245}" destId="{C92E721F-906B-470B-B06C-BBD896F18378}" srcOrd="0" destOrd="0" presId="urn:microsoft.com/office/officeart/2005/8/layout/hList1"/>
    <dgm:cxn modelId="{5533F38C-2A8F-4843-B6F6-B5F3668358DD}" type="presParOf" srcId="{D07BA495-49A5-4399-ADAF-AB0EC6C90245}" destId="{85497891-2D6F-4DAE-97D8-E8A948DB8774}" srcOrd="1" destOrd="0" presId="urn:microsoft.com/office/officeart/2005/8/layout/hList1"/>
    <dgm:cxn modelId="{45DAD5EA-74EA-4AED-9DB7-57F0368739A4}" type="presParOf" srcId="{A9043421-2E89-4FB3-A347-1A3D179E0A50}" destId="{AAE21105-F831-4484-BEA3-4A26EA9D015D}" srcOrd="3" destOrd="0" presId="urn:microsoft.com/office/officeart/2005/8/layout/hList1"/>
    <dgm:cxn modelId="{3B1EBE7B-F7D4-4B27-B837-FAFF933C7688}" type="presParOf" srcId="{A9043421-2E89-4FB3-A347-1A3D179E0A50}" destId="{6AA918FD-5A14-41A0-8042-8E25DC0B34EC}" srcOrd="4" destOrd="0" presId="urn:microsoft.com/office/officeart/2005/8/layout/hList1"/>
    <dgm:cxn modelId="{35652103-9789-4397-93C6-CA5D003CDCBD}" type="presParOf" srcId="{6AA918FD-5A14-41A0-8042-8E25DC0B34EC}" destId="{69850409-5BC4-48C8-A0CC-ECDB09BB2D68}" srcOrd="0" destOrd="0" presId="urn:microsoft.com/office/officeart/2005/8/layout/hList1"/>
    <dgm:cxn modelId="{4D2B8823-219B-4FF6-81E3-D54657918779}" type="presParOf" srcId="{6AA918FD-5A14-41A0-8042-8E25DC0B34EC}" destId="{C569090A-4D87-48F9-8126-E5244F73DCBC}" srcOrd="1" destOrd="0" presId="urn:microsoft.com/office/officeart/2005/8/layout/hList1"/>
    <dgm:cxn modelId="{E6A33669-D78E-4D4A-900A-334B589B6F97}" type="presParOf" srcId="{A9043421-2E89-4FB3-A347-1A3D179E0A50}" destId="{8DFDC5AD-55AD-48D9-8BF7-3302973F1F0A}" srcOrd="5" destOrd="0" presId="urn:microsoft.com/office/officeart/2005/8/layout/hList1"/>
    <dgm:cxn modelId="{49B30AE9-ED44-454C-8269-F1BE38F0838D}" type="presParOf" srcId="{A9043421-2E89-4FB3-A347-1A3D179E0A50}" destId="{DAA4328F-B3E4-4DA0-A742-73062AFE2550}" srcOrd="6" destOrd="0" presId="urn:microsoft.com/office/officeart/2005/8/layout/hList1"/>
    <dgm:cxn modelId="{5186E4CA-6F0F-4E9C-9275-9D62C7830CFD}" type="presParOf" srcId="{DAA4328F-B3E4-4DA0-A742-73062AFE2550}" destId="{4C7EC6FA-B54E-4A71-AF9A-431470E294B6}" srcOrd="0" destOrd="0" presId="urn:microsoft.com/office/officeart/2005/8/layout/hList1"/>
    <dgm:cxn modelId="{892AD5C1-2E60-4BD5-AF90-164615DEBA33}" type="presParOf" srcId="{DAA4328F-B3E4-4DA0-A742-73062AFE2550}" destId="{7AF6A3CE-74F4-4993-BFE8-663504F375A2}" srcOrd="1" destOrd="0" presId="urn:microsoft.com/office/officeart/2005/8/layout/hList1"/>
    <dgm:cxn modelId="{A1D6C979-A22E-4FB7-B738-6DEB62B7763D}" type="presParOf" srcId="{A9043421-2E89-4FB3-A347-1A3D179E0A50}" destId="{E739E9F0-E299-49FB-8712-DE2FEC0D8ABD}" srcOrd="7" destOrd="0" presId="urn:microsoft.com/office/officeart/2005/8/layout/hList1"/>
    <dgm:cxn modelId="{66ED3EC3-50BA-471C-B19E-121A9005D80F}" type="presParOf" srcId="{A9043421-2E89-4FB3-A347-1A3D179E0A50}" destId="{6767295F-078C-4090-99FD-93073D32C05F}" srcOrd="8" destOrd="0" presId="urn:microsoft.com/office/officeart/2005/8/layout/hList1"/>
    <dgm:cxn modelId="{C5E1C82F-A175-4FB6-9BE0-2F226B97FADE}" type="presParOf" srcId="{6767295F-078C-4090-99FD-93073D32C05F}" destId="{EF753026-969E-405C-9F6E-82FEE42F7332}" srcOrd="0" destOrd="0" presId="urn:microsoft.com/office/officeart/2005/8/layout/hList1"/>
    <dgm:cxn modelId="{6D75E9F7-FFCB-4E6B-9098-4A2363145C71}" type="presParOf" srcId="{6767295F-078C-4090-99FD-93073D32C05F}" destId="{2C23B02F-82C4-4ACC-8A15-A77146FCC26C}"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E448F-1EFC-478A-A13B-257210701959}">
      <dsp:nvSpPr>
        <dsp:cNvPr id="0" name=""/>
        <dsp:cNvSpPr/>
      </dsp:nvSpPr>
      <dsp:spPr>
        <a:xfrm>
          <a:off x="0" y="165742"/>
          <a:ext cx="12049587"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5182" tIns="145796" rIns="935182" bIns="128016"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使用有标签数据进行学习</a:t>
          </a:r>
          <a:endParaRPr lang="en-US" sz="1800" kern="1200" dirty="0">
            <a:latin typeface="微软雅黑" pitchFamily="34" charset="-122"/>
            <a:ea typeface="微软雅黑" pitchFamily="34" charset="-122"/>
          </a:endParaRPr>
        </a:p>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典型场景：分类、回归</a:t>
          </a:r>
          <a:endParaRPr lang="en-US" sz="1800" kern="1200" dirty="0">
            <a:latin typeface="微软雅黑" pitchFamily="34" charset="-122"/>
            <a:ea typeface="微软雅黑" pitchFamily="34" charset="-122"/>
          </a:endParaRPr>
        </a:p>
      </dsp:txBody>
      <dsp:txXfrm>
        <a:off x="0" y="165742"/>
        <a:ext cx="12049587" cy="1058400"/>
      </dsp:txXfrm>
    </dsp:sp>
    <dsp:sp modelId="{9F3CC293-B824-42C3-A092-F873D146C24B}">
      <dsp:nvSpPr>
        <dsp:cNvPr id="0" name=""/>
        <dsp:cNvSpPr/>
      </dsp:nvSpPr>
      <dsp:spPr>
        <a:xfrm>
          <a:off x="602479" y="62422"/>
          <a:ext cx="8434710"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812" tIns="0" rIns="318812" bIns="0" numCol="1" spcCol="1270" anchor="ctr" anchorCtr="0">
          <a:noAutofit/>
        </a:bodyPr>
        <a:lstStyle/>
        <a:p>
          <a:pPr lvl="0" algn="l" defTabSz="622300" rtl="0">
            <a:lnSpc>
              <a:spcPct val="90000"/>
            </a:lnSpc>
            <a:spcBef>
              <a:spcPct val="0"/>
            </a:spcBef>
            <a:spcAft>
              <a:spcPct val="35000"/>
            </a:spcAft>
          </a:pPr>
          <a:r>
            <a:rPr lang="zh-CN" sz="1400" kern="1200" dirty="0" smtClean="0">
              <a:solidFill>
                <a:srgbClr val="FFFF00"/>
              </a:solidFill>
              <a:latin typeface="微软雅黑" pitchFamily="34" charset="-122"/>
              <a:ea typeface="微软雅黑" pitchFamily="34" charset="-122"/>
            </a:rPr>
            <a:t>监督学习（</a:t>
          </a:r>
          <a:r>
            <a:rPr lang="en-US" sz="1400" kern="1200" dirty="0" smtClean="0">
              <a:solidFill>
                <a:srgbClr val="FFFF00"/>
              </a:solidFill>
              <a:latin typeface="微软雅黑" pitchFamily="34" charset="-122"/>
              <a:ea typeface="微软雅黑" pitchFamily="34" charset="-122"/>
            </a:rPr>
            <a:t>Supervised learning</a:t>
          </a:r>
          <a:r>
            <a:rPr lang="zh-CN" sz="1400" kern="1200" dirty="0" smtClean="0">
              <a:solidFill>
                <a:srgbClr val="FFFF00"/>
              </a:solidFill>
              <a:latin typeface="微软雅黑" pitchFamily="34" charset="-122"/>
              <a:ea typeface="微软雅黑" pitchFamily="34" charset="-122"/>
            </a:rPr>
            <a:t>）</a:t>
          </a:r>
          <a:endParaRPr lang="en-US" sz="1400" kern="1200" dirty="0">
            <a:solidFill>
              <a:srgbClr val="FFFF00"/>
            </a:solidFill>
            <a:latin typeface="微软雅黑" pitchFamily="34" charset="-122"/>
            <a:ea typeface="微软雅黑" pitchFamily="34" charset="-122"/>
          </a:endParaRPr>
        </a:p>
      </dsp:txBody>
      <dsp:txXfrm>
        <a:off x="612566" y="72509"/>
        <a:ext cx="8414536" cy="186466"/>
      </dsp:txXfrm>
    </dsp:sp>
    <dsp:sp modelId="{693C7684-DE5D-4420-921F-1D16588CD15C}">
      <dsp:nvSpPr>
        <dsp:cNvPr id="0" name=""/>
        <dsp:cNvSpPr/>
      </dsp:nvSpPr>
      <dsp:spPr>
        <a:xfrm>
          <a:off x="0" y="1365263"/>
          <a:ext cx="12049587"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5182" tIns="145796" rIns="935182" bIns="128016"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使用无标签数据进行学习</a:t>
          </a:r>
          <a:endParaRPr lang="en-US" sz="1800" kern="1200" dirty="0">
            <a:latin typeface="微软雅黑" pitchFamily="34" charset="-122"/>
            <a:ea typeface="微软雅黑" pitchFamily="34" charset="-122"/>
          </a:endParaRPr>
        </a:p>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典型场景：聚类</a:t>
          </a:r>
          <a:endParaRPr lang="en-US" sz="1800" kern="1200" dirty="0">
            <a:latin typeface="微软雅黑" pitchFamily="34" charset="-122"/>
            <a:ea typeface="微软雅黑" pitchFamily="34" charset="-122"/>
          </a:endParaRPr>
        </a:p>
      </dsp:txBody>
      <dsp:txXfrm>
        <a:off x="0" y="1365263"/>
        <a:ext cx="12049587" cy="1058400"/>
      </dsp:txXfrm>
    </dsp:sp>
    <dsp:sp modelId="{73F3926B-3B1D-47A3-B75C-BA387C1FCE02}">
      <dsp:nvSpPr>
        <dsp:cNvPr id="0" name=""/>
        <dsp:cNvSpPr/>
      </dsp:nvSpPr>
      <dsp:spPr>
        <a:xfrm>
          <a:off x="602479" y="1261943"/>
          <a:ext cx="8434710"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812" tIns="0" rIns="318812" bIns="0" numCol="1" spcCol="1270" anchor="ctr" anchorCtr="0">
          <a:noAutofit/>
        </a:bodyPr>
        <a:lstStyle/>
        <a:p>
          <a:pPr lvl="0" algn="l" defTabSz="622300" rtl="0">
            <a:lnSpc>
              <a:spcPct val="90000"/>
            </a:lnSpc>
            <a:spcBef>
              <a:spcPct val="0"/>
            </a:spcBef>
            <a:spcAft>
              <a:spcPct val="35000"/>
            </a:spcAft>
          </a:pPr>
          <a:r>
            <a:rPr lang="zh-CN" sz="1400" kern="1200" dirty="0" smtClean="0">
              <a:solidFill>
                <a:srgbClr val="FFFF00"/>
              </a:solidFill>
              <a:latin typeface="微软雅黑" pitchFamily="34" charset="-122"/>
              <a:ea typeface="微软雅黑" pitchFamily="34" charset="-122"/>
            </a:rPr>
            <a:t>非监督学习（</a:t>
          </a:r>
          <a:r>
            <a:rPr lang="en-US" sz="1400" kern="1200" dirty="0" smtClean="0">
              <a:solidFill>
                <a:srgbClr val="FFFF00"/>
              </a:solidFill>
              <a:latin typeface="微软雅黑" pitchFamily="34" charset="-122"/>
              <a:ea typeface="微软雅黑" pitchFamily="34" charset="-122"/>
            </a:rPr>
            <a:t>Unsupervised learning</a:t>
          </a:r>
          <a:r>
            <a:rPr lang="zh-CN" sz="1400" kern="1200" dirty="0" smtClean="0">
              <a:solidFill>
                <a:srgbClr val="FFFF00"/>
              </a:solidFill>
              <a:latin typeface="微软雅黑" pitchFamily="34" charset="-122"/>
              <a:ea typeface="微软雅黑" pitchFamily="34" charset="-122"/>
            </a:rPr>
            <a:t>）</a:t>
          </a:r>
          <a:endParaRPr lang="en-US" sz="1400" kern="1200" dirty="0">
            <a:solidFill>
              <a:srgbClr val="FFFF00"/>
            </a:solidFill>
            <a:latin typeface="微软雅黑" pitchFamily="34" charset="-122"/>
            <a:ea typeface="微软雅黑" pitchFamily="34" charset="-122"/>
          </a:endParaRPr>
        </a:p>
      </dsp:txBody>
      <dsp:txXfrm>
        <a:off x="612566" y="1272030"/>
        <a:ext cx="8414536" cy="186466"/>
      </dsp:txXfrm>
    </dsp:sp>
    <dsp:sp modelId="{AE147F27-C3B2-4F31-9737-24DC415F3A35}">
      <dsp:nvSpPr>
        <dsp:cNvPr id="0" name=""/>
        <dsp:cNvSpPr/>
      </dsp:nvSpPr>
      <dsp:spPr>
        <a:xfrm>
          <a:off x="0" y="2564782"/>
          <a:ext cx="12049587"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5182" tIns="145796" rIns="935182" bIns="128016"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使用数据的一部分是有标签的，另一部分没有标签，无标签数据的数量</a:t>
          </a:r>
          <a:r>
            <a:rPr lang="en-US" sz="1800" kern="1200" dirty="0" smtClean="0">
              <a:latin typeface="微软雅黑" pitchFamily="34" charset="-122"/>
              <a:ea typeface="微软雅黑" pitchFamily="34" charset="-122"/>
            </a:rPr>
            <a:t>&gt;&gt;</a:t>
          </a:r>
          <a:r>
            <a:rPr lang="zh-CN" sz="1800" kern="1200" dirty="0" smtClean="0">
              <a:latin typeface="微软雅黑" pitchFamily="34" charset="-122"/>
              <a:ea typeface="微软雅黑" pitchFamily="34" charset="-122"/>
            </a:rPr>
            <a:t>有标签数据数量</a:t>
          </a:r>
          <a:endParaRPr lang="en-US" sz="1800" kern="1200" dirty="0">
            <a:latin typeface="微软雅黑" pitchFamily="34" charset="-122"/>
            <a:ea typeface="微软雅黑" pitchFamily="34" charset="-122"/>
          </a:endParaRPr>
        </a:p>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典型场景：</a:t>
          </a:r>
          <a:r>
            <a:rPr lang="zh-CN" altLang="en-US" sz="1800" kern="1200" dirty="0" smtClean="0">
              <a:latin typeface="微软雅黑" pitchFamily="34" charset="-122"/>
              <a:ea typeface="微软雅黑" pitchFamily="34" charset="-122"/>
            </a:rPr>
            <a:t>海量</a:t>
          </a:r>
          <a:r>
            <a:rPr lang="zh-CN" sz="1800" kern="1200" dirty="0" smtClean="0">
              <a:latin typeface="微软雅黑" pitchFamily="34" charset="-122"/>
              <a:ea typeface="微软雅黑" pitchFamily="34" charset="-122"/>
            </a:rPr>
            <a:t>数据分类</a:t>
          </a:r>
          <a:endParaRPr lang="en-US" sz="1800" kern="1200" dirty="0">
            <a:latin typeface="微软雅黑" pitchFamily="34" charset="-122"/>
            <a:ea typeface="微软雅黑" pitchFamily="34" charset="-122"/>
          </a:endParaRPr>
        </a:p>
      </dsp:txBody>
      <dsp:txXfrm>
        <a:off x="0" y="2564782"/>
        <a:ext cx="12049587" cy="1058400"/>
      </dsp:txXfrm>
    </dsp:sp>
    <dsp:sp modelId="{94D4364D-6939-4BBD-9066-9C9E96C22EFC}">
      <dsp:nvSpPr>
        <dsp:cNvPr id="0" name=""/>
        <dsp:cNvSpPr/>
      </dsp:nvSpPr>
      <dsp:spPr>
        <a:xfrm>
          <a:off x="602479" y="2461463"/>
          <a:ext cx="8434710"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812" tIns="0" rIns="318812" bIns="0" numCol="1" spcCol="1270" anchor="ctr" anchorCtr="0">
          <a:noAutofit/>
        </a:bodyPr>
        <a:lstStyle/>
        <a:p>
          <a:pPr lvl="0" algn="l" defTabSz="622300" rtl="0">
            <a:lnSpc>
              <a:spcPct val="90000"/>
            </a:lnSpc>
            <a:spcBef>
              <a:spcPct val="0"/>
            </a:spcBef>
            <a:spcAft>
              <a:spcPct val="35000"/>
            </a:spcAft>
          </a:pPr>
          <a:r>
            <a:rPr lang="zh-CN" sz="1400" kern="1200" dirty="0" smtClean="0">
              <a:solidFill>
                <a:srgbClr val="FFFF00"/>
              </a:solidFill>
              <a:latin typeface="微软雅黑" pitchFamily="34" charset="-122"/>
              <a:ea typeface="微软雅黑" pitchFamily="34" charset="-122"/>
            </a:rPr>
            <a:t>半监督学习（</a:t>
          </a:r>
          <a:r>
            <a:rPr lang="en-US" sz="1400" kern="1200" dirty="0" smtClean="0">
              <a:solidFill>
                <a:srgbClr val="FFFF00"/>
              </a:solidFill>
              <a:latin typeface="微软雅黑" pitchFamily="34" charset="-122"/>
              <a:ea typeface="微软雅黑" pitchFamily="34" charset="-122"/>
            </a:rPr>
            <a:t>Semi-supervised learning</a:t>
          </a:r>
          <a:r>
            <a:rPr lang="zh-CN" sz="1400" kern="1200" dirty="0" smtClean="0">
              <a:solidFill>
                <a:srgbClr val="FFFF00"/>
              </a:solidFill>
              <a:latin typeface="微软雅黑" pitchFamily="34" charset="-122"/>
              <a:ea typeface="微软雅黑" pitchFamily="34" charset="-122"/>
            </a:rPr>
            <a:t>）</a:t>
          </a:r>
          <a:endParaRPr lang="en-US" sz="1400" kern="1200" dirty="0">
            <a:solidFill>
              <a:srgbClr val="FFFF00"/>
            </a:solidFill>
            <a:latin typeface="微软雅黑" pitchFamily="34" charset="-122"/>
            <a:ea typeface="微软雅黑" pitchFamily="34" charset="-122"/>
          </a:endParaRPr>
        </a:p>
      </dsp:txBody>
      <dsp:txXfrm>
        <a:off x="612566" y="2471550"/>
        <a:ext cx="8414536" cy="186466"/>
      </dsp:txXfrm>
    </dsp:sp>
    <dsp:sp modelId="{718745A3-23C1-433C-B2F0-F53B9ECB1604}">
      <dsp:nvSpPr>
        <dsp:cNvPr id="0" name=""/>
        <dsp:cNvSpPr/>
      </dsp:nvSpPr>
      <dsp:spPr>
        <a:xfrm>
          <a:off x="0" y="3764302"/>
          <a:ext cx="12049587"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5182" tIns="145796" rIns="935182" bIns="128016"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使用无标签但有反馈的数据进行学习</a:t>
          </a:r>
          <a:endParaRPr lang="en-US" sz="1800" kern="1200" dirty="0">
            <a:latin typeface="微软雅黑" pitchFamily="34" charset="-122"/>
            <a:ea typeface="微软雅黑" pitchFamily="34" charset="-122"/>
          </a:endParaRPr>
        </a:p>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典型场景：策略推理</a:t>
          </a:r>
          <a:endParaRPr lang="en-US" sz="1800" kern="1200" dirty="0">
            <a:latin typeface="微软雅黑" pitchFamily="34" charset="-122"/>
            <a:ea typeface="微软雅黑" pitchFamily="34" charset="-122"/>
          </a:endParaRPr>
        </a:p>
      </dsp:txBody>
      <dsp:txXfrm>
        <a:off x="0" y="3764302"/>
        <a:ext cx="12049587" cy="1058400"/>
      </dsp:txXfrm>
    </dsp:sp>
    <dsp:sp modelId="{E7208C6C-8454-4E87-A1F7-13B15AD62F48}">
      <dsp:nvSpPr>
        <dsp:cNvPr id="0" name=""/>
        <dsp:cNvSpPr/>
      </dsp:nvSpPr>
      <dsp:spPr>
        <a:xfrm>
          <a:off x="602479" y="3660983"/>
          <a:ext cx="8434710"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812" tIns="0" rIns="318812" bIns="0" numCol="1" spcCol="1270" anchor="ctr" anchorCtr="0">
          <a:noAutofit/>
        </a:bodyPr>
        <a:lstStyle/>
        <a:p>
          <a:pPr lvl="0" algn="l" defTabSz="622300" rtl="0">
            <a:lnSpc>
              <a:spcPct val="90000"/>
            </a:lnSpc>
            <a:spcBef>
              <a:spcPct val="0"/>
            </a:spcBef>
            <a:spcAft>
              <a:spcPct val="35000"/>
            </a:spcAft>
          </a:pPr>
          <a:r>
            <a:rPr lang="zh-CN" sz="1400" kern="1200" dirty="0" smtClean="0">
              <a:solidFill>
                <a:srgbClr val="FFFF00"/>
              </a:solidFill>
              <a:latin typeface="微软雅黑" pitchFamily="34" charset="-122"/>
              <a:ea typeface="微软雅黑" pitchFamily="34" charset="-122"/>
            </a:rPr>
            <a:t>强化学习（</a:t>
          </a:r>
          <a:r>
            <a:rPr lang="en-US" sz="1400" kern="1200" dirty="0" smtClean="0">
              <a:solidFill>
                <a:srgbClr val="FFFF00"/>
              </a:solidFill>
              <a:latin typeface="微软雅黑" pitchFamily="34" charset="-122"/>
              <a:ea typeface="微软雅黑" pitchFamily="34" charset="-122"/>
            </a:rPr>
            <a:t>Reinforcement learning</a:t>
          </a:r>
          <a:r>
            <a:rPr lang="zh-CN" sz="1400" kern="1200" dirty="0" smtClean="0">
              <a:solidFill>
                <a:srgbClr val="FFFF00"/>
              </a:solidFill>
              <a:latin typeface="微软雅黑" pitchFamily="34" charset="-122"/>
              <a:ea typeface="微软雅黑" pitchFamily="34" charset="-122"/>
            </a:rPr>
            <a:t>）</a:t>
          </a:r>
          <a:endParaRPr lang="en-US" sz="1400" kern="1200" dirty="0">
            <a:solidFill>
              <a:srgbClr val="FFFF00"/>
            </a:solidFill>
            <a:latin typeface="微软雅黑" pitchFamily="34" charset="-122"/>
            <a:ea typeface="微软雅黑" pitchFamily="34" charset="-122"/>
          </a:endParaRPr>
        </a:p>
      </dsp:txBody>
      <dsp:txXfrm>
        <a:off x="612566" y="3671070"/>
        <a:ext cx="8414536" cy="186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A4BC1-231A-4FF5-8C7C-BD40D8F9188A}">
      <dsp:nvSpPr>
        <dsp:cNvPr id="0" name=""/>
        <dsp:cNvSpPr/>
      </dsp:nvSpPr>
      <dsp:spPr>
        <a:xfrm>
          <a:off x="3297"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广义型知识</a:t>
          </a:r>
          <a:endParaRPr lang="zh-CN" altLang="en-US" sz="1600" kern="1200" dirty="0">
            <a:latin typeface="微软雅黑" pitchFamily="34" charset="-122"/>
            <a:ea typeface="微软雅黑" pitchFamily="34" charset="-122"/>
          </a:endParaRPr>
        </a:p>
      </dsp:txBody>
      <dsp:txXfrm>
        <a:off x="3297" y="5661"/>
        <a:ext cx="1752122" cy="633600"/>
      </dsp:txXfrm>
    </dsp:sp>
    <dsp:sp modelId="{63F7FB9A-6945-416D-896C-B9E65BAC3448}">
      <dsp:nvSpPr>
        <dsp:cNvPr id="0" name=""/>
        <dsp:cNvSpPr/>
      </dsp:nvSpPr>
      <dsp:spPr>
        <a:xfrm>
          <a:off x="3297"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反映同类事物共同性质的知识</a:t>
          </a:r>
          <a:endParaRPr lang="zh-CN" altLang="en-US" sz="1600" kern="1200" dirty="0">
            <a:latin typeface="微软雅黑" pitchFamily="34" charset="-122"/>
            <a:ea typeface="微软雅黑" pitchFamily="34" charset="-122"/>
          </a:endParaRPr>
        </a:p>
      </dsp:txBody>
      <dsp:txXfrm>
        <a:off x="3297" y="639261"/>
        <a:ext cx="1752122" cy="1177604"/>
      </dsp:txXfrm>
    </dsp:sp>
    <dsp:sp modelId="{8F8ACC9C-4DBA-4E0A-9BDF-69215AEDBEED}">
      <dsp:nvSpPr>
        <dsp:cNvPr id="0" name=""/>
        <dsp:cNvSpPr/>
      </dsp:nvSpPr>
      <dsp:spPr>
        <a:xfrm>
          <a:off x="2000717"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特征型知识</a:t>
          </a:r>
          <a:endParaRPr lang="zh-CN" altLang="en-US" sz="1600" kern="1200" dirty="0">
            <a:latin typeface="微软雅黑" pitchFamily="34" charset="-122"/>
            <a:ea typeface="微软雅黑" pitchFamily="34" charset="-122"/>
          </a:endParaRPr>
        </a:p>
      </dsp:txBody>
      <dsp:txXfrm>
        <a:off x="2000717" y="5661"/>
        <a:ext cx="1752122" cy="633600"/>
      </dsp:txXfrm>
    </dsp:sp>
    <dsp:sp modelId="{65B8B3B3-E856-45DC-83F8-D2C915DC1801}">
      <dsp:nvSpPr>
        <dsp:cNvPr id="0" name=""/>
        <dsp:cNvSpPr/>
      </dsp:nvSpPr>
      <dsp:spPr>
        <a:xfrm>
          <a:off x="2000717"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反映事物各方面的特征知识</a:t>
          </a:r>
          <a:endParaRPr lang="zh-CN" altLang="en-US" sz="1600" kern="1200" dirty="0">
            <a:latin typeface="微软雅黑" pitchFamily="34" charset="-122"/>
            <a:ea typeface="微软雅黑" pitchFamily="34" charset="-122"/>
          </a:endParaRPr>
        </a:p>
      </dsp:txBody>
      <dsp:txXfrm>
        <a:off x="2000717" y="639261"/>
        <a:ext cx="1752122" cy="1177604"/>
      </dsp:txXfrm>
    </dsp:sp>
    <dsp:sp modelId="{F8BA91B1-8475-4F1A-803A-54D84B4B1434}">
      <dsp:nvSpPr>
        <dsp:cNvPr id="0" name=""/>
        <dsp:cNvSpPr/>
      </dsp:nvSpPr>
      <dsp:spPr>
        <a:xfrm>
          <a:off x="3998137"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差异型知识</a:t>
          </a:r>
          <a:endParaRPr lang="zh-CN" altLang="en-US" sz="1600" kern="1200" dirty="0">
            <a:latin typeface="微软雅黑" pitchFamily="34" charset="-122"/>
            <a:ea typeface="微软雅黑" pitchFamily="34" charset="-122"/>
          </a:endParaRPr>
        </a:p>
      </dsp:txBody>
      <dsp:txXfrm>
        <a:off x="3998137" y="5661"/>
        <a:ext cx="1752122" cy="633600"/>
      </dsp:txXfrm>
    </dsp:sp>
    <dsp:sp modelId="{C55623A9-F296-4DD2-916B-A1305332209E}">
      <dsp:nvSpPr>
        <dsp:cNvPr id="0" name=""/>
        <dsp:cNvSpPr/>
      </dsp:nvSpPr>
      <dsp:spPr>
        <a:xfrm>
          <a:off x="3998137"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反映不同事物之间属性差别的知识</a:t>
          </a:r>
          <a:endParaRPr lang="zh-CN" altLang="en-US" sz="1600" kern="1200" dirty="0">
            <a:latin typeface="微软雅黑" pitchFamily="34" charset="-122"/>
            <a:ea typeface="微软雅黑" pitchFamily="34" charset="-122"/>
          </a:endParaRPr>
        </a:p>
      </dsp:txBody>
      <dsp:txXfrm>
        <a:off x="3998137" y="639261"/>
        <a:ext cx="1752122" cy="1177604"/>
      </dsp:txXfrm>
    </dsp:sp>
    <dsp:sp modelId="{D04D2CFE-3308-46F6-AE2D-D0EC812721FD}">
      <dsp:nvSpPr>
        <dsp:cNvPr id="0" name=""/>
        <dsp:cNvSpPr/>
      </dsp:nvSpPr>
      <dsp:spPr>
        <a:xfrm>
          <a:off x="5995557"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关联型知识</a:t>
          </a:r>
          <a:endParaRPr lang="zh-CN" altLang="en-US" sz="1600" kern="1200" dirty="0">
            <a:latin typeface="微软雅黑" pitchFamily="34" charset="-122"/>
            <a:ea typeface="微软雅黑" pitchFamily="34" charset="-122"/>
          </a:endParaRPr>
        </a:p>
      </dsp:txBody>
      <dsp:txXfrm>
        <a:off x="5995557" y="5661"/>
        <a:ext cx="1752122" cy="633600"/>
      </dsp:txXfrm>
    </dsp:sp>
    <dsp:sp modelId="{7AAF4709-54E0-45AF-8C6A-B20354CDAEA0}">
      <dsp:nvSpPr>
        <dsp:cNvPr id="0" name=""/>
        <dsp:cNvSpPr/>
      </dsp:nvSpPr>
      <dsp:spPr>
        <a:xfrm>
          <a:off x="5995557"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反映事物之间依赖或关联的知识</a:t>
          </a:r>
          <a:endParaRPr lang="zh-CN" altLang="en-US" sz="1600" kern="1200" dirty="0">
            <a:latin typeface="微软雅黑" pitchFamily="34" charset="-122"/>
            <a:ea typeface="微软雅黑" pitchFamily="34" charset="-122"/>
          </a:endParaRPr>
        </a:p>
      </dsp:txBody>
      <dsp:txXfrm>
        <a:off x="5995557" y="639261"/>
        <a:ext cx="1752122" cy="1177604"/>
      </dsp:txXfrm>
    </dsp:sp>
    <dsp:sp modelId="{8A2D77D0-ADAE-44DD-A965-39A5CD5411B9}">
      <dsp:nvSpPr>
        <dsp:cNvPr id="0" name=""/>
        <dsp:cNvSpPr/>
      </dsp:nvSpPr>
      <dsp:spPr>
        <a:xfrm>
          <a:off x="7992976"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预测型知识</a:t>
          </a:r>
          <a:endParaRPr lang="zh-CN" altLang="en-US" sz="1600" kern="1200" dirty="0">
            <a:latin typeface="微软雅黑" pitchFamily="34" charset="-122"/>
            <a:ea typeface="微软雅黑" pitchFamily="34" charset="-122"/>
          </a:endParaRPr>
        </a:p>
      </dsp:txBody>
      <dsp:txXfrm>
        <a:off x="7992976" y="5661"/>
        <a:ext cx="1752122" cy="633600"/>
      </dsp:txXfrm>
    </dsp:sp>
    <dsp:sp modelId="{EED98AF9-16C3-4329-9081-0F76952306C4}">
      <dsp:nvSpPr>
        <dsp:cNvPr id="0" name=""/>
        <dsp:cNvSpPr/>
      </dsp:nvSpPr>
      <dsp:spPr>
        <a:xfrm>
          <a:off x="7992976"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根据历史和当前数据推测未来数据</a:t>
          </a:r>
          <a:endParaRPr lang="zh-CN" altLang="en-US" sz="1600" kern="1200" dirty="0">
            <a:latin typeface="微软雅黑" pitchFamily="34" charset="-122"/>
            <a:ea typeface="微软雅黑" pitchFamily="34" charset="-122"/>
          </a:endParaRPr>
        </a:p>
      </dsp:txBody>
      <dsp:txXfrm>
        <a:off x="7992976" y="639261"/>
        <a:ext cx="1752122" cy="1177604"/>
      </dsp:txXfrm>
    </dsp:sp>
    <dsp:sp modelId="{7F9BD30F-7D1B-4E8B-A768-1F1D7C0243B0}">
      <dsp:nvSpPr>
        <dsp:cNvPr id="0" name=""/>
        <dsp:cNvSpPr/>
      </dsp:nvSpPr>
      <dsp:spPr>
        <a:xfrm>
          <a:off x="9990396"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偏离型知识</a:t>
          </a:r>
          <a:endParaRPr lang="zh-CN" altLang="en-US" sz="1600" kern="1200" dirty="0">
            <a:latin typeface="微软雅黑" pitchFamily="34" charset="-122"/>
            <a:ea typeface="微软雅黑" pitchFamily="34" charset="-122"/>
          </a:endParaRPr>
        </a:p>
      </dsp:txBody>
      <dsp:txXfrm>
        <a:off x="9990396" y="5661"/>
        <a:ext cx="1752122" cy="633600"/>
      </dsp:txXfrm>
    </dsp:sp>
    <dsp:sp modelId="{B7EB4A82-B761-4A3D-9127-C8D9788ADA92}">
      <dsp:nvSpPr>
        <dsp:cNvPr id="0" name=""/>
        <dsp:cNvSpPr/>
      </dsp:nvSpPr>
      <dsp:spPr>
        <a:xfrm>
          <a:off x="9990396"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揭示事物偏离常规的异常现象</a:t>
          </a:r>
          <a:endParaRPr lang="zh-CN" altLang="en-US" sz="1600" kern="1200" dirty="0">
            <a:latin typeface="微软雅黑" pitchFamily="34" charset="-122"/>
            <a:ea typeface="微软雅黑" pitchFamily="34" charset="-122"/>
          </a:endParaRPr>
        </a:p>
      </dsp:txBody>
      <dsp:txXfrm>
        <a:off x="9990396" y="639261"/>
        <a:ext cx="1752122" cy="11776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82C11-42DF-4778-BA20-1C22209F0FAA}">
      <dsp:nvSpPr>
        <dsp:cNvPr id="0" name=""/>
        <dsp:cNvSpPr/>
      </dsp:nvSpPr>
      <dsp:spPr>
        <a:xfrm>
          <a:off x="5173" y="9129"/>
          <a:ext cx="1983213" cy="7776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latin typeface="微软雅黑" pitchFamily="34" charset="-122"/>
              <a:ea typeface="微软雅黑" pitchFamily="34" charset="-122"/>
            </a:rPr>
            <a:t>分类</a:t>
          </a:r>
          <a:endParaRPr lang="zh-CN" altLang="en-US" sz="2000" kern="1200" dirty="0">
            <a:latin typeface="微软雅黑" pitchFamily="34" charset="-122"/>
            <a:ea typeface="微软雅黑" pitchFamily="34" charset="-122"/>
          </a:endParaRPr>
        </a:p>
      </dsp:txBody>
      <dsp:txXfrm>
        <a:off x="5173" y="9129"/>
        <a:ext cx="1983213" cy="777600"/>
      </dsp:txXfrm>
    </dsp:sp>
    <dsp:sp modelId="{B0FBED1C-1E9E-43CE-8993-207C107D33B6}">
      <dsp:nvSpPr>
        <dsp:cNvPr id="0" name=""/>
        <dsp:cNvSpPr/>
      </dsp:nvSpPr>
      <dsp:spPr>
        <a:xfrm>
          <a:off x="5173" y="786729"/>
          <a:ext cx="1983213" cy="148229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按照分析对象的属性、特征，建立不同的组类来描述事物</a:t>
          </a:r>
          <a:endParaRPr lang="zh-CN" altLang="en-US" sz="1600" kern="1200" dirty="0">
            <a:latin typeface="微软雅黑" pitchFamily="34" charset="-122"/>
            <a:ea typeface="微软雅黑" pitchFamily="34" charset="-122"/>
          </a:endParaRPr>
        </a:p>
      </dsp:txBody>
      <dsp:txXfrm>
        <a:off x="5173" y="786729"/>
        <a:ext cx="1983213" cy="1482299"/>
      </dsp:txXfrm>
    </dsp:sp>
    <dsp:sp modelId="{C92E721F-906B-470B-B06C-BBD896F18378}">
      <dsp:nvSpPr>
        <dsp:cNvPr id="0" name=""/>
        <dsp:cNvSpPr/>
      </dsp:nvSpPr>
      <dsp:spPr>
        <a:xfrm>
          <a:off x="2266037" y="9129"/>
          <a:ext cx="1983213" cy="777600"/>
        </a:xfrm>
        <a:prstGeom prst="rect">
          <a:avLst/>
        </a:prstGeom>
        <a:solidFill>
          <a:schemeClr val="accent5">
            <a:hueOff val="-145494"/>
            <a:satOff val="0"/>
            <a:lumOff val="1030"/>
            <a:alphaOff val="0"/>
          </a:schemeClr>
        </a:solidFill>
        <a:ln w="12700" cap="flat" cmpd="sng" algn="ctr">
          <a:solidFill>
            <a:schemeClr val="accent5">
              <a:hueOff val="-145494"/>
              <a:satOff val="0"/>
              <a:lumOff val="10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latin typeface="微软雅黑" pitchFamily="34" charset="-122"/>
              <a:ea typeface="微软雅黑" pitchFamily="34" charset="-122"/>
            </a:rPr>
            <a:t>聚类</a:t>
          </a:r>
          <a:endParaRPr lang="zh-CN" altLang="en-US" sz="2000" kern="1200" dirty="0">
            <a:latin typeface="微软雅黑" pitchFamily="34" charset="-122"/>
            <a:ea typeface="微软雅黑" pitchFamily="34" charset="-122"/>
          </a:endParaRPr>
        </a:p>
      </dsp:txBody>
      <dsp:txXfrm>
        <a:off x="2266037" y="9129"/>
        <a:ext cx="1983213" cy="777600"/>
      </dsp:txXfrm>
    </dsp:sp>
    <dsp:sp modelId="{85497891-2D6F-4DAE-97D8-E8A948DB8774}">
      <dsp:nvSpPr>
        <dsp:cNvPr id="0" name=""/>
        <dsp:cNvSpPr/>
      </dsp:nvSpPr>
      <dsp:spPr>
        <a:xfrm>
          <a:off x="2266037" y="786729"/>
          <a:ext cx="1983213" cy="1482299"/>
        </a:xfrm>
        <a:prstGeom prst="rect">
          <a:avLst/>
        </a:prstGeom>
        <a:solidFill>
          <a:schemeClr val="accent5">
            <a:tint val="40000"/>
            <a:alpha val="90000"/>
            <a:hueOff val="-193284"/>
            <a:satOff val="5476"/>
            <a:lumOff val="380"/>
            <a:alphaOff val="0"/>
          </a:schemeClr>
        </a:solidFill>
        <a:ln w="12700" cap="flat" cmpd="sng" algn="ctr">
          <a:solidFill>
            <a:schemeClr val="accent5">
              <a:tint val="40000"/>
              <a:alpha val="90000"/>
              <a:hueOff val="-193284"/>
              <a:satOff val="5476"/>
              <a:lumOff val="3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识别出内在的规则，按照这些规则把对象分成若干类</a:t>
          </a:r>
          <a:endParaRPr lang="zh-CN" altLang="en-US" sz="1600" kern="1200" dirty="0">
            <a:latin typeface="微软雅黑" pitchFamily="34" charset="-122"/>
            <a:ea typeface="微软雅黑" pitchFamily="34" charset="-122"/>
          </a:endParaRPr>
        </a:p>
      </dsp:txBody>
      <dsp:txXfrm>
        <a:off x="2266037" y="786729"/>
        <a:ext cx="1983213" cy="1482299"/>
      </dsp:txXfrm>
    </dsp:sp>
    <dsp:sp modelId="{69850409-5BC4-48C8-A0CC-ECDB09BB2D68}">
      <dsp:nvSpPr>
        <dsp:cNvPr id="0" name=""/>
        <dsp:cNvSpPr/>
      </dsp:nvSpPr>
      <dsp:spPr>
        <a:xfrm>
          <a:off x="4526901" y="9129"/>
          <a:ext cx="1983213" cy="777600"/>
        </a:xfrm>
        <a:prstGeom prst="rect">
          <a:avLst/>
        </a:prstGeom>
        <a:solidFill>
          <a:schemeClr val="accent5">
            <a:hueOff val="-290989"/>
            <a:satOff val="0"/>
            <a:lumOff val="2059"/>
            <a:alphaOff val="0"/>
          </a:schemeClr>
        </a:solidFill>
        <a:ln w="12700" cap="flat" cmpd="sng" algn="ctr">
          <a:solidFill>
            <a:schemeClr val="accent5">
              <a:hueOff val="-290989"/>
              <a:satOff val="0"/>
              <a:lumOff val="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latin typeface="微软雅黑" pitchFamily="34" charset="-122"/>
              <a:ea typeface="微软雅黑" pitchFamily="34" charset="-122"/>
            </a:rPr>
            <a:t>关联规则</a:t>
          </a:r>
          <a:endParaRPr lang="zh-CN" altLang="en-US" sz="2000" kern="1200" dirty="0">
            <a:latin typeface="微软雅黑" pitchFamily="34" charset="-122"/>
            <a:ea typeface="微软雅黑" pitchFamily="34" charset="-122"/>
          </a:endParaRPr>
        </a:p>
      </dsp:txBody>
      <dsp:txXfrm>
        <a:off x="4526901" y="9129"/>
        <a:ext cx="1983213" cy="777600"/>
      </dsp:txXfrm>
    </dsp:sp>
    <dsp:sp modelId="{C569090A-4D87-48F9-8126-E5244F73DCBC}">
      <dsp:nvSpPr>
        <dsp:cNvPr id="0" name=""/>
        <dsp:cNvSpPr/>
      </dsp:nvSpPr>
      <dsp:spPr>
        <a:xfrm>
          <a:off x="4526901" y="786729"/>
          <a:ext cx="1983213" cy="1482299"/>
        </a:xfrm>
        <a:prstGeom prst="rect">
          <a:avLst/>
        </a:prstGeom>
        <a:solidFill>
          <a:schemeClr val="accent5">
            <a:tint val="40000"/>
            <a:alpha val="90000"/>
            <a:hueOff val="-386569"/>
            <a:satOff val="10952"/>
            <a:lumOff val="760"/>
            <a:alphaOff val="0"/>
          </a:schemeClr>
        </a:solidFill>
        <a:ln w="12700" cap="flat" cmpd="sng" algn="ctr">
          <a:solidFill>
            <a:schemeClr val="accent5">
              <a:tint val="40000"/>
              <a:alpha val="90000"/>
              <a:hueOff val="-386569"/>
              <a:satOff val="10952"/>
              <a:lumOff val="7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关联是某种事物发生时其他事物会发生的这样一种联系</a:t>
          </a:r>
          <a:endParaRPr lang="zh-CN" altLang="en-US" sz="1600" kern="1200" dirty="0">
            <a:latin typeface="微软雅黑" pitchFamily="34" charset="-122"/>
            <a:ea typeface="微软雅黑" pitchFamily="34" charset="-122"/>
          </a:endParaRPr>
        </a:p>
      </dsp:txBody>
      <dsp:txXfrm>
        <a:off x="4526901" y="786729"/>
        <a:ext cx="1983213" cy="1482299"/>
      </dsp:txXfrm>
    </dsp:sp>
    <dsp:sp modelId="{4C7EC6FA-B54E-4A71-AF9A-431470E294B6}">
      <dsp:nvSpPr>
        <dsp:cNvPr id="0" name=""/>
        <dsp:cNvSpPr/>
      </dsp:nvSpPr>
      <dsp:spPr>
        <a:xfrm>
          <a:off x="6787764" y="9129"/>
          <a:ext cx="1983213" cy="777600"/>
        </a:xfrm>
        <a:prstGeom prst="rect">
          <a:avLst/>
        </a:prstGeom>
        <a:solidFill>
          <a:schemeClr val="accent5">
            <a:hueOff val="-436483"/>
            <a:satOff val="0"/>
            <a:lumOff val="3089"/>
            <a:alphaOff val="0"/>
          </a:schemeClr>
        </a:solidFill>
        <a:ln w="12700" cap="flat" cmpd="sng" algn="ctr">
          <a:solidFill>
            <a:schemeClr val="accent5">
              <a:hueOff val="-436483"/>
              <a:satOff val="0"/>
              <a:lumOff val="30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latin typeface="微软雅黑" pitchFamily="34" charset="-122"/>
              <a:ea typeface="微软雅黑" pitchFamily="34" charset="-122"/>
            </a:rPr>
            <a:t>时序预测</a:t>
          </a:r>
          <a:endParaRPr lang="zh-CN" altLang="en-US" sz="2000" kern="1200" dirty="0">
            <a:latin typeface="微软雅黑" pitchFamily="34" charset="-122"/>
            <a:ea typeface="微软雅黑" pitchFamily="34" charset="-122"/>
          </a:endParaRPr>
        </a:p>
      </dsp:txBody>
      <dsp:txXfrm>
        <a:off x="6787764" y="9129"/>
        <a:ext cx="1983213" cy="777600"/>
      </dsp:txXfrm>
    </dsp:sp>
    <dsp:sp modelId="{7AF6A3CE-74F4-4993-BFE8-663504F375A2}">
      <dsp:nvSpPr>
        <dsp:cNvPr id="0" name=""/>
        <dsp:cNvSpPr/>
      </dsp:nvSpPr>
      <dsp:spPr>
        <a:xfrm>
          <a:off x="6787764" y="786729"/>
          <a:ext cx="1983213" cy="1482299"/>
        </a:xfrm>
        <a:prstGeom prst="rect">
          <a:avLst/>
        </a:prstGeom>
        <a:solidFill>
          <a:schemeClr val="accent5">
            <a:tint val="40000"/>
            <a:alpha val="90000"/>
            <a:hueOff val="-579853"/>
            <a:satOff val="16427"/>
            <a:lumOff val="1140"/>
            <a:alphaOff val="0"/>
          </a:schemeClr>
        </a:solidFill>
        <a:ln w="12700" cap="flat" cmpd="sng" algn="ctr">
          <a:solidFill>
            <a:schemeClr val="accent5">
              <a:tint val="40000"/>
              <a:alpha val="90000"/>
              <a:hueOff val="-579853"/>
              <a:satOff val="16427"/>
              <a:lumOff val="114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把握分析对象发展的规律，对未来的趋势做出预见</a:t>
          </a:r>
          <a:endParaRPr lang="zh-CN" altLang="en-US" sz="1600" kern="1200" dirty="0">
            <a:latin typeface="微软雅黑" pitchFamily="34" charset="-122"/>
            <a:ea typeface="微软雅黑" pitchFamily="34" charset="-122"/>
          </a:endParaRPr>
        </a:p>
      </dsp:txBody>
      <dsp:txXfrm>
        <a:off x="6787764" y="786729"/>
        <a:ext cx="1983213" cy="1482299"/>
      </dsp:txXfrm>
    </dsp:sp>
    <dsp:sp modelId="{EF753026-969E-405C-9F6E-82FEE42F7332}">
      <dsp:nvSpPr>
        <dsp:cNvPr id="0" name=""/>
        <dsp:cNvSpPr/>
      </dsp:nvSpPr>
      <dsp:spPr>
        <a:xfrm>
          <a:off x="9048628" y="9129"/>
          <a:ext cx="1983213" cy="777600"/>
        </a:xfrm>
        <a:prstGeom prst="rect">
          <a:avLst/>
        </a:prstGeom>
        <a:solidFill>
          <a:schemeClr val="accent5">
            <a:hueOff val="-581978"/>
            <a:satOff val="0"/>
            <a:lumOff val="4118"/>
            <a:alphaOff val="0"/>
          </a:schemeClr>
        </a:solidFill>
        <a:ln w="12700" cap="flat" cmpd="sng" algn="ctr">
          <a:solidFill>
            <a:schemeClr val="accent5">
              <a:hueOff val="-581978"/>
              <a:satOff val="0"/>
              <a:lumOff val="41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latin typeface="微软雅黑" pitchFamily="34" charset="-122"/>
              <a:ea typeface="微软雅黑" pitchFamily="34" charset="-122"/>
            </a:rPr>
            <a:t>异常检测</a:t>
          </a:r>
          <a:endParaRPr lang="zh-CN" altLang="en-US" sz="2000" kern="1200" dirty="0">
            <a:latin typeface="微软雅黑" pitchFamily="34" charset="-122"/>
            <a:ea typeface="微软雅黑" pitchFamily="34" charset="-122"/>
          </a:endParaRPr>
        </a:p>
      </dsp:txBody>
      <dsp:txXfrm>
        <a:off x="9048628" y="9129"/>
        <a:ext cx="1983213" cy="777600"/>
      </dsp:txXfrm>
    </dsp:sp>
    <dsp:sp modelId="{2C23B02F-82C4-4ACC-8A15-A77146FCC26C}">
      <dsp:nvSpPr>
        <dsp:cNvPr id="0" name=""/>
        <dsp:cNvSpPr/>
      </dsp:nvSpPr>
      <dsp:spPr>
        <a:xfrm>
          <a:off x="9048628" y="786729"/>
          <a:ext cx="1983213" cy="1482299"/>
        </a:xfrm>
        <a:prstGeom prst="rect">
          <a:avLst/>
        </a:prstGeom>
        <a:solidFill>
          <a:schemeClr val="accent5">
            <a:tint val="40000"/>
            <a:alpha val="90000"/>
            <a:hueOff val="-773137"/>
            <a:satOff val="21903"/>
            <a:lumOff val="1520"/>
            <a:alphaOff val="0"/>
          </a:schemeClr>
        </a:solidFill>
        <a:ln w="12700" cap="flat" cmpd="sng" algn="ctr">
          <a:solidFill>
            <a:schemeClr val="accent5">
              <a:tint val="40000"/>
              <a:alpha val="90000"/>
              <a:hueOff val="-773137"/>
              <a:satOff val="21903"/>
              <a:lumOff val="15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对分析对象的少数极端的特例的描述，揭示内在的原因</a:t>
          </a:r>
          <a:endParaRPr lang="zh-CN" altLang="en-US" sz="1600" kern="1200" dirty="0">
            <a:latin typeface="微软雅黑" pitchFamily="34" charset="-122"/>
            <a:ea typeface="微软雅黑" pitchFamily="34" charset="-122"/>
          </a:endParaRPr>
        </a:p>
      </dsp:txBody>
      <dsp:txXfrm>
        <a:off x="9048628" y="786729"/>
        <a:ext cx="1983213" cy="148229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zh-CN" altLang="en-US" dirty="0"/>
          </a:p>
        </p:txBody>
      </p:sp>
      <p:sp>
        <p:nvSpPr>
          <p:cNvPr id="4" name="日期占位符 3"/>
          <p:cNvSpPr>
            <a:spLocks noGrp="1"/>
          </p:cNvSpPr>
          <p:nvPr>
            <p:ph type="dt" idx="10"/>
          </p:nvPr>
        </p:nvSpPr>
        <p:spPr/>
        <p:txBody>
          <a:bodyPr/>
          <a:lstStyle/>
          <a:p>
            <a:fld id="{624D46F8-D516-4441-8082-4F9D899A056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359226CF-77A5-44B7-B03A-B10718F56B85}" type="slidenum">
              <a:rPr lang="zh-CN" altLang="en-US" smtClean="0"/>
            </a:fld>
            <a:endParaRPr lang="zh-CN" altLang="en-US" sz="12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Rectangle 2"/>
          <p:cNvSpPr>
            <a:spLocks noGrp="1" noRot="1" noChangeAspect="1" noChangeArrowheads="1"/>
          </p:cNvSpPr>
          <p:nvPr>
            <p:ph type="sldImg"/>
          </p:nvPr>
        </p:nvSpPr>
        <p:spPr>
          <a:noFill/>
        </p:spPr>
      </p:sp>
      <p:sp>
        <p:nvSpPr>
          <p:cNvPr id="12291" name="Rectangle 3"/>
          <p:cNvSpPr>
            <a:spLocks noGrp="1" noRot="1" noChangeAspect="1" noChangeArrowheads="1"/>
          </p:cNvSpPr>
          <p:nvPr>
            <p:ph type="body" idx="1"/>
          </p:nvPr>
        </p:nvSpPr>
        <p:spPr bwMode="auto">
          <a:xfrm>
            <a:off x="-622300" y="8210550"/>
            <a:ext cx="7045325" cy="8928100"/>
          </a:xfrm>
          <a:prstGeom prst="rect">
            <a:avLst/>
          </a:prstGeom>
          <a:noFill/>
          <a:ln w="1">
            <a:solidFill>
              <a:schemeClr val="tx1"/>
            </a:solidFill>
            <a:miter lim="800000"/>
          </a:ln>
        </p:spPr>
        <p:txBody>
          <a:bodyPr/>
          <a:lstStyle/>
          <a:p>
            <a:r>
              <a:rPr lang="zh-CN" altLang="zh-CN"/>
              <a:t>http://baike.baidu.com/view/2579342.htm</a:t>
            </a:r>
            <a:endParaRPr lang="zh-CN" altLang="zh-CN"/>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Rectangle 2"/>
          <p:cNvSpPr>
            <a:spLocks noGrp="1" noRot="1" noChangeAspect="1" noChangeArrowheads="1"/>
          </p:cNvSpPr>
          <p:nvPr>
            <p:ph type="sldImg"/>
          </p:nvPr>
        </p:nvSpPr>
        <p:spPr>
          <a:xfrm>
            <a:off x="379413" y="684213"/>
            <a:ext cx="6096000" cy="3429000"/>
          </a:xfrm>
          <a:noFill/>
        </p:spPr>
      </p:sp>
      <p:sp>
        <p:nvSpPr>
          <p:cNvPr id="14339" name="Rectangle 3"/>
          <p:cNvSpPr>
            <a:spLocks noGrp="1" noRot="1" noChangeAspect="1" noChangeArrowheads="1"/>
          </p:cNvSpPr>
          <p:nvPr>
            <p:ph type="body" idx="1"/>
          </p:nvPr>
        </p:nvSpPr>
        <p:spPr bwMode="auto">
          <a:xfrm>
            <a:off x="-620713" y="8210550"/>
            <a:ext cx="7043738" cy="8928100"/>
          </a:xfrm>
          <a:prstGeom prst="rect">
            <a:avLst/>
          </a:prstGeom>
          <a:noFill/>
          <a:ln w="1">
            <a:solidFill>
              <a:schemeClr val="tx1"/>
            </a:solidFill>
            <a:miter lim="800000"/>
          </a:ln>
        </p:spPr>
        <p:txBody>
          <a:bodyPr/>
          <a:lstStyle/>
          <a:p>
            <a:r>
              <a:rPr lang="zh-CN" altLang="zh-CN"/>
              <a:t>http://baike.baidu.com/view/2579342.htm</a:t>
            </a:r>
            <a:endParaRPr lang="zh-CN" altLang="zh-CN"/>
          </a:p>
        </p:txBody>
      </p:sp>
    </p:spTree>
  </p:cSld>
  <p:clrMapOvr>
    <a:overrideClrMapping bg1="lt1" tx1="dk1" bg2="lt2" tx2="dk2" accent1="accent1" accent2="accent2" accent3="accent3" accent4="accent4" accent5="accent5" accent6="accent6" hlink="hlink" folHlink="folHlink"/>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10E79A-8074-487A-BDA5-A80E508AE52E}" type="slidenum">
              <a:rPr lang="en-US" altLang="zh-CN" smtClean="0"/>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p:spPr>
      </p:sp>
      <p:sp>
        <p:nvSpPr>
          <p:cNvPr id="3020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10E79A-8074-487A-BDA5-A80E508AE52E}" type="slidenum">
              <a:rPr lang="en-US" altLang="zh-CN" smtClean="0"/>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p:spPr>
      </p:sp>
      <p:sp>
        <p:nvSpPr>
          <p:cNvPr id="3020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10E79A-8074-487A-BDA5-A80E508AE52E}" type="slidenum">
              <a:rPr lang="en-US" altLang="zh-CN" smtClean="0"/>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p:spPr>
      </p:sp>
      <p:sp>
        <p:nvSpPr>
          <p:cNvPr id="3020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10E79A-8074-487A-BDA5-A80E508AE52E}" type="slidenum">
              <a:rPr lang="en-US" altLang="zh-CN" smtClean="0"/>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p:spPr>
      </p:sp>
      <p:sp>
        <p:nvSpPr>
          <p:cNvPr id="3020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p:cNvSpPr>
          <p:nvPr>
            <p:ph type="sldImg"/>
          </p:nvPr>
        </p:nvSpPr>
        <p:spPr>
          <a:xfrm>
            <a:off x="379413" y="684213"/>
            <a:ext cx="6096000" cy="3429000"/>
          </a:xfrm>
          <a:noFill/>
        </p:spPr>
      </p:sp>
      <p:sp>
        <p:nvSpPr>
          <p:cNvPr id="18435" name="Rectangle 3"/>
          <p:cNvSpPr>
            <a:spLocks noGrp="1" noRot="1" noChangeAspect="1" noChangeArrowheads="1"/>
          </p:cNvSpPr>
          <p:nvPr>
            <p:ph type="body" idx="1"/>
          </p:nvPr>
        </p:nvSpPr>
        <p:spPr bwMode="auto">
          <a:xfrm>
            <a:off x="-620713" y="8210550"/>
            <a:ext cx="7043738" cy="8928100"/>
          </a:xfrm>
          <a:prstGeom prst="rect">
            <a:avLst/>
          </a:prstGeom>
          <a:noFill/>
          <a:ln w="1">
            <a:solidFill>
              <a:schemeClr val="tx1"/>
            </a:solidFill>
            <a:miter lim="800000"/>
          </a:ln>
        </p:spPr>
        <p:txBody>
          <a:bodyPr/>
          <a:lstStyle/>
          <a:p>
            <a:r>
              <a:rPr lang="zh-CN" altLang="zh-CN"/>
              <a:t>http://blog.chinaunix.net/uid-10289334-id-3758310.html</a:t>
            </a:r>
            <a:endParaRPr lang="zh-CN" altLang="zh-CN"/>
          </a:p>
          <a:p>
            <a:endParaRPr lang="zh-CN" altLang="zh-CN"/>
          </a:p>
        </p:txBody>
      </p:sp>
    </p:spTree>
  </p:cSld>
  <p:clrMapOvr>
    <a:overrideClrMapping bg1="lt1" tx1="dk1" bg2="lt2" tx2="dk2" accent1="accent1" accent2="accent2" accent3="accent3" accent4="accent4" accent5="accent5" accent6="accent6" hlink="hlink" folHlink="folHlink"/>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p:cNvSpPr>
          <p:nvPr>
            <p:ph type="sldImg"/>
          </p:nvPr>
        </p:nvSpPr>
        <p:spPr>
          <a:xfrm>
            <a:off x="379413" y="684213"/>
            <a:ext cx="6096000" cy="3429000"/>
          </a:xfrm>
          <a:noFill/>
        </p:spPr>
      </p:sp>
      <p:sp>
        <p:nvSpPr>
          <p:cNvPr id="18435" name="Rectangle 3"/>
          <p:cNvSpPr>
            <a:spLocks noGrp="1" noRot="1" noChangeAspect="1" noChangeArrowheads="1"/>
          </p:cNvSpPr>
          <p:nvPr>
            <p:ph type="body" idx="1"/>
          </p:nvPr>
        </p:nvSpPr>
        <p:spPr bwMode="auto">
          <a:xfrm>
            <a:off x="-620713" y="8210550"/>
            <a:ext cx="7043738" cy="8928100"/>
          </a:xfrm>
          <a:prstGeom prst="rect">
            <a:avLst/>
          </a:prstGeom>
          <a:noFill/>
          <a:ln w="1">
            <a:solidFill>
              <a:schemeClr val="tx1"/>
            </a:solidFill>
            <a:miter lim="800000"/>
          </a:ln>
        </p:spPr>
        <p:txBody>
          <a:bodyPr/>
          <a:lstStyle/>
          <a:p>
            <a:r>
              <a:rPr lang="zh-CN" altLang="zh-CN"/>
              <a:t>http://blog.chinaunix.net/uid-10289334-id-3758310.html</a:t>
            </a:r>
            <a:endParaRPr lang="zh-CN" altLang="zh-CN"/>
          </a:p>
          <a:p>
            <a:endParaRPr lang="zh-CN" altLang="zh-CN"/>
          </a:p>
        </p:txBody>
      </p:sp>
    </p:spTree>
  </p:cSld>
  <p:clrMapOvr>
    <a:overrideClrMapping bg1="lt1" tx1="dk1" bg2="lt2" tx2="dk2" accent1="accent1" accent2="accent2" accent3="accent3" accent4="accent4" accent5="accent5" accent6="accent6" hlink="hlink" folHlink="folHlink"/>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Rectangle 2"/>
          <p:cNvSpPr>
            <a:spLocks noGrp="1" noRot="1" noChangeAspect="1" noChangeArrowheads="1"/>
          </p:cNvSpPr>
          <p:nvPr>
            <p:ph type="sldImg"/>
          </p:nvPr>
        </p:nvSpPr>
        <p:spPr>
          <a:xfrm>
            <a:off x="379413" y="684213"/>
            <a:ext cx="6096000" cy="3429000"/>
          </a:xfrm>
          <a:noFill/>
        </p:spPr>
      </p:sp>
      <p:sp>
        <p:nvSpPr>
          <p:cNvPr id="20483" name="Rectangle 3"/>
          <p:cNvSpPr>
            <a:spLocks noGrp="1" noRot="1" noChangeAspect="1" noChangeArrowheads="1"/>
          </p:cNvSpPr>
          <p:nvPr>
            <p:ph type="body" idx="1"/>
          </p:nvPr>
        </p:nvSpPr>
        <p:spPr bwMode="auto">
          <a:xfrm>
            <a:off x="-620713" y="8210550"/>
            <a:ext cx="7043738" cy="8926513"/>
          </a:xfrm>
          <a:prstGeom prst="rect">
            <a:avLst/>
          </a:prstGeom>
          <a:noFill/>
          <a:ln w="1">
            <a:solidFill>
              <a:schemeClr val="tx1"/>
            </a:solidFill>
            <a:miter lim="800000"/>
          </a:ln>
        </p:spPr>
        <p:txBody>
          <a:bodyPr/>
          <a:lstStyle/>
          <a:p>
            <a:r>
              <a:rPr lang="zh-CN" altLang="zh-CN" dirty="0"/>
              <a:t>http://blog.chinaunix.net/uid-10289334-id-3758310.</a:t>
            </a:r>
            <a:r>
              <a:rPr lang="zh-CN" altLang="zh-CN" dirty="0" smtClean="0"/>
              <a:t>html</a:t>
            </a:r>
            <a:endParaRPr lang="en-US" altLang="zh-CN" dirty="0" smtClean="0"/>
          </a:p>
          <a:p>
            <a:endParaRPr lang="zh-CN"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en-US" altLang="zh-CN" dirty="0" smtClean="0"/>
              <a:t>http://my.oschina.net/repine/blog/282975</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defRPr/>
            </a:pPr>
            <a:r>
              <a:rPr lang="en-US" altLang="zh-CN" dirty="0" smtClean="0"/>
              <a:t>http://blog.163.com/jerry_blight/blog/static/199983036201251513748315/</a:t>
            </a:r>
            <a:endParaRPr lang="zh-CN" altLang="zh-CN" dirty="0" smtClean="0"/>
          </a:p>
          <a:p>
            <a:endParaRPr lang="zh-CN" altLang="en-US" dirty="0"/>
          </a:p>
        </p:txBody>
      </p:sp>
      <p:sp>
        <p:nvSpPr>
          <p:cNvPr id="4" name="日期占位符 3"/>
          <p:cNvSpPr>
            <a:spLocks noGrp="1"/>
          </p:cNvSpPr>
          <p:nvPr>
            <p:ph type="dt" idx="10"/>
          </p:nvPr>
        </p:nvSpPr>
        <p:spPr/>
        <p:txBody>
          <a:bodyPr/>
          <a:lstStyle/>
          <a:p>
            <a:fld id="{624D46F8-D516-4441-8082-4F9D899A056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359226CF-77A5-44B7-B03A-B10718F56B85}" type="slidenum">
              <a:rPr lang="zh-CN" altLang="en-US" smtClean="0"/>
            </a:fld>
            <a:endParaRPr lang="zh-CN" altLang="en-US" sz="120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1746" name="幻灯片图像占位符 1"/>
          <p:cNvSpPr>
            <a:spLocks noGrp="1" noRot="1" noChangeAspect="1" noChangeArrowheads="1"/>
          </p:cNvSpPr>
          <p:nvPr>
            <p:ph type="sldImg" idx="4294967295"/>
          </p:nvPr>
        </p:nvSpPr>
        <p:spPr>
          <a:xfrm>
            <a:off x="2147483647" y="-2147483648"/>
            <a:ext cx="0" cy="0"/>
          </a:xfrm>
        </p:spPr>
      </p:sp>
      <p:sp>
        <p:nvSpPr>
          <p:cNvPr id="31747" name="备注占位符 2"/>
          <p:cNvSpPr>
            <a:spLocks noGrp="1" noRot="1" noChangeAspect="1" noChangeArrowheads="1"/>
          </p:cNvSpPr>
          <p:nvPr>
            <p:ph type="body" idx="1"/>
          </p:nvPr>
        </p:nvSpPr>
        <p:spPr bwMode="auto">
          <a:xfrm>
            <a:off x="457200" y="1916113"/>
            <a:ext cx="8229600" cy="4210050"/>
          </a:xfrm>
          <a:prstGeom prst="rect">
            <a:avLst/>
          </a:prstGeom>
          <a:noFill/>
          <a:ln>
            <a:miter lim="800000"/>
          </a:ln>
        </p:spPr>
        <p:txBody>
          <a:bodyPr/>
          <a:lstStyle/>
          <a:p>
            <a:r>
              <a:rPr 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6" name="幻灯片图像占位符 1"/>
          <p:cNvSpPr>
            <a:spLocks noGrp="1" noRot="1" noChangeAspect="1" noChangeArrowheads="1"/>
          </p:cNvSpPr>
          <p:nvPr>
            <p:ph type="sldImg" idx="4294967295"/>
          </p:nvPr>
        </p:nvSpPr>
        <p:spPr>
          <a:xfrm>
            <a:off x="2147483647" y="-2147483648"/>
            <a:ext cx="0" cy="0"/>
          </a:xfrm>
        </p:spPr>
      </p:sp>
      <p:sp>
        <p:nvSpPr>
          <p:cNvPr id="6147" name="备注占位符 2"/>
          <p:cNvSpPr>
            <a:spLocks noGrp="1" noRot="1" noChangeAspect="1" noChangeArrowheads="1"/>
          </p:cNvSpPr>
          <p:nvPr>
            <p:ph type="body" idx="1"/>
          </p:nvPr>
        </p:nvSpPr>
        <p:spPr bwMode="auto">
          <a:xfrm>
            <a:off x="457200" y="1916113"/>
            <a:ext cx="8229600" cy="4210050"/>
          </a:xfrm>
          <a:prstGeom prst="rect">
            <a:avLst/>
          </a:prstGeom>
          <a:noFill/>
          <a:ln>
            <a:miter lim="800000"/>
          </a:ln>
        </p:spPr>
        <p:txBody>
          <a:bodyPr/>
          <a:lstStyle/>
          <a:p>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6626" name="Rectangle 2"/>
          <p:cNvSpPr>
            <a:spLocks noGrp="1" noRot="1" noChangeAspect="1" noChangeArrowheads="1"/>
          </p:cNvSpPr>
          <p:nvPr>
            <p:ph type="sldImg"/>
          </p:nvPr>
        </p:nvSpPr>
        <p:spPr>
          <a:noFill/>
        </p:spPr>
      </p:sp>
      <p:sp>
        <p:nvSpPr>
          <p:cNvPr id="26627" name="Rectangle 3"/>
          <p:cNvSpPr>
            <a:spLocks noGrp="1" noRot="1" noChangeAspect="1" noChangeArrowheads="1"/>
          </p:cNvSpPr>
          <p:nvPr>
            <p:ph type="body" idx="1"/>
          </p:nvPr>
        </p:nvSpPr>
        <p:spPr bwMode="auto">
          <a:xfrm>
            <a:off x="-622300" y="8210550"/>
            <a:ext cx="7045325" cy="8928100"/>
          </a:xfrm>
          <a:prstGeom prst="rect">
            <a:avLst/>
          </a:prstGeom>
          <a:noFill/>
          <a:ln w="1">
            <a:solidFill>
              <a:schemeClr val="tx1"/>
            </a:solidFill>
            <a:miter lim="800000"/>
          </a:ln>
        </p:spPr>
        <p:txBody>
          <a:bodyPr/>
          <a:lstStyle/>
          <a:p>
            <a:r>
              <a:rPr lang="zh-CN" altLang="zh-CN" dirty="0"/>
              <a:t>http://blog.sina.com.cn/s/blog_6fb7db430100vdj7.html</a:t>
            </a:r>
            <a:endParaRPr lang="zh-CN"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480" y="4344135"/>
            <a:ext cx="5487041" cy="4114800"/>
          </a:xfrm>
          <a:prstGeom prst="rect">
            <a:avLst/>
          </a:prstGeom>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C10F2BB-B0CF-44FA-AD4B-ABF107E6AD4E}"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ln>
        </p:spPr>
      </p:sp>
      <p:sp>
        <p:nvSpPr>
          <p:cNvPr id="20482" name="Notes Placeholder 2"/>
          <p:cNvSpPr>
            <a:spLocks noGrp="1"/>
          </p:cNvSpPr>
          <p:nvPr>
            <p:ph type="body" idx="1"/>
          </p:nvPr>
        </p:nvSpPr>
        <p:spPr bwMode="auto">
          <a:xfrm>
            <a:off x="685800" y="4343400"/>
            <a:ext cx="5486400" cy="4114800"/>
          </a:xfrm>
          <a:prstGeom prst="rect">
            <a:avLst/>
          </a:prstGeom>
          <a:noFill/>
        </p:spPr>
        <p:txBody>
          <a:bodyPr wrap="square" numCol="1" anchor="t" anchorCtr="0" compatLnSpc="1"/>
          <a:lstStyle/>
          <a:p>
            <a:pPr eaLnBrk="1" hangingPunct="1">
              <a:spcBef>
                <a:spcPct val="0"/>
              </a:spcBef>
            </a:pPr>
            <a:endParaRPr lang="en-US" altLang="zh-CN" smtClean="0"/>
          </a:p>
        </p:txBody>
      </p:sp>
      <p:sp>
        <p:nvSpPr>
          <p:cNvPr id="20483" name="Slide Number Placeholder 3"/>
          <p:cNvSpPr>
            <a:spLocks noGrp="1"/>
          </p:cNvSpPr>
          <p:nvPr>
            <p:ph type="sldNum" sz="quarter" idx="5"/>
          </p:nvPr>
        </p:nvSpPr>
        <p:spPr bwMode="auto">
          <a:noFill/>
          <a:ln>
            <a:miter lim="800000"/>
          </a:ln>
        </p:spPr>
        <p:txBody>
          <a:bodyPr/>
          <a:lstStyle/>
          <a:p>
            <a:fld id="{FB580063-79DE-4D9D-A045-3D011283C7F8}" type="slidenum">
              <a:rPr lang="en-US" altLang="zh-CN" smtClean="0">
                <a:solidFill>
                  <a:srgbClr val="000000"/>
                </a:solidFill>
              </a:rPr>
            </a:fld>
            <a:endParaRPr lang="en-US" altLang="zh-CN" smtClean="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en-US" altLang="zh-CN" dirty="0" smtClean="0"/>
              <a:t>http://www.tuicool.com/articles/aEVj2i</a:t>
            </a:r>
            <a:endParaRPr lang="en-US" altLang="zh-CN" dirty="0" smtClean="0"/>
          </a:p>
          <a:p>
            <a:r>
              <a:rPr lang="en-US" altLang="zh-CN" dirty="0" smtClean="0"/>
              <a:t>http://blog.csdn.net/zouxy09/article/details/8775360</a:t>
            </a:r>
            <a:endParaRPr lang="zh-CN" altLang="en-US" dirty="0"/>
          </a:p>
        </p:txBody>
      </p:sp>
      <p:sp>
        <p:nvSpPr>
          <p:cNvPr id="4" name="日期占位符 3"/>
          <p:cNvSpPr>
            <a:spLocks noGrp="1"/>
          </p:cNvSpPr>
          <p:nvPr>
            <p:ph type="dt" idx="10"/>
          </p:nvPr>
        </p:nvSpPr>
        <p:spPr/>
        <p:txBody>
          <a:bodyPr/>
          <a:lstStyle/>
          <a:p>
            <a:fld id="{624D46F8-D516-4441-8082-4F9D899A056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359226CF-77A5-44B7-B03A-B10718F56B85}" type="slidenum">
              <a:rPr lang="zh-CN" altLang="en-US" smtClean="0"/>
            </a:fld>
            <a:endParaRPr lang="zh-CN" altLang="en-US" sz="120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zh-CN" b="1" smtClean="0"/>
              <a:t>Neural Computation &amp; Adaptive Perception</a:t>
            </a:r>
            <a:endParaRPr lang="en-US" altLang="zh-CN" b="1" smtClean="0"/>
          </a:p>
          <a:p>
            <a:pPr>
              <a:spcBef>
                <a:spcPct val="0"/>
              </a:spcBef>
            </a:pPr>
            <a:endParaRPr lang="en-US" altLang="zh-CN" smtClean="0"/>
          </a:p>
          <a:p>
            <a:pPr>
              <a:spcBef>
                <a:spcPct val="0"/>
              </a:spcBef>
            </a:pPr>
            <a:r>
              <a:rPr lang="en-US" altLang="zh-CN" smtClean="0"/>
              <a:t>NIFAR</a:t>
            </a:r>
            <a:endParaRPr lang="zh-CN" altLang="en-US" smtClean="0"/>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BF9BC80-B4F3-4098-9553-1DF9026326BF}" type="slidenum">
              <a:rPr lang="zh-CN" altLang="en-US"/>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zh-CN" smtClean="0"/>
              <a:t>h</a:t>
            </a:r>
            <a:endParaRPr lang="en-US" altLang="zh-CN" smtClean="0"/>
          </a:p>
          <a:p>
            <a:pPr>
              <a:spcBef>
                <a:spcPct val="0"/>
              </a:spcBef>
            </a:pPr>
            <a:endParaRPr lang="en-US" altLang="zh-CN" smtClean="0"/>
          </a:p>
          <a:p>
            <a:pPr>
              <a:spcBef>
                <a:spcPct val="0"/>
              </a:spcBef>
            </a:pPr>
            <a:endParaRPr lang="zh-CN" altLang="en-US" smtClean="0"/>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1A4CC0F3-D02C-461F-B8F5-0DCDFC83C41E}" type="slidenum">
              <a:rPr lang="zh-CN" altLang="en-US"/>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en-US" altLang="zh-CN" sz="1200" b="1" dirty="0" smtClean="0"/>
              <a:t>Mastering the game of Go with deep neural</a:t>
            </a:r>
            <a:endParaRPr lang="en-US" altLang="zh-CN" sz="1200" b="1" dirty="0" smtClean="0"/>
          </a:p>
          <a:p>
            <a:r>
              <a:rPr lang="en-US" altLang="zh-CN" sz="1200" b="1" dirty="0" smtClean="0"/>
              <a:t>networks and tree search</a:t>
            </a:r>
            <a:endParaRPr lang="en-US" altLang="zh-CN" sz="1200" b="1" dirty="0" smtClean="0"/>
          </a:p>
          <a:p>
            <a:pPr algn="r"/>
            <a:r>
              <a:rPr lang="en-US" altLang="zh-CN" sz="1200" dirty="0" smtClean="0"/>
              <a:t>ARTICLE in NATURE · JANUARY 2016</a:t>
            </a:r>
            <a:endParaRPr lang="zh-CN" altLang="en-US" sz="1200" dirty="0" smtClean="0"/>
          </a:p>
          <a:p>
            <a:endParaRPr lang="zh-CN" altLang="en-US" dirty="0"/>
          </a:p>
        </p:txBody>
      </p:sp>
      <p:sp>
        <p:nvSpPr>
          <p:cNvPr id="4" name="日期占位符 3"/>
          <p:cNvSpPr>
            <a:spLocks noGrp="1"/>
          </p:cNvSpPr>
          <p:nvPr>
            <p:ph type="dt" idx="10"/>
          </p:nvPr>
        </p:nvSpPr>
        <p:spPr/>
        <p:txBody>
          <a:bodyPr/>
          <a:lstStyle/>
          <a:p>
            <a:fld id="{624D46F8-D516-4441-8082-4F9D899A056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359226CF-77A5-44B7-B03A-B10718F56B85}" type="slidenum">
              <a:rPr lang="zh-CN" altLang="en-US" smtClean="0"/>
            </a:fld>
            <a:endParaRPr lang="zh-CN" altLang="en-US" sz="120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en-US" altLang="zh-CN" sz="1200" b="1" dirty="0" smtClean="0"/>
              <a:t>Mastering the game of Go with deep neural</a:t>
            </a:r>
            <a:endParaRPr lang="en-US" altLang="zh-CN" sz="1200" b="1" dirty="0" smtClean="0"/>
          </a:p>
          <a:p>
            <a:r>
              <a:rPr lang="en-US" altLang="zh-CN" sz="1200" b="1" dirty="0" smtClean="0"/>
              <a:t>networks and tree search</a:t>
            </a:r>
            <a:endParaRPr lang="en-US" altLang="zh-CN" sz="1200" b="1" dirty="0" smtClean="0"/>
          </a:p>
          <a:p>
            <a:pPr algn="r"/>
            <a:r>
              <a:rPr lang="en-US" altLang="zh-CN" sz="1200" dirty="0" smtClean="0"/>
              <a:t>ARTICLE in NATURE · JANUARY 2016</a:t>
            </a:r>
            <a:endParaRPr lang="zh-CN" altLang="en-US" sz="1200" dirty="0" smtClean="0"/>
          </a:p>
          <a:p>
            <a:endParaRPr lang="zh-CN" altLang="en-US" dirty="0"/>
          </a:p>
        </p:txBody>
      </p:sp>
      <p:sp>
        <p:nvSpPr>
          <p:cNvPr id="4" name="日期占位符 3"/>
          <p:cNvSpPr>
            <a:spLocks noGrp="1"/>
          </p:cNvSpPr>
          <p:nvPr>
            <p:ph type="dt" idx="10"/>
          </p:nvPr>
        </p:nvSpPr>
        <p:spPr/>
        <p:txBody>
          <a:bodyPr/>
          <a:lstStyle/>
          <a:p>
            <a:fld id="{624D46F8-D516-4441-8082-4F9D899A056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359226CF-77A5-44B7-B03A-B10718F56B85}" type="slidenum">
              <a:rPr lang="zh-CN" altLang="en-US" smtClean="0"/>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9501A9-16D7-400F-BBF7-FFEA7553D43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lvl="1" indent="0">
              <a:buFont typeface="Arial" panose="020B0604020202020204" pitchFamily="34" charset="0"/>
              <a:buNone/>
            </a:pPr>
            <a:endParaRPr lang="en-US" altLang="zh-CN"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BD11DAB-2CBA-4F36-91E1-D011496DE198}" type="slidenum">
              <a:rPr lang="zh-CN" altLang="en-US"/>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B2EADFF-2827-423D-B8AA-FE1865E090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E661A09-89BE-436E-B915-131F0B46931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3059" name="Rectangle 2"/>
          <p:cNvSpPr>
            <a:spLocks noGrp="1" noRot="1" noChangeAspect="1" noChangeArrowheads="1" noTextEdit="1"/>
          </p:cNvSpPr>
          <p:nvPr>
            <p:ph type="sldImg"/>
          </p:nvPr>
        </p:nvSpPr>
        <p:spPr/>
      </p:sp>
      <p:sp>
        <p:nvSpPr>
          <p:cNvPr id="173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C87F25D-BC62-4B5F-8427-2FACB7A7632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083" name="Rectangle 2"/>
          <p:cNvSpPr>
            <a:spLocks noGrp="1" noRot="1" noChangeAspect="1" noChangeArrowheads="1" noTextEdit="1"/>
          </p:cNvSpPr>
          <p:nvPr>
            <p:ph type="sldImg"/>
          </p:nvPr>
        </p:nvSpPr>
        <p:spPr/>
      </p:sp>
      <p:sp>
        <p:nvSpPr>
          <p:cNvPr id="174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DC0E72C-BE54-4015-B25A-F662A6CA21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5107" name="Rectangle 2"/>
          <p:cNvSpPr>
            <a:spLocks noGrp="1" noRot="1" noChangeAspect="1" noChangeArrowheads="1" noTextEdit="1"/>
          </p:cNvSpPr>
          <p:nvPr>
            <p:ph type="sldImg"/>
          </p:nvPr>
        </p:nvSpPr>
        <p:spPr/>
      </p:sp>
      <p:sp>
        <p:nvSpPr>
          <p:cNvPr id="175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DD29182-748A-4295-82BF-51BD1A123D7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31" name="Rectangle 2"/>
          <p:cNvSpPr>
            <a:spLocks noGrp="1" noRot="1" noChangeAspect="1" noChangeArrowheads="1" noTextEdit="1"/>
          </p:cNvSpPr>
          <p:nvPr>
            <p:ph type="sldImg"/>
          </p:nvPr>
        </p:nvSpPr>
        <p:spPr/>
      </p:sp>
      <p:sp>
        <p:nvSpPr>
          <p:cNvPr id="176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67D1E05-3A56-4E3A-8BA9-0818FDC1A47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7155" name="Rectangle 2"/>
          <p:cNvSpPr>
            <a:spLocks noGrp="1" noRot="1" noChangeAspect="1" noChangeArrowheads="1" noTextEdit="1"/>
          </p:cNvSpPr>
          <p:nvPr>
            <p:ph type="sldImg"/>
          </p:nvPr>
        </p:nvSpPr>
        <p:spPr/>
      </p:sp>
      <p:sp>
        <p:nvSpPr>
          <p:cNvPr id="177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4BE2EB1-93D6-4DB3-92B6-1A4F0A0ED2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79" name="Rectangle 2"/>
          <p:cNvSpPr>
            <a:spLocks noGrp="1" noRot="1" noChangeAspect="1" noChangeArrowheads="1" noTextEdit="1"/>
          </p:cNvSpPr>
          <p:nvPr>
            <p:ph type="sldImg"/>
          </p:nvPr>
        </p:nvSpPr>
        <p:spPr/>
      </p:sp>
      <p:sp>
        <p:nvSpPr>
          <p:cNvPr id="178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sym typeface="Symbol" panose="05050102010706020507" pitchFamily="18" charset="2"/>
              </a:rPr>
              <a:t>or</a:t>
            </a:r>
            <a:endParaRPr lang="en-US" altLang="zh-CN" smtClean="0">
              <a:solidFill>
                <a:srgbClr val="FF0000"/>
              </a:solidFill>
              <a:latin typeface="Arial" panose="020B0604020202020204" pitchFamily="34" charset="0"/>
              <a:sym typeface="Symbol" panose="05050102010706020507" pitchFamily="18" charset="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A02942F-4138-43F5-A54C-537755EFD6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03" name="Rectangle 2"/>
          <p:cNvSpPr>
            <a:spLocks noGrp="1" noRot="1" noChangeAspect="1" noChangeArrowheads="1" noTextEdit="1"/>
          </p:cNvSpPr>
          <p:nvPr>
            <p:ph type="sldImg"/>
          </p:nvPr>
        </p:nvSpPr>
        <p:spPr/>
      </p:sp>
      <p:sp>
        <p:nvSpPr>
          <p:cNvPr id="179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19CBDE8-3BCA-4D0D-B542-9DC4B3079E4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0227" name="Rectangle 2"/>
          <p:cNvSpPr>
            <a:spLocks noGrp="1" noRot="1" noChangeAspect="1" noChangeArrowheads="1" noTextEdit="1"/>
          </p:cNvSpPr>
          <p:nvPr>
            <p:ph type="sldImg"/>
          </p:nvPr>
        </p:nvSpPr>
        <p:spPr/>
      </p:sp>
      <p:sp>
        <p:nvSpPr>
          <p:cNvPr id="180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0BF90E0-F679-44CD-9881-B1A58873217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1" name="Rectangle 2"/>
          <p:cNvSpPr>
            <a:spLocks noGrp="1" noRot="1" noChangeAspect="1" noChangeArrowheads="1" noTextEdit="1"/>
          </p:cNvSpPr>
          <p:nvPr>
            <p:ph type="sldImg"/>
          </p:nvPr>
        </p:nvSpPr>
        <p:spPr/>
      </p:sp>
      <p:sp>
        <p:nvSpPr>
          <p:cNvPr id="181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F6E58C4-E2BD-4AB5-B53F-FA57BFC9045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5" name="Rectangle 2"/>
          <p:cNvSpPr>
            <a:spLocks noGrp="1" noRot="1" noChangeAspect="1" noChangeArrowheads="1" noTextEdit="1"/>
          </p:cNvSpPr>
          <p:nvPr>
            <p:ph type="sldImg"/>
          </p:nvPr>
        </p:nvSpPr>
        <p:spPr/>
      </p:sp>
      <p:sp>
        <p:nvSpPr>
          <p:cNvPr id="182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EE1E8CE-1F49-4B87-8192-1206BEA6438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299" name="Rectangle 2"/>
          <p:cNvSpPr>
            <a:spLocks noGrp="1" noRot="1" noChangeAspect="1" noChangeArrowheads="1" noTextEdit="1"/>
          </p:cNvSpPr>
          <p:nvPr>
            <p:ph type="sldImg"/>
          </p:nvPr>
        </p:nvSpPr>
        <p:spPr/>
      </p:sp>
      <p:sp>
        <p:nvSpPr>
          <p:cNvPr id="183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4C4C3EC-C026-419D-AFA1-31DA9F615FF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23" name="Rectangle 2"/>
          <p:cNvSpPr>
            <a:spLocks noGrp="1" noRot="1" noChangeAspect="1" noChangeArrowheads="1" noTextEdit="1"/>
          </p:cNvSpPr>
          <p:nvPr>
            <p:ph type="sldImg"/>
          </p:nvPr>
        </p:nvSpPr>
        <p:spPr/>
      </p:sp>
      <p:sp>
        <p:nvSpPr>
          <p:cNvPr id="184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CA09848-EE10-4FD5-9913-7559094307C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5347" name="Rectangle 2"/>
          <p:cNvSpPr>
            <a:spLocks noGrp="1" noRot="1" noChangeAspect="1" noChangeArrowheads="1" noTextEdit="1"/>
          </p:cNvSpPr>
          <p:nvPr>
            <p:ph type="sldImg"/>
          </p:nvPr>
        </p:nvSpPr>
        <p:spPr/>
      </p:sp>
      <p:sp>
        <p:nvSpPr>
          <p:cNvPr id="185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5E2D142-9D27-4551-8CEC-8A7FFB4EB52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1" name="Rectangle 2"/>
          <p:cNvSpPr>
            <a:spLocks noGrp="1" noRot="1" noChangeAspect="1" noChangeArrowheads="1" noTextEdit="1"/>
          </p:cNvSpPr>
          <p:nvPr>
            <p:ph type="sldImg"/>
          </p:nvPr>
        </p:nvSpPr>
        <p:spPr/>
      </p:sp>
      <p:sp>
        <p:nvSpPr>
          <p:cNvPr id="186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A372884-B390-493A-B688-8F5BA6D225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7395" name="Rectangle 2"/>
          <p:cNvSpPr>
            <a:spLocks noGrp="1" noRot="1" noChangeAspect="1" noChangeArrowheads="1" noTextEdit="1"/>
          </p:cNvSpPr>
          <p:nvPr>
            <p:ph type="sldImg"/>
          </p:nvPr>
        </p:nvSpPr>
        <p:spPr/>
      </p:sp>
      <p:sp>
        <p:nvSpPr>
          <p:cNvPr id="187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65BF77E-BC6B-4C95-BCA1-4F0106B54F7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8419" name="Rectangle 2"/>
          <p:cNvSpPr>
            <a:spLocks noGrp="1" noRot="1" noChangeAspect="1" noChangeArrowheads="1" noTextEdit="1"/>
          </p:cNvSpPr>
          <p:nvPr>
            <p:ph type="sldImg"/>
          </p:nvPr>
        </p:nvSpPr>
        <p:spPr/>
      </p:sp>
      <p:sp>
        <p:nvSpPr>
          <p:cNvPr id="188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51F1002-424C-48D7-9B5D-781AEC4A17B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43" name="Rectangle 2"/>
          <p:cNvSpPr>
            <a:spLocks noGrp="1" noRot="1" noChangeAspect="1" noChangeArrowheads="1" noTextEdit="1"/>
          </p:cNvSpPr>
          <p:nvPr>
            <p:ph type="sldImg"/>
          </p:nvPr>
        </p:nvSpPr>
        <p:spPr/>
      </p:sp>
      <p:sp>
        <p:nvSpPr>
          <p:cNvPr id="1894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582E245-AA1D-447E-8FF1-4C2D6D209E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0467" name="Rectangle 2"/>
          <p:cNvSpPr>
            <a:spLocks noGrp="1" noRot="1" noChangeAspect="1" noChangeArrowheads="1" noTextEdit="1"/>
          </p:cNvSpPr>
          <p:nvPr>
            <p:ph type="sldImg"/>
          </p:nvPr>
        </p:nvSpPr>
        <p:spPr/>
      </p:sp>
      <p:sp>
        <p:nvSpPr>
          <p:cNvPr id="190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CD172C9-2CC0-476D-BDF0-A2927BA148C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491" name="Rectangle 2"/>
          <p:cNvSpPr>
            <a:spLocks noGrp="1" noRot="1" noChangeAspect="1" noChangeArrowheads="1" noTextEdit="1"/>
          </p:cNvSpPr>
          <p:nvPr>
            <p:ph type="sldImg"/>
          </p:nvPr>
        </p:nvSpPr>
        <p:spPr/>
      </p:sp>
      <p:sp>
        <p:nvSpPr>
          <p:cNvPr id="1914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A1756C9-1DF7-4B2C-829C-D359A26ADCB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2515" name="Rectangle 2"/>
          <p:cNvSpPr>
            <a:spLocks noGrp="1" noRot="1" noChangeAspect="1" noChangeArrowheads="1" noTextEdit="1"/>
          </p:cNvSpPr>
          <p:nvPr>
            <p:ph type="sldImg"/>
          </p:nvPr>
        </p:nvSpPr>
        <p:spPr/>
      </p:sp>
      <p:sp>
        <p:nvSpPr>
          <p:cNvPr id="192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4AEEE40-AF69-4D6A-8434-C75443A970A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39" name="Rectangle 2"/>
          <p:cNvSpPr>
            <a:spLocks noGrp="1" noRot="1" noChangeAspect="1" noChangeArrowheads="1" noTextEdit="1"/>
          </p:cNvSpPr>
          <p:nvPr>
            <p:ph type="sldImg"/>
          </p:nvPr>
        </p:nvSpPr>
        <p:spPr/>
      </p:sp>
      <p:sp>
        <p:nvSpPr>
          <p:cNvPr id="1935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768973B-CA6B-49FE-8878-B7477F25DC6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563" name="Rectangle 2"/>
          <p:cNvSpPr>
            <a:spLocks noGrp="1" noRot="1" noChangeAspect="1" noChangeArrowheads="1" noTextEdit="1"/>
          </p:cNvSpPr>
          <p:nvPr>
            <p:ph type="sldImg"/>
          </p:nvPr>
        </p:nvSpPr>
        <p:spPr/>
      </p:sp>
      <p:sp>
        <p:nvSpPr>
          <p:cNvPr id="194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AD3BEFA-E515-4124-9170-AE5F1C5B911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587" name="Rectangle 2"/>
          <p:cNvSpPr>
            <a:spLocks noGrp="1" noRot="1" noChangeAspect="1" noChangeArrowheads="1" noTextEdit="1"/>
          </p:cNvSpPr>
          <p:nvPr>
            <p:ph type="sldImg"/>
          </p:nvPr>
        </p:nvSpPr>
        <p:spPr/>
      </p:sp>
      <p:sp>
        <p:nvSpPr>
          <p:cNvPr id="195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52428E0-220D-4142-885E-03B7AD56B21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6611" name="Rectangle 2"/>
          <p:cNvSpPr>
            <a:spLocks noGrp="1" noRot="1" noChangeAspect="1" noChangeArrowheads="1" noTextEdit="1"/>
          </p:cNvSpPr>
          <p:nvPr>
            <p:ph type="sldImg"/>
          </p:nvPr>
        </p:nvSpPr>
        <p:spPr/>
      </p:sp>
      <p:sp>
        <p:nvSpPr>
          <p:cNvPr id="196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9AEEE61-F915-476E-8710-31BA8CFA86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7635" name="Rectangle 2"/>
          <p:cNvSpPr>
            <a:spLocks noGrp="1" noRot="1" noChangeAspect="1" noChangeArrowheads="1" noTextEdit="1"/>
          </p:cNvSpPr>
          <p:nvPr>
            <p:ph type="sldImg"/>
          </p:nvPr>
        </p:nvSpPr>
        <p:spPr/>
      </p:sp>
      <p:sp>
        <p:nvSpPr>
          <p:cNvPr id="197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E11B9B4-C9A8-4AB9-BDA8-2496D3E3B6E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8659" name="Rectangle 2"/>
          <p:cNvSpPr>
            <a:spLocks noGrp="1" noRot="1" noChangeAspect="1" noChangeArrowheads="1" noTextEdit="1"/>
          </p:cNvSpPr>
          <p:nvPr>
            <p:ph type="sldImg"/>
          </p:nvPr>
        </p:nvSpPr>
        <p:spPr/>
      </p:sp>
      <p:sp>
        <p:nvSpPr>
          <p:cNvPr id="1986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3E11B6F-3D93-49FF-A35F-77CDCEFE843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9683" name="Rectangle 2"/>
          <p:cNvSpPr>
            <a:spLocks noGrp="1" noRot="1" noChangeAspect="1" noChangeArrowheads="1" noTextEdit="1"/>
          </p:cNvSpPr>
          <p:nvPr>
            <p:ph type="sldImg"/>
          </p:nvPr>
        </p:nvSpPr>
        <p:spPr/>
      </p:sp>
      <p:sp>
        <p:nvSpPr>
          <p:cNvPr id="199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DEAE70F-AE59-469D-9AF3-F29322E0C74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0707" name="Rectangle 2"/>
          <p:cNvSpPr>
            <a:spLocks noGrp="1" noRot="1" noChangeAspect="1" noChangeArrowheads="1" noTextEdit="1"/>
          </p:cNvSpPr>
          <p:nvPr>
            <p:ph type="sldImg"/>
          </p:nvPr>
        </p:nvSpPr>
        <p:spPr/>
      </p:sp>
      <p:sp>
        <p:nvSpPr>
          <p:cNvPr id="200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2BD2436-8FA4-4214-96D0-B8C388BD73C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1731" name="Rectangle 2"/>
          <p:cNvSpPr>
            <a:spLocks noGrp="1" noRot="1" noChangeAspect="1" noChangeArrowheads="1" noTextEdit="1"/>
          </p:cNvSpPr>
          <p:nvPr>
            <p:ph type="sldImg"/>
          </p:nvPr>
        </p:nvSpPr>
        <p:spPr/>
      </p:sp>
      <p:sp>
        <p:nvSpPr>
          <p:cNvPr id="201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sym typeface="Symbol" panose="05050102010706020507" pitchFamily="18" charset="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F9254E7-F017-4090-83C0-B2974FB9955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2755" name="Rectangle 2"/>
          <p:cNvSpPr>
            <a:spLocks noGrp="1" noRot="1" noChangeAspect="1" noChangeArrowheads="1" noTextEdit="1"/>
          </p:cNvSpPr>
          <p:nvPr>
            <p:ph type="sldImg"/>
          </p:nvPr>
        </p:nvSpPr>
        <p:spPr/>
      </p:sp>
      <p:sp>
        <p:nvSpPr>
          <p:cNvPr id="202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4E4FF6A-63F5-4FED-BC95-A81498C3878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3779" name="Rectangle 2"/>
          <p:cNvSpPr>
            <a:spLocks noGrp="1" noRot="1" noChangeAspect="1" noChangeArrowheads="1" noTextEdit="1"/>
          </p:cNvSpPr>
          <p:nvPr>
            <p:ph type="sldImg"/>
          </p:nvPr>
        </p:nvSpPr>
        <p:spPr/>
      </p:sp>
      <p:sp>
        <p:nvSpPr>
          <p:cNvPr id="203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FF775E9-3D88-4E66-A876-0754A28CE0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4803" name="Rectangle 2"/>
          <p:cNvSpPr>
            <a:spLocks noGrp="1" noRot="1" noChangeAspect="1" noChangeArrowheads="1" noTextEdit="1"/>
          </p:cNvSpPr>
          <p:nvPr>
            <p:ph type="sldImg"/>
          </p:nvPr>
        </p:nvSpPr>
        <p:spPr/>
      </p:sp>
      <p:sp>
        <p:nvSpPr>
          <p:cNvPr id="204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4062C1D-8472-4F17-BE64-788ED814D41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827" name="Rectangle 2"/>
          <p:cNvSpPr>
            <a:spLocks noGrp="1" noRot="1" noChangeAspect="1" noChangeArrowheads="1" noTextEdit="1"/>
          </p:cNvSpPr>
          <p:nvPr>
            <p:ph type="sldImg"/>
          </p:nvPr>
        </p:nvSpPr>
        <p:spPr/>
      </p:sp>
      <p:sp>
        <p:nvSpPr>
          <p:cNvPr id="205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C2ED231-275A-4A7B-B371-0559266DF43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6851" name="Rectangle 2"/>
          <p:cNvSpPr>
            <a:spLocks noGrp="1" noRot="1" noChangeAspect="1" noChangeArrowheads="1" noTextEdit="1"/>
          </p:cNvSpPr>
          <p:nvPr>
            <p:ph type="sldImg"/>
          </p:nvPr>
        </p:nvSpPr>
        <p:spPr/>
      </p:sp>
      <p:sp>
        <p:nvSpPr>
          <p:cNvPr id="206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17B2BB6-F873-4673-809F-9E3C48179FB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7875" name="Rectangle 2"/>
          <p:cNvSpPr>
            <a:spLocks noGrp="1" noRot="1" noChangeAspect="1" noChangeArrowheads="1" noTextEdit="1"/>
          </p:cNvSpPr>
          <p:nvPr>
            <p:ph type="sldImg"/>
          </p:nvPr>
        </p:nvSpPr>
        <p:spPr/>
      </p:sp>
      <p:sp>
        <p:nvSpPr>
          <p:cNvPr id="207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10E79A-8074-487A-BDA5-A80E508AE52E}" type="slidenum">
              <a:rPr lang="en-US" altLang="zh-CN" smtClean="0"/>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p:spPr>
      </p:sp>
      <p:sp>
        <p:nvSpPr>
          <p:cNvPr id="3020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10E79A-8074-487A-BDA5-A80E508AE52E}" type="slidenum">
              <a:rPr lang="en-US" altLang="zh-CN" smtClean="0"/>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p:spPr>
      </p:sp>
      <p:sp>
        <p:nvSpPr>
          <p:cNvPr id="3020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b="0" i="0" kern="1200" dirty="0" smtClean="0">
                <a:solidFill>
                  <a:schemeClr val="tx1"/>
                </a:solidFill>
                <a:effectLst/>
                <a:latin typeface="+mn-lt"/>
                <a:ea typeface="+mn-ea"/>
                <a:cs typeface="+mn-cs"/>
              </a:rPr>
              <a:t>淆矩阵也称误差矩阵，是表示精度评价的一种标准格式，用</a:t>
            </a:r>
            <a:r>
              <a:rPr lang="en-US" altLang="zh-CN" sz="1300" b="0" i="0" kern="1200" dirty="0" smtClean="0">
                <a:solidFill>
                  <a:schemeClr val="tx1"/>
                </a:solidFill>
                <a:effectLst/>
                <a:latin typeface="+mn-lt"/>
                <a:ea typeface="+mn-ea"/>
                <a:cs typeface="+mn-cs"/>
              </a:rPr>
              <a:t>n</a:t>
            </a:r>
            <a:r>
              <a:rPr lang="zh-CN" altLang="en-US" sz="1300" b="0" i="0" kern="1200" dirty="0" smtClean="0">
                <a:solidFill>
                  <a:schemeClr val="tx1"/>
                </a:solidFill>
                <a:effectLst/>
                <a:latin typeface="+mn-lt"/>
                <a:ea typeface="+mn-ea"/>
                <a:cs typeface="+mn-cs"/>
              </a:rPr>
              <a:t>行</a:t>
            </a:r>
            <a:r>
              <a:rPr lang="en-US" altLang="zh-CN" sz="1300" b="0" i="0" kern="1200" dirty="0" smtClean="0">
                <a:solidFill>
                  <a:schemeClr val="tx1"/>
                </a:solidFill>
                <a:effectLst/>
                <a:latin typeface="+mn-lt"/>
                <a:ea typeface="+mn-ea"/>
                <a:cs typeface="+mn-cs"/>
              </a:rPr>
              <a:t>n</a:t>
            </a:r>
            <a:r>
              <a:rPr lang="zh-CN" altLang="en-US" sz="1300" b="0" i="0" kern="1200" dirty="0" smtClean="0">
                <a:solidFill>
                  <a:schemeClr val="tx1"/>
                </a:solidFill>
                <a:effectLst/>
                <a:latin typeface="+mn-lt"/>
                <a:ea typeface="+mn-ea"/>
                <a:cs typeface="+mn-cs"/>
              </a:rPr>
              <a:t>列的矩阵形式来表示。具体评价指标有总体精度、制图精度、用户精度等，这些精度指标从不同的侧面反映了图像分类的精度。</a:t>
            </a:r>
            <a:r>
              <a:rPr lang="zh-CN" altLang="en-US" sz="1300" b="0" i="0" kern="1200" baseline="30000" dirty="0" smtClean="0">
                <a:solidFill>
                  <a:schemeClr val="tx1"/>
                </a:solidFill>
                <a:effectLst/>
                <a:latin typeface="+mn-lt"/>
                <a:ea typeface="+mn-ea"/>
                <a:cs typeface="+mn-cs"/>
              </a:rPr>
              <a:t> </a:t>
            </a:r>
            <a:endParaRPr lang="zh-CN" altLang="zh-CN" dirty="0" smtClean="0">
              <a:ea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10E79A-8074-487A-BDA5-A80E508AE52E}" type="slidenum">
              <a:rPr lang="en-US" altLang="zh-CN" smtClean="0"/>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p:spPr>
      </p:sp>
      <p:sp>
        <p:nvSpPr>
          <p:cNvPr id="3020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10E79A-8074-487A-BDA5-A80E508AE52E}" type="slidenum">
              <a:rPr lang="en-US" altLang="zh-CN" smtClean="0"/>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p:spPr>
      </p:sp>
      <p:sp>
        <p:nvSpPr>
          <p:cNvPr id="3020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4299A2-CF8F-4E77-8437-BBBA4C615400}" type="slidenum">
              <a:rPr lang="en-US" altLang="zh-CN" smtClean="0"/>
            </a:fld>
            <a:endParaRPr lang="en-US" altLang="zh-CN" smtClean="0"/>
          </a:p>
        </p:txBody>
      </p:sp>
      <p:sp>
        <p:nvSpPr>
          <p:cNvPr id="288771" name="Rectangle 2"/>
          <p:cNvSpPr>
            <a:spLocks noGrp="1" noRot="1" noChangeAspect="1" noChangeArrowheads="1" noTextEdit="1"/>
          </p:cNvSpPr>
          <p:nvPr>
            <p:ph type="sldImg"/>
          </p:nvPr>
        </p:nvSpPr>
        <p:spPr/>
      </p:sp>
      <p:sp>
        <p:nvSpPr>
          <p:cNvPr id="28877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FFFFF">
            <a:alpha val="0"/>
          </a:srgbClr>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6082"/>
            <a:ext cx="12885192" cy="73448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6" y="2246810"/>
            <a:ext cx="10929938" cy="1550332"/>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lvl1pPr>
            <a:lvl2pPr marL="574040" indent="0" algn="ctr">
              <a:buNone/>
              <a:defRPr/>
            </a:lvl2pPr>
            <a:lvl3pPr marL="1148080" indent="0" algn="ctr">
              <a:buNone/>
              <a:defRPr/>
            </a:lvl3pPr>
            <a:lvl4pPr marL="1722120" indent="0" algn="ctr">
              <a:buNone/>
              <a:defRPr/>
            </a:lvl4pPr>
            <a:lvl5pPr marL="2296160" indent="0" algn="ctr">
              <a:buNone/>
              <a:defRPr/>
            </a:lvl5pPr>
            <a:lvl6pPr marL="2870200" indent="0" algn="ctr">
              <a:buNone/>
              <a:defRPr/>
            </a:lvl6pPr>
            <a:lvl7pPr marL="3444240" indent="0" algn="ctr">
              <a:buNone/>
              <a:defRPr/>
            </a:lvl7pPr>
            <a:lvl8pPr marL="4018280" indent="0" algn="ctr">
              <a:buNone/>
              <a:defRPr/>
            </a:lvl8pPr>
            <a:lvl9pPr marL="459232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94D1FFA7-8BF7-4231-AAB4-D0A8EB266DF9}" type="datetime1">
              <a:rPr lang="zh-CN" altLang="en-US"/>
            </a:fld>
            <a:endParaRPr lang="zh-CN" altLang="en-US" sz="2300" dirty="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E1474FE-0067-4D59-A856-CB1CF8B3D6DC}" type="slidenum">
              <a:rPr lang="zh-CN" altLang="en-US"/>
            </a:fld>
            <a:endParaRPr lang="zh-CN" altLang="en-US" sz="23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4" name="灯片编号占位符 5"/>
          <p:cNvSpPr>
            <a:spLocks noGrp="1"/>
          </p:cNvSpPr>
          <p:nvPr>
            <p:ph type="sldNum" sz="quarter" idx="4"/>
          </p:nvPr>
        </p:nvSpPr>
        <p:spPr>
          <a:xfrm>
            <a:off x="11289915" y="502712"/>
            <a:ext cx="506250" cy="6075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none"/>
        </p:style>
        <p:txBody>
          <a:bodyPr vert="horz" lIns="0" tIns="45718" rIns="0" bIns="45718" rtlCol="0" anchor="ctr"/>
          <a:lstStyle>
            <a:lvl1pPr algn="ctr">
              <a:defRPr sz="1970" b="1">
                <a:solidFill>
                  <a:schemeClr val="bg1"/>
                </a:solidFill>
                <a:latin typeface="微软雅黑" panose="020B0503020204020204" pitchFamily="34" charset="-122"/>
                <a:ea typeface="微软雅黑" panose="020B0503020204020204" pitchFamily="34" charset="-122"/>
              </a:defRPr>
            </a:lvl1pPr>
          </a:lstStyle>
          <a:p>
            <a:fld id="{D18B1CCC-5B4E-41DC-9FD8-30B8F0069F97}"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1" y="0"/>
            <a:ext cx="12865448" cy="7225953"/>
            <a:chOff x="1" y="0"/>
            <a:chExt cx="5763" cy="4316"/>
          </a:xfrm>
        </p:grpSpPr>
        <p:sp>
          <p:nvSpPr>
            <p:cNvPr id="5" name="Freeform 3"/>
            <p:cNvSpPr/>
            <p:nvPr/>
          </p:nvSpPr>
          <p:spPr bwMode="hidden">
            <a:xfrm>
              <a:off x="5045" y="2626"/>
              <a:ext cx="719" cy="1690"/>
            </a:xfrm>
            <a:custGeom>
              <a:avLst/>
              <a:gdLst/>
              <a:ahLst/>
              <a:cxnLst>
                <a:cxn ang="0">
                  <a:pos x="717" y="72"/>
                </a:cxn>
                <a:cxn ang="0">
                  <a:pos x="717" y="0"/>
                </a:cxn>
                <a:cxn ang="0">
                  <a:pos x="699" y="101"/>
                </a:cxn>
                <a:cxn ang="0">
                  <a:pos x="675" y="209"/>
                </a:cxn>
                <a:cxn ang="0">
                  <a:pos x="627" y="389"/>
                </a:cxn>
                <a:cxn ang="0">
                  <a:pos x="574" y="569"/>
                </a:cxn>
                <a:cxn ang="0">
                  <a:pos x="502" y="749"/>
                </a:cxn>
                <a:cxn ang="0">
                  <a:pos x="424" y="935"/>
                </a:cxn>
                <a:cxn ang="0">
                  <a:pos x="334" y="1121"/>
                </a:cxn>
                <a:cxn ang="0">
                  <a:pos x="233" y="1312"/>
                </a:cxn>
                <a:cxn ang="0">
                  <a:pos x="125" y="1498"/>
                </a:cxn>
                <a:cxn ang="0">
                  <a:pos x="0" y="1690"/>
                </a:cxn>
                <a:cxn ang="0">
                  <a:pos x="11" y="1690"/>
                </a:cxn>
                <a:cxn ang="0">
                  <a:pos x="137" y="1498"/>
                </a:cxn>
                <a:cxn ang="0">
                  <a:pos x="245" y="1312"/>
                </a:cxn>
                <a:cxn ang="0">
                  <a:pos x="346" y="1121"/>
                </a:cxn>
                <a:cxn ang="0">
                  <a:pos x="436" y="935"/>
                </a:cxn>
                <a:cxn ang="0">
                  <a:pos x="514" y="749"/>
                </a:cxn>
                <a:cxn ang="0">
                  <a:pos x="585" y="569"/>
                </a:cxn>
                <a:cxn ang="0">
                  <a:pos x="639" y="389"/>
                </a:cxn>
                <a:cxn ang="0">
                  <a:pos x="687" y="209"/>
                </a:cxn>
                <a:cxn ang="0">
                  <a:pos x="705" y="143"/>
                </a:cxn>
                <a:cxn ang="0">
                  <a:pos x="717" y="72"/>
                </a:cxn>
                <a:cxn ang="0">
                  <a:pos x="717" y="72"/>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 name="Freeform 4"/>
            <p:cNvSpPr/>
            <p:nvPr/>
          </p:nvSpPr>
          <p:spPr bwMode="hidden">
            <a:xfrm>
              <a:off x="5386" y="3794"/>
              <a:ext cx="378" cy="522"/>
            </a:xfrm>
            <a:custGeom>
              <a:avLst/>
              <a:gdLst/>
              <a:ahLst/>
              <a:cxnLst>
                <a:cxn ang="0">
                  <a:pos x="377" y="0"/>
                </a:cxn>
                <a:cxn ang="0">
                  <a:pos x="293" y="132"/>
                </a:cxn>
                <a:cxn ang="0">
                  <a:pos x="204" y="264"/>
                </a:cxn>
                <a:cxn ang="0">
                  <a:pos x="102" y="396"/>
                </a:cxn>
                <a:cxn ang="0">
                  <a:pos x="0" y="522"/>
                </a:cxn>
                <a:cxn ang="0">
                  <a:pos x="12" y="522"/>
                </a:cxn>
                <a:cxn ang="0">
                  <a:pos x="114" y="402"/>
                </a:cxn>
                <a:cxn ang="0">
                  <a:pos x="204" y="282"/>
                </a:cxn>
                <a:cxn ang="0">
                  <a:pos x="377" y="24"/>
                </a:cxn>
                <a:cxn ang="0">
                  <a:pos x="377" y="0"/>
                </a:cxn>
                <a:cxn ang="0">
                  <a:pos x="377" y="0"/>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7" name="Freeform 5"/>
            <p:cNvSpPr/>
            <p:nvPr/>
          </p:nvSpPr>
          <p:spPr bwMode="hidden">
            <a:xfrm>
              <a:off x="5680" y="4214"/>
              <a:ext cx="84" cy="102"/>
            </a:xfrm>
            <a:custGeom>
              <a:avLst/>
              <a:gdLst/>
              <a:ahLst/>
              <a:cxnLst>
                <a:cxn ang="0">
                  <a:pos x="0" y="102"/>
                </a:cxn>
                <a:cxn ang="0">
                  <a:pos x="18" y="102"/>
                </a:cxn>
                <a:cxn ang="0">
                  <a:pos x="48" y="60"/>
                </a:cxn>
                <a:cxn ang="0">
                  <a:pos x="84" y="24"/>
                </a:cxn>
                <a:cxn ang="0">
                  <a:pos x="84" y="0"/>
                </a:cxn>
                <a:cxn ang="0">
                  <a:pos x="42" y="54"/>
                </a:cxn>
                <a:cxn ang="0">
                  <a:pos x="0" y="102"/>
                </a:cxn>
                <a:cxn ang="0">
                  <a:pos x="0" y="102"/>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grpSp>
          <p:nvGrpSpPr>
            <p:cNvPr id="8" name="Group 6"/>
            <p:cNvGrpSpPr/>
            <p:nvPr/>
          </p:nvGrpSpPr>
          <p:grpSpPr bwMode="auto">
            <a:xfrm>
              <a:off x="288" y="0"/>
              <a:ext cx="5098" cy="4316"/>
              <a:chOff x="288" y="0"/>
              <a:chExt cx="5098" cy="4316"/>
            </a:xfrm>
          </p:grpSpPr>
          <p:sp>
            <p:nvSpPr>
              <p:cNvPr id="28" name="Freeform 7"/>
              <p:cNvSpPr/>
              <p:nvPr userDrawn="1"/>
            </p:nvSpPr>
            <p:spPr bwMode="hidden">
              <a:xfrm>
                <a:off x="2789" y="0"/>
                <a:ext cx="72" cy="4316"/>
              </a:xfrm>
              <a:custGeom>
                <a:avLst/>
                <a:gdLst/>
                <a:ahLst/>
                <a:cxnLst>
                  <a:cxn ang="0">
                    <a:pos x="0" y="0"/>
                  </a:cxn>
                  <a:cxn ang="0">
                    <a:pos x="60" y="4316"/>
                  </a:cxn>
                  <a:cxn ang="0">
                    <a:pos x="72" y="4316"/>
                  </a:cxn>
                  <a:cxn ang="0">
                    <a:pos x="12" y="0"/>
                  </a:cxn>
                  <a:cxn ang="0">
                    <a:pos x="0" y="0"/>
                  </a:cxn>
                  <a:cxn ang="0">
                    <a:pos x="0" y="0"/>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29" name="Freeform 8"/>
              <p:cNvSpPr/>
              <p:nvPr userDrawn="1"/>
            </p:nvSpPr>
            <p:spPr bwMode="hidden">
              <a:xfrm>
                <a:off x="3089" y="0"/>
                <a:ext cx="174" cy="4316"/>
              </a:xfrm>
              <a:custGeom>
                <a:avLst/>
                <a:gdLst/>
                <a:ahLst/>
                <a:cxnLst>
                  <a:cxn ang="0">
                    <a:pos x="24" y="0"/>
                  </a:cxn>
                  <a:cxn ang="0">
                    <a:pos x="12" y="0"/>
                  </a:cxn>
                  <a:cxn ang="0">
                    <a:pos x="42" y="216"/>
                  </a:cxn>
                  <a:cxn ang="0">
                    <a:pos x="72" y="444"/>
                  </a:cxn>
                  <a:cxn ang="0">
                    <a:pos x="96" y="689"/>
                  </a:cxn>
                  <a:cxn ang="0">
                    <a:pos x="120" y="947"/>
                  </a:cxn>
                  <a:cxn ang="0">
                    <a:pos x="132" y="1211"/>
                  </a:cxn>
                  <a:cxn ang="0">
                    <a:pos x="150" y="1487"/>
                  </a:cxn>
                  <a:cxn ang="0">
                    <a:pos x="156" y="1768"/>
                  </a:cxn>
                  <a:cxn ang="0">
                    <a:pos x="162" y="2062"/>
                  </a:cxn>
                  <a:cxn ang="0">
                    <a:pos x="156" y="2644"/>
                  </a:cxn>
                  <a:cxn ang="0">
                    <a:pos x="126" y="3225"/>
                  </a:cxn>
                  <a:cxn ang="0">
                    <a:pos x="108" y="3507"/>
                  </a:cxn>
                  <a:cxn ang="0">
                    <a:pos x="78" y="3788"/>
                  </a:cxn>
                  <a:cxn ang="0">
                    <a:pos x="42" y="4058"/>
                  </a:cxn>
                  <a:cxn ang="0">
                    <a:pos x="0" y="4316"/>
                  </a:cxn>
                  <a:cxn ang="0">
                    <a:pos x="12" y="4316"/>
                  </a:cxn>
                  <a:cxn ang="0">
                    <a:pos x="54" y="4058"/>
                  </a:cxn>
                  <a:cxn ang="0">
                    <a:pos x="90" y="3782"/>
                  </a:cxn>
                  <a:cxn ang="0">
                    <a:pos x="120" y="3507"/>
                  </a:cxn>
                  <a:cxn ang="0">
                    <a:pos x="138" y="3219"/>
                  </a:cxn>
                  <a:cxn ang="0">
                    <a:pos x="168" y="2638"/>
                  </a:cxn>
                  <a:cxn ang="0">
                    <a:pos x="174" y="2056"/>
                  </a:cxn>
                  <a:cxn ang="0">
                    <a:pos x="168" y="1768"/>
                  </a:cxn>
                  <a:cxn ang="0">
                    <a:pos x="162" y="1487"/>
                  </a:cxn>
                  <a:cxn ang="0">
                    <a:pos x="144" y="1211"/>
                  </a:cxn>
                  <a:cxn ang="0">
                    <a:pos x="132" y="941"/>
                  </a:cxn>
                  <a:cxn ang="0">
                    <a:pos x="108" y="689"/>
                  </a:cxn>
                  <a:cxn ang="0">
                    <a:pos x="84" y="444"/>
                  </a:cxn>
                  <a:cxn ang="0">
                    <a:pos x="54" y="216"/>
                  </a:cxn>
                  <a:cxn ang="0">
                    <a:pos x="24" y="0"/>
                  </a:cxn>
                  <a:cxn ang="0">
                    <a:pos x="24" y="0"/>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30" name="Freeform 9"/>
              <p:cNvSpPr/>
              <p:nvPr userDrawn="1"/>
            </p:nvSpPr>
            <p:spPr bwMode="hidden">
              <a:xfrm>
                <a:off x="3358" y="0"/>
                <a:ext cx="337" cy="4316"/>
              </a:xfrm>
              <a:custGeom>
                <a:avLst/>
                <a:gdLst/>
                <a:ahLst/>
                <a:cxnLst>
                  <a:cxn ang="0">
                    <a:pos x="329" y="2014"/>
                  </a:cxn>
                  <a:cxn ang="0">
                    <a:pos x="317" y="1726"/>
                  </a:cxn>
                  <a:cxn ang="0">
                    <a:pos x="293" y="1445"/>
                  </a:cxn>
                  <a:cxn ang="0">
                    <a:pos x="263" y="1175"/>
                  </a:cxn>
                  <a:cxn ang="0">
                    <a:pos x="228" y="917"/>
                  </a:cxn>
                  <a:cxn ang="0">
                    <a:pos x="186" y="665"/>
                  </a:cxn>
                  <a:cxn ang="0">
                    <a:pos x="132" y="432"/>
                  </a:cxn>
                  <a:cxn ang="0">
                    <a:pos x="78" y="204"/>
                  </a:cxn>
                  <a:cxn ang="0">
                    <a:pos x="12" y="0"/>
                  </a:cxn>
                  <a:cxn ang="0">
                    <a:pos x="0" y="0"/>
                  </a:cxn>
                  <a:cxn ang="0">
                    <a:pos x="66" y="204"/>
                  </a:cxn>
                  <a:cxn ang="0">
                    <a:pos x="120" y="432"/>
                  </a:cxn>
                  <a:cxn ang="0">
                    <a:pos x="174" y="665"/>
                  </a:cxn>
                  <a:cxn ang="0">
                    <a:pos x="216" y="917"/>
                  </a:cxn>
                  <a:cxn ang="0">
                    <a:pos x="251" y="1175"/>
                  </a:cxn>
                  <a:cxn ang="0">
                    <a:pos x="281" y="1445"/>
                  </a:cxn>
                  <a:cxn ang="0">
                    <a:pos x="305" y="1726"/>
                  </a:cxn>
                  <a:cxn ang="0">
                    <a:pos x="317" y="2014"/>
                  </a:cxn>
                  <a:cxn ang="0">
                    <a:pos x="323" y="2314"/>
                  </a:cxn>
                  <a:cxn ang="0">
                    <a:pos x="317" y="2608"/>
                  </a:cxn>
                  <a:cxn ang="0">
                    <a:pos x="305" y="2907"/>
                  </a:cxn>
                  <a:cxn ang="0">
                    <a:pos x="281" y="3201"/>
                  </a:cxn>
                  <a:cxn ang="0">
                    <a:pos x="257" y="3489"/>
                  </a:cxn>
                  <a:cxn ang="0">
                    <a:pos x="216" y="3777"/>
                  </a:cxn>
                  <a:cxn ang="0">
                    <a:pos x="174" y="4052"/>
                  </a:cxn>
                  <a:cxn ang="0">
                    <a:pos x="120" y="4316"/>
                  </a:cxn>
                  <a:cxn ang="0">
                    <a:pos x="132" y="4316"/>
                  </a:cxn>
                  <a:cxn ang="0">
                    <a:pos x="186" y="4052"/>
                  </a:cxn>
                  <a:cxn ang="0">
                    <a:pos x="228" y="3777"/>
                  </a:cxn>
                  <a:cxn ang="0">
                    <a:pos x="269" y="3489"/>
                  </a:cxn>
                  <a:cxn ang="0">
                    <a:pos x="293" y="3201"/>
                  </a:cxn>
                  <a:cxn ang="0">
                    <a:pos x="317" y="2907"/>
                  </a:cxn>
                  <a:cxn ang="0">
                    <a:pos x="329" y="2608"/>
                  </a:cxn>
                  <a:cxn ang="0">
                    <a:pos x="335" y="2314"/>
                  </a:cxn>
                  <a:cxn ang="0">
                    <a:pos x="329" y="2014"/>
                  </a:cxn>
                  <a:cxn ang="0">
                    <a:pos x="329" y="2014"/>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31" name="Freeform 10"/>
              <p:cNvSpPr/>
              <p:nvPr userDrawn="1"/>
            </p:nvSpPr>
            <p:spPr bwMode="hidden">
              <a:xfrm>
                <a:off x="3676" y="0"/>
                <a:ext cx="427" cy="4316"/>
              </a:xfrm>
              <a:custGeom>
                <a:avLst/>
                <a:gdLst/>
                <a:ahLst/>
                <a:cxnLst>
                  <a:cxn ang="0">
                    <a:pos x="413" y="1924"/>
                  </a:cxn>
                  <a:cxn ang="0">
                    <a:pos x="395" y="1690"/>
                  </a:cxn>
                  <a:cxn ang="0">
                    <a:pos x="365" y="1457"/>
                  </a:cxn>
                  <a:cxn ang="0">
                    <a:pos x="329" y="1229"/>
                  </a:cxn>
                  <a:cxn ang="0">
                    <a:pos x="281" y="1001"/>
                  </a:cxn>
                  <a:cxn ang="0">
                    <a:pos x="227" y="761"/>
                  </a:cxn>
                  <a:cxn ang="0">
                    <a:pos x="162" y="522"/>
                  </a:cxn>
                  <a:cxn ang="0">
                    <a:pos x="90" y="270"/>
                  </a:cxn>
                  <a:cxn ang="0">
                    <a:pos x="12" y="0"/>
                  </a:cxn>
                  <a:cxn ang="0">
                    <a:pos x="0" y="0"/>
                  </a:cxn>
                  <a:cxn ang="0">
                    <a:pos x="84" y="270"/>
                  </a:cxn>
                  <a:cxn ang="0">
                    <a:pos x="156" y="522"/>
                  </a:cxn>
                  <a:cxn ang="0">
                    <a:pos x="216" y="767"/>
                  </a:cxn>
                  <a:cxn ang="0">
                    <a:pos x="275" y="1001"/>
                  </a:cxn>
                  <a:cxn ang="0">
                    <a:pos x="317" y="1235"/>
                  </a:cxn>
                  <a:cxn ang="0">
                    <a:pos x="353" y="1463"/>
                  </a:cxn>
                  <a:cxn ang="0">
                    <a:pos x="383" y="1690"/>
                  </a:cxn>
                  <a:cxn ang="0">
                    <a:pos x="401" y="1924"/>
                  </a:cxn>
                  <a:cxn ang="0">
                    <a:pos x="413" y="2188"/>
                  </a:cxn>
                  <a:cxn ang="0">
                    <a:pos x="407" y="2458"/>
                  </a:cxn>
                  <a:cxn ang="0">
                    <a:pos x="395" y="2733"/>
                  </a:cxn>
                  <a:cxn ang="0">
                    <a:pos x="365" y="3021"/>
                  </a:cxn>
                  <a:cxn ang="0">
                    <a:pos x="329" y="3321"/>
                  </a:cxn>
                  <a:cxn ang="0">
                    <a:pos x="275" y="3639"/>
                  </a:cxn>
                  <a:cxn ang="0">
                    <a:pos x="204" y="3968"/>
                  </a:cxn>
                  <a:cxn ang="0">
                    <a:pos x="126" y="4316"/>
                  </a:cxn>
                  <a:cxn ang="0">
                    <a:pos x="138" y="4316"/>
                  </a:cxn>
                  <a:cxn ang="0">
                    <a:pos x="216" y="3968"/>
                  </a:cxn>
                  <a:cxn ang="0">
                    <a:pos x="287" y="3639"/>
                  </a:cxn>
                  <a:cxn ang="0">
                    <a:pos x="341" y="3321"/>
                  </a:cxn>
                  <a:cxn ang="0">
                    <a:pos x="377" y="3021"/>
                  </a:cxn>
                  <a:cxn ang="0">
                    <a:pos x="407" y="2733"/>
                  </a:cxn>
                  <a:cxn ang="0">
                    <a:pos x="419" y="2458"/>
                  </a:cxn>
                  <a:cxn ang="0">
                    <a:pos x="425" y="2188"/>
                  </a:cxn>
                  <a:cxn ang="0">
                    <a:pos x="413" y="1924"/>
                  </a:cxn>
                  <a:cxn ang="0">
                    <a:pos x="413" y="1924"/>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32" name="Freeform 11"/>
              <p:cNvSpPr/>
              <p:nvPr userDrawn="1"/>
            </p:nvSpPr>
            <p:spPr bwMode="hidden">
              <a:xfrm>
                <a:off x="3946" y="0"/>
                <a:ext cx="558" cy="4316"/>
              </a:xfrm>
              <a:custGeom>
                <a:avLst/>
                <a:gdLst/>
                <a:ahLst/>
                <a:cxnLst>
                  <a:cxn ang="0">
                    <a:pos x="556" y="2020"/>
                  </a:cxn>
                  <a:cxn ang="0">
                    <a:pos x="538" y="1732"/>
                  </a:cxn>
                  <a:cxn ang="0">
                    <a:pos x="503" y="1445"/>
                  </a:cxn>
                  <a:cxn ang="0">
                    <a:pos x="455" y="1175"/>
                  </a:cxn>
                  <a:cxn ang="0">
                    <a:pos x="395" y="911"/>
                  </a:cxn>
                  <a:cxn ang="0">
                    <a:pos x="317" y="659"/>
                  </a:cxn>
                  <a:cxn ang="0">
                    <a:pos x="228" y="426"/>
                  </a:cxn>
                  <a:cxn ang="0">
                    <a:pos x="126" y="204"/>
                  </a:cxn>
                  <a:cxn ang="0">
                    <a:pos x="12" y="0"/>
                  </a:cxn>
                  <a:cxn ang="0">
                    <a:pos x="0" y="0"/>
                  </a:cxn>
                  <a:cxn ang="0">
                    <a:pos x="114" y="204"/>
                  </a:cxn>
                  <a:cxn ang="0">
                    <a:pos x="216" y="426"/>
                  </a:cxn>
                  <a:cxn ang="0">
                    <a:pos x="305" y="659"/>
                  </a:cxn>
                  <a:cxn ang="0">
                    <a:pos x="383" y="911"/>
                  </a:cxn>
                  <a:cxn ang="0">
                    <a:pos x="443" y="1175"/>
                  </a:cxn>
                  <a:cxn ang="0">
                    <a:pos x="491" y="1445"/>
                  </a:cxn>
                  <a:cxn ang="0">
                    <a:pos x="526" y="1732"/>
                  </a:cxn>
                  <a:cxn ang="0">
                    <a:pos x="544" y="2020"/>
                  </a:cxn>
                  <a:cxn ang="0">
                    <a:pos x="544" y="2326"/>
                  </a:cxn>
                  <a:cxn ang="0">
                    <a:pos x="532" y="2632"/>
                  </a:cxn>
                  <a:cxn ang="0">
                    <a:pos x="503" y="2931"/>
                  </a:cxn>
                  <a:cxn ang="0">
                    <a:pos x="455" y="3225"/>
                  </a:cxn>
                  <a:cxn ang="0">
                    <a:pos x="389" y="3513"/>
                  </a:cxn>
                  <a:cxn ang="0">
                    <a:pos x="311" y="3788"/>
                  </a:cxn>
                  <a:cxn ang="0">
                    <a:pos x="216" y="4058"/>
                  </a:cxn>
                  <a:cxn ang="0">
                    <a:pos x="102" y="4316"/>
                  </a:cxn>
                  <a:cxn ang="0">
                    <a:pos x="114" y="4316"/>
                  </a:cxn>
                  <a:cxn ang="0">
                    <a:pos x="228" y="4058"/>
                  </a:cxn>
                  <a:cxn ang="0">
                    <a:pos x="323" y="3788"/>
                  </a:cxn>
                  <a:cxn ang="0">
                    <a:pos x="401" y="3513"/>
                  </a:cxn>
                  <a:cxn ang="0">
                    <a:pos x="467" y="3225"/>
                  </a:cxn>
                  <a:cxn ang="0">
                    <a:pos x="515" y="2931"/>
                  </a:cxn>
                  <a:cxn ang="0">
                    <a:pos x="544" y="2632"/>
                  </a:cxn>
                  <a:cxn ang="0">
                    <a:pos x="556" y="2326"/>
                  </a:cxn>
                  <a:cxn ang="0">
                    <a:pos x="556" y="2020"/>
                  </a:cxn>
                  <a:cxn ang="0">
                    <a:pos x="556" y="2020"/>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33" name="Freeform 12"/>
              <p:cNvSpPr/>
              <p:nvPr userDrawn="1"/>
            </p:nvSpPr>
            <p:spPr bwMode="hidden">
              <a:xfrm>
                <a:off x="4246" y="0"/>
                <a:ext cx="690" cy="4316"/>
              </a:xfrm>
              <a:custGeom>
                <a:avLst/>
                <a:gdLst/>
                <a:ahLst/>
                <a:cxnLst>
                  <a:cxn ang="0">
                    <a:pos x="688" y="2086"/>
                  </a:cxn>
                  <a:cxn ang="0">
                    <a:pos x="670" y="1810"/>
                  </a:cxn>
                  <a:cxn ang="0">
                    <a:pos x="634" y="1541"/>
                  </a:cxn>
                  <a:cxn ang="0">
                    <a:pos x="574" y="1271"/>
                  </a:cxn>
                  <a:cxn ang="0">
                    <a:pos x="497" y="1007"/>
                  </a:cxn>
                  <a:cxn ang="0">
                    <a:pos x="401" y="749"/>
                  </a:cxn>
                  <a:cxn ang="0">
                    <a:pos x="293" y="492"/>
                  </a:cxn>
                  <a:cxn ang="0">
                    <a:pos x="162" y="240"/>
                  </a:cxn>
                  <a:cxn ang="0">
                    <a:pos x="12" y="0"/>
                  </a:cxn>
                  <a:cxn ang="0">
                    <a:pos x="0" y="0"/>
                  </a:cxn>
                  <a:cxn ang="0">
                    <a:pos x="150" y="240"/>
                  </a:cxn>
                  <a:cxn ang="0">
                    <a:pos x="281" y="492"/>
                  </a:cxn>
                  <a:cxn ang="0">
                    <a:pos x="389" y="749"/>
                  </a:cxn>
                  <a:cxn ang="0">
                    <a:pos x="485" y="1007"/>
                  </a:cxn>
                  <a:cxn ang="0">
                    <a:pos x="562" y="1271"/>
                  </a:cxn>
                  <a:cxn ang="0">
                    <a:pos x="622" y="1541"/>
                  </a:cxn>
                  <a:cxn ang="0">
                    <a:pos x="658" y="1810"/>
                  </a:cxn>
                  <a:cxn ang="0">
                    <a:pos x="676" y="2086"/>
                  </a:cxn>
                  <a:cxn ang="0">
                    <a:pos x="676" y="2368"/>
                  </a:cxn>
                  <a:cxn ang="0">
                    <a:pos x="658" y="2650"/>
                  </a:cxn>
                  <a:cxn ang="0">
                    <a:pos x="616" y="2931"/>
                  </a:cxn>
                  <a:cxn ang="0">
                    <a:pos x="556" y="3213"/>
                  </a:cxn>
                  <a:cxn ang="0">
                    <a:pos x="473" y="3495"/>
                  </a:cxn>
                  <a:cxn ang="0">
                    <a:pos x="371" y="3777"/>
                  </a:cxn>
                  <a:cxn ang="0">
                    <a:pos x="251" y="4046"/>
                  </a:cxn>
                  <a:cxn ang="0">
                    <a:pos x="114" y="4316"/>
                  </a:cxn>
                  <a:cxn ang="0">
                    <a:pos x="126" y="4316"/>
                  </a:cxn>
                  <a:cxn ang="0">
                    <a:pos x="263" y="4046"/>
                  </a:cxn>
                  <a:cxn ang="0">
                    <a:pos x="383" y="3777"/>
                  </a:cxn>
                  <a:cxn ang="0">
                    <a:pos x="485" y="3495"/>
                  </a:cxn>
                  <a:cxn ang="0">
                    <a:pos x="568" y="3219"/>
                  </a:cxn>
                  <a:cxn ang="0">
                    <a:pos x="628" y="2937"/>
                  </a:cxn>
                  <a:cxn ang="0">
                    <a:pos x="670" y="2656"/>
                  </a:cxn>
                  <a:cxn ang="0">
                    <a:pos x="688" y="2368"/>
                  </a:cxn>
                  <a:cxn ang="0">
                    <a:pos x="688" y="2086"/>
                  </a:cxn>
                  <a:cxn ang="0">
                    <a:pos x="688" y="2086"/>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34" name="Freeform 13"/>
              <p:cNvSpPr/>
              <p:nvPr userDrawn="1"/>
            </p:nvSpPr>
            <p:spPr bwMode="hidden">
              <a:xfrm>
                <a:off x="4522" y="0"/>
                <a:ext cx="864" cy="4316"/>
              </a:xfrm>
              <a:custGeom>
                <a:avLst/>
                <a:gdLst/>
                <a:ahLst/>
                <a:cxnLst>
                  <a:cxn ang="0">
                    <a:pos x="855" y="2128"/>
                  </a:cxn>
                  <a:cxn ang="0">
                    <a:pos x="831" y="1834"/>
                  </a:cxn>
                  <a:cxn ang="0">
                    <a:pos x="808" y="1684"/>
                  </a:cxn>
                  <a:cxn ang="0">
                    <a:pos x="784" y="1541"/>
                  </a:cxn>
                  <a:cxn ang="0">
                    <a:pos x="748" y="1397"/>
                  </a:cxn>
                  <a:cxn ang="0">
                    <a:pos x="712" y="1253"/>
                  </a:cxn>
                  <a:cxn ang="0">
                    <a:pos x="664" y="1115"/>
                  </a:cxn>
                  <a:cxn ang="0">
                    <a:pos x="610" y="977"/>
                  </a:cxn>
                  <a:cxn ang="0">
                    <a:pos x="491" y="719"/>
                  </a:cxn>
                  <a:cxn ang="0">
                    <a:pos x="353" y="468"/>
                  </a:cxn>
                  <a:cxn ang="0">
                    <a:pos x="192" y="228"/>
                  </a:cxn>
                  <a:cxn ang="0">
                    <a:pos x="12" y="0"/>
                  </a:cxn>
                  <a:cxn ang="0">
                    <a:pos x="0" y="0"/>
                  </a:cxn>
                  <a:cxn ang="0">
                    <a:pos x="180" y="228"/>
                  </a:cxn>
                  <a:cxn ang="0">
                    <a:pos x="341" y="468"/>
                  </a:cxn>
                  <a:cxn ang="0">
                    <a:pos x="479" y="719"/>
                  </a:cxn>
                  <a:cxn ang="0">
                    <a:pos x="598" y="983"/>
                  </a:cxn>
                  <a:cxn ang="0">
                    <a:pos x="652" y="1121"/>
                  </a:cxn>
                  <a:cxn ang="0">
                    <a:pos x="700" y="1259"/>
                  </a:cxn>
                  <a:cxn ang="0">
                    <a:pos x="736" y="1403"/>
                  </a:cxn>
                  <a:cxn ang="0">
                    <a:pos x="772" y="1547"/>
                  </a:cxn>
                  <a:cxn ang="0">
                    <a:pos x="802" y="1690"/>
                  </a:cxn>
                  <a:cxn ang="0">
                    <a:pos x="819" y="1834"/>
                  </a:cxn>
                  <a:cxn ang="0">
                    <a:pos x="837" y="1984"/>
                  </a:cxn>
                  <a:cxn ang="0">
                    <a:pos x="843" y="2128"/>
                  </a:cxn>
                  <a:cxn ang="0">
                    <a:pos x="849" y="2278"/>
                  </a:cxn>
                  <a:cxn ang="0">
                    <a:pos x="843" y="2428"/>
                  </a:cxn>
                  <a:cxn ang="0">
                    <a:pos x="831" y="2572"/>
                  </a:cxn>
                  <a:cxn ang="0">
                    <a:pos x="819" y="2721"/>
                  </a:cxn>
                  <a:cxn ang="0">
                    <a:pos x="796" y="2865"/>
                  </a:cxn>
                  <a:cxn ang="0">
                    <a:pos x="766" y="3015"/>
                  </a:cxn>
                  <a:cxn ang="0">
                    <a:pos x="724" y="3159"/>
                  </a:cxn>
                  <a:cxn ang="0">
                    <a:pos x="682" y="3303"/>
                  </a:cxn>
                  <a:cxn ang="0">
                    <a:pos x="586" y="3567"/>
                  </a:cxn>
                  <a:cxn ang="0">
                    <a:pos x="473" y="3824"/>
                  </a:cxn>
                  <a:cxn ang="0">
                    <a:pos x="335" y="4076"/>
                  </a:cxn>
                  <a:cxn ang="0">
                    <a:pos x="180" y="4316"/>
                  </a:cxn>
                  <a:cxn ang="0">
                    <a:pos x="192" y="4316"/>
                  </a:cxn>
                  <a:cxn ang="0">
                    <a:pos x="347" y="4076"/>
                  </a:cxn>
                  <a:cxn ang="0">
                    <a:pos x="485" y="3824"/>
                  </a:cxn>
                  <a:cxn ang="0">
                    <a:pos x="598" y="3573"/>
                  </a:cxn>
                  <a:cxn ang="0">
                    <a:pos x="694" y="3309"/>
                  </a:cxn>
                  <a:cxn ang="0">
                    <a:pos x="736" y="3165"/>
                  </a:cxn>
                  <a:cxn ang="0">
                    <a:pos x="778" y="3021"/>
                  </a:cxn>
                  <a:cxn ang="0">
                    <a:pos x="808" y="2871"/>
                  </a:cxn>
                  <a:cxn ang="0">
                    <a:pos x="831" y="2727"/>
                  </a:cxn>
                  <a:cxn ang="0">
                    <a:pos x="843" y="2578"/>
                  </a:cxn>
                  <a:cxn ang="0">
                    <a:pos x="855" y="2428"/>
                  </a:cxn>
                  <a:cxn ang="0">
                    <a:pos x="861" y="2278"/>
                  </a:cxn>
                  <a:cxn ang="0">
                    <a:pos x="855" y="2128"/>
                  </a:cxn>
                  <a:cxn ang="0">
                    <a:pos x="855" y="2128"/>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35" name="Freeform 14"/>
              <p:cNvSpPr/>
              <p:nvPr userDrawn="1"/>
            </p:nvSpPr>
            <p:spPr bwMode="hidden">
              <a:xfrm>
                <a:off x="2399" y="0"/>
                <a:ext cx="150" cy="4316"/>
              </a:xfrm>
              <a:custGeom>
                <a:avLst/>
                <a:gdLst/>
                <a:ahLst/>
                <a:cxnLst>
                  <a:cxn ang="0">
                    <a:pos x="18" y="1942"/>
                  </a:cxn>
                  <a:cxn ang="0">
                    <a:pos x="30" y="1630"/>
                  </a:cxn>
                  <a:cxn ang="0">
                    <a:pos x="42" y="1331"/>
                  </a:cxn>
                  <a:cxn ang="0">
                    <a:pos x="59" y="1055"/>
                  </a:cxn>
                  <a:cxn ang="0">
                    <a:pos x="77" y="791"/>
                  </a:cxn>
                  <a:cxn ang="0">
                    <a:pos x="83" y="671"/>
                  </a:cxn>
                  <a:cxn ang="0">
                    <a:pos x="95" y="557"/>
                  </a:cxn>
                  <a:cxn ang="0">
                    <a:pos x="107" y="444"/>
                  </a:cxn>
                  <a:cxn ang="0">
                    <a:pos x="113" y="342"/>
                  </a:cxn>
                  <a:cxn ang="0">
                    <a:pos x="125" y="246"/>
                  </a:cxn>
                  <a:cxn ang="0">
                    <a:pos x="131" y="156"/>
                  </a:cxn>
                  <a:cxn ang="0">
                    <a:pos x="143" y="72"/>
                  </a:cxn>
                  <a:cxn ang="0">
                    <a:pos x="149" y="0"/>
                  </a:cxn>
                  <a:cxn ang="0">
                    <a:pos x="137" y="0"/>
                  </a:cxn>
                  <a:cxn ang="0">
                    <a:pos x="131" y="72"/>
                  </a:cxn>
                  <a:cxn ang="0">
                    <a:pos x="119" y="156"/>
                  </a:cxn>
                  <a:cxn ang="0">
                    <a:pos x="113" y="246"/>
                  </a:cxn>
                  <a:cxn ang="0">
                    <a:pos x="101" y="342"/>
                  </a:cxn>
                  <a:cxn ang="0">
                    <a:pos x="95" y="444"/>
                  </a:cxn>
                  <a:cxn ang="0">
                    <a:pos x="83" y="557"/>
                  </a:cxn>
                  <a:cxn ang="0">
                    <a:pos x="71" y="671"/>
                  </a:cxn>
                  <a:cxn ang="0">
                    <a:pos x="65" y="791"/>
                  </a:cxn>
                  <a:cxn ang="0">
                    <a:pos x="48" y="1055"/>
                  </a:cxn>
                  <a:cxn ang="0">
                    <a:pos x="30" y="1331"/>
                  </a:cxn>
                  <a:cxn ang="0">
                    <a:pos x="18" y="1630"/>
                  </a:cxn>
                  <a:cxn ang="0">
                    <a:pos x="6" y="1942"/>
                  </a:cxn>
                  <a:cxn ang="0">
                    <a:pos x="0" y="2278"/>
                  </a:cxn>
                  <a:cxn ang="0">
                    <a:pos x="6" y="2602"/>
                  </a:cxn>
                  <a:cxn ang="0">
                    <a:pos x="12" y="2919"/>
                  </a:cxn>
                  <a:cxn ang="0">
                    <a:pos x="24" y="3219"/>
                  </a:cxn>
                  <a:cxn ang="0">
                    <a:pos x="36" y="3513"/>
                  </a:cxn>
                  <a:cxn ang="0">
                    <a:pos x="59" y="3794"/>
                  </a:cxn>
                  <a:cxn ang="0">
                    <a:pos x="89" y="4058"/>
                  </a:cxn>
                  <a:cxn ang="0">
                    <a:pos x="125" y="4316"/>
                  </a:cxn>
                  <a:cxn ang="0">
                    <a:pos x="137" y="4316"/>
                  </a:cxn>
                  <a:cxn ang="0">
                    <a:pos x="101" y="4058"/>
                  </a:cxn>
                  <a:cxn ang="0">
                    <a:pos x="71" y="3794"/>
                  </a:cxn>
                  <a:cxn ang="0">
                    <a:pos x="48" y="3513"/>
                  </a:cxn>
                  <a:cxn ang="0">
                    <a:pos x="36" y="3225"/>
                  </a:cxn>
                  <a:cxn ang="0">
                    <a:pos x="24" y="2919"/>
                  </a:cxn>
                  <a:cxn ang="0">
                    <a:pos x="18" y="2608"/>
                  </a:cxn>
                  <a:cxn ang="0">
                    <a:pos x="12" y="2278"/>
                  </a:cxn>
                  <a:cxn ang="0">
                    <a:pos x="18" y="1942"/>
                  </a:cxn>
                  <a:cxn ang="0">
                    <a:pos x="18" y="1942"/>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36" name="Freeform 15"/>
              <p:cNvSpPr/>
              <p:nvPr userDrawn="1"/>
            </p:nvSpPr>
            <p:spPr bwMode="hidden">
              <a:xfrm>
                <a:off x="1967" y="0"/>
                <a:ext cx="300" cy="4316"/>
              </a:xfrm>
              <a:custGeom>
                <a:avLst/>
                <a:gdLst/>
                <a:ahLst/>
                <a:cxnLst>
                  <a:cxn ang="0">
                    <a:pos x="18" y="2062"/>
                  </a:cxn>
                  <a:cxn ang="0">
                    <a:pos x="30" y="1750"/>
                  </a:cxn>
                  <a:cxn ang="0">
                    <a:pos x="54" y="1451"/>
                  </a:cxn>
                  <a:cxn ang="0">
                    <a:pos x="84" y="1169"/>
                  </a:cxn>
                  <a:cxn ang="0">
                    <a:pos x="126" y="899"/>
                  </a:cxn>
                  <a:cxn ang="0">
                    <a:pos x="162" y="641"/>
                  </a:cxn>
                  <a:cxn ang="0">
                    <a:pos x="209" y="408"/>
                  </a:cxn>
                  <a:cxn ang="0">
                    <a:pos x="251" y="192"/>
                  </a:cxn>
                  <a:cxn ang="0">
                    <a:pos x="299" y="0"/>
                  </a:cxn>
                  <a:cxn ang="0">
                    <a:pos x="287" y="0"/>
                  </a:cxn>
                  <a:cxn ang="0">
                    <a:pos x="239" y="192"/>
                  </a:cxn>
                  <a:cxn ang="0">
                    <a:pos x="198" y="408"/>
                  </a:cxn>
                  <a:cxn ang="0">
                    <a:pos x="156" y="641"/>
                  </a:cxn>
                  <a:cxn ang="0">
                    <a:pos x="114" y="899"/>
                  </a:cxn>
                  <a:cxn ang="0">
                    <a:pos x="78" y="1169"/>
                  </a:cxn>
                  <a:cxn ang="0">
                    <a:pos x="48" y="1451"/>
                  </a:cxn>
                  <a:cxn ang="0">
                    <a:pos x="24" y="1750"/>
                  </a:cxn>
                  <a:cxn ang="0">
                    <a:pos x="6" y="2062"/>
                  </a:cxn>
                  <a:cxn ang="0">
                    <a:pos x="0" y="2374"/>
                  </a:cxn>
                  <a:cxn ang="0">
                    <a:pos x="12" y="2674"/>
                  </a:cxn>
                  <a:cxn ang="0">
                    <a:pos x="30" y="2973"/>
                  </a:cxn>
                  <a:cxn ang="0">
                    <a:pos x="54" y="3255"/>
                  </a:cxn>
                  <a:cxn ang="0">
                    <a:pos x="96" y="3537"/>
                  </a:cxn>
                  <a:cxn ang="0">
                    <a:pos x="144" y="3806"/>
                  </a:cxn>
                  <a:cxn ang="0">
                    <a:pos x="203" y="4064"/>
                  </a:cxn>
                  <a:cxn ang="0">
                    <a:pos x="275" y="4316"/>
                  </a:cxn>
                  <a:cxn ang="0">
                    <a:pos x="287" y="4316"/>
                  </a:cxn>
                  <a:cxn ang="0">
                    <a:pos x="215" y="4064"/>
                  </a:cxn>
                  <a:cxn ang="0">
                    <a:pos x="156" y="3806"/>
                  </a:cxn>
                  <a:cxn ang="0">
                    <a:pos x="108" y="3537"/>
                  </a:cxn>
                  <a:cxn ang="0">
                    <a:pos x="66" y="3261"/>
                  </a:cxn>
                  <a:cxn ang="0">
                    <a:pos x="42" y="2973"/>
                  </a:cxn>
                  <a:cxn ang="0">
                    <a:pos x="24" y="2680"/>
                  </a:cxn>
                  <a:cxn ang="0">
                    <a:pos x="12" y="2374"/>
                  </a:cxn>
                  <a:cxn ang="0">
                    <a:pos x="18" y="2062"/>
                  </a:cxn>
                  <a:cxn ang="0">
                    <a:pos x="18" y="2062"/>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37" name="Freeform 16"/>
              <p:cNvSpPr/>
              <p:nvPr userDrawn="1"/>
            </p:nvSpPr>
            <p:spPr bwMode="hidden">
              <a:xfrm>
                <a:off x="1566" y="0"/>
                <a:ext cx="425" cy="4316"/>
              </a:xfrm>
              <a:custGeom>
                <a:avLst/>
                <a:gdLst/>
                <a:ahLst/>
                <a:cxnLst>
                  <a:cxn ang="0">
                    <a:pos x="424" y="0"/>
                  </a:cxn>
                  <a:cxn ang="0">
                    <a:pos x="412" y="0"/>
                  </a:cxn>
                  <a:cxn ang="0">
                    <a:pos x="316" y="222"/>
                  </a:cxn>
                  <a:cxn ang="0">
                    <a:pos x="239" y="462"/>
                  </a:cxn>
                  <a:cxn ang="0">
                    <a:pos x="167" y="707"/>
                  </a:cxn>
                  <a:cxn ang="0">
                    <a:pos x="107" y="971"/>
                  </a:cxn>
                  <a:cxn ang="0">
                    <a:pos x="65" y="1247"/>
                  </a:cxn>
                  <a:cxn ang="0">
                    <a:pos x="29" y="1529"/>
                  </a:cxn>
                  <a:cxn ang="0">
                    <a:pos x="6" y="1822"/>
                  </a:cxn>
                  <a:cxn ang="0">
                    <a:pos x="0" y="2122"/>
                  </a:cxn>
                  <a:cxn ang="0">
                    <a:pos x="6" y="2404"/>
                  </a:cxn>
                  <a:cxn ang="0">
                    <a:pos x="24" y="2686"/>
                  </a:cxn>
                  <a:cxn ang="0">
                    <a:pos x="47" y="2961"/>
                  </a:cxn>
                  <a:cxn ang="0">
                    <a:pos x="89" y="3243"/>
                  </a:cxn>
                  <a:cxn ang="0">
                    <a:pos x="137" y="3519"/>
                  </a:cxn>
                  <a:cxn ang="0">
                    <a:pos x="197" y="3788"/>
                  </a:cxn>
                  <a:cxn ang="0">
                    <a:pos x="269" y="4058"/>
                  </a:cxn>
                  <a:cxn ang="0">
                    <a:pos x="346" y="4316"/>
                  </a:cxn>
                  <a:cxn ang="0">
                    <a:pos x="358" y="4316"/>
                  </a:cxn>
                  <a:cxn ang="0">
                    <a:pos x="281" y="4058"/>
                  </a:cxn>
                  <a:cxn ang="0">
                    <a:pos x="209" y="3788"/>
                  </a:cxn>
                  <a:cxn ang="0">
                    <a:pos x="149" y="3519"/>
                  </a:cxn>
                  <a:cxn ang="0">
                    <a:pos x="101" y="3243"/>
                  </a:cxn>
                  <a:cxn ang="0">
                    <a:pos x="59" y="2961"/>
                  </a:cxn>
                  <a:cxn ang="0">
                    <a:pos x="35" y="2686"/>
                  </a:cxn>
                  <a:cxn ang="0">
                    <a:pos x="18" y="2404"/>
                  </a:cxn>
                  <a:cxn ang="0">
                    <a:pos x="12" y="2122"/>
                  </a:cxn>
                  <a:cxn ang="0">
                    <a:pos x="18" y="1822"/>
                  </a:cxn>
                  <a:cxn ang="0">
                    <a:pos x="41" y="1529"/>
                  </a:cxn>
                  <a:cxn ang="0">
                    <a:pos x="71" y="1247"/>
                  </a:cxn>
                  <a:cxn ang="0">
                    <a:pos x="119" y="971"/>
                  </a:cxn>
                  <a:cxn ang="0">
                    <a:pos x="179" y="707"/>
                  </a:cxn>
                  <a:cxn ang="0">
                    <a:pos x="245" y="462"/>
                  </a:cxn>
                  <a:cxn ang="0">
                    <a:pos x="328" y="222"/>
                  </a:cxn>
                  <a:cxn ang="0">
                    <a:pos x="424" y="0"/>
                  </a:cxn>
                  <a:cxn ang="0">
                    <a:pos x="424" y="0"/>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38" name="Freeform 17"/>
              <p:cNvSpPr/>
              <p:nvPr userDrawn="1"/>
            </p:nvSpPr>
            <p:spPr bwMode="hidden">
              <a:xfrm>
                <a:off x="1128" y="0"/>
                <a:ext cx="575" cy="4316"/>
              </a:xfrm>
              <a:custGeom>
                <a:avLst/>
                <a:gdLst/>
                <a:ahLst/>
                <a:cxnLst>
                  <a:cxn ang="0">
                    <a:pos x="12" y="2146"/>
                  </a:cxn>
                  <a:cxn ang="0">
                    <a:pos x="24" y="1846"/>
                  </a:cxn>
                  <a:cxn ang="0">
                    <a:pos x="54" y="1559"/>
                  </a:cxn>
                  <a:cxn ang="0">
                    <a:pos x="96" y="1277"/>
                  </a:cxn>
                  <a:cxn ang="0">
                    <a:pos x="162" y="1001"/>
                  </a:cxn>
                  <a:cxn ang="0">
                    <a:pos x="239" y="731"/>
                  </a:cxn>
                  <a:cxn ang="0">
                    <a:pos x="335" y="480"/>
                  </a:cxn>
                  <a:cxn ang="0">
                    <a:pos x="449" y="234"/>
                  </a:cxn>
                  <a:cxn ang="0">
                    <a:pos x="574" y="0"/>
                  </a:cxn>
                  <a:cxn ang="0">
                    <a:pos x="562" y="0"/>
                  </a:cxn>
                  <a:cxn ang="0">
                    <a:pos x="437" y="234"/>
                  </a:cxn>
                  <a:cxn ang="0">
                    <a:pos x="323" y="480"/>
                  </a:cxn>
                  <a:cxn ang="0">
                    <a:pos x="227" y="737"/>
                  </a:cxn>
                  <a:cxn ang="0">
                    <a:pos x="150" y="1001"/>
                  </a:cxn>
                  <a:cxn ang="0">
                    <a:pos x="84" y="1277"/>
                  </a:cxn>
                  <a:cxn ang="0">
                    <a:pos x="42" y="1559"/>
                  </a:cxn>
                  <a:cxn ang="0">
                    <a:pos x="12" y="1852"/>
                  </a:cxn>
                  <a:cxn ang="0">
                    <a:pos x="0" y="2146"/>
                  </a:cxn>
                  <a:cxn ang="0">
                    <a:pos x="6" y="2434"/>
                  </a:cxn>
                  <a:cxn ang="0">
                    <a:pos x="30" y="2715"/>
                  </a:cxn>
                  <a:cxn ang="0">
                    <a:pos x="66" y="2997"/>
                  </a:cxn>
                  <a:cxn ang="0">
                    <a:pos x="120" y="3273"/>
                  </a:cxn>
                  <a:cxn ang="0">
                    <a:pos x="191" y="3549"/>
                  </a:cxn>
                  <a:cxn ang="0">
                    <a:pos x="275" y="3812"/>
                  </a:cxn>
                  <a:cxn ang="0">
                    <a:pos x="371" y="4070"/>
                  </a:cxn>
                  <a:cxn ang="0">
                    <a:pos x="484" y="4316"/>
                  </a:cxn>
                  <a:cxn ang="0">
                    <a:pos x="496" y="4316"/>
                  </a:cxn>
                  <a:cxn ang="0">
                    <a:pos x="383" y="4070"/>
                  </a:cxn>
                  <a:cxn ang="0">
                    <a:pos x="287" y="3812"/>
                  </a:cxn>
                  <a:cxn ang="0">
                    <a:pos x="203" y="3549"/>
                  </a:cxn>
                  <a:cxn ang="0">
                    <a:pos x="132" y="3273"/>
                  </a:cxn>
                  <a:cxn ang="0">
                    <a:pos x="78" y="2997"/>
                  </a:cxn>
                  <a:cxn ang="0">
                    <a:pos x="42" y="2715"/>
                  </a:cxn>
                  <a:cxn ang="0">
                    <a:pos x="18" y="2434"/>
                  </a:cxn>
                  <a:cxn ang="0">
                    <a:pos x="12" y="2146"/>
                  </a:cxn>
                  <a:cxn ang="0">
                    <a:pos x="12" y="2146"/>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39" name="Freeform 18"/>
              <p:cNvSpPr/>
              <p:nvPr userDrawn="1"/>
            </p:nvSpPr>
            <p:spPr bwMode="hidden">
              <a:xfrm>
                <a:off x="702" y="0"/>
                <a:ext cx="737" cy="4316"/>
              </a:xfrm>
              <a:custGeom>
                <a:avLst/>
                <a:gdLst/>
                <a:ahLst/>
                <a:cxnLst>
                  <a:cxn ang="0">
                    <a:pos x="12" y="2098"/>
                  </a:cxn>
                  <a:cxn ang="0">
                    <a:pos x="29" y="1798"/>
                  </a:cxn>
                  <a:cxn ang="0">
                    <a:pos x="71" y="1505"/>
                  </a:cxn>
                  <a:cxn ang="0">
                    <a:pos x="131" y="1223"/>
                  </a:cxn>
                  <a:cxn ang="0">
                    <a:pos x="215" y="941"/>
                  </a:cxn>
                  <a:cxn ang="0">
                    <a:pos x="316" y="689"/>
                  </a:cxn>
                  <a:cxn ang="0">
                    <a:pos x="442" y="444"/>
                  </a:cxn>
                  <a:cxn ang="0">
                    <a:pos x="580" y="216"/>
                  </a:cxn>
                  <a:cxn ang="0">
                    <a:pos x="735" y="0"/>
                  </a:cxn>
                  <a:cxn ang="0">
                    <a:pos x="723" y="0"/>
                  </a:cxn>
                  <a:cxn ang="0">
                    <a:pos x="568" y="210"/>
                  </a:cxn>
                  <a:cxn ang="0">
                    <a:pos x="430" y="438"/>
                  </a:cxn>
                  <a:cxn ang="0">
                    <a:pos x="311" y="683"/>
                  </a:cxn>
                  <a:cxn ang="0">
                    <a:pos x="209" y="941"/>
                  </a:cxn>
                  <a:cxn ang="0">
                    <a:pos x="125" y="1217"/>
                  </a:cxn>
                  <a:cxn ang="0">
                    <a:pos x="59" y="1505"/>
                  </a:cxn>
                  <a:cxn ang="0">
                    <a:pos x="18" y="1798"/>
                  </a:cxn>
                  <a:cxn ang="0">
                    <a:pos x="0" y="2098"/>
                  </a:cxn>
                  <a:cxn ang="0">
                    <a:pos x="6" y="2404"/>
                  </a:cxn>
                  <a:cxn ang="0">
                    <a:pos x="29" y="2709"/>
                  </a:cxn>
                  <a:cxn ang="0">
                    <a:pos x="77" y="3015"/>
                  </a:cxn>
                  <a:cxn ang="0">
                    <a:pos x="149" y="3315"/>
                  </a:cxn>
                  <a:cxn ang="0">
                    <a:pos x="227" y="3573"/>
                  </a:cxn>
                  <a:cxn ang="0">
                    <a:pos x="316" y="3824"/>
                  </a:cxn>
                  <a:cxn ang="0">
                    <a:pos x="424" y="4076"/>
                  </a:cxn>
                  <a:cxn ang="0">
                    <a:pos x="544" y="4316"/>
                  </a:cxn>
                  <a:cxn ang="0">
                    <a:pos x="556" y="4316"/>
                  </a:cxn>
                  <a:cxn ang="0">
                    <a:pos x="436" y="4076"/>
                  </a:cxn>
                  <a:cxn ang="0">
                    <a:pos x="328" y="3824"/>
                  </a:cxn>
                  <a:cxn ang="0">
                    <a:pos x="239" y="3573"/>
                  </a:cxn>
                  <a:cxn ang="0">
                    <a:pos x="161" y="3315"/>
                  </a:cxn>
                  <a:cxn ang="0">
                    <a:pos x="89" y="3015"/>
                  </a:cxn>
                  <a:cxn ang="0">
                    <a:pos x="41" y="2709"/>
                  </a:cxn>
                  <a:cxn ang="0">
                    <a:pos x="18" y="2404"/>
                  </a:cxn>
                  <a:cxn ang="0">
                    <a:pos x="12" y="2098"/>
                  </a:cxn>
                  <a:cxn ang="0">
                    <a:pos x="12" y="2098"/>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40" name="Freeform 19"/>
              <p:cNvSpPr/>
              <p:nvPr userDrawn="1"/>
            </p:nvSpPr>
            <p:spPr bwMode="hidden">
              <a:xfrm>
                <a:off x="288" y="0"/>
                <a:ext cx="840" cy="4316"/>
              </a:xfrm>
              <a:custGeom>
                <a:avLst/>
                <a:gdLst/>
                <a:ahLst/>
                <a:cxnLst>
                  <a:cxn ang="0">
                    <a:pos x="18" y="1948"/>
                  </a:cxn>
                  <a:cxn ang="0">
                    <a:pos x="48" y="1708"/>
                  </a:cxn>
                  <a:cxn ang="0">
                    <a:pos x="96" y="1475"/>
                  </a:cxn>
                  <a:cxn ang="0">
                    <a:pos x="161" y="1235"/>
                  </a:cxn>
                  <a:cxn ang="0">
                    <a:pos x="251" y="995"/>
                  </a:cxn>
                  <a:cxn ang="0">
                    <a:pos x="365" y="755"/>
                  </a:cxn>
                  <a:cxn ang="0">
                    <a:pos x="496" y="510"/>
                  </a:cxn>
                  <a:cxn ang="0">
                    <a:pos x="658" y="258"/>
                  </a:cxn>
                  <a:cxn ang="0">
                    <a:pos x="741" y="132"/>
                  </a:cxn>
                  <a:cxn ang="0">
                    <a:pos x="837" y="0"/>
                  </a:cxn>
                  <a:cxn ang="0">
                    <a:pos x="825" y="0"/>
                  </a:cxn>
                  <a:cxn ang="0">
                    <a:pos x="729" y="132"/>
                  </a:cxn>
                  <a:cxn ang="0">
                    <a:pos x="640" y="258"/>
                  </a:cxn>
                  <a:cxn ang="0">
                    <a:pos x="562" y="384"/>
                  </a:cxn>
                  <a:cxn ang="0">
                    <a:pos x="484" y="510"/>
                  </a:cxn>
                  <a:cxn ang="0">
                    <a:pos x="353" y="755"/>
                  </a:cxn>
                  <a:cxn ang="0">
                    <a:pos x="239" y="995"/>
                  </a:cxn>
                  <a:cxn ang="0">
                    <a:pos x="150" y="1235"/>
                  </a:cxn>
                  <a:cxn ang="0">
                    <a:pos x="84" y="1469"/>
                  </a:cxn>
                  <a:cxn ang="0">
                    <a:pos x="36" y="1702"/>
                  </a:cxn>
                  <a:cxn ang="0">
                    <a:pos x="6" y="1942"/>
                  </a:cxn>
                  <a:cxn ang="0">
                    <a:pos x="0" y="2200"/>
                  </a:cxn>
                  <a:cxn ang="0">
                    <a:pos x="12" y="2470"/>
                  </a:cxn>
                  <a:cxn ang="0">
                    <a:pos x="48" y="2739"/>
                  </a:cxn>
                  <a:cxn ang="0">
                    <a:pos x="114" y="3027"/>
                  </a:cxn>
                  <a:cxn ang="0">
                    <a:pos x="150" y="3171"/>
                  </a:cxn>
                  <a:cxn ang="0">
                    <a:pos x="197" y="3321"/>
                  </a:cxn>
                  <a:cxn ang="0">
                    <a:pos x="245" y="3477"/>
                  </a:cxn>
                  <a:cxn ang="0">
                    <a:pos x="305" y="3639"/>
                  </a:cxn>
                  <a:cxn ang="0">
                    <a:pos x="365" y="3800"/>
                  </a:cxn>
                  <a:cxn ang="0">
                    <a:pos x="437" y="3968"/>
                  </a:cxn>
                  <a:cxn ang="0">
                    <a:pos x="508" y="4136"/>
                  </a:cxn>
                  <a:cxn ang="0">
                    <a:pos x="592" y="4316"/>
                  </a:cxn>
                  <a:cxn ang="0">
                    <a:pos x="604" y="4316"/>
                  </a:cxn>
                  <a:cxn ang="0">
                    <a:pos x="520" y="4136"/>
                  </a:cxn>
                  <a:cxn ang="0">
                    <a:pos x="448" y="3968"/>
                  </a:cxn>
                  <a:cxn ang="0">
                    <a:pos x="377" y="3800"/>
                  </a:cxn>
                  <a:cxn ang="0">
                    <a:pos x="317" y="3639"/>
                  </a:cxn>
                  <a:cxn ang="0">
                    <a:pos x="257" y="3477"/>
                  </a:cxn>
                  <a:cxn ang="0">
                    <a:pos x="209" y="3327"/>
                  </a:cxn>
                  <a:cxn ang="0">
                    <a:pos x="161" y="3171"/>
                  </a:cxn>
                  <a:cxn ang="0">
                    <a:pos x="126" y="3027"/>
                  </a:cxn>
                  <a:cxn ang="0">
                    <a:pos x="60" y="2739"/>
                  </a:cxn>
                  <a:cxn ang="0">
                    <a:pos x="24" y="2470"/>
                  </a:cxn>
                  <a:cxn ang="0">
                    <a:pos x="12" y="2206"/>
                  </a:cxn>
                  <a:cxn ang="0">
                    <a:pos x="18" y="1948"/>
                  </a:cxn>
                  <a:cxn ang="0">
                    <a:pos x="18" y="1948"/>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grpSp>
        <p:sp>
          <p:nvSpPr>
            <p:cNvPr id="9" name="Freeform 20"/>
            <p:cNvSpPr/>
            <p:nvPr/>
          </p:nvSpPr>
          <p:spPr bwMode="hidden">
            <a:xfrm>
              <a:off x="6" y="2901"/>
              <a:ext cx="606" cy="1415"/>
            </a:xfrm>
            <a:custGeom>
              <a:avLst/>
              <a:gdLst/>
              <a:ahLst/>
              <a:cxnLst>
                <a:cxn ang="0">
                  <a:pos x="0" y="54"/>
                </a:cxn>
                <a:cxn ang="0">
                  <a:pos x="42" y="228"/>
                </a:cxn>
                <a:cxn ang="0">
                  <a:pos x="96" y="402"/>
                </a:cxn>
                <a:cxn ang="0">
                  <a:pos x="161" y="576"/>
                </a:cxn>
                <a:cxn ang="0">
                  <a:pos x="227" y="744"/>
                </a:cxn>
                <a:cxn ang="0">
                  <a:pos x="305" y="917"/>
                </a:cxn>
                <a:cxn ang="0">
                  <a:pos x="389" y="1085"/>
                </a:cxn>
                <a:cxn ang="0">
                  <a:pos x="484" y="1253"/>
                </a:cxn>
                <a:cxn ang="0">
                  <a:pos x="586" y="1415"/>
                </a:cxn>
                <a:cxn ang="0">
                  <a:pos x="604" y="1415"/>
                </a:cxn>
                <a:cxn ang="0">
                  <a:pos x="496" y="1247"/>
                </a:cxn>
                <a:cxn ang="0">
                  <a:pos x="401" y="1073"/>
                </a:cxn>
                <a:cxn ang="0">
                  <a:pos x="311" y="899"/>
                </a:cxn>
                <a:cxn ang="0">
                  <a:pos x="233" y="720"/>
                </a:cxn>
                <a:cxn ang="0">
                  <a:pos x="161" y="546"/>
                </a:cxn>
                <a:cxn ang="0">
                  <a:pos x="102" y="366"/>
                </a:cxn>
                <a:cxn ang="0">
                  <a:pos x="48" y="180"/>
                </a:cxn>
                <a:cxn ang="0">
                  <a:pos x="0" y="0"/>
                </a:cxn>
                <a:cxn ang="0">
                  <a:pos x="0" y="54"/>
                </a:cxn>
                <a:cxn ang="0">
                  <a:pos x="0" y="54"/>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10" name="Freeform 21"/>
            <p:cNvSpPr/>
            <p:nvPr/>
          </p:nvSpPr>
          <p:spPr bwMode="hidden">
            <a:xfrm>
              <a:off x="6" y="3890"/>
              <a:ext cx="228" cy="426"/>
            </a:xfrm>
            <a:custGeom>
              <a:avLst/>
              <a:gdLst/>
              <a:ahLst/>
              <a:cxnLst>
                <a:cxn ang="0">
                  <a:pos x="0" y="30"/>
                </a:cxn>
                <a:cxn ang="0">
                  <a:pos x="108" y="240"/>
                </a:cxn>
                <a:cxn ang="0">
                  <a:pos x="215" y="426"/>
                </a:cxn>
                <a:cxn ang="0">
                  <a:pos x="227" y="426"/>
                </a:cxn>
                <a:cxn ang="0">
                  <a:pos x="167" y="330"/>
                </a:cxn>
                <a:cxn ang="0">
                  <a:pos x="114" y="222"/>
                </a:cxn>
                <a:cxn ang="0">
                  <a:pos x="0" y="0"/>
                </a:cxn>
                <a:cxn ang="0">
                  <a:pos x="0" y="30"/>
                </a:cxn>
                <a:cxn ang="0">
                  <a:pos x="0" y="30"/>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11" name="Freeform 22"/>
            <p:cNvSpPr/>
            <p:nvPr/>
          </p:nvSpPr>
          <p:spPr bwMode="hidden">
            <a:xfrm>
              <a:off x="4776" y="0"/>
              <a:ext cx="984" cy="1786"/>
            </a:xfrm>
            <a:custGeom>
              <a:avLst/>
              <a:gdLst/>
              <a:ahLst/>
              <a:cxnLst>
                <a:cxn ang="0">
                  <a:pos x="981" y="1786"/>
                </a:cxn>
                <a:cxn ang="0">
                  <a:pos x="981" y="1720"/>
                </a:cxn>
                <a:cxn ang="0">
                  <a:pos x="969" y="1666"/>
                </a:cxn>
                <a:cxn ang="0">
                  <a:pos x="957" y="1613"/>
                </a:cxn>
                <a:cxn ang="0">
                  <a:pos x="921" y="1487"/>
                </a:cxn>
                <a:cxn ang="0">
                  <a:pos x="885" y="1361"/>
                </a:cxn>
                <a:cxn ang="0">
                  <a:pos x="796" y="1121"/>
                </a:cxn>
                <a:cxn ang="0">
                  <a:pos x="682" y="899"/>
                </a:cxn>
                <a:cxn ang="0">
                  <a:pos x="562" y="689"/>
                </a:cxn>
                <a:cxn ang="0">
                  <a:pos x="431" y="498"/>
                </a:cxn>
                <a:cxn ang="0">
                  <a:pos x="293" y="318"/>
                </a:cxn>
                <a:cxn ang="0">
                  <a:pos x="150" y="150"/>
                </a:cxn>
                <a:cxn ang="0">
                  <a:pos x="12" y="0"/>
                </a:cxn>
                <a:cxn ang="0">
                  <a:pos x="0" y="0"/>
                </a:cxn>
                <a:cxn ang="0">
                  <a:pos x="138" y="150"/>
                </a:cxn>
                <a:cxn ang="0">
                  <a:pos x="275" y="318"/>
                </a:cxn>
                <a:cxn ang="0">
                  <a:pos x="413" y="498"/>
                </a:cxn>
                <a:cxn ang="0">
                  <a:pos x="545" y="689"/>
                </a:cxn>
                <a:cxn ang="0">
                  <a:pos x="670" y="899"/>
                </a:cxn>
                <a:cxn ang="0">
                  <a:pos x="778" y="1121"/>
                </a:cxn>
                <a:cxn ang="0">
                  <a:pos x="873" y="1361"/>
                </a:cxn>
                <a:cxn ang="0">
                  <a:pos x="909" y="1487"/>
                </a:cxn>
                <a:cxn ang="0">
                  <a:pos x="945" y="1619"/>
                </a:cxn>
                <a:cxn ang="0">
                  <a:pos x="963" y="1702"/>
                </a:cxn>
                <a:cxn ang="0">
                  <a:pos x="981" y="1786"/>
                </a:cxn>
                <a:cxn ang="0">
                  <a:pos x="981" y="1786"/>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12" name="Freeform 23"/>
            <p:cNvSpPr/>
            <p:nvPr/>
          </p:nvSpPr>
          <p:spPr bwMode="hidden">
            <a:xfrm>
              <a:off x="5041" y="0"/>
              <a:ext cx="719" cy="845"/>
            </a:xfrm>
            <a:custGeom>
              <a:avLst/>
              <a:gdLst>
                <a:gd name="T0" fmla="*/ 751 w 717"/>
                <a:gd name="T1" fmla="*/ 845 h 845"/>
                <a:gd name="T2" fmla="*/ 751 w 717"/>
                <a:gd name="T3" fmla="*/ 821 h 845"/>
                <a:gd name="T4" fmla="*/ 608 w 717"/>
                <a:gd name="T5" fmla="*/ 605 h 845"/>
                <a:gd name="T6" fmla="*/ 423 w 717"/>
                <a:gd name="T7" fmla="*/ 396 h 845"/>
                <a:gd name="T8" fmla="*/ 238 w 717"/>
                <a:gd name="T9" fmla="*/ 192 h 845"/>
                <a:gd name="T10" fmla="*/ 17 w 717"/>
                <a:gd name="T11" fmla="*/ 0 h 845"/>
                <a:gd name="T12" fmla="*/ 0 w 717"/>
                <a:gd name="T13" fmla="*/ 0 h 845"/>
                <a:gd name="T14" fmla="*/ 226 w 717"/>
                <a:gd name="T15" fmla="*/ 198 h 845"/>
                <a:gd name="T16" fmla="*/ 417 w 717"/>
                <a:gd name="T17" fmla="*/ 408 h 845"/>
                <a:gd name="T18" fmla="*/ 602 w 717"/>
                <a:gd name="T19" fmla="*/ 623 h 845"/>
                <a:gd name="T20" fmla="*/ 751 w 717"/>
                <a:gd name="T21" fmla="*/ 845 h 845"/>
                <a:gd name="T22" fmla="*/ 751 w 717"/>
                <a:gd name="T23" fmla="*/ 845 h 8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13" name="Freeform 24"/>
            <p:cNvSpPr/>
            <p:nvPr/>
          </p:nvSpPr>
          <p:spPr bwMode="hidden">
            <a:xfrm>
              <a:off x="5352" y="0"/>
              <a:ext cx="408" cy="414"/>
            </a:xfrm>
            <a:custGeom>
              <a:avLst/>
              <a:gdLst>
                <a:gd name="T0" fmla="*/ 424 w 407"/>
                <a:gd name="T1" fmla="*/ 414 h 414"/>
                <a:gd name="T2" fmla="*/ 424 w 407"/>
                <a:gd name="T3" fmla="*/ 396 h 414"/>
                <a:gd name="T4" fmla="*/ 239 w 407"/>
                <a:gd name="T5" fmla="*/ 192 h 414"/>
                <a:gd name="T6" fmla="*/ 12 w 407"/>
                <a:gd name="T7" fmla="*/ 0 h 414"/>
                <a:gd name="T8" fmla="*/ 0 w 407"/>
                <a:gd name="T9" fmla="*/ 0 h 414"/>
                <a:gd name="T10" fmla="*/ 108 w 407"/>
                <a:gd name="T11" fmla="*/ 102 h 414"/>
                <a:gd name="T12" fmla="*/ 233 w 407"/>
                <a:gd name="T13" fmla="*/ 204 h 414"/>
                <a:gd name="T14" fmla="*/ 424 w 407"/>
                <a:gd name="T15" fmla="*/ 414 h 414"/>
                <a:gd name="T16" fmla="*/ 424 w 407"/>
                <a:gd name="T17" fmla="*/ 414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7" h="414">
                  <a:moveTo>
                    <a:pt x="407" y="414"/>
                  </a:moveTo>
                  <a:lnTo>
                    <a:pt x="407" y="396"/>
                  </a:lnTo>
                  <a:lnTo>
                    <a:pt x="222" y="192"/>
                  </a:lnTo>
                  <a:lnTo>
                    <a:pt x="12" y="0"/>
                  </a:lnTo>
                  <a:lnTo>
                    <a:pt x="0" y="0"/>
                  </a:lnTo>
                  <a:lnTo>
                    <a:pt x="108" y="102"/>
                  </a:lnTo>
                  <a:lnTo>
                    <a:pt x="216" y="204"/>
                  </a:lnTo>
                  <a:lnTo>
                    <a:pt x="407" y="41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14" name="Freeform 25"/>
            <p:cNvSpPr/>
            <p:nvPr/>
          </p:nvSpPr>
          <p:spPr bwMode="hidden">
            <a:xfrm>
              <a:off x="6" y="0"/>
              <a:ext cx="858" cy="1409"/>
            </a:xfrm>
            <a:custGeom>
              <a:avLst/>
              <a:gdLst/>
              <a:ahLst/>
              <a:cxnLst>
                <a:cxn ang="0">
                  <a:pos x="0" y="1361"/>
                </a:cxn>
                <a:cxn ang="0">
                  <a:pos x="0" y="1409"/>
                </a:cxn>
                <a:cxn ang="0">
                  <a:pos x="54" y="1211"/>
                </a:cxn>
                <a:cxn ang="0">
                  <a:pos x="126" y="1013"/>
                </a:cxn>
                <a:cxn ang="0">
                  <a:pos x="215" y="827"/>
                </a:cxn>
                <a:cxn ang="0">
                  <a:pos x="311" y="647"/>
                </a:cxn>
                <a:cxn ang="0">
                  <a:pos x="431" y="474"/>
                </a:cxn>
                <a:cxn ang="0">
                  <a:pos x="556" y="312"/>
                </a:cxn>
                <a:cxn ang="0">
                  <a:pos x="700" y="150"/>
                </a:cxn>
                <a:cxn ang="0">
                  <a:pos x="855" y="0"/>
                </a:cxn>
                <a:cxn ang="0">
                  <a:pos x="837" y="0"/>
                </a:cxn>
                <a:cxn ang="0">
                  <a:pos x="688" y="144"/>
                </a:cxn>
                <a:cxn ang="0">
                  <a:pos x="550" y="300"/>
                </a:cxn>
                <a:cxn ang="0">
                  <a:pos x="425" y="462"/>
                </a:cxn>
                <a:cxn ang="0">
                  <a:pos x="311" y="629"/>
                </a:cxn>
                <a:cxn ang="0">
                  <a:pos x="215" y="803"/>
                </a:cxn>
                <a:cxn ang="0">
                  <a:pos x="132" y="983"/>
                </a:cxn>
                <a:cxn ang="0">
                  <a:pos x="60" y="1169"/>
                </a:cxn>
                <a:cxn ang="0">
                  <a:pos x="0" y="1361"/>
                </a:cxn>
                <a:cxn ang="0">
                  <a:pos x="0" y="1361"/>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15" name="Freeform 26"/>
            <p:cNvSpPr/>
            <p:nvPr/>
          </p:nvSpPr>
          <p:spPr bwMode="hidden">
            <a:xfrm>
              <a:off x="6" y="0"/>
              <a:ext cx="588" cy="599"/>
            </a:xfrm>
            <a:custGeom>
              <a:avLst/>
              <a:gdLst>
                <a:gd name="T0" fmla="*/ 620 w 586"/>
                <a:gd name="T1" fmla="*/ 0 h 599"/>
                <a:gd name="T2" fmla="*/ 602 w 586"/>
                <a:gd name="T3" fmla="*/ 0 h 599"/>
                <a:gd name="T4" fmla="*/ 424 w 586"/>
                <a:gd name="T5" fmla="*/ 132 h 599"/>
                <a:gd name="T6" fmla="*/ 274 w 586"/>
                <a:gd name="T7" fmla="*/ 270 h 599"/>
                <a:gd name="T8" fmla="*/ 120 w 586"/>
                <a:gd name="T9" fmla="*/ 420 h 599"/>
                <a:gd name="T10" fmla="*/ 0 w 586"/>
                <a:gd name="T11" fmla="*/ 575 h 599"/>
                <a:gd name="T12" fmla="*/ 0 w 586"/>
                <a:gd name="T13" fmla="*/ 599 h 599"/>
                <a:gd name="T14" fmla="*/ 120 w 586"/>
                <a:gd name="T15" fmla="*/ 432 h 599"/>
                <a:gd name="T16" fmla="*/ 274 w 586"/>
                <a:gd name="T17" fmla="*/ 282 h 599"/>
                <a:gd name="T18" fmla="*/ 430 w 586"/>
                <a:gd name="T19" fmla="*/ 138 h 599"/>
                <a:gd name="T20" fmla="*/ 620 w 586"/>
                <a:gd name="T21" fmla="*/ 0 h 599"/>
                <a:gd name="T22" fmla="*/ 620 w 586"/>
                <a:gd name="T23" fmla="*/ 0 h 5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16" name="Freeform 27"/>
            <p:cNvSpPr/>
            <p:nvPr/>
          </p:nvSpPr>
          <p:spPr bwMode="hidden">
            <a:xfrm>
              <a:off x="6" y="0"/>
              <a:ext cx="270" cy="252"/>
            </a:xfrm>
            <a:custGeom>
              <a:avLst/>
              <a:gdLst>
                <a:gd name="T0" fmla="*/ 286 w 269"/>
                <a:gd name="T1" fmla="*/ 0 h 252"/>
                <a:gd name="T2" fmla="*/ 268 w 269"/>
                <a:gd name="T3" fmla="*/ 0 h 252"/>
                <a:gd name="T4" fmla="*/ 120 w 269"/>
                <a:gd name="T5" fmla="*/ 114 h 252"/>
                <a:gd name="T6" fmla="*/ 60 w 269"/>
                <a:gd name="T7" fmla="*/ 174 h 252"/>
                <a:gd name="T8" fmla="*/ 0 w 269"/>
                <a:gd name="T9" fmla="*/ 234 h 252"/>
                <a:gd name="T10" fmla="*/ 0 w 269"/>
                <a:gd name="T11" fmla="*/ 252 h 252"/>
                <a:gd name="T12" fmla="*/ 126 w 269"/>
                <a:gd name="T13" fmla="*/ 120 h 252"/>
                <a:gd name="T14" fmla="*/ 286 w 269"/>
                <a:gd name="T15" fmla="*/ 0 h 252"/>
                <a:gd name="T16" fmla="*/ 286 w 269"/>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252">
                  <a:moveTo>
                    <a:pt x="269" y="0"/>
                  </a:moveTo>
                  <a:lnTo>
                    <a:pt x="251" y="0"/>
                  </a:lnTo>
                  <a:lnTo>
                    <a:pt x="120" y="114"/>
                  </a:lnTo>
                  <a:lnTo>
                    <a:pt x="60" y="174"/>
                  </a:lnTo>
                  <a:lnTo>
                    <a:pt x="0" y="234"/>
                  </a:lnTo>
                  <a:lnTo>
                    <a:pt x="0" y="252"/>
                  </a:lnTo>
                  <a:lnTo>
                    <a:pt x="126" y="120"/>
                  </a:lnTo>
                  <a:lnTo>
                    <a:pt x="269"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17" name="Line 28"/>
            <p:cNvSpPr>
              <a:spLocks noChangeShapeType="1"/>
            </p:cNvSpPr>
            <p:nvPr/>
          </p:nvSpPr>
          <p:spPr bwMode="hidden">
            <a:xfrm>
              <a:off x="1" y="2749"/>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18" name="Line 29"/>
            <p:cNvSpPr>
              <a:spLocks noChangeShapeType="1"/>
            </p:cNvSpPr>
            <p:nvPr/>
          </p:nvSpPr>
          <p:spPr bwMode="hidden">
            <a:xfrm>
              <a:off x="1" y="2356"/>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19" name="Line 30"/>
            <p:cNvSpPr>
              <a:spLocks noChangeShapeType="1"/>
            </p:cNvSpPr>
            <p:nvPr/>
          </p:nvSpPr>
          <p:spPr bwMode="hidden">
            <a:xfrm>
              <a:off x="1" y="3142"/>
              <a:ext cx="5758" cy="0"/>
            </a:xfrm>
            <a:prstGeom prst="line">
              <a:avLst/>
            </a:prstGeom>
            <a:noFill/>
            <a:ln w="15875">
              <a:solidFill>
                <a:schemeClr val="bg2"/>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grpSp>
          <p:nvGrpSpPr>
            <p:cNvPr id="20" name="Group 31"/>
            <p:cNvGrpSpPr/>
            <p:nvPr/>
          </p:nvGrpSpPr>
          <p:grpSpPr bwMode="auto">
            <a:xfrm>
              <a:off x="1" y="392"/>
              <a:ext cx="5758" cy="1571"/>
              <a:chOff x="1" y="392"/>
              <a:chExt cx="5758" cy="1571"/>
            </a:xfrm>
          </p:grpSpPr>
          <p:sp>
            <p:nvSpPr>
              <p:cNvPr id="23" name="Line 32"/>
              <p:cNvSpPr>
                <a:spLocks noChangeShapeType="1"/>
              </p:cNvSpPr>
              <p:nvPr userDrawn="1"/>
            </p:nvSpPr>
            <p:spPr bwMode="hidden">
              <a:xfrm>
                <a:off x="1" y="784"/>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4" name="Line 33"/>
              <p:cNvSpPr>
                <a:spLocks noChangeShapeType="1"/>
              </p:cNvSpPr>
              <p:nvPr userDrawn="1"/>
            </p:nvSpPr>
            <p:spPr bwMode="hidden">
              <a:xfrm>
                <a:off x="1" y="1963"/>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5" name="Line 34"/>
              <p:cNvSpPr>
                <a:spLocks noChangeShapeType="1"/>
              </p:cNvSpPr>
              <p:nvPr userDrawn="1"/>
            </p:nvSpPr>
            <p:spPr bwMode="hidden">
              <a:xfrm>
                <a:off x="1" y="1570"/>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6" name="Line 35"/>
              <p:cNvSpPr>
                <a:spLocks noChangeShapeType="1"/>
              </p:cNvSpPr>
              <p:nvPr userDrawn="1"/>
            </p:nvSpPr>
            <p:spPr bwMode="hidden">
              <a:xfrm>
                <a:off x="1" y="1177"/>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7" name="Line 36"/>
              <p:cNvSpPr>
                <a:spLocks noChangeShapeType="1"/>
              </p:cNvSpPr>
              <p:nvPr userDrawn="1"/>
            </p:nvSpPr>
            <p:spPr bwMode="hidden">
              <a:xfrm>
                <a:off x="1" y="392"/>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grpSp>
        <p:sp>
          <p:nvSpPr>
            <p:cNvPr id="21" name="Line 37"/>
            <p:cNvSpPr>
              <a:spLocks noChangeShapeType="1"/>
            </p:cNvSpPr>
            <p:nvPr/>
          </p:nvSpPr>
          <p:spPr bwMode="hidden">
            <a:xfrm>
              <a:off x="1" y="3928"/>
              <a:ext cx="5758" cy="0"/>
            </a:xfrm>
            <a:prstGeom prst="line">
              <a:avLst/>
            </a:prstGeom>
            <a:noFill/>
            <a:ln w="15875">
              <a:solidFill>
                <a:schemeClr val="bg2"/>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2" name="Line 38"/>
            <p:cNvSpPr>
              <a:spLocks noChangeShapeType="1"/>
            </p:cNvSpPr>
            <p:nvPr/>
          </p:nvSpPr>
          <p:spPr bwMode="hidden">
            <a:xfrm>
              <a:off x="1" y="3535"/>
              <a:ext cx="5758" cy="0"/>
            </a:xfrm>
            <a:prstGeom prst="line">
              <a:avLst/>
            </a:prstGeom>
            <a:noFill/>
            <a:ln w="15875">
              <a:solidFill>
                <a:schemeClr val="bg2"/>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grpSp>
      <p:sp>
        <p:nvSpPr>
          <p:cNvPr id="69671" name="Rectangle 39"/>
          <p:cNvSpPr>
            <a:spLocks noGrp="1" noChangeArrowheads="1"/>
          </p:cNvSpPr>
          <p:nvPr>
            <p:ph type="ctrTitle" sz="quarter"/>
          </p:nvPr>
        </p:nvSpPr>
        <p:spPr>
          <a:xfrm>
            <a:off x="964406" y="1784724"/>
            <a:ext cx="10929938" cy="1831602"/>
          </a:xfrm>
        </p:spPr>
        <p:txBody>
          <a:bodyPr anchor="b"/>
          <a:lstStyle>
            <a:lvl1pPr>
              <a:defRPr sz="6800"/>
            </a:lvl1pPr>
          </a:lstStyle>
          <a:p>
            <a:r>
              <a:rPr lang="zh-CN" altLang="en-US"/>
              <a:t>单击此处编辑母版标题样式</a:t>
            </a:r>
            <a:endParaRPr lang="zh-CN" altLang="en-US"/>
          </a:p>
        </p:txBody>
      </p:sp>
      <p:sp>
        <p:nvSpPr>
          <p:cNvPr id="69672" name="Rectangle 40"/>
          <p:cNvSpPr>
            <a:spLocks noGrp="1" noChangeArrowheads="1"/>
          </p:cNvSpPr>
          <p:nvPr>
            <p:ph type="subTitle" sz="quarter" idx="1"/>
          </p:nvPr>
        </p:nvSpPr>
        <p:spPr>
          <a:xfrm>
            <a:off x="1928813" y="4098502"/>
            <a:ext cx="9001125" cy="1848344"/>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41" name="Rectangle 41"/>
          <p:cNvSpPr>
            <a:spLocks noGrp="1" noChangeArrowheads="1"/>
          </p:cNvSpPr>
          <p:nvPr>
            <p:ph type="ftr" sz="quarter" idx="10"/>
          </p:nvPr>
        </p:nvSpPr>
        <p:spPr/>
        <p:txBody>
          <a:bodyPr/>
          <a:lstStyle>
            <a:lvl1pPr>
              <a:defRPr>
                <a:effectLst>
                  <a:outerShdw blurRad="38100" dist="38100" dir="2700000" algn="tl">
                    <a:srgbClr val="000000"/>
                  </a:outerShdw>
                </a:effectLst>
                <a:latin typeface="Verdana" panose="020B0604030504040204" pitchFamily="34" charset="0"/>
                <a:ea typeface="宋体" panose="02010600030101010101" pitchFamily="2" charset="-122"/>
              </a:defRPr>
            </a:lvl1pPr>
          </a:lstStyle>
          <a:p>
            <a:pPr>
              <a:defRPr/>
            </a:pPr>
            <a:endParaRPr lang="en-US" altLang="zh-CN">
              <a:solidFill>
                <a:srgbClr val="FFFFFF"/>
              </a:solidFill>
            </a:endParaRPr>
          </a:p>
        </p:txBody>
      </p:sp>
      <p:sp>
        <p:nvSpPr>
          <p:cNvPr id="42" name="Rectangle 42"/>
          <p:cNvSpPr>
            <a:spLocks noGrp="1" noChangeArrowheads="1"/>
          </p:cNvSpPr>
          <p:nvPr>
            <p:ph type="sldNum" sz="quarter" idx="11"/>
          </p:nvPr>
        </p:nvSpPr>
        <p:spPr/>
        <p:txBody>
          <a:bodyPr/>
          <a:lstStyle>
            <a:lvl1pPr>
              <a:defRPr>
                <a:effectLst>
                  <a:outerShdw blurRad="38100" dist="38100" dir="2700000" algn="tl">
                    <a:srgbClr val="000000"/>
                  </a:outerShdw>
                </a:effectLst>
                <a:latin typeface="Verdana" panose="020B0604030504040204" pitchFamily="34" charset="0"/>
                <a:ea typeface="宋体" panose="02010600030101010101" pitchFamily="2" charset="-122"/>
              </a:defRPr>
            </a:lvl1pPr>
          </a:lstStyle>
          <a:p>
            <a:pPr>
              <a:defRPr/>
            </a:pPr>
            <a:fld id="{680E8951-A929-4A58-8D23-3863DD849BF3}"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0"/>
          <p:cNvSpPr>
            <a:spLocks noGrp="1" noChangeArrowheads="1"/>
          </p:cNvSpPr>
          <p:nvPr>
            <p:ph type="dt" sz="half" idx="10"/>
          </p:nvPr>
        </p:nvSpPr>
        <p:spPr/>
        <p:txBody>
          <a:bodyPr/>
          <a:lstStyle>
            <a:lvl1pPr>
              <a:defRPr/>
            </a:lvl1pPr>
          </a:lstStyle>
          <a:p>
            <a:pPr>
              <a:defRPr/>
            </a:pPr>
            <a:fld id="{0ACE4431-2423-4D47-9A41-9CE840D8BEFC}" type="datetime1">
              <a:rPr lang="zh-CN" altLang="en-US">
                <a:solidFill>
                  <a:srgbClr val="FFFFFF"/>
                </a:solidFill>
              </a:rPr>
            </a:fld>
            <a:endParaRPr lang="en-US" altLang="zh-CN">
              <a:solidFill>
                <a:srgbClr val="FFFFFF"/>
              </a:solidFill>
            </a:endParaRPr>
          </a:p>
        </p:txBody>
      </p:sp>
      <p:sp>
        <p:nvSpPr>
          <p:cNvPr id="5"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6" name="Rectangle 42"/>
          <p:cNvSpPr>
            <a:spLocks noGrp="1" noChangeArrowheads="1"/>
          </p:cNvSpPr>
          <p:nvPr>
            <p:ph type="sldNum" sz="quarter" idx="12"/>
          </p:nvPr>
        </p:nvSpPr>
        <p:spPr/>
        <p:txBody>
          <a:bodyPr/>
          <a:lstStyle>
            <a:lvl1pPr>
              <a:defRPr/>
            </a:lvl1pPr>
          </a:lstStyle>
          <a:p>
            <a:pPr>
              <a:defRPr/>
            </a:pPr>
            <a:fld id="{F996CE9E-5233-4E70-805C-E8486E1D41AC}"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15752" y="4647648"/>
            <a:ext cx="10929938" cy="1436485"/>
          </a:xfrm>
        </p:spPr>
        <p:txBody>
          <a:bodyPr anchor="t"/>
          <a:lstStyle>
            <a:lvl1pPr algn="l">
              <a:defRPr sz="5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752" y="3065506"/>
            <a:ext cx="10929938" cy="1582142"/>
          </a:xfrm>
        </p:spPr>
        <p:txBody>
          <a:bodyPr anchor="b"/>
          <a:lstStyle>
            <a:lvl1pPr marL="0" indent="0">
              <a:buNone/>
              <a:defRPr sz="2500"/>
            </a:lvl1pPr>
            <a:lvl2pPr marL="574040" indent="0">
              <a:buNone/>
              <a:defRPr sz="2300"/>
            </a:lvl2pPr>
            <a:lvl3pPr marL="1148080" indent="0">
              <a:buNone/>
              <a:defRPr sz="2000"/>
            </a:lvl3pPr>
            <a:lvl4pPr marL="1722120" indent="0">
              <a:buNone/>
              <a:defRPr sz="1800"/>
            </a:lvl4pPr>
            <a:lvl5pPr marL="2296160" indent="0">
              <a:buNone/>
              <a:defRPr sz="1800"/>
            </a:lvl5pPr>
            <a:lvl6pPr marL="2870200" indent="0">
              <a:buNone/>
              <a:defRPr sz="1800"/>
            </a:lvl6pPr>
            <a:lvl7pPr marL="3444240" indent="0">
              <a:buNone/>
              <a:defRPr sz="1800"/>
            </a:lvl7pPr>
            <a:lvl8pPr marL="4018280" indent="0">
              <a:buNone/>
              <a:defRPr sz="1800"/>
            </a:lvl8pPr>
            <a:lvl9pPr marL="4592320" indent="0">
              <a:buNone/>
              <a:defRPr sz="1800"/>
            </a:lvl9pPr>
          </a:lstStyle>
          <a:p>
            <a:pPr lvl="0"/>
            <a:r>
              <a:rPr lang="zh-CN" altLang="en-US" smtClean="0"/>
              <a:t>单击此处编辑母版文本样式</a:t>
            </a:r>
            <a:endParaRPr lang="zh-CN" altLang="en-US" smtClean="0"/>
          </a:p>
        </p:txBody>
      </p:sp>
      <p:sp>
        <p:nvSpPr>
          <p:cNvPr id="4" name="Rectangle 40"/>
          <p:cNvSpPr>
            <a:spLocks noGrp="1" noChangeArrowheads="1"/>
          </p:cNvSpPr>
          <p:nvPr>
            <p:ph type="dt" sz="half" idx="10"/>
          </p:nvPr>
        </p:nvSpPr>
        <p:spPr/>
        <p:txBody>
          <a:bodyPr/>
          <a:lstStyle>
            <a:lvl1pPr>
              <a:defRPr/>
            </a:lvl1pPr>
          </a:lstStyle>
          <a:p>
            <a:pPr>
              <a:defRPr/>
            </a:pPr>
            <a:fld id="{5FD975B8-E2C9-4CF5-B82E-741FCB16053B}" type="datetime1">
              <a:rPr lang="zh-CN" altLang="en-US">
                <a:solidFill>
                  <a:srgbClr val="FFFFFF"/>
                </a:solidFill>
              </a:rPr>
            </a:fld>
            <a:endParaRPr lang="en-US" altLang="zh-CN">
              <a:solidFill>
                <a:srgbClr val="FFFFFF"/>
              </a:solidFill>
            </a:endParaRPr>
          </a:p>
        </p:txBody>
      </p:sp>
      <p:sp>
        <p:nvSpPr>
          <p:cNvPr id="5"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6" name="Rectangle 42"/>
          <p:cNvSpPr>
            <a:spLocks noGrp="1" noChangeArrowheads="1"/>
          </p:cNvSpPr>
          <p:nvPr>
            <p:ph type="sldNum" sz="quarter" idx="12"/>
          </p:nvPr>
        </p:nvSpPr>
        <p:spPr/>
        <p:txBody>
          <a:bodyPr/>
          <a:lstStyle>
            <a:lvl1pPr>
              <a:defRPr/>
            </a:lvl1pPr>
          </a:lstStyle>
          <a:p>
            <a:pPr>
              <a:defRPr/>
            </a:pPr>
            <a:fld id="{B2E0ADC9-6DB6-4EF2-A885-0C89CF42D9C4}"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938" y="1687619"/>
            <a:ext cx="5679281" cy="4778237"/>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536531" y="1687619"/>
            <a:ext cx="5679281" cy="4778237"/>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0"/>
          <p:cNvSpPr>
            <a:spLocks noGrp="1" noChangeArrowheads="1"/>
          </p:cNvSpPr>
          <p:nvPr>
            <p:ph type="dt" sz="half" idx="10"/>
          </p:nvPr>
        </p:nvSpPr>
        <p:spPr/>
        <p:txBody>
          <a:bodyPr/>
          <a:lstStyle>
            <a:lvl1pPr>
              <a:defRPr/>
            </a:lvl1pPr>
          </a:lstStyle>
          <a:p>
            <a:pPr>
              <a:defRPr/>
            </a:pPr>
            <a:fld id="{C9E84C20-0681-40FF-930E-47A3BD31424D}" type="datetime1">
              <a:rPr lang="zh-CN" altLang="en-US">
                <a:solidFill>
                  <a:srgbClr val="FFFFFF"/>
                </a:solidFill>
              </a:rPr>
            </a:fld>
            <a:endParaRPr lang="en-US" altLang="zh-CN">
              <a:solidFill>
                <a:srgbClr val="FFFFFF"/>
              </a:solidFill>
            </a:endParaRPr>
          </a:p>
        </p:txBody>
      </p:sp>
      <p:sp>
        <p:nvSpPr>
          <p:cNvPr id="6"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p:txBody>
          <a:bodyPr/>
          <a:lstStyle>
            <a:lvl1pPr>
              <a:defRPr/>
            </a:lvl1pPr>
          </a:lstStyle>
          <a:p>
            <a:pPr>
              <a:defRPr/>
            </a:pPr>
            <a:fld id="{095614BA-729E-4912-A30B-3C414A0956BA}"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938" y="289641"/>
            <a:ext cx="11572875"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938" y="1618976"/>
            <a:ext cx="5681514" cy="674712"/>
          </a:xfrm>
        </p:spPr>
        <p:txBody>
          <a:bodyPr anchor="b"/>
          <a:lstStyle>
            <a:lvl1pPr marL="0" indent="0">
              <a:buNone/>
              <a:defRPr sz="3000" b="1"/>
            </a:lvl1pPr>
            <a:lvl2pPr marL="574040" indent="0">
              <a:buNone/>
              <a:defRPr sz="2500" b="1"/>
            </a:lvl2pPr>
            <a:lvl3pPr marL="1148080" indent="0">
              <a:buNone/>
              <a:defRPr sz="2300" b="1"/>
            </a:lvl3pPr>
            <a:lvl4pPr marL="1722120" indent="0">
              <a:buNone/>
              <a:defRPr sz="2000" b="1"/>
            </a:lvl4pPr>
            <a:lvl5pPr marL="2296160" indent="0">
              <a:buNone/>
              <a:defRPr sz="2000" b="1"/>
            </a:lvl5pPr>
            <a:lvl6pPr marL="2870200" indent="0">
              <a:buNone/>
              <a:defRPr sz="2000" b="1"/>
            </a:lvl6pPr>
            <a:lvl7pPr marL="3444240" indent="0">
              <a:buNone/>
              <a:defRPr sz="2000" b="1"/>
            </a:lvl7pPr>
            <a:lvl8pPr marL="4018280" indent="0">
              <a:buNone/>
              <a:defRPr sz="2000" b="1"/>
            </a:lvl8pPr>
            <a:lvl9pPr marL="4592320" indent="0">
              <a:buNone/>
              <a:defRPr sz="20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42938" y="2293688"/>
            <a:ext cx="5681514" cy="4167145"/>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532067" y="1618976"/>
            <a:ext cx="5683746" cy="674712"/>
          </a:xfrm>
        </p:spPr>
        <p:txBody>
          <a:bodyPr anchor="b"/>
          <a:lstStyle>
            <a:lvl1pPr marL="0" indent="0">
              <a:buNone/>
              <a:defRPr sz="3000" b="1"/>
            </a:lvl1pPr>
            <a:lvl2pPr marL="574040" indent="0">
              <a:buNone/>
              <a:defRPr sz="2500" b="1"/>
            </a:lvl2pPr>
            <a:lvl3pPr marL="1148080" indent="0">
              <a:buNone/>
              <a:defRPr sz="2300" b="1"/>
            </a:lvl3pPr>
            <a:lvl4pPr marL="1722120" indent="0">
              <a:buNone/>
              <a:defRPr sz="2000" b="1"/>
            </a:lvl4pPr>
            <a:lvl5pPr marL="2296160" indent="0">
              <a:buNone/>
              <a:defRPr sz="2000" b="1"/>
            </a:lvl5pPr>
            <a:lvl6pPr marL="2870200" indent="0">
              <a:buNone/>
              <a:defRPr sz="2000" b="1"/>
            </a:lvl6pPr>
            <a:lvl7pPr marL="3444240" indent="0">
              <a:buNone/>
              <a:defRPr sz="2000" b="1"/>
            </a:lvl7pPr>
            <a:lvl8pPr marL="4018280" indent="0">
              <a:buNone/>
              <a:defRPr sz="2000" b="1"/>
            </a:lvl8pPr>
            <a:lvl9pPr marL="4592320" indent="0">
              <a:buNone/>
              <a:defRPr sz="20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532067" y="2293688"/>
            <a:ext cx="5683746" cy="4167145"/>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0"/>
          <p:cNvSpPr>
            <a:spLocks noGrp="1" noChangeArrowheads="1"/>
          </p:cNvSpPr>
          <p:nvPr>
            <p:ph type="dt" sz="half" idx="10"/>
          </p:nvPr>
        </p:nvSpPr>
        <p:spPr/>
        <p:txBody>
          <a:bodyPr/>
          <a:lstStyle>
            <a:lvl1pPr>
              <a:defRPr/>
            </a:lvl1pPr>
          </a:lstStyle>
          <a:p>
            <a:pPr>
              <a:defRPr/>
            </a:pPr>
            <a:fld id="{3421525B-EEAF-431E-A8DE-DDCE919A4D58}" type="datetime1">
              <a:rPr lang="zh-CN" altLang="en-US">
                <a:solidFill>
                  <a:srgbClr val="FFFFFF"/>
                </a:solidFill>
              </a:rPr>
            </a:fld>
            <a:endParaRPr lang="en-US" altLang="zh-CN">
              <a:solidFill>
                <a:srgbClr val="FFFFFF"/>
              </a:solidFill>
            </a:endParaRPr>
          </a:p>
        </p:txBody>
      </p:sp>
      <p:sp>
        <p:nvSpPr>
          <p:cNvPr id="8"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9" name="Rectangle 42"/>
          <p:cNvSpPr>
            <a:spLocks noGrp="1" noChangeArrowheads="1"/>
          </p:cNvSpPr>
          <p:nvPr>
            <p:ph type="sldNum" sz="quarter" idx="12"/>
          </p:nvPr>
        </p:nvSpPr>
        <p:spPr/>
        <p:txBody>
          <a:bodyPr/>
          <a:lstStyle>
            <a:lvl1pPr>
              <a:defRPr/>
            </a:lvl1pPr>
          </a:lstStyle>
          <a:p>
            <a:pPr>
              <a:defRPr/>
            </a:pPr>
            <a:fld id="{606F78A5-E7B2-469B-BB24-85F115B47302}"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0"/>
          <p:cNvSpPr>
            <a:spLocks noGrp="1" noChangeArrowheads="1"/>
          </p:cNvSpPr>
          <p:nvPr>
            <p:ph type="dt" sz="half" idx="10"/>
          </p:nvPr>
        </p:nvSpPr>
        <p:spPr/>
        <p:txBody>
          <a:bodyPr/>
          <a:lstStyle>
            <a:lvl1pPr>
              <a:defRPr/>
            </a:lvl1pPr>
          </a:lstStyle>
          <a:p>
            <a:pPr>
              <a:defRPr/>
            </a:pPr>
            <a:fld id="{E751711D-6856-4207-9970-3E728B575B03}" type="datetime1">
              <a:rPr lang="zh-CN" altLang="en-US">
                <a:solidFill>
                  <a:srgbClr val="FFFFFF"/>
                </a:solidFill>
              </a:rPr>
            </a:fld>
            <a:endParaRPr lang="en-US" altLang="zh-CN">
              <a:solidFill>
                <a:srgbClr val="FFFFFF"/>
              </a:solidFill>
            </a:endParaRPr>
          </a:p>
        </p:txBody>
      </p:sp>
      <p:sp>
        <p:nvSpPr>
          <p:cNvPr id="4"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5" name="Rectangle 42"/>
          <p:cNvSpPr>
            <a:spLocks noGrp="1" noChangeArrowheads="1"/>
          </p:cNvSpPr>
          <p:nvPr>
            <p:ph type="sldNum" sz="quarter" idx="12"/>
          </p:nvPr>
        </p:nvSpPr>
        <p:spPr/>
        <p:txBody>
          <a:bodyPr/>
          <a:lstStyle>
            <a:lvl1pPr>
              <a:defRPr/>
            </a:lvl1pPr>
          </a:lstStyle>
          <a:p>
            <a:pPr>
              <a:defRPr/>
            </a:pPr>
            <a:fld id="{D5862699-A6D2-4780-B8A5-638B03303830}"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0"/>
          <p:cNvSpPr>
            <a:spLocks noGrp="1" noChangeArrowheads="1"/>
          </p:cNvSpPr>
          <p:nvPr>
            <p:ph type="dt" sz="half" idx="10"/>
          </p:nvPr>
        </p:nvSpPr>
        <p:spPr/>
        <p:txBody>
          <a:bodyPr/>
          <a:lstStyle>
            <a:lvl1pPr>
              <a:defRPr/>
            </a:lvl1pPr>
          </a:lstStyle>
          <a:p>
            <a:pPr>
              <a:defRPr/>
            </a:pPr>
            <a:fld id="{E46B2A62-029B-47E1-A451-495D30FB8393}" type="datetime1">
              <a:rPr lang="zh-CN" altLang="en-US">
                <a:solidFill>
                  <a:srgbClr val="FFFFFF"/>
                </a:solidFill>
              </a:rPr>
            </a:fld>
            <a:endParaRPr lang="en-US" altLang="zh-CN">
              <a:solidFill>
                <a:srgbClr val="FFFFFF"/>
              </a:solidFill>
            </a:endParaRPr>
          </a:p>
        </p:txBody>
      </p:sp>
      <p:sp>
        <p:nvSpPr>
          <p:cNvPr id="3"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4" name="Rectangle 42"/>
          <p:cNvSpPr>
            <a:spLocks noGrp="1" noChangeArrowheads="1"/>
          </p:cNvSpPr>
          <p:nvPr>
            <p:ph type="sldNum" sz="quarter" idx="12"/>
          </p:nvPr>
        </p:nvSpPr>
        <p:spPr/>
        <p:txBody>
          <a:bodyPr/>
          <a:lstStyle>
            <a:lvl1pPr>
              <a:defRPr/>
            </a:lvl1pPr>
          </a:lstStyle>
          <a:p>
            <a:pPr>
              <a:defRPr/>
            </a:pPr>
            <a:fld id="{E936C0FE-A47C-4CD8-8B74-830DDAF1D5A7}"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938" y="287967"/>
            <a:ext cx="4230440" cy="1225532"/>
          </a:xfrm>
        </p:spPr>
        <p:txBody>
          <a:bodyPr anchor="b"/>
          <a:lstStyle>
            <a:lvl1pPr algn="l">
              <a:defRPr sz="2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414" y="287967"/>
            <a:ext cx="7188398" cy="6172866"/>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42938" y="1513500"/>
            <a:ext cx="4230440" cy="4947334"/>
          </a:xfrm>
        </p:spPr>
        <p:txBody>
          <a:bodyPr/>
          <a:lstStyle>
            <a:lvl1pPr marL="0" indent="0">
              <a:buNone/>
              <a:defRPr sz="1800"/>
            </a:lvl1pPr>
            <a:lvl2pPr marL="574040" indent="0">
              <a:buNone/>
              <a:defRPr sz="1500"/>
            </a:lvl2pPr>
            <a:lvl3pPr marL="1148080" indent="0">
              <a:buNone/>
              <a:defRPr sz="1300"/>
            </a:lvl3pPr>
            <a:lvl4pPr marL="1722120" indent="0">
              <a:buNone/>
              <a:defRPr sz="1100"/>
            </a:lvl4pPr>
            <a:lvl5pPr marL="2296160" indent="0">
              <a:buNone/>
              <a:defRPr sz="1100"/>
            </a:lvl5pPr>
            <a:lvl6pPr marL="2870200" indent="0">
              <a:buNone/>
              <a:defRPr sz="1100"/>
            </a:lvl6pPr>
            <a:lvl7pPr marL="3444240" indent="0">
              <a:buNone/>
              <a:defRPr sz="1100"/>
            </a:lvl7pPr>
            <a:lvl8pPr marL="4018280" indent="0">
              <a:buNone/>
              <a:defRPr sz="1100"/>
            </a:lvl8pPr>
            <a:lvl9pPr marL="4592320" indent="0">
              <a:buNone/>
              <a:defRPr sz="1100"/>
            </a:lvl9pPr>
          </a:lstStyle>
          <a:p>
            <a:pPr lvl="0"/>
            <a:r>
              <a:rPr lang="zh-CN" altLang="en-US" smtClean="0"/>
              <a:t>单击此处编辑母版文本样式</a:t>
            </a:r>
            <a:endParaRPr lang="zh-CN" altLang="en-US" smtClean="0"/>
          </a:p>
        </p:txBody>
      </p:sp>
      <p:sp>
        <p:nvSpPr>
          <p:cNvPr id="5" name="Rectangle 40"/>
          <p:cNvSpPr>
            <a:spLocks noGrp="1" noChangeArrowheads="1"/>
          </p:cNvSpPr>
          <p:nvPr>
            <p:ph type="dt" sz="half" idx="10"/>
          </p:nvPr>
        </p:nvSpPr>
        <p:spPr/>
        <p:txBody>
          <a:bodyPr/>
          <a:lstStyle>
            <a:lvl1pPr>
              <a:defRPr/>
            </a:lvl1pPr>
          </a:lstStyle>
          <a:p>
            <a:pPr>
              <a:defRPr/>
            </a:pPr>
            <a:fld id="{6EE877E4-93D2-46B2-A0EC-7B62114D4542}" type="datetime1">
              <a:rPr lang="zh-CN" altLang="en-US">
                <a:solidFill>
                  <a:srgbClr val="FFFFFF"/>
                </a:solidFill>
              </a:rPr>
            </a:fld>
            <a:endParaRPr lang="en-US" altLang="zh-CN">
              <a:solidFill>
                <a:srgbClr val="FFFFFF"/>
              </a:solidFill>
            </a:endParaRPr>
          </a:p>
        </p:txBody>
      </p:sp>
      <p:sp>
        <p:nvSpPr>
          <p:cNvPr id="6"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p:txBody>
          <a:bodyPr/>
          <a:lstStyle>
            <a:lvl1pPr>
              <a:defRPr/>
            </a:lvl1pPr>
          </a:lstStyle>
          <a:p>
            <a:pPr>
              <a:defRPr/>
            </a:pPr>
            <a:fld id="{9B1D2609-5DC5-43B9-ABAC-D24388971C8D}"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938" y="1687619"/>
            <a:ext cx="5679281" cy="47782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536531" y="1687619"/>
            <a:ext cx="5679281" cy="47782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0"/>
          <p:cNvSpPr>
            <a:spLocks noGrp="1" noChangeArrowheads="1"/>
          </p:cNvSpPr>
          <p:nvPr>
            <p:ph type="dt" sz="half" idx="10"/>
          </p:nvPr>
        </p:nvSpPr>
        <p:spPr/>
        <p:txBody>
          <a:bodyPr/>
          <a:lstStyle>
            <a:lvl1pPr>
              <a:defRPr/>
            </a:lvl1pPr>
          </a:lstStyle>
          <a:p>
            <a:pPr>
              <a:defRPr/>
            </a:pPr>
            <a:fld id="{5AF3E68D-BE4E-4BA8-9E0D-5906DDEA598C}" type="datetime1">
              <a:rPr lang="zh-CN" altLang="en-US">
                <a:solidFill>
                  <a:srgbClr val="FFFFFF"/>
                </a:solidFill>
              </a:rPr>
            </a:fld>
            <a:endParaRPr lang="en-US" altLang="zh-CN">
              <a:solidFill>
                <a:srgbClr val="FFFFFF"/>
              </a:solidFill>
            </a:endParaRPr>
          </a:p>
        </p:txBody>
      </p:sp>
      <p:sp>
        <p:nvSpPr>
          <p:cNvPr id="6"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p:txBody>
          <a:bodyPr/>
          <a:lstStyle>
            <a:lvl1pPr>
              <a:defRPr/>
            </a:lvl1pPr>
          </a:lstStyle>
          <a:p>
            <a:pPr>
              <a:defRPr/>
            </a:pPr>
            <a:fld id="{6FF75DC1-ED21-49B5-911B-0B6F7589B9B6}" type="slidenum">
              <a:rPr lang="en-US" altLang="zh-CN">
                <a:solidFill>
                  <a:srgbClr val="FFFFFF"/>
                </a:solidFill>
              </a:rPr>
            </a:fld>
            <a:endParaRPr lang="en-US" altLang="zh-CN">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405" y="5062855"/>
            <a:ext cx="7715250" cy="597699"/>
          </a:xfrm>
        </p:spPr>
        <p:txBody>
          <a:bodyPr anchor="b"/>
          <a:lstStyle>
            <a:lvl1pPr algn="l">
              <a:defRPr sz="2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405" y="646251"/>
            <a:ext cx="7715250" cy="4339590"/>
          </a:xfrm>
        </p:spPr>
        <p:txBody>
          <a:bodyPr/>
          <a:lstStyle>
            <a:lvl1pPr marL="0" indent="0">
              <a:buNone/>
              <a:defRPr sz="4000"/>
            </a:lvl1pPr>
            <a:lvl2pPr marL="574040" indent="0">
              <a:buNone/>
              <a:defRPr sz="3500"/>
            </a:lvl2pPr>
            <a:lvl3pPr marL="1148080" indent="0">
              <a:buNone/>
              <a:defRPr sz="3000"/>
            </a:lvl3pPr>
            <a:lvl4pPr marL="1722120" indent="0">
              <a:buNone/>
              <a:defRPr sz="2500"/>
            </a:lvl4pPr>
            <a:lvl5pPr marL="2296160" indent="0">
              <a:buNone/>
              <a:defRPr sz="2500"/>
            </a:lvl5pPr>
            <a:lvl6pPr marL="2870200" indent="0">
              <a:buNone/>
              <a:defRPr sz="2500"/>
            </a:lvl6pPr>
            <a:lvl7pPr marL="3444240" indent="0">
              <a:buNone/>
              <a:defRPr sz="2500"/>
            </a:lvl7pPr>
            <a:lvl8pPr marL="4018280" indent="0">
              <a:buNone/>
              <a:defRPr sz="2500"/>
            </a:lvl8pPr>
            <a:lvl9pPr marL="4592320" indent="0">
              <a:buNone/>
              <a:defRPr sz="2500"/>
            </a:lvl9pPr>
          </a:lstStyle>
          <a:p>
            <a:pPr lvl="0"/>
            <a:endParaRPr lang="zh-CN" altLang="en-US" noProof="0" smtClean="0"/>
          </a:p>
        </p:txBody>
      </p:sp>
      <p:sp>
        <p:nvSpPr>
          <p:cNvPr id="4" name="文本占位符 3"/>
          <p:cNvSpPr>
            <a:spLocks noGrp="1"/>
          </p:cNvSpPr>
          <p:nvPr>
            <p:ph type="body" sz="half" idx="2"/>
          </p:nvPr>
        </p:nvSpPr>
        <p:spPr>
          <a:xfrm>
            <a:off x="2520405" y="5660554"/>
            <a:ext cx="7715250" cy="848831"/>
          </a:xfrm>
        </p:spPr>
        <p:txBody>
          <a:bodyPr/>
          <a:lstStyle>
            <a:lvl1pPr marL="0" indent="0">
              <a:buNone/>
              <a:defRPr sz="1800"/>
            </a:lvl1pPr>
            <a:lvl2pPr marL="574040" indent="0">
              <a:buNone/>
              <a:defRPr sz="1500"/>
            </a:lvl2pPr>
            <a:lvl3pPr marL="1148080" indent="0">
              <a:buNone/>
              <a:defRPr sz="1300"/>
            </a:lvl3pPr>
            <a:lvl4pPr marL="1722120" indent="0">
              <a:buNone/>
              <a:defRPr sz="1100"/>
            </a:lvl4pPr>
            <a:lvl5pPr marL="2296160" indent="0">
              <a:buNone/>
              <a:defRPr sz="1100"/>
            </a:lvl5pPr>
            <a:lvl6pPr marL="2870200" indent="0">
              <a:buNone/>
              <a:defRPr sz="1100"/>
            </a:lvl6pPr>
            <a:lvl7pPr marL="3444240" indent="0">
              <a:buNone/>
              <a:defRPr sz="1100"/>
            </a:lvl7pPr>
            <a:lvl8pPr marL="4018280" indent="0">
              <a:buNone/>
              <a:defRPr sz="1100"/>
            </a:lvl8pPr>
            <a:lvl9pPr marL="4592320" indent="0">
              <a:buNone/>
              <a:defRPr sz="1100"/>
            </a:lvl9pPr>
          </a:lstStyle>
          <a:p>
            <a:pPr lvl="0"/>
            <a:r>
              <a:rPr lang="zh-CN" altLang="en-US" smtClean="0"/>
              <a:t>单击此处编辑母版文本样式</a:t>
            </a:r>
            <a:endParaRPr lang="zh-CN" altLang="en-US" smtClean="0"/>
          </a:p>
        </p:txBody>
      </p:sp>
      <p:sp>
        <p:nvSpPr>
          <p:cNvPr id="5" name="Rectangle 40"/>
          <p:cNvSpPr>
            <a:spLocks noGrp="1" noChangeArrowheads="1"/>
          </p:cNvSpPr>
          <p:nvPr>
            <p:ph type="dt" sz="half" idx="10"/>
          </p:nvPr>
        </p:nvSpPr>
        <p:spPr/>
        <p:txBody>
          <a:bodyPr/>
          <a:lstStyle>
            <a:lvl1pPr>
              <a:defRPr/>
            </a:lvl1pPr>
          </a:lstStyle>
          <a:p>
            <a:pPr>
              <a:defRPr/>
            </a:pPr>
            <a:fld id="{D3F23415-7A02-4795-96DC-56918C172635}" type="datetime1">
              <a:rPr lang="zh-CN" altLang="en-US">
                <a:solidFill>
                  <a:srgbClr val="FFFFFF"/>
                </a:solidFill>
              </a:rPr>
            </a:fld>
            <a:endParaRPr lang="en-US" altLang="zh-CN">
              <a:solidFill>
                <a:srgbClr val="FFFFFF"/>
              </a:solidFill>
            </a:endParaRPr>
          </a:p>
        </p:txBody>
      </p:sp>
      <p:sp>
        <p:nvSpPr>
          <p:cNvPr id="6"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p:txBody>
          <a:bodyPr/>
          <a:lstStyle>
            <a:lvl1pPr>
              <a:defRPr/>
            </a:lvl1pPr>
          </a:lstStyle>
          <a:p>
            <a:pPr>
              <a:defRPr/>
            </a:pPr>
            <a:fld id="{78D7B964-8685-42CC-96C7-68318804F0B3}"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0"/>
          <p:cNvSpPr>
            <a:spLocks noGrp="1" noChangeArrowheads="1"/>
          </p:cNvSpPr>
          <p:nvPr>
            <p:ph type="dt" sz="half" idx="10"/>
          </p:nvPr>
        </p:nvSpPr>
        <p:spPr/>
        <p:txBody>
          <a:bodyPr/>
          <a:lstStyle>
            <a:lvl1pPr>
              <a:defRPr/>
            </a:lvl1pPr>
          </a:lstStyle>
          <a:p>
            <a:pPr>
              <a:defRPr/>
            </a:pPr>
            <a:fld id="{82AFDCAE-7EFB-443E-8ABA-0BBA6AE5D52B}" type="datetime1">
              <a:rPr lang="zh-CN" altLang="en-US">
                <a:solidFill>
                  <a:srgbClr val="FFFFFF"/>
                </a:solidFill>
              </a:rPr>
            </a:fld>
            <a:endParaRPr lang="en-US" altLang="zh-CN">
              <a:solidFill>
                <a:srgbClr val="FFFFFF"/>
              </a:solidFill>
            </a:endParaRPr>
          </a:p>
        </p:txBody>
      </p:sp>
      <p:sp>
        <p:nvSpPr>
          <p:cNvPr id="5"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6" name="Rectangle 42"/>
          <p:cNvSpPr>
            <a:spLocks noGrp="1" noChangeArrowheads="1"/>
          </p:cNvSpPr>
          <p:nvPr>
            <p:ph type="sldNum" sz="quarter" idx="12"/>
          </p:nvPr>
        </p:nvSpPr>
        <p:spPr/>
        <p:txBody>
          <a:bodyPr/>
          <a:lstStyle>
            <a:lvl1pPr>
              <a:defRPr/>
            </a:lvl1pPr>
          </a:lstStyle>
          <a:p>
            <a:pPr>
              <a:defRPr/>
            </a:pPr>
            <a:fld id="{09916158-D6B5-456A-9E72-7218E81EB811}"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2594" y="292990"/>
            <a:ext cx="2893219" cy="617286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937" y="292990"/>
            <a:ext cx="8465344" cy="617286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0"/>
          <p:cNvSpPr>
            <a:spLocks noGrp="1" noChangeArrowheads="1"/>
          </p:cNvSpPr>
          <p:nvPr>
            <p:ph type="dt" sz="half" idx="10"/>
          </p:nvPr>
        </p:nvSpPr>
        <p:spPr/>
        <p:txBody>
          <a:bodyPr/>
          <a:lstStyle>
            <a:lvl1pPr>
              <a:defRPr/>
            </a:lvl1pPr>
          </a:lstStyle>
          <a:p>
            <a:pPr>
              <a:defRPr/>
            </a:pPr>
            <a:fld id="{1668D3ED-79F5-4CC1-8FEB-FB9438242AA2}" type="datetime1">
              <a:rPr lang="zh-CN" altLang="en-US">
                <a:solidFill>
                  <a:srgbClr val="FFFFFF"/>
                </a:solidFill>
              </a:rPr>
            </a:fld>
            <a:endParaRPr lang="en-US" altLang="zh-CN">
              <a:solidFill>
                <a:srgbClr val="FFFFFF"/>
              </a:solidFill>
            </a:endParaRPr>
          </a:p>
        </p:txBody>
      </p:sp>
      <p:sp>
        <p:nvSpPr>
          <p:cNvPr id="5"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6" name="Rectangle 42"/>
          <p:cNvSpPr>
            <a:spLocks noGrp="1" noChangeArrowheads="1"/>
          </p:cNvSpPr>
          <p:nvPr>
            <p:ph type="sldNum" sz="quarter" idx="12"/>
          </p:nvPr>
        </p:nvSpPr>
        <p:spPr/>
        <p:txBody>
          <a:bodyPr/>
          <a:lstStyle>
            <a:lvl1pPr>
              <a:defRPr/>
            </a:lvl1pPr>
          </a:lstStyle>
          <a:p>
            <a:pPr>
              <a:defRPr/>
            </a:pPr>
            <a:fld id="{9AA66E90-82D2-4C74-B654-FE4550E038AD}"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938" y="1687619"/>
            <a:ext cx="5679281" cy="47782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536531" y="1687619"/>
            <a:ext cx="5679281" cy="47782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0"/>
          <p:cNvSpPr>
            <a:spLocks noGrp="1" noChangeArrowheads="1"/>
          </p:cNvSpPr>
          <p:nvPr>
            <p:ph type="dt" sz="half" idx="10"/>
          </p:nvPr>
        </p:nvSpPr>
        <p:spPr/>
        <p:txBody>
          <a:bodyPr/>
          <a:lstStyle>
            <a:lvl1pPr>
              <a:defRPr/>
            </a:lvl1pPr>
          </a:lstStyle>
          <a:p>
            <a:pPr>
              <a:defRPr/>
            </a:pPr>
            <a:fld id="{5AF3E68D-BE4E-4BA8-9E0D-5906DDEA598C}" type="datetime1">
              <a:rPr lang="zh-CN" altLang="en-US">
                <a:solidFill>
                  <a:srgbClr val="FFFFFF"/>
                </a:solidFill>
              </a:rPr>
            </a:fld>
            <a:endParaRPr lang="en-US" altLang="zh-CN">
              <a:solidFill>
                <a:srgbClr val="FFFFFF"/>
              </a:solidFill>
            </a:endParaRPr>
          </a:p>
        </p:txBody>
      </p:sp>
      <p:sp>
        <p:nvSpPr>
          <p:cNvPr id="6"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p:txBody>
          <a:bodyPr/>
          <a:lstStyle>
            <a:lvl1pPr>
              <a:defRPr/>
            </a:lvl1pPr>
          </a:lstStyle>
          <a:p>
            <a:pPr>
              <a:defRPr/>
            </a:pPr>
            <a:fld id="{6FF75DC1-ED21-49B5-911B-0B6F7589B9B6}"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42938" y="1687619"/>
            <a:ext cx="11572875" cy="4778237"/>
          </a:xfrm>
        </p:spPr>
        <p:txBody>
          <a:bodyPr/>
          <a:lstStyle/>
          <a:p>
            <a:pPr lvl="0"/>
            <a:endParaRPr lang="zh-CN" altLang="en-US" noProof="0" smtClean="0"/>
          </a:p>
        </p:txBody>
      </p:sp>
      <p:sp>
        <p:nvSpPr>
          <p:cNvPr id="4" name="Rectangle 40"/>
          <p:cNvSpPr>
            <a:spLocks noGrp="1" noChangeArrowheads="1"/>
          </p:cNvSpPr>
          <p:nvPr>
            <p:ph type="dt" sz="half" idx="10"/>
          </p:nvPr>
        </p:nvSpPr>
        <p:spPr/>
        <p:txBody>
          <a:bodyPr/>
          <a:lstStyle>
            <a:lvl1pPr>
              <a:defRPr/>
            </a:lvl1pPr>
          </a:lstStyle>
          <a:p>
            <a:pPr>
              <a:defRPr/>
            </a:pPr>
            <a:fld id="{0736BDE0-6DC0-4D51-9A86-54AB06F2C920}" type="datetime1">
              <a:rPr lang="zh-CN" altLang="en-US">
                <a:solidFill>
                  <a:srgbClr val="FFFFFF"/>
                </a:solidFill>
              </a:rPr>
            </a:fld>
            <a:endParaRPr lang="en-US" altLang="zh-CN">
              <a:solidFill>
                <a:srgbClr val="FFFFFF"/>
              </a:solidFill>
            </a:endParaRPr>
          </a:p>
        </p:txBody>
      </p:sp>
      <p:sp>
        <p:nvSpPr>
          <p:cNvPr id="5"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6" name="Rectangle 42"/>
          <p:cNvSpPr>
            <a:spLocks noGrp="1" noChangeArrowheads="1"/>
          </p:cNvSpPr>
          <p:nvPr>
            <p:ph type="sldNum" sz="quarter" idx="12"/>
          </p:nvPr>
        </p:nvSpPr>
        <p:spPr/>
        <p:txBody>
          <a:bodyPr/>
          <a:lstStyle>
            <a:lvl1pPr>
              <a:defRPr/>
            </a:lvl1pPr>
          </a:lstStyle>
          <a:p>
            <a:pPr>
              <a:defRPr/>
            </a:pPr>
            <a:fld id="{340B13E5-3112-4520-BC63-1C41B898E478}"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42938" y="1687619"/>
            <a:ext cx="5679281" cy="47782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536531" y="1687619"/>
            <a:ext cx="5679281" cy="47782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0"/>
          <p:cNvSpPr>
            <a:spLocks noGrp="1" noChangeArrowheads="1"/>
          </p:cNvSpPr>
          <p:nvPr>
            <p:ph type="dt" sz="half" idx="10"/>
          </p:nvPr>
        </p:nvSpPr>
        <p:spPr/>
        <p:txBody>
          <a:bodyPr/>
          <a:lstStyle>
            <a:lvl1pPr>
              <a:defRPr/>
            </a:lvl1pPr>
          </a:lstStyle>
          <a:p>
            <a:pPr>
              <a:defRPr/>
            </a:pPr>
            <a:fld id="{AAE0077C-E2F7-4D64-BB5C-FC81C77EE355}" type="datetime1">
              <a:rPr lang="zh-CN" altLang="en-US">
                <a:solidFill>
                  <a:srgbClr val="FFFFFF"/>
                </a:solidFill>
              </a:rPr>
            </a:fld>
            <a:endParaRPr lang="en-US" altLang="zh-CN">
              <a:solidFill>
                <a:srgbClr val="FFFFFF"/>
              </a:solidFill>
            </a:endParaRPr>
          </a:p>
        </p:txBody>
      </p:sp>
      <p:sp>
        <p:nvSpPr>
          <p:cNvPr id="6"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p:txBody>
          <a:bodyPr/>
          <a:lstStyle>
            <a:lvl1pPr>
              <a:defRPr/>
            </a:lvl1pPr>
          </a:lstStyle>
          <a:p>
            <a:pPr>
              <a:defRPr/>
            </a:pPr>
            <a:fld id="{0F0A7B75-4CA0-4CC8-9728-60D2469709E8}"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42938" y="1687619"/>
            <a:ext cx="5679281" cy="47782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536531" y="1687619"/>
            <a:ext cx="5679281" cy="230875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536531" y="4157100"/>
            <a:ext cx="5679281" cy="230875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0"/>
          <p:cNvSpPr>
            <a:spLocks noGrp="1" noChangeArrowheads="1"/>
          </p:cNvSpPr>
          <p:nvPr>
            <p:ph type="dt" sz="half" idx="10"/>
          </p:nvPr>
        </p:nvSpPr>
        <p:spPr/>
        <p:txBody>
          <a:bodyPr/>
          <a:lstStyle>
            <a:lvl1pPr>
              <a:defRPr/>
            </a:lvl1pPr>
          </a:lstStyle>
          <a:p>
            <a:pPr>
              <a:defRPr/>
            </a:pPr>
            <a:fld id="{DFBDFAF6-4AC6-46ED-AAFF-C4F5498DC8D3}" type="datetime1">
              <a:rPr lang="zh-CN" altLang="en-US">
                <a:solidFill>
                  <a:srgbClr val="FFFFFF"/>
                </a:solidFill>
              </a:rPr>
            </a:fld>
            <a:endParaRPr lang="en-US" altLang="zh-CN">
              <a:solidFill>
                <a:srgbClr val="FFFFFF"/>
              </a:solidFill>
            </a:endParaRPr>
          </a:p>
        </p:txBody>
      </p:sp>
      <p:sp>
        <p:nvSpPr>
          <p:cNvPr id="7" name="Rectangle 41"/>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8" name="Rectangle 42"/>
          <p:cNvSpPr>
            <a:spLocks noGrp="1" noChangeArrowheads="1"/>
          </p:cNvSpPr>
          <p:nvPr>
            <p:ph type="sldNum" sz="quarter" idx="12"/>
          </p:nvPr>
        </p:nvSpPr>
        <p:spPr/>
        <p:txBody>
          <a:bodyPr/>
          <a:lstStyle>
            <a:lvl1pPr>
              <a:defRPr/>
            </a:lvl1pPr>
          </a:lstStyle>
          <a:p>
            <a:pPr>
              <a:defRPr/>
            </a:pPr>
            <a:fld id="{3EF2CE0D-CA10-4EB7-AF8A-4EECCB8DDCF5}"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8949" t="1657" r="4535" b="3894"/>
          <a:stretch>
            <a:fillRect/>
          </a:stretch>
        </p:blipFill>
        <p:spPr bwMode="auto">
          <a:xfrm>
            <a:off x="1466702" y="3160936"/>
            <a:ext cx="9706570" cy="286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5"/>
          <p:cNvSpPr>
            <a:spLocks noChangeShapeType="1"/>
          </p:cNvSpPr>
          <p:nvPr/>
        </p:nvSpPr>
        <p:spPr bwMode="auto">
          <a:xfrm>
            <a:off x="642938" y="6509385"/>
            <a:ext cx="11572875" cy="0"/>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Line 6"/>
          <p:cNvSpPr>
            <a:spLocks noChangeShapeType="1"/>
          </p:cNvSpPr>
          <p:nvPr/>
        </p:nvSpPr>
        <p:spPr bwMode="auto">
          <a:xfrm>
            <a:off x="151804" y="957656"/>
            <a:ext cx="12048382" cy="0"/>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Picture 7" descr="计算机科学与技术学院"/>
          <p:cNvPicPr>
            <a:picLocks noChangeAspect="1" noChangeArrowheads="1"/>
          </p:cNvPicPr>
          <p:nvPr/>
        </p:nvPicPr>
        <p:blipFill>
          <a:blip r:embed="rId3" cstate="print">
            <a:clrChange>
              <a:clrFrom>
                <a:srgbClr val="F0F2F1"/>
              </a:clrFrom>
              <a:clrTo>
                <a:srgbClr val="F0F2F1">
                  <a:alpha val="0"/>
                </a:srgbClr>
              </a:clrTo>
            </a:clrChange>
            <a:extLst>
              <a:ext uri="{28A0092B-C50C-407E-A947-70E740481C1C}">
                <a14:useLocalDpi xmlns:a14="http://schemas.microsoft.com/office/drawing/2010/main" val="0"/>
              </a:ext>
            </a:extLst>
          </a:blip>
          <a:srcRect/>
          <a:stretch>
            <a:fillRect/>
          </a:stretch>
        </p:blipFill>
        <p:spPr bwMode="auto">
          <a:xfrm>
            <a:off x="1270249" y="133938"/>
            <a:ext cx="10025806" cy="75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ppt页脚图片"/>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959753"/>
            <a:ext cx="12858750" cy="28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66" name="Rectangle 2"/>
          <p:cNvSpPr>
            <a:spLocks noGrp="1" noChangeArrowheads="1"/>
          </p:cNvSpPr>
          <p:nvPr>
            <p:ph type="ctrTitle"/>
          </p:nvPr>
        </p:nvSpPr>
        <p:spPr>
          <a:xfrm>
            <a:off x="962174" y="2173144"/>
            <a:ext cx="10929938" cy="1550332"/>
          </a:xfrm>
        </p:spPr>
        <p:txBody>
          <a:bodyPr/>
          <a:lstStyle>
            <a:lvl1pPr>
              <a:defRPr/>
            </a:lvl1pPr>
          </a:lstStyle>
          <a:p>
            <a:pPr lvl="0"/>
            <a:r>
              <a:rPr lang="zh-CN" altLang="en-US" noProof="0" smtClean="0"/>
              <a:t>单击此处编辑母版标题样式</a:t>
            </a:r>
            <a:endParaRPr lang="zh-CN" altLang="en-US" noProof="0" smtClean="0"/>
          </a:p>
        </p:txBody>
      </p:sp>
      <p:sp>
        <p:nvSpPr>
          <p:cNvPr id="318467" name="Rectangle 3"/>
          <p:cNvSpPr>
            <a:spLocks noGrp="1" noChangeArrowheads="1"/>
          </p:cNvSpPr>
          <p:nvPr>
            <p:ph type="subTitle" idx="1"/>
          </p:nvPr>
        </p:nvSpPr>
        <p:spPr>
          <a:xfrm>
            <a:off x="1928813" y="4098502"/>
            <a:ext cx="9001125" cy="1848344"/>
          </a:xfrm>
        </p:spPr>
        <p:txBody>
          <a:bodyPr/>
          <a:lstStyle>
            <a:lvl1pPr marL="0" indent="0" algn="ctr">
              <a:buFont typeface="Wingdings" panose="05000000000000000000" pitchFamily="2" charset="2"/>
              <a:buNone/>
              <a:defRPr b="0"/>
            </a:lvl1pPr>
          </a:lstStyle>
          <a:p>
            <a:pPr lvl="0"/>
            <a:r>
              <a:rPr lang="zh-CN" altLang="en-US" noProof="0" smtClean="0"/>
              <a:t>单击此处编辑母版副标题样式</a:t>
            </a:r>
            <a:endParaRPr lang="zh-CN" altLang="en-US" noProof="0" smtClean="0"/>
          </a:p>
        </p:txBody>
      </p:sp>
      <p:sp>
        <p:nvSpPr>
          <p:cNvPr id="9" name="Rectangle 9"/>
          <p:cNvSpPr>
            <a:spLocks noGrp="1" noChangeArrowheads="1"/>
          </p:cNvSpPr>
          <p:nvPr>
            <p:ph type="dt" sz="half" idx="10"/>
          </p:nvPr>
        </p:nvSpPr>
        <p:spPr/>
        <p:txBody>
          <a:bodyPr/>
          <a:lstStyle>
            <a:lvl1pPr>
              <a:defRPr>
                <a:ea typeface="宋体" panose="02010600030101010101" pitchFamily="2" charset="-122"/>
              </a:defRPr>
            </a:lvl1pPr>
          </a:lstStyle>
          <a:p>
            <a:pPr defTabSz="964565">
              <a:defRPr/>
            </a:pPr>
            <a:fld id="{5C04D98A-EFF2-46AA-888C-E18DE99A2F4D}" type="datetime1">
              <a:rPr lang="zh-CN" altLang="en-US" smtClean="0">
                <a:solidFill>
                  <a:srgbClr val="000000"/>
                </a:solidFill>
              </a:rPr>
            </a:fld>
            <a:endParaRPr lang="en-US" altLang="zh-CN">
              <a:solidFill>
                <a:srgbClr val="000000"/>
              </a:solidFill>
            </a:endParaRPr>
          </a:p>
        </p:txBody>
      </p:sp>
      <p:sp>
        <p:nvSpPr>
          <p:cNvPr id="10" name="Rectangle 10"/>
          <p:cNvSpPr>
            <a:spLocks noGrp="1" noChangeArrowheads="1"/>
          </p:cNvSpPr>
          <p:nvPr>
            <p:ph type="sldNum" sz="quarter" idx="11"/>
          </p:nvPr>
        </p:nvSpPr>
        <p:spPr/>
        <p:txBody>
          <a:bodyPr/>
          <a:lstStyle>
            <a:lvl1pPr>
              <a:defRPr>
                <a:ea typeface="宋体" panose="02010600030101010101" pitchFamily="2" charset="-122"/>
              </a:defRPr>
            </a:lvl1pPr>
          </a:lstStyle>
          <a:p>
            <a:pPr defTabSz="964565"/>
            <a:fld id="{58F86948-96CD-45CE-9BC2-186EBEACF447}"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10"/>
          <p:cNvSpPr>
            <a:spLocks noGrp="1" noChangeArrowheads="1"/>
          </p:cNvSpPr>
          <p:nvPr>
            <p:ph type="dt" sz="half" idx="10"/>
          </p:nvPr>
        </p:nvSpPr>
        <p:spPr/>
        <p:txBody>
          <a:bodyPr/>
          <a:lstStyle>
            <a:lvl1pPr>
              <a:defRPr/>
            </a:lvl1pPr>
          </a:lstStyle>
          <a:p>
            <a:pPr defTabSz="964565">
              <a:defRPr/>
            </a:pPr>
            <a:fld id="{86E34C48-BB80-4ACE-B6BC-0AA7E9709BEF}" type="datetime1">
              <a:rPr lang="zh-CN" altLang="en-US" smtClean="0">
                <a:solidFill>
                  <a:srgbClr val="000000"/>
                </a:solidFill>
              </a:rPr>
            </a:fld>
            <a:endParaRPr lang="en-US" altLang="zh-CN">
              <a:solidFill>
                <a:srgbClr val="000000"/>
              </a:solidFill>
            </a:endParaRPr>
          </a:p>
        </p:txBody>
      </p:sp>
      <p:sp>
        <p:nvSpPr>
          <p:cNvPr id="5" name="Rectangle 11"/>
          <p:cNvSpPr>
            <a:spLocks noGrp="1" noChangeArrowheads="1"/>
          </p:cNvSpPr>
          <p:nvPr>
            <p:ph type="sldNum" sz="quarter" idx="11"/>
          </p:nvPr>
        </p:nvSpPr>
        <p:spPr/>
        <p:txBody>
          <a:bodyPr/>
          <a:lstStyle>
            <a:lvl1pPr>
              <a:defRPr/>
            </a:lvl1pPr>
          </a:lstStyle>
          <a:p>
            <a:pPr defTabSz="964565"/>
            <a:fld id="{A2D8C134-8433-4BF2-A8EC-29C0CBDCA50A}"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15752" y="4647648"/>
            <a:ext cx="10929938" cy="1436485"/>
          </a:xfrm>
        </p:spPr>
        <p:txBody>
          <a:bodyPr anchor="t"/>
          <a:lstStyle>
            <a:lvl1pPr algn="l">
              <a:defRPr sz="422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752" y="3065506"/>
            <a:ext cx="10929938" cy="1582142"/>
          </a:xfrm>
        </p:spPr>
        <p:txBody>
          <a:bodyPr anchor="b"/>
          <a:lstStyle>
            <a:lvl1pPr marL="0" indent="0">
              <a:buNone/>
              <a:defRPr sz="2110"/>
            </a:lvl1pPr>
            <a:lvl2pPr marL="481965" indent="0">
              <a:buNone/>
              <a:defRPr sz="1900"/>
            </a:lvl2pPr>
            <a:lvl3pPr marL="964565" indent="0">
              <a:buNone/>
              <a:defRPr sz="1685"/>
            </a:lvl3pPr>
            <a:lvl4pPr marL="1446530" indent="0">
              <a:buNone/>
              <a:defRPr sz="1475"/>
            </a:lvl4pPr>
            <a:lvl5pPr marL="1928495" indent="0">
              <a:buNone/>
              <a:defRPr sz="1475"/>
            </a:lvl5pPr>
            <a:lvl6pPr marL="2411095" indent="0">
              <a:buNone/>
              <a:defRPr sz="1475"/>
            </a:lvl6pPr>
            <a:lvl7pPr marL="2893060" indent="0">
              <a:buNone/>
              <a:defRPr sz="1475"/>
            </a:lvl7pPr>
            <a:lvl8pPr marL="3375025" indent="0">
              <a:buNone/>
              <a:defRPr sz="1475"/>
            </a:lvl8pPr>
            <a:lvl9pPr marL="3856990" indent="0">
              <a:buNone/>
              <a:defRPr sz="1475"/>
            </a:lvl9pPr>
          </a:lstStyle>
          <a:p>
            <a:pPr lvl="0"/>
            <a:r>
              <a:rPr lang="zh-CN" altLang="en-US" smtClean="0"/>
              <a:t>单击此处编辑母版文本样式</a:t>
            </a:r>
            <a:endParaRPr lang="zh-CN" altLang="en-US" smtClean="0"/>
          </a:p>
        </p:txBody>
      </p:sp>
      <p:sp>
        <p:nvSpPr>
          <p:cNvPr id="4" name="Rectangle 10"/>
          <p:cNvSpPr>
            <a:spLocks noGrp="1" noChangeArrowheads="1"/>
          </p:cNvSpPr>
          <p:nvPr>
            <p:ph type="dt" sz="half" idx="10"/>
          </p:nvPr>
        </p:nvSpPr>
        <p:spPr/>
        <p:txBody>
          <a:bodyPr/>
          <a:lstStyle>
            <a:lvl1pPr>
              <a:defRPr/>
            </a:lvl1pPr>
          </a:lstStyle>
          <a:p>
            <a:pPr defTabSz="964565">
              <a:defRPr/>
            </a:pPr>
            <a:fld id="{7C74F824-729A-4052-BA78-5E8AF96097B2}" type="datetime1">
              <a:rPr lang="zh-CN" altLang="en-US" smtClean="0">
                <a:solidFill>
                  <a:srgbClr val="000000"/>
                </a:solidFill>
              </a:rPr>
            </a:fld>
            <a:endParaRPr lang="en-US" altLang="zh-CN">
              <a:solidFill>
                <a:srgbClr val="000000"/>
              </a:solidFill>
            </a:endParaRPr>
          </a:p>
        </p:txBody>
      </p:sp>
      <p:sp>
        <p:nvSpPr>
          <p:cNvPr id="5" name="Rectangle 11"/>
          <p:cNvSpPr>
            <a:spLocks noGrp="1" noChangeArrowheads="1"/>
          </p:cNvSpPr>
          <p:nvPr>
            <p:ph type="sldNum" sz="quarter" idx="11"/>
          </p:nvPr>
        </p:nvSpPr>
        <p:spPr/>
        <p:txBody>
          <a:bodyPr/>
          <a:lstStyle>
            <a:lvl1pPr>
              <a:defRPr/>
            </a:lvl1pPr>
          </a:lstStyle>
          <a:p>
            <a:pPr defTabSz="964565"/>
            <a:fld id="{0DAF675C-FF42-496C-9333-A76C15FEA27A}"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100960" y="93757"/>
            <a:ext cx="7913935" cy="806976"/>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8565" y="1110011"/>
            <a:ext cx="5679281" cy="535082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552159" y="1110011"/>
            <a:ext cx="5679281" cy="535082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fld id="{F40660AF-0B66-4D58-A8CC-FC97B7C13116}" type="datetime1">
              <a:rPr lang="zh-CN" altLang="en-US"/>
            </a:fld>
            <a:endParaRPr lang="en-US" altLang="zh-CN"/>
          </a:p>
        </p:txBody>
      </p:sp>
      <p:sp>
        <p:nvSpPr>
          <p:cNvPr id="6" name="Rectangle 11"/>
          <p:cNvSpPr>
            <a:spLocks noGrp="1" noChangeArrowheads="1"/>
          </p:cNvSpPr>
          <p:nvPr>
            <p:ph type="sldNum" sz="quarter" idx="11"/>
          </p:nvPr>
        </p:nvSpPr>
        <p:spPr/>
        <p:txBody>
          <a:bodyPr/>
          <a:lstStyle>
            <a:lvl1pPr>
              <a:defRPr/>
            </a:lvl1pPr>
          </a:lstStyle>
          <a:p>
            <a:pPr>
              <a:defRPr/>
            </a:pPr>
            <a:fld id="{CD0003F9-8D14-449E-93A5-C20DE59D6FFF}"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8565" y="1110011"/>
            <a:ext cx="5679281" cy="5350822"/>
          </a:xfrm>
        </p:spPr>
        <p:txBody>
          <a:bodyPr/>
          <a:lstStyle>
            <a:lvl1pPr>
              <a:defRPr sz="2955"/>
            </a:lvl1pPr>
            <a:lvl2pPr>
              <a:defRPr sz="2530"/>
            </a:lvl2pPr>
            <a:lvl3pPr>
              <a:defRPr sz="211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552159" y="1110011"/>
            <a:ext cx="5679281" cy="5350822"/>
          </a:xfrm>
        </p:spPr>
        <p:txBody>
          <a:bodyPr/>
          <a:lstStyle>
            <a:lvl1pPr>
              <a:defRPr sz="2955"/>
            </a:lvl1pPr>
            <a:lvl2pPr>
              <a:defRPr sz="2530"/>
            </a:lvl2pPr>
            <a:lvl3pPr>
              <a:defRPr sz="211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defTabSz="964565">
              <a:defRPr/>
            </a:pPr>
            <a:fld id="{C926F922-D0FC-4843-87B4-6ACCF68ABDA4}" type="datetime1">
              <a:rPr lang="zh-CN" altLang="en-US" smtClean="0">
                <a:solidFill>
                  <a:srgbClr val="000000"/>
                </a:solidFill>
              </a:rPr>
            </a:fld>
            <a:endParaRPr lang="en-US" altLang="zh-CN">
              <a:solidFill>
                <a:srgbClr val="000000"/>
              </a:solidFill>
            </a:endParaRPr>
          </a:p>
        </p:txBody>
      </p:sp>
      <p:sp>
        <p:nvSpPr>
          <p:cNvPr id="6" name="Rectangle 11"/>
          <p:cNvSpPr>
            <a:spLocks noGrp="1" noChangeArrowheads="1"/>
          </p:cNvSpPr>
          <p:nvPr>
            <p:ph type="sldNum" sz="quarter" idx="11"/>
          </p:nvPr>
        </p:nvSpPr>
        <p:spPr/>
        <p:txBody>
          <a:bodyPr/>
          <a:lstStyle>
            <a:lvl1pPr>
              <a:defRPr/>
            </a:lvl1pPr>
          </a:lstStyle>
          <a:p>
            <a:pPr defTabSz="964565"/>
            <a:fld id="{2C6C7788-B6DD-4156-9562-42A93F55BC3A}"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938" y="289641"/>
            <a:ext cx="11572875"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938" y="1618976"/>
            <a:ext cx="5681514" cy="67471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42938" y="2293688"/>
            <a:ext cx="5681514" cy="4167145"/>
          </a:xfrm>
        </p:spPr>
        <p:txBody>
          <a:bodyPr/>
          <a:lstStyle>
            <a:lvl1pPr>
              <a:defRPr sz="2530"/>
            </a:lvl1pPr>
            <a:lvl2pPr>
              <a:defRPr sz="2110"/>
            </a:lvl2pPr>
            <a:lvl3pPr>
              <a:defRPr sz="1900"/>
            </a:lvl3pPr>
            <a:lvl4pPr>
              <a:defRPr sz="1685"/>
            </a:lvl4pPr>
            <a:lvl5pPr>
              <a:defRPr sz="1685"/>
            </a:lvl5pPr>
            <a:lvl6pPr>
              <a:defRPr sz="1685"/>
            </a:lvl6pPr>
            <a:lvl7pPr>
              <a:defRPr sz="1685"/>
            </a:lvl7pPr>
            <a:lvl8pPr>
              <a:defRPr sz="1685"/>
            </a:lvl8pPr>
            <a:lvl9pPr>
              <a:defRPr sz="168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532067" y="1618976"/>
            <a:ext cx="5683746" cy="67471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532067" y="2293688"/>
            <a:ext cx="5683746" cy="4167145"/>
          </a:xfrm>
        </p:spPr>
        <p:txBody>
          <a:bodyPr/>
          <a:lstStyle>
            <a:lvl1pPr>
              <a:defRPr sz="2530"/>
            </a:lvl1pPr>
            <a:lvl2pPr>
              <a:defRPr sz="2110"/>
            </a:lvl2pPr>
            <a:lvl3pPr>
              <a:defRPr sz="1900"/>
            </a:lvl3pPr>
            <a:lvl4pPr>
              <a:defRPr sz="1685"/>
            </a:lvl4pPr>
            <a:lvl5pPr>
              <a:defRPr sz="1685"/>
            </a:lvl5pPr>
            <a:lvl6pPr>
              <a:defRPr sz="1685"/>
            </a:lvl6pPr>
            <a:lvl7pPr>
              <a:defRPr sz="1685"/>
            </a:lvl7pPr>
            <a:lvl8pPr>
              <a:defRPr sz="1685"/>
            </a:lvl8pPr>
            <a:lvl9pPr>
              <a:defRPr sz="168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10"/>
          <p:cNvSpPr>
            <a:spLocks noGrp="1" noChangeArrowheads="1"/>
          </p:cNvSpPr>
          <p:nvPr>
            <p:ph type="dt" sz="half" idx="10"/>
          </p:nvPr>
        </p:nvSpPr>
        <p:spPr/>
        <p:txBody>
          <a:bodyPr/>
          <a:lstStyle>
            <a:lvl1pPr>
              <a:defRPr/>
            </a:lvl1pPr>
          </a:lstStyle>
          <a:p>
            <a:pPr defTabSz="964565">
              <a:defRPr/>
            </a:pPr>
            <a:fld id="{440E416D-752F-4106-B664-B360388C62DE}" type="datetime1">
              <a:rPr lang="zh-CN" altLang="en-US" smtClean="0">
                <a:solidFill>
                  <a:srgbClr val="000000"/>
                </a:solidFill>
              </a:rPr>
            </a:fld>
            <a:endParaRPr lang="en-US" altLang="zh-CN">
              <a:solidFill>
                <a:srgbClr val="000000"/>
              </a:solidFill>
            </a:endParaRPr>
          </a:p>
        </p:txBody>
      </p:sp>
      <p:sp>
        <p:nvSpPr>
          <p:cNvPr id="8" name="Rectangle 11"/>
          <p:cNvSpPr>
            <a:spLocks noGrp="1" noChangeArrowheads="1"/>
          </p:cNvSpPr>
          <p:nvPr>
            <p:ph type="sldNum" sz="quarter" idx="11"/>
          </p:nvPr>
        </p:nvSpPr>
        <p:spPr/>
        <p:txBody>
          <a:bodyPr/>
          <a:lstStyle>
            <a:lvl1pPr>
              <a:defRPr/>
            </a:lvl1pPr>
          </a:lstStyle>
          <a:p>
            <a:pPr defTabSz="964565"/>
            <a:fld id="{27C39559-47F0-418F-8F5A-60EA7211124E}"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p:txBody>
          <a:bodyPr/>
          <a:lstStyle>
            <a:lvl1pPr>
              <a:defRPr/>
            </a:lvl1pPr>
          </a:lstStyle>
          <a:p>
            <a:pPr defTabSz="964565">
              <a:defRPr/>
            </a:pPr>
            <a:fld id="{E4F13A56-BF52-46C7-812B-547EFB289056}" type="datetime1">
              <a:rPr lang="zh-CN" altLang="en-US" smtClean="0">
                <a:solidFill>
                  <a:srgbClr val="000000"/>
                </a:solidFill>
              </a:rPr>
            </a:fld>
            <a:endParaRPr lang="en-US" altLang="zh-CN">
              <a:solidFill>
                <a:srgbClr val="000000"/>
              </a:solidFill>
            </a:endParaRPr>
          </a:p>
        </p:txBody>
      </p:sp>
      <p:sp>
        <p:nvSpPr>
          <p:cNvPr id="4" name="Rectangle 11"/>
          <p:cNvSpPr>
            <a:spLocks noGrp="1" noChangeArrowheads="1"/>
          </p:cNvSpPr>
          <p:nvPr>
            <p:ph type="sldNum" sz="quarter" idx="11"/>
          </p:nvPr>
        </p:nvSpPr>
        <p:spPr/>
        <p:txBody>
          <a:bodyPr/>
          <a:lstStyle>
            <a:lvl1pPr>
              <a:defRPr/>
            </a:lvl1pPr>
          </a:lstStyle>
          <a:p>
            <a:pPr defTabSz="964565"/>
            <a:fld id="{7C75A806-F640-4680-907B-863844315B39}"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p:txBody>
          <a:bodyPr/>
          <a:lstStyle>
            <a:lvl1pPr>
              <a:defRPr/>
            </a:lvl1pPr>
          </a:lstStyle>
          <a:p>
            <a:pPr defTabSz="964565">
              <a:defRPr/>
            </a:pPr>
            <a:fld id="{52FCD6DB-3FA6-46B7-B88E-06E1347B9D76}" type="datetime1">
              <a:rPr lang="zh-CN" altLang="en-US" smtClean="0">
                <a:solidFill>
                  <a:srgbClr val="000000"/>
                </a:solidFill>
              </a:rPr>
            </a:fld>
            <a:endParaRPr lang="en-US" altLang="zh-CN">
              <a:solidFill>
                <a:srgbClr val="000000"/>
              </a:solidFill>
            </a:endParaRPr>
          </a:p>
        </p:txBody>
      </p:sp>
      <p:sp>
        <p:nvSpPr>
          <p:cNvPr id="3" name="Rectangle 11"/>
          <p:cNvSpPr>
            <a:spLocks noGrp="1" noChangeArrowheads="1"/>
          </p:cNvSpPr>
          <p:nvPr>
            <p:ph type="sldNum" sz="quarter" idx="11"/>
          </p:nvPr>
        </p:nvSpPr>
        <p:spPr/>
        <p:txBody>
          <a:bodyPr/>
          <a:lstStyle>
            <a:lvl1pPr>
              <a:defRPr/>
            </a:lvl1pPr>
          </a:lstStyle>
          <a:p>
            <a:pPr defTabSz="964565"/>
            <a:fld id="{8AA0BE94-0251-4D53-9989-7F84BF9B287E}"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938" y="287967"/>
            <a:ext cx="4230440" cy="1225532"/>
          </a:xfrm>
        </p:spPr>
        <p:txBody>
          <a:bodyPr anchor="b"/>
          <a:lstStyle>
            <a:lvl1pPr algn="l">
              <a:defRPr sz="211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414" y="287967"/>
            <a:ext cx="7188398" cy="6172866"/>
          </a:xfrm>
        </p:spPr>
        <p:txBody>
          <a:bodyPr/>
          <a:lstStyle>
            <a:lvl1pPr>
              <a:defRPr sz="3375"/>
            </a:lvl1pPr>
            <a:lvl2pPr>
              <a:defRPr sz="2955"/>
            </a:lvl2pPr>
            <a:lvl3pPr>
              <a:defRPr sz="2530"/>
            </a:lvl3pPr>
            <a:lvl4pPr>
              <a:defRPr sz="2110"/>
            </a:lvl4pPr>
            <a:lvl5pPr>
              <a:defRPr sz="2110"/>
            </a:lvl5pPr>
            <a:lvl6pPr>
              <a:defRPr sz="2110"/>
            </a:lvl6pPr>
            <a:lvl7pPr>
              <a:defRPr sz="2110"/>
            </a:lvl7pPr>
            <a:lvl8pPr>
              <a:defRPr sz="2110"/>
            </a:lvl8pPr>
            <a:lvl9pPr>
              <a:defRPr sz="211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42938" y="1513500"/>
            <a:ext cx="4230440" cy="4947334"/>
          </a:xfrm>
        </p:spPr>
        <p:txBody>
          <a:bodyPr/>
          <a:lstStyle>
            <a:lvl1pPr marL="0" indent="0">
              <a:buNone/>
              <a:defRPr sz="1475"/>
            </a:lvl1pPr>
            <a:lvl2pPr marL="481965" indent="0">
              <a:buNone/>
              <a:defRPr sz="1265"/>
            </a:lvl2pPr>
            <a:lvl3pPr marL="964565" indent="0">
              <a:buNone/>
              <a:defRPr sz="1055"/>
            </a:lvl3pPr>
            <a:lvl4pPr marL="1446530" indent="0">
              <a:buNone/>
              <a:defRPr sz="950"/>
            </a:lvl4pPr>
            <a:lvl5pPr marL="1928495" indent="0">
              <a:buNone/>
              <a:defRPr sz="950"/>
            </a:lvl5pPr>
            <a:lvl6pPr marL="2411095" indent="0">
              <a:buNone/>
              <a:defRPr sz="950"/>
            </a:lvl6pPr>
            <a:lvl7pPr marL="2893060" indent="0">
              <a:buNone/>
              <a:defRPr sz="950"/>
            </a:lvl7pPr>
            <a:lvl8pPr marL="3375025" indent="0">
              <a:buNone/>
              <a:defRPr sz="950"/>
            </a:lvl8pPr>
            <a:lvl9pPr marL="3856990" indent="0">
              <a:buNone/>
              <a:defRPr sz="950"/>
            </a:lvl9pPr>
          </a:lstStyle>
          <a:p>
            <a:pPr lvl="0"/>
            <a:r>
              <a:rPr lang="zh-CN" altLang="en-US" smtClean="0"/>
              <a:t>单击此处编辑母版文本样式</a:t>
            </a:r>
            <a:endParaRPr lang="zh-CN" altLang="en-US" smtClean="0"/>
          </a:p>
        </p:txBody>
      </p:sp>
      <p:sp>
        <p:nvSpPr>
          <p:cNvPr id="5" name="Rectangle 10"/>
          <p:cNvSpPr>
            <a:spLocks noGrp="1" noChangeArrowheads="1"/>
          </p:cNvSpPr>
          <p:nvPr>
            <p:ph type="dt" sz="half" idx="10"/>
          </p:nvPr>
        </p:nvSpPr>
        <p:spPr/>
        <p:txBody>
          <a:bodyPr/>
          <a:lstStyle>
            <a:lvl1pPr>
              <a:defRPr/>
            </a:lvl1pPr>
          </a:lstStyle>
          <a:p>
            <a:pPr defTabSz="964565">
              <a:defRPr/>
            </a:pPr>
            <a:fld id="{2F47D5B6-07FF-44FF-AD75-8DE78A2EC968}" type="datetime1">
              <a:rPr lang="zh-CN" altLang="en-US" smtClean="0">
                <a:solidFill>
                  <a:srgbClr val="000000"/>
                </a:solidFill>
              </a:rPr>
            </a:fld>
            <a:endParaRPr lang="en-US" altLang="zh-CN">
              <a:solidFill>
                <a:srgbClr val="000000"/>
              </a:solidFill>
            </a:endParaRPr>
          </a:p>
        </p:txBody>
      </p:sp>
      <p:sp>
        <p:nvSpPr>
          <p:cNvPr id="6" name="Rectangle 11"/>
          <p:cNvSpPr>
            <a:spLocks noGrp="1" noChangeArrowheads="1"/>
          </p:cNvSpPr>
          <p:nvPr>
            <p:ph type="sldNum" sz="quarter" idx="11"/>
          </p:nvPr>
        </p:nvSpPr>
        <p:spPr/>
        <p:txBody>
          <a:bodyPr/>
          <a:lstStyle>
            <a:lvl1pPr>
              <a:defRPr/>
            </a:lvl1pPr>
          </a:lstStyle>
          <a:p>
            <a:pPr defTabSz="964565"/>
            <a:fld id="{9C8D1467-DE5A-4FBD-9FE5-A006173F9A8E}"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405" y="5062855"/>
            <a:ext cx="7715250" cy="597699"/>
          </a:xfrm>
        </p:spPr>
        <p:txBody>
          <a:bodyPr anchor="b"/>
          <a:lstStyle>
            <a:lvl1pPr algn="l">
              <a:defRPr sz="211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405" y="646251"/>
            <a:ext cx="7715250" cy="4339590"/>
          </a:xfrm>
        </p:spPr>
        <p:txBody>
          <a:bodyPr/>
          <a:lstStyle>
            <a:lvl1pPr marL="0" indent="0">
              <a:buNone/>
              <a:defRPr sz="3375"/>
            </a:lvl1pPr>
            <a:lvl2pPr marL="481965" indent="0">
              <a:buNone/>
              <a:defRPr sz="2955"/>
            </a:lvl2pPr>
            <a:lvl3pPr marL="964565" indent="0">
              <a:buNone/>
              <a:defRPr sz="2530"/>
            </a:lvl3pPr>
            <a:lvl4pPr marL="1446530" indent="0">
              <a:buNone/>
              <a:defRPr sz="2110"/>
            </a:lvl4pPr>
            <a:lvl5pPr marL="1928495" indent="0">
              <a:buNone/>
              <a:defRPr sz="2110"/>
            </a:lvl5pPr>
            <a:lvl6pPr marL="2411095" indent="0">
              <a:buNone/>
              <a:defRPr sz="2110"/>
            </a:lvl6pPr>
            <a:lvl7pPr marL="2893060" indent="0">
              <a:buNone/>
              <a:defRPr sz="2110"/>
            </a:lvl7pPr>
            <a:lvl8pPr marL="3375025" indent="0">
              <a:buNone/>
              <a:defRPr sz="2110"/>
            </a:lvl8pPr>
            <a:lvl9pPr marL="3856990" indent="0">
              <a:buNone/>
              <a:defRPr sz="2110"/>
            </a:lvl9pPr>
          </a:lstStyle>
          <a:p>
            <a:pPr lvl="0"/>
            <a:endParaRPr lang="zh-CN" altLang="en-US" noProof="0" smtClean="0"/>
          </a:p>
        </p:txBody>
      </p:sp>
      <p:sp>
        <p:nvSpPr>
          <p:cNvPr id="4" name="文本占位符 3"/>
          <p:cNvSpPr>
            <a:spLocks noGrp="1"/>
          </p:cNvSpPr>
          <p:nvPr>
            <p:ph type="body" sz="half" idx="2"/>
          </p:nvPr>
        </p:nvSpPr>
        <p:spPr>
          <a:xfrm>
            <a:off x="2520405" y="5660554"/>
            <a:ext cx="7715250" cy="848831"/>
          </a:xfrm>
        </p:spPr>
        <p:txBody>
          <a:bodyPr/>
          <a:lstStyle>
            <a:lvl1pPr marL="0" indent="0">
              <a:buNone/>
              <a:defRPr sz="1475"/>
            </a:lvl1pPr>
            <a:lvl2pPr marL="481965" indent="0">
              <a:buNone/>
              <a:defRPr sz="1265"/>
            </a:lvl2pPr>
            <a:lvl3pPr marL="964565" indent="0">
              <a:buNone/>
              <a:defRPr sz="1055"/>
            </a:lvl3pPr>
            <a:lvl4pPr marL="1446530" indent="0">
              <a:buNone/>
              <a:defRPr sz="950"/>
            </a:lvl4pPr>
            <a:lvl5pPr marL="1928495" indent="0">
              <a:buNone/>
              <a:defRPr sz="950"/>
            </a:lvl5pPr>
            <a:lvl6pPr marL="2411095" indent="0">
              <a:buNone/>
              <a:defRPr sz="950"/>
            </a:lvl6pPr>
            <a:lvl7pPr marL="2893060" indent="0">
              <a:buNone/>
              <a:defRPr sz="950"/>
            </a:lvl7pPr>
            <a:lvl8pPr marL="3375025" indent="0">
              <a:buNone/>
              <a:defRPr sz="950"/>
            </a:lvl8pPr>
            <a:lvl9pPr marL="3856990" indent="0">
              <a:buNone/>
              <a:defRPr sz="950"/>
            </a:lvl9pPr>
          </a:lstStyle>
          <a:p>
            <a:pPr lvl="0"/>
            <a:r>
              <a:rPr lang="zh-CN" altLang="en-US" smtClean="0"/>
              <a:t>单击此处编辑母版文本样式</a:t>
            </a:r>
            <a:endParaRPr lang="zh-CN" altLang="en-US" smtClean="0"/>
          </a:p>
        </p:txBody>
      </p:sp>
      <p:sp>
        <p:nvSpPr>
          <p:cNvPr id="5" name="Rectangle 10"/>
          <p:cNvSpPr>
            <a:spLocks noGrp="1" noChangeArrowheads="1"/>
          </p:cNvSpPr>
          <p:nvPr>
            <p:ph type="dt" sz="half" idx="10"/>
          </p:nvPr>
        </p:nvSpPr>
        <p:spPr/>
        <p:txBody>
          <a:bodyPr/>
          <a:lstStyle>
            <a:lvl1pPr>
              <a:defRPr/>
            </a:lvl1pPr>
          </a:lstStyle>
          <a:p>
            <a:pPr defTabSz="964565">
              <a:defRPr/>
            </a:pPr>
            <a:fld id="{1CFBFF67-A754-40E1-951D-B8D4495AF67B}" type="datetime1">
              <a:rPr lang="zh-CN" altLang="en-US" smtClean="0">
                <a:solidFill>
                  <a:srgbClr val="000000"/>
                </a:solidFill>
              </a:rPr>
            </a:fld>
            <a:endParaRPr lang="en-US" altLang="zh-CN">
              <a:solidFill>
                <a:srgbClr val="000000"/>
              </a:solidFill>
            </a:endParaRPr>
          </a:p>
        </p:txBody>
      </p:sp>
      <p:sp>
        <p:nvSpPr>
          <p:cNvPr id="6" name="Rectangle 11"/>
          <p:cNvSpPr>
            <a:spLocks noGrp="1" noChangeArrowheads="1"/>
          </p:cNvSpPr>
          <p:nvPr>
            <p:ph type="sldNum" sz="quarter" idx="11"/>
          </p:nvPr>
        </p:nvSpPr>
        <p:spPr/>
        <p:txBody>
          <a:bodyPr/>
          <a:lstStyle>
            <a:lvl1pPr>
              <a:defRPr/>
            </a:lvl1pPr>
          </a:lstStyle>
          <a:p>
            <a:pPr defTabSz="964565"/>
            <a:fld id="{F843AE98-8589-4F72-B57A-1A96D9B0BF94}"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10"/>
          <p:cNvSpPr>
            <a:spLocks noGrp="1" noChangeArrowheads="1"/>
          </p:cNvSpPr>
          <p:nvPr>
            <p:ph type="dt" sz="half" idx="10"/>
          </p:nvPr>
        </p:nvSpPr>
        <p:spPr/>
        <p:txBody>
          <a:bodyPr/>
          <a:lstStyle>
            <a:lvl1pPr>
              <a:defRPr/>
            </a:lvl1pPr>
          </a:lstStyle>
          <a:p>
            <a:pPr defTabSz="964565">
              <a:defRPr/>
            </a:pPr>
            <a:fld id="{95559A2A-872E-48F0-87BF-5C149662DA77}" type="datetime1">
              <a:rPr lang="zh-CN" altLang="en-US" smtClean="0">
                <a:solidFill>
                  <a:srgbClr val="000000"/>
                </a:solidFill>
              </a:rPr>
            </a:fld>
            <a:endParaRPr lang="en-US" altLang="zh-CN">
              <a:solidFill>
                <a:srgbClr val="000000"/>
              </a:solidFill>
            </a:endParaRPr>
          </a:p>
        </p:txBody>
      </p:sp>
      <p:sp>
        <p:nvSpPr>
          <p:cNvPr id="5" name="Rectangle 11"/>
          <p:cNvSpPr>
            <a:spLocks noGrp="1" noChangeArrowheads="1"/>
          </p:cNvSpPr>
          <p:nvPr>
            <p:ph type="sldNum" sz="quarter" idx="11"/>
          </p:nvPr>
        </p:nvSpPr>
        <p:spPr/>
        <p:txBody>
          <a:bodyPr/>
          <a:lstStyle>
            <a:lvl1pPr>
              <a:defRPr/>
            </a:lvl1pPr>
          </a:lstStyle>
          <a:p>
            <a:pPr defTabSz="964565"/>
            <a:fld id="{CEAA46B2-21C6-45E3-8EA7-F58CD697EAB2}"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38221" y="93757"/>
            <a:ext cx="2893219" cy="636707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8565" y="93757"/>
            <a:ext cx="8465344" cy="636707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10"/>
          <p:cNvSpPr>
            <a:spLocks noGrp="1" noChangeArrowheads="1"/>
          </p:cNvSpPr>
          <p:nvPr>
            <p:ph type="dt" sz="half" idx="10"/>
          </p:nvPr>
        </p:nvSpPr>
        <p:spPr/>
        <p:txBody>
          <a:bodyPr/>
          <a:lstStyle>
            <a:lvl1pPr>
              <a:defRPr/>
            </a:lvl1pPr>
          </a:lstStyle>
          <a:p>
            <a:pPr defTabSz="964565">
              <a:defRPr/>
            </a:pPr>
            <a:fld id="{818DF8DE-3D72-4981-BF9A-DA0979D948AD}" type="datetime1">
              <a:rPr lang="zh-CN" altLang="en-US" smtClean="0">
                <a:solidFill>
                  <a:srgbClr val="000000"/>
                </a:solidFill>
              </a:rPr>
            </a:fld>
            <a:endParaRPr lang="en-US" altLang="zh-CN">
              <a:solidFill>
                <a:srgbClr val="000000"/>
              </a:solidFill>
            </a:endParaRPr>
          </a:p>
        </p:txBody>
      </p:sp>
      <p:sp>
        <p:nvSpPr>
          <p:cNvPr id="5" name="Rectangle 11"/>
          <p:cNvSpPr>
            <a:spLocks noGrp="1" noChangeArrowheads="1"/>
          </p:cNvSpPr>
          <p:nvPr>
            <p:ph type="sldNum" sz="quarter" idx="11"/>
          </p:nvPr>
        </p:nvSpPr>
        <p:spPr/>
        <p:txBody>
          <a:bodyPr/>
          <a:lstStyle>
            <a:lvl1pPr>
              <a:defRPr/>
            </a:lvl1pPr>
          </a:lstStyle>
          <a:p>
            <a:pPr defTabSz="964565"/>
            <a:fld id="{E61F4671-63CC-44E8-B08D-4A55D4FE02C9}"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100960" y="93757"/>
            <a:ext cx="7913935" cy="806976"/>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8565" y="1110011"/>
            <a:ext cx="11572875" cy="5350822"/>
          </a:xfrm>
        </p:spPr>
        <p:txBody>
          <a:bodyPr/>
          <a:lstStyle/>
          <a:p>
            <a:pPr lvl="0"/>
            <a:endParaRPr lang="zh-CN" altLang="en-US" noProof="0" smtClean="0"/>
          </a:p>
        </p:txBody>
      </p:sp>
      <p:sp>
        <p:nvSpPr>
          <p:cNvPr id="4" name="Rectangle 10"/>
          <p:cNvSpPr>
            <a:spLocks noGrp="1" noChangeArrowheads="1"/>
          </p:cNvSpPr>
          <p:nvPr>
            <p:ph type="dt" sz="half" idx="10"/>
          </p:nvPr>
        </p:nvSpPr>
        <p:spPr/>
        <p:txBody>
          <a:bodyPr/>
          <a:lstStyle>
            <a:lvl1pPr>
              <a:defRPr/>
            </a:lvl1pPr>
          </a:lstStyle>
          <a:p>
            <a:pPr defTabSz="964565">
              <a:defRPr/>
            </a:pPr>
            <a:fld id="{45CCDD9A-6618-4B93-90CC-C1B4680A3042}" type="datetime1">
              <a:rPr lang="zh-CN" altLang="en-US" smtClean="0">
                <a:solidFill>
                  <a:srgbClr val="000000"/>
                </a:solidFill>
              </a:rPr>
            </a:fld>
            <a:endParaRPr lang="en-US" altLang="zh-CN">
              <a:solidFill>
                <a:srgbClr val="000000"/>
              </a:solidFill>
            </a:endParaRPr>
          </a:p>
        </p:txBody>
      </p:sp>
      <p:sp>
        <p:nvSpPr>
          <p:cNvPr id="5" name="Rectangle 11"/>
          <p:cNvSpPr>
            <a:spLocks noGrp="1" noChangeArrowheads="1"/>
          </p:cNvSpPr>
          <p:nvPr>
            <p:ph type="sldNum" sz="quarter" idx="11"/>
          </p:nvPr>
        </p:nvSpPr>
        <p:spPr/>
        <p:txBody>
          <a:bodyPr/>
          <a:lstStyle>
            <a:lvl1pPr>
              <a:defRPr/>
            </a:lvl1pPr>
          </a:lstStyle>
          <a:p>
            <a:pPr defTabSz="964565"/>
            <a:fld id="{B0FC7EBB-B60B-48D3-B567-86E5F11E3B68}"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42938" y="1687619"/>
            <a:ext cx="11572875" cy="4778237"/>
          </a:xfrm>
        </p:spPr>
        <p:txBody>
          <a:bodyPr/>
          <a:lstStyle/>
          <a:p>
            <a:pPr lvl="0"/>
            <a:endParaRPr lang="zh-CN" altLang="en-US" noProof="0" smtClean="0"/>
          </a:p>
        </p:txBody>
      </p:sp>
      <p:sp>
        <p:nvSpPr>
          <p:cNvPr id="4" name="Rectangle 40"/>
          <p:cNvSpPr>
            <a:spLocks noGrp="1" noChangeArrowheads="1"/>
          </p:cNvSpPr>
          <p:nvPr>
            <p:ph type="dt" sz="half" idx="10"/>
          </p:nvPr>
        </p:nvSpPr>
        <p:spPr/>
        <p:txBody>
          <a:bodyPr/>
          <a:lstStyle>
            <a:lvl1pPr>
              <a:defRPr/>
            </a:lvl1pPr>
          </a:lstStyle>
          <a:p>
            <a:pPr>
              <a:defRPr/>
            </a:pPr>
            <a:fld id="{26516A01-2C95-4A4A-9B24-F3B2CF11911F}" type="datetime1">
              <a:rPr lang="zh-CN" altLang="en-US"/>
            </a:fld>
            <a:endParaRPr lang="en-US" altLang="zh-CN"/>
          </a:p>
        </p:txBody>
      </p:sp>
      <p:sp>
        <p:nvSpPr>
          <p:cNvPr id="5" name="Rectangle 41"/>
          <p:cNvSpPr>
            <a:spLocks noGrp="1" noChangeArrowheads="1"/>
          </p:cNvSpPr>
          <p:nvPr>
            <p:ph type="ftr" sz="quarter" idx="11"/>
          </p:nvPr>
        </p:nvSpPr>
        <p:spPr/>
        <p:txBody>
          <a:bodyPr/>
          <a:lstStyle>
            <a:lvl1pPr>
              <a:defRPr/>
            </a:lvl1pPr>
          </a:lstStyle>
          <a:p>
            <a:pPr>
              <a:defRPr/>
            </a:pPr>
            <a:endParaRPr lang="en-US" altLang="zh-CN"/>
          </a:p>
        </p:txBody>
      </p:sp>
      <p:sp>
        <p:nvSpPr>
          <p:cNvPr id="6" name="Rectangle 42"/>
          <p:cNvSpPr>
            <a:spLocks noGrp="1" noChangeArrowheads="1"/>
          </p:cNvSpPr>
          <p:nvPr>
            <p:ph type="sldNum" sz="quarter" idx="12"/>
          </p:nvPr>
        </p:nvSpPr>
        <p:spPr/>
        <p:txBody>
          <a:bodyPr/>
          <a:lstStyle>
            <a:lvl1pPr>
              <a:defRPr/>
            </a:lvl1pPr>
          </a:lstStyle>
          <a:p>
            <a:pPr>
              <a:defRPr/>
            </a:pPr>
            <a:fld id="{8E2E05DA-B485-4BC7-831B-295745B8468C}"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42938" y="1687619"/>
            <a:ext cx="5679281" cy="47782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536531" y="1687619"/>
            <a:ext cx="5679281" cy="230875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536531" y="4157100"/>
            <a:ext cx="5679281" cy="230875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0"/>
          <p:cNvSpPr>
            <a:spLocks noGrp="1" noChangeArrowheads="1"/>
          </p:cNvSpPr>
          <p:nvPr>
            <p:ph type="dt" sz="half" idx="10"/>
          </p:nvPr>
        </p:nvSpPr>
        <p:spPr/>
        <p:txBody>
          <a:bodyPr/>
          <a:lstStyle>
            <a:lvl1pPr>
              <a:defRPr/>
            </a:lvl1pPr>
          </a:lstStyle>
          <a:p>
            <a:pPr>
              <a:defRPr/>
            </a:pPr>
            <a:fld id="{53AED1EB-D2FC-40DF-8AFC-AD3BECEBC2E0}" type="datetime1">
              <a:rPr lang="zh-CN" altLang="en-US"/>
            </a:fld>
            <a:endParaRPr lang="en-US" altLang="zh-CN"/>
          </a:p>
        </p:txBody>
      </p:sp>
      <p:sp>
        <p:nvSpPr>
          <p:cNvPr id="7" name="Rectangle 41"/>
          <p:cNvSpPr>
            <a:spLocks noGrp="1" noChangeArrowheads="1"/>
          </p:cNvSpPr>
          <p:nvPr>
            <p:ph type="ftr" sz="quarter" idx="11"/>
          </p:nvPr>
        </p:nvSpPr>
        <p:spPr/>
        <p:txBody>
          <a:bodyPr/>
          <a:lstStyle>
            <a:lvl1pPr>
              <a:defRPr/>
            </a:lvl1pPr>
          </a:lstStyle>
          <a:p>
            <a:pPr>
              <a:defRPr/>
            </a:pPr>
            <a:endParaRPr lang="en-US" altLang="zh-CN"/>
          </a:p>
        </p:txBody>
      </p:sp>
      <p:sp>
        <p:nvSpPr>
          <p:cNvPr id="8" name="Rectangle 42"/>
          <p:cNvSpPr>
            <a:spLocks noGrp="1" noChangeArrowheads="1"/>
          </p:cNvSpPr>
          <p:nvPr>
            <p:ph type="sldNum" sz="quarter" idx="12"/>
          </p:nvPr>
        </p:nvSpPr>
        <p:spPr/>
        <p:txBody>
          <a:bodyPr/>
          <a:lstStyle>
            <a:lvl1pPr>
              <a:defRPr/>
            </a:lvl1pPr>
          </a:lstStyle>
          <a:p>
            <a:pPr>
              <a:defRPr/>
            </a:pPr>
            <a:fld id="{1A5EEB1E-8B76-44B9-915E-E7CBE23B6BE4}"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fld id="{A9929990-F927-488E-823A-C20510C43199}" type="datetime1">
              <a:rPr lang="zh-CN" altLang="en-US"/>
            </a:fld>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fld id="{2493B995-9F6C-407E-9827-220B29A9100B}"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371975" y="6726368"/>
            <a:ext cx="4114800" cy="361633"/>
          </a:xfrm>
          <a:prstGeom prst="rect">
            <a:avLst/>
          </a:prstGeom>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a:xfrm>
            <a:off x="642937" y="6726368"/>
            <a:ext cx="2957513" cy="361633"/>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1265" b="0" i="0">
                <a:solidFill>
                  <a:schemeClr val="tx1"/>
                </a:solidFill>
                <a:latin typeface="Copperplate Gothic Bold" panose="020E0705020206020404"/>
                <a:cs typeface="Copperplate Gothic Bold" panose="020E0705020206020404"/>
              </a:defRPr>
            </a:lvl1pPr>
          </a:lstStyle>
          <a:p>
            <a:pPr marL="26670">
              <a:lnSpc>
                <a:spcPts val="1480"/>
              </a:lnSpc>
            </a:pPr>
            <a:fld id="{81D60167-4931-47E6-BA6A-407CBD079E47}"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5" b="1" i="0">
                <a:solidFill>
                  <a:srgbClr val="28A9D5"/>
                </a:solidFill>
                <a:latin typeface="微软雅黑" panose="020B0503020204020204" pitchFamily="34" charset="-122"/>
                <a:cs typeface="微软雅黑" panose="020B0503020204020204" pitchFamily="34" charset="-122"/>
              </a:defRPr>
            </a:lvl1pPr>
          </a:lstStyle>
          <a:p/>
        </p:txBody>
      </p:sp>
      <p:sp>
        <p:nvSpPr>
          <p:cNvPr id="3" name="Holder 3"/>
          <p:cNvSpPr>
            <a:spLocks noGrp="1"/>
          </p:cNvSpPr>
          <p:nvPr>
            <p:ph type="ftr" sz="quarter" idx="5"/>
          </p:nvPr>
        </p:nvSpPr>
        <p:spPr>
          <a:xfrm>
            <a:off x="4371975" y="6726365"/>
            <a:ext cx="4114800" cy="361633"/>
          </a:xfrm>
          <a:prstGeom prst="rect">
            <a:avLst/>
          </a:prstGeom>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a:xfrm>
            <a:off x="642937" y="6726365"/>
            <a:ext cx="2957513" cy="361633"/>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1265" b="0" i="0">
                <a:solidFill>
                  <a:schemeClr val="tx1"/>
                </a:solidFill>
                <a:latin typeface="Copperplate Gothic Bold" panose="020E0705020206020404"/>
                <a:cs typeface="Copperplate Gothic Bold" panose="020E0705020206020404"/>
              </a:defRPr>
            </a:lvl1pPr>
          </a:lstStyle>
          <a:p>
            <a:pPr marL="26670">
              <a:lnSpc>
                <a:spcPts val="1480"/>
              </a:lnSpc>
            </a:pPr>
            <a:fld id="{81D60167-4931-47E6-BA6A-407CBD079E47}"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7" Type="http://schemas.openxmlformats.org/officeDocument/2006/relationships/theme" Target="../theme/theme3.xml"/><Relationship Id="rId16" Type="http://schemas.openxmlformats.org/officeDocument/2006/relationships/image" Target="../media/image6.png"/><Relationship Id="rId15" Type="http://schemas.openxmlformats.org/officeDocument/2006/relationships/image" Target="../media/image2.png"/><Relationship Id="rId14" Type="http://schemas.openxmlformats.org/officeDocument/2006/relationships/image" Target="../media/image5.png"/><Relationship Id="rId13" Type="http://schemas.openxmlformats.org/officeDocument/2006/relationships/image" Target="../media/image4.png"/><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002850"/>
            </a:gs>
          </a:gsLst>
          <a:lin ang="5400000" scaled="1"/>
        </a:gradFill>
        <a:effectLst/>
      </p:bgPr>
    </p:bg>
    <p:spTree>
      <p:nvGrpSpPr>
        <p:cNvPr id="1" name=""/>
        <p:cNvGrpSpPr/>
        <p:nvPr/>
      </p:nvGrpSpPr>
      <p:grpSpPr>
        <a:xfrm>
          <a:off x="0" y="0"/>
          <a:ext cx="0" cy="0"/>
          <a:chOff x="0" y="0"/>
          <a:chExt cx="0" cy="0"/>
        </a:xfrm>
      </p:grpSpPr>
      <p:grpSp>
        <p:nvGrpSpPr>
          <p:cNvPr id="2050" name="Group 2"/>
          <p:cNvGrpSpPr/>
          <p:nvPr/>
        </p:nvGrpSpPr>
        <p:grpSpPr bwMode="auto">
          <a:xfrm>
            <a:off x="2233" y="0"/>
            <a:ext cx="12865447" cy="7225953"/>
            <a:chOff x="1" y="0"/>
            <a:chExt cx="5763" cy="4316"/>
          </a:xfrm>
        </p:grpSpPr>
        <p:sp>
          <p:nvSpPr>
            <p:cNvPr id="68611" name="Freeform 3"/>
            <p:cNvSpPr/>
            <p:nvPr/>
          </p:nvSpPr>
          <p:spPr bwMode="hidden">
            <a:xfrm>
              <a:off x="5045" y="2626"/>
              <a:ext cx="719" cy="1690"/>
            </a:xfrm>
            <a:custGeom>
              <a:avLst/>
              <a:gdLst/>
              <a:ahLst/>
              <a:cxnLst>
                <a:cxn ang="0">
                  <a:pos x="717" y="72"/>
                </a:cxn>
                <a:cxn ang="0">
                  <a:pos x="717" y="0"/>
                </a:cxn>
                <a:cxn ang="0">
                  <a:pos x="699" y="101"/>
                </a:cxn>
                <a:cxn ang="0">
                  <a:pos x="675" y="209"/>
                </a:cxn>
                <a:cxn ang="0">
                  <a:pos x="627" y="389"/>
                </a:cxn>
                <a:cxn ang="0">
                  <a:pos x="574" y="569"/>
                </a:cxn>
                <a:cxn ang="0">
                  <a:pos x="502" y="749"/>
                </a:cxn>
                <a:cxn ang="0">
                  <a:pos x="424" y="935"/>
                </a:cxn>
                <a:cxn ang="0">
                  <a:pos x="334" y="1121"/>
                </a:cxn>
                <a:cxn ang="0">
                  <a:pos x="233" y="1312"/>
                </a:cxn>
                <a:cxn ang="0">
                  <a:pos x="125" y="1498"/>
                </a:cxn>
                <a:cxn ang="0">
                  <a:pos x="0" y="1690"/>
                </a:cxn>
                <a:cxn ang="0">
                  <a:pos x="11" y="1690"/>
                </a:cxn>
                <a:cxn ang="0">
                  <a:pos x="137" y="1498"/>
                </a:cxn>
                <a:cxn ang="0">
                  <a:pos x="245" y="1312"/>
                </a:cxn>
                <a:cxn ang="0">
                  <a:pos x="346" y="1121"/>
                </a:cxn>
                <a:cxn ang="0">
                  <a:pos x="436" y="935"/>
                </a:cxn>
                <a:cxn ang="0">
                  <a:pos x="514" y="749"/>
                </a:cxn>
                <a:cxn ang="0">
                  <a:pos x="585" y="569"/>
                </a:cxn>
                <a:cxn ang="0">
                  <a:pos x="639" y="389"/>
                </a:cxn>
                <a:cxn ang="0">
                  <a:pos x="687" y="209"/>
                </a:cxn>
                <a:cxn ang="0">
                  <a:pos x="705" y="143"/>
                </a:cxn>
                <a:cxn ang="0">
                  <a:pos x="717" y="72"/>
                </a:cxn>
                <a:cxn ang="0">
                  <a:pos x="717" y="72"/>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12" name="Freeform 4"/>
            <p:cNvSpPr/>
            <p:nvPr/>
          </p:nvSpPr>
          <p:spPr bwMode="hidden">
            <a:xfrm>
              <a:off x="5386" y="3794"/>
              <a:ext cx="378" cy="522"/>
            </a:xfrm>
            <a:custGeom>
              <a:avLst/>
              <a:gdLst/>
              <a:ahLst/>
              <a:cxnLst>
                <a:cxn ang="0">
                  <a:pos x="377" y="0"/>
                </a:cxn>
                <a:cxn ang="0">
                  <a:pos x="293" y="132"/>
                </a:cxn>
                <a:cxn ang="0">
                  <a:pos x="204" y="264"/>
                </a:cxn>
                <a:cxn ang="0">
                  <a:pos x="102" y="396"/>
                </a:cxn>
                <a:cxn ang="0">
                  <a:pos x="0" y="522"/>
                </a:cxn>
                <a:cxn ang="0">
                  <a:pos x="12" y="522"/>
                </a:cxn>
                <a:cxn ang="0">
                  <a:pos x="114" y="402"/>
                </a:cxn>
                <a:cxn ang="0">
                  <a:pos x="204" y="282"/>
                </a:cxn>
                <a:cxn ang="0">
                  <a:pos x="377" y="24"/>
                </a:cxn>
                <a:cxn ang="0">
                  <a:pos x="377" y="0"/>
                </a:cxn>
                <a:cxn ang="0">
                  <a:pos x="377" y="0"/>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13" name="Freeform 5"/>
            <p:cNvSpPr/>
            <p:nvPr/>
          </p:nvSpPr>
          <p:spPr bwMode="hidden">
            <a:xfrm>
              <a:off x="5680" y="4214"/>
              <a:ext cx="84" cy="102"/>
            </a:xfrm>
            <a:custGeom>
              <a:avLst/>
              <a:gdLst/>
              <a:ahLst/>
              <a:cxnLst>
                <a:cxn ang="0">
                  <a:pos x="0" y="102"/>
                </a:cxn>
                <a:cxn ang="0">
                  <a:pos x="18" y="102"/>
                </a:cxn>
                <a:cxn ang="0">
                  <a:pos x="48" y="60"/>
                </a:cxn>
                <a:cxn ang="0">
                  <a:pos x="84" y="24"/>
                </a:cxn>
                <a:cxn ang="0">
                  <a:pos x="84" y="0"/>
                </a:cxn>
                <a:cxn ang="0">
                  <a:pos x="42" y="54"/>
                </a:cxn>
                <a:cxn ang="0">
                  <a:pos x="0" y="102"/>
                </a:cxn>
                <a:cxn ang="0">
                  <a:pos x="0" y="102"/>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grpSp>
          <p:nvGrpSpPr>
            <p:cNvPr id="2059" name="Group 6"/>
            <p:cNvGrpSpPr/>
            <p:nvPr/>
          </p:nvGrpSpPr>
          <p:grpSpPr bwMode="auto">
            <a:xfrm>
              <a:off x="288" y="0"/>
              <a:ext cx="5098" cy="4316"/>
              <a:chOff x="288" y="0"/>
              <a:chExt cx="5098" cy="4316"/>
            </a:xfrm>
          </p:grpSpPr>
          <p:sp>
            <p:nvSpPr>
              <p:cNvPr id="68615" name="Freeform 7"/>
              <p:cNvSpPr/>
              <p:nvPr userDrawn="1"/>
            </p:nvSpPr>
            <p:spPr bwMode="hidden">
              <a:xfrm>
                <a:off x="2789" y="0"/>
                <a:ext cx="72" cy="4316"/>
              </a:xfrm>
              <a:custGeom>
                <a:avLst/>
                <a:gdLst/>
                <a:ahLst/>
                <a:cxnLst>
                  <a:cxn ang="0">
                    <a:pos x="0" y="0"/>
                  </a:cxn>
                  <a:cxn ang="0">
                    <a:pos x="60" y="4316"/>
                  </a:cxn>
                  <a:cxn ang="0">
                    <a:pos x="72" y="4316"/>
                  </a:cxn>
                  <a:cxn ang="0">
                    <a:pos x="12" y="0"/>
                  </a:cxn>
                  <a:cxn ang="0">
                    <a:pos x="0" y="0"/>
                  </a:cxn>
                  <a:cxn ang="0">
                    <a:pos x="0" y="0"/>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16" name="Freeform 8"/>
              <p:cNvSpPr/>
              <p:nvPr userDrawn="1"/>
            </p:nvSpPr>
            <p:spPr bwMode="hidden">
              <a:xfrm>
                <a:off x="3089" y="0"/>
                <a:ext cx="174" cy="4316"/>
              </a:xfrm>
              <a:custGeom>
                <a:avLst/>
                <a:gdLst/>
                <a:ahLst/>
                <a:cxnLst>
                  <a:cxn ang="0">
                    <a:pos x="24" y="0"/>
                  </a:cxn>
                  <a:cxn ang="0">
                    <a:pos x="12" y="0"/>
                  </a:cxn>
                  <a:cxn ang="0">
                    <a:pos x="42" y="216"/>
                  </a:cxn>
                  <a:cxn ang="0">
                    <a:pos x="72" y="444"/>
                  </a:cxn>
                  <a:cxn ang="0">
                    <a:pos x="96" y="689"/>
                  </a:cxn>
                  <a:cxn ang="0">
                    <a:pos x="120" y="947"/>
                  </a:cxn>
                  <a:cxn ang="0">
                    <a:pos x="132" y="1211"/>
                  </a:cxn>
                  <a:cxn ang="0">
                    <a:pos x="150" y="1487"/>
                  </a:cxn>
                  <a:cxn ang="0">
                    <a:pos x="156" y="1768"/>
                  </a:cxn>
                  <a:cxn ang="0">
                    <a:pos x="162" y="2062"/>
                  </a:cxn>
                  <a:cxn ang="0">
                    <a:pos x="156" y="2644"/>
                  </a:cxn>
                  <a:cxn ang="0">
                    <a:pos x="126" y="3225"/>
                  </a:cxn>
                  <a:cxn ang="0">
                    <a:pos x="108" y="3507"/>
                  </a:cxn>
                  <a:cxn ang="0">
                    <a:pos x="78" y="3788"/>
                  </a:cxn>
                  <a:cxn ang="0">
                    <a:pos x="42" y="4058"/>
                  </a:cxn>
                  <a:cxn ang="0">
                    <a:pos x="0" y="4316"/>
                  </a:cxn>
                  <a:cxn ang="0">
                    <a:pos x="12" y="4316"/>
                  </a:cxn>
                  <a:cxn ang="0">
                    <a:pos x="54" y="4058"/>
                  </a:cxn>
                  <a:cxn ang="0">
                    <a:pos x="90" y="3782"/>
                  </a:cxn>
                  <a:cxn ang="0">
                    <a:pos x="120" y="3507"/>
                  </a:cxn>
                  <a:cxn ang="0">
                    <a:pos x="138" y="3219"/>
                  </a:cxn>
                  <a:cxn ang="0">
                    <a:pos x="168" y="2638"/>
                  </a:cxn>
                  <a:cxn ang="0">
                    <a:pos x="174" y="2056"/>
                  </a:cxn>
                  <a:cxn ang="0">
                    <a:pos x="168" y="1768"/>
                  </a:cxn>
                  <a:cxn ang="0">
                    <a:pos x="162" y="1487"/>
                  </a:cxn>
                  <a:cxn ang="0">
                    <a:pos x="144" y="1211"/>
                  </a:cxn>
                  <a:cxn ang="0">
                    <a:pos x="132" y="941"/>
                  </a:cxn>
                  <a:cxn ang="0">
                    <a:pos x="108" y="689"/>
                  </a:cxn>
                  <a:cxn ang="0">
                    <a:pos x="84" y="444"/>
                  </a:cxn>
                  <a:cxn ang="0">
                    <a:pos x="54" y="216"/>
                  </a:cxn>
                  <a:cxn ang="0">
                    <a:pos x="24" y="0"/>
                  </a:cxn>
                  <a:cxn ang="0">
                    <a:pos x="24" y="0"/>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17" name="Freeform 9"/>
              <p:cNvSpPr/>
              <p:nvPr userDrawn="1"/>
            </p:nvSpPr>
            <p:spPr bwMode="hidden">
              <a:xfrm>
                <a:off x="3358" y="0"/>
                <a:ext cx="337" cy="4316"/>
              </a:xfrm>
              <a:custGeom>
                <a:avLst/>
                <a:gdLst/>
                <a:ahLst/>
                <a:cxnLst>
                  <a:cxn ang="0">
                    <a:pos x="329" y="2014"/>
                  </a:cxn>
                  <a:cxn ang="0">
                    <a:pos x="317" y="1726"/>
                  </a:cxn>
                  <a:cxn ang="0">
                    <a:pos x="293" y="1445"/>
                  </a:cxn>
                  <a:cxn ang="0">
                    <a:pos x="263" y="1175"/>
                  </a:cxn>
                  <a:cxn ang="0">
                    <a:pos x="228" y="917"/>
                  </a:cxn>
                  <a:cxn ang="0">
                    <a:pos x="186" y="665"/>
                  </a:cxn>
                  <a:cxn ang="0">
                    <a:pos x="132" y="432"/>
                  </a:cxn>
                  <a:cxn ang="0">
                    <a:pos x="78" y="204"/>
                  </a:cxn>
                  <a:cxn ang="0">
                    <a:pos x="12" y="0"/>
                  </a:cxn>
                  <a:cxn ang="0">
                    <a:pos x="0" y="0"/>
                  </a:cxn>
                  <a:cxn ang="0">
                    <a:pos x="66" y="204"/>
                  </a:cxn>
                  <a:cxn ang="0">
                    <a:pos x="120" y="432"/>
                  </a:cxn>
                  <a:cxn ang="0">
                    <a:pos x="174" y="665"/>
                  </a:cxn>
                  <a:cxn ang="0">
                    <a:pos x="216" y="917"/>
                  </a:cxn>
                  <a:cxn ang="0">
                    <a:pos x="251" y="1175"/>
                  </a:cxn>
                  <a:cxn ang="0">
                    <a:pos x="281" y="1445"/>
                  </a:cxn>
                  <a:cxn ang="0">
                    <a:pos x="305" y="1726"/>
                  </a:cxn>
                  <a:cxn ang="0">
                    <a:pos x="317" y="2014"/>
                  </a:cxn>
                  <a:cxn ang="0">
                    <a:pos x="323" y="2314"/>
                  </a:cxn>
                  <a:cxn ang="0">
                    <a:pos x="317" y="2608"/>
                  </a:cxn>
                  <a:cxn ang="0">
                    <a:pos x="305" y="2907"/>
                  </a:cxn>
                  <a:cxn ang="0">
                    <a:pos x="281" y="3201"/>
                  </a:cxn>
                  <a:cxn ang="0">
                    <a:pos x="257" y="3489"/>
                  </a:cxn>
                  <a:cxn ang="0">
                    <a:pos x="216" y="3777"/>
                  </a:cxn>
                  <a:cxn ang="0">
                    <a:pos x="174" y="4052"/>
                  </a:cxn>
                  <a:cxn ang="0">
                    <a:pos x="120" y="4316"/>
                  </a:cxn>
                  <a:cxn ang="0">
                    <a:pos x="132" y="4316"/>
                  </a:cxn>
                  <a:cxn ang="0">
                    <a:pos x="186" y="4052"/>
                  </a:cxn>
                  <a:cxn ang="0">
                    <a:pos x="228" y="3777"/>
                  </a:cxn>
                  <a:cxn ang="0">
                    <a:pos x="269" y="3489"/>
                  </a:cxn>
                  <a:cxn ang="0">
                    <a:pos x="293" y="3201"/>
                  </a:cxn>
                  <a:cxn ang="0">
                    <a:pos x="317" y="2907"/>
                  </a:cxn>
                  <a:cxn ang="0">
                    <a:pos x="329" y="2608"/>
                  </a:cxn>
                  <a:cxn ang="0">
                    <a:pos x="335" y="2314"/>
                  </a:cxn>
                  <a:cxn ang="0">
                    <a:pos x="329" y="2014"/>
                  </a:cxn>
                  <a:cxn ang="0">
                    <a:pos x="329" y="2014"/>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18" name="Freeform 10"/>
              <p:cNvSpPr/>
              <p:nvPr userDrawn="1"/>
            </p:nvSpPr>
            <p:spPr bwMode="hidden">
              <a:xfrm>
                <a:off x="3676" y="0"/>
                <a:ext cx="427" cy="4316"/>
              </a:xfrm>
              <a:custGeom>
                <a:avLst/>
                <a:gdLst/>
                <a:ahLst/>
                <a:cxnLst>
                  <a:cxn ang="0">
                    <a:pos x="413" y="1924"/>
                  </a:cxn>
                  <a:cxn ang="0">
                    <a:pos x="395" y="1690"/>
                  </a:cxn>
                  <a:cxn ang="0">
                    <a:pos x="365" y="1457"/>
                  </a:cxn>
                  <a:cxn ang="0">
                    <a:pos x="329" y="1229"/>
                  </a:cxn>
                  <a:cxn ang="0">
                    <a:pos x="281" y="1001"/>
                  </a:cxn>
                  <a:cxn ang="0">
                    <a:pos x="227" y="761"/>
                  </a:cxn>
                  <a:cxn ang="0">
                    <a:pos x="162" y="522"/>
                  </a:cxn>
                  <a:cxn ang="0">
                    <a:pos x="90" y="270"/>
                  </a:cxn>
                  <a:cxn ang="0">
                    <a:pos x="12" y="0"/>
                  </a:cxn>
                  <a:cxn ang="0">
                    <a:pos x="0" y="0"/>
                  </a:cxn>
                  <a:cxn ang="0">
                    <a:pos x="84" y="270"/>
                  </a:cxn>
                  <a:cxn ang="0">
                    <a:pos x="156" y="522"/>
                  </a:cxn>
                  <a:cxn ang="0">
                    <a:pos x="216" y="767"/>
                  </a:cxn>
                  <a:cxn ang="0">
                    <a:pos x="275" y="1001"/>
                  </a:cxn>
                  <a:cxn ang="0">
                    <a:pos x="317" y="1235"/>
                  </a:cxn>
                  <a:cxn ang="0">
                    <a:pos x="353" y="1463"/>
                  </a:cxn>
                  <a:cxn ang="0">
                    <a:pos x="383" y="1690"/>
                  </a:cxn>
                  <a:cxn ang="0">
                    <a:pos x="401" y="1924"/>
                  </a:cxn>
                  <a:cxn ang="0">
                    <a:pos x="413" y="2188"/>
                  </a:cxn>
                  <a:cxn ang="0">
                    <a:pos x="407" y="2458"/>
                  </a:cxn>
                  <a:cxn ang="0">
                    <a:pos x="395" y="2733"/>
                  </a:cxn>
                  <a:cxn ang="0">
                    <a:pos x="365" y="3021"/>
                  </a:cxn>
                  <a:cxn ang="0">
                    <a:pos x="329" y="3321"/>
                  </a:cxn>
                  <a:cxn ang="0">
                    <a:pos x="275" y="3639"/>
                  </a:cxn>
                  <a:cxn ang="0">
                    <a:pos x="204" y="3968"/>
                  </a:cxn>
                  <a:cxn ang="0">
                    <a:pos x="126" y="4316"/>
                  </a:cxn>
                  <a:cxn ang="0">
                    <a:pos x="138" y="4316"/>
                  </a:cxn>
                  <a:cxn ang="0">
                    <a:pos x="216" y="3968"/>
                  </a:cxn>
                  <a:cxn ang="0">
                    <a:pos x="287" y="3639"/>
                  </a:cxn>
                  <a:cxn ang="0">
                    <a:pos x="341" y="3321"/>
                  </a:cxn>
                  <a:cxn ang="0">
                    <a:pos x="377" y="3021"/>
                  </a:cxn>
                  <a:cxn ang="0">
                    <a:pos x="407" y="2733"/>
                  </a:cxn>
                  <a:cxn ang="0">
                    <a:pos x="419" y="2458"/>
                  </a:cxn>
                  <a:cxn ang="0">
                    <a:pos x="425" y="2188"/>
                  </a:cxn>
                  <a:cxn ang="0">
                    <a:pos x="413" y="1924"/>
                  </a:cxn>
                  <a:cxn ang="0">
                    <a:pos x="413" y="1924"/>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19" name="Freeform 11"/>
              <p:cNvSpPr/>
              <p:nvPr userDrawn="1"/>
            </p:nvSpPr>
            <p:spPr bwMode="hidden">
              <a:xfrm>
                <a:off x="3946" y="0"/>
                <a:ext cx="558" cy="4316"/>
              </a:xfrm>
              <a:custGeom>
                <a:avLst/>
                <a:gdLst/>
                <a:ahLst/>
                <a:cxnLst>
                  <a:cxn ang="0">
                    <a:pos x="556" y="2020"/>
                  </a:cxn>
                  <a:cxn ang="0">
                    <a:pos x="538" y="1732"/>
                  </a:cxn>
                  <a:cxn ang="0">
                    <a:pos x="503" y="1445"/>
                  </a:cxn>
                  <a:cxn ang="0">
                    <a:pos x="455" y="1175"/>
                  </a:cxn>
                  <a:cxn ang="0">
                    <a:pos x="395" y="911"/>
                  </a:cxn>
                  <a:cxn ang="0">
                    <a:pos x="317" y="659"/>
                  </a:cxn>
                  <a:cxn ang="0">
                    <a:pos x="228" y="426"/>
                  </a:cxn>
                  <a:cxn ang="0">
                    <a:pos x="126" y="204"/>
                  </a:cxn>
                  <a:cxn ang="0">
                    <a:pos x="12" y="0"/>
                  </a:cxn>
                  <a:cxn ang="0">
                    <a:pos x="0" y="0"/>
                  </a:cxn>
                  <a:cxn ang="0">
                    <a:pos x="114" y="204"/>
                  </a:cxn>
                  <a:cxn ang="0">
                    <a:pos x="216" y="426"/>
                  </a:cxn>
                  <a:cxn ang="0">
                    <a:pos x="305" y="659"/>
                  </a:cxn>
                  <a:cxn ang="0">
                    <a:pos x="383" y="911"/>
                  </a:cxn>
                  <a:cxn ang="0">
                    <a:pos x="443" y="1175"/>
                  </a:cxn>
                  <a:cxn ang="0">
                    <a:pos x="491" y="1445"/>
                  </a:cxn>
                  <a:cxn ang="0">
                    <a:pos x="526" y="1732"/>
                  </a:cxn>
                  <a:cxn ang="0">
                    <a:pos x="544" y="2020"/>
                  </a:cxn>
                  <a:cxn ang="0">
                    <a:pos x="544" y="2326"/>
                  </a:cxn>
                  <a:cxn ang="0">
                    <a:pos x="532" y="2632"/>
                  </a:cxn>
                  <a:cxn ang="0">
                    <a:pos x="503" y="2931"/>
                  </a:cxn>
                  <a:cxn ang="0">
                    <a:pos x="455" y="3225"/>
                  </a:cxn>
                  <a:cxn ang="0">
                    <a:pos x="389" y="3513"/>
                  </a:cxn>
                  <a:cxn ang="0">
                    <a:pos x="311" y="3788"/>
                  </a:cxn>
                  <a:cxn ang="0">
                    <a:pos x="216" y="4058"/>
                  </a:cxn>
                  <a:cxn ang="0">
                    <a:pos x="102" y="4316"/>
                  </a:cxn>
                  <a:cxn ang="0">
                    <a:pos x="114" y="4316"/>
                  </a:cxn>
                  <a:cxn ang="0">
                    <a:pos x="228" y="4058"/>
                  </a:cxn>
                  <a:cxn ang="0">
                    <a:pos x="323" y="3788"/>
                  </a:cxn>
                  <a:cxn ang="0">
                    <a:pos x="401" y="3513"/>
                  </a:cxn>
                  <a:cxn ang="0">
                    <a:pos x="467" y="3225"/>
                  </a:cxn>
                  <a:cxn ang="0">
                    <a:pos x="515" y="2931"/>
                  </a:cxn>
                  <a:cxn ang="0">
                    <a:pos x="544" y="2632"/>
                  </a:cxn>
                  <a:cxn ang="0">
                    <a:pos x="556" y="2326"/>
                  </a:cxn>
                  <a:cxn ang="0">
                    <a:pos x="556" y="2020"/>
                  </a:cxn>
                  <a:cxn ang="0">
                    <a:pos x="556" y="2020"/>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20" name="Freeform 12"/>
              <p:cNvSpPr/>
              <p:nvPr userDrawn="1"/>
            </p:nvSpPr>
            <p:spPr bwMode="hidden">
              <a:xfrm>
                <a:off x="4246" y="0"/>
                <a:ext cx="690" cy="4316"/>
              </a:xfrm>
              <a:custGeom>
                <a:avLst/>
                <a:gdLst/>
                <a:ahLst/>
                <a:cxnLst>
                  <a:cxn ang="0">
                    <a:pos x="688" y="2086"/>
                  </a:cxn>
                  <a:cxn ang="0">
                    <a:pos x="670" y="1810"/>
                  </a:cxn>
                  <a:cxn ang="0">
                    <a:pos x="634" y="1541"/>
                  </a:cxn>
                  <a:cxn ang="0">
                    <a:pos x="574" y="1271"/>
                  </a:cxn>
                  <a:cxn ang="0">
                    <a:pos x="497" y="1007"/>
                  </a:cxn>
                  <a:cxn ang="0">
                    <a:pos x="401" y="749"/>
                  </a:cxn>
                  <a:cxn ang="0">
                    <a:pos x="293" y="492"/>
                  </a:cxn>
                  <a:cxn ang="0">
                    <a:pos x="162" y="240"/>
                  </a:cxn>
                  <a:cxn ang="0">
                    <a:pos x="12" y="0"/>
                  </a:cxn>
                  <a:cxn ang="0">
                    <a:pos x="0" y="0"/>
                  </a:cxn>
                  <a:cxn ang="0">
                    <a:pos x="150" y="240"/>
                  </a:cxn>
                  <a:cxn ang="0">
                    <a:pos x="281" y="492"/>
                  </a:cxn>
                  <a:cxn ang="0">
                    <a:pos x="389" y="749"/>
                  </a:cxn>
                  <a:cxn ang="0">
                    <a:pos x="485" y="1007"/>
                  </a:cxn>
                  <a:cxn ang="0">
                    <a:pos x="562" y="1271"/>
                  </a:cxn>
                  <a:cxn ang="0">
                    <a:pos x="622" y="1541"/>
                  </a:cxn>
                  <a:cxn ang="0">
                    <a:pos x="658" y="1810"/>
                  </a:cxn>
                  <a:cxn ang="0">
                    <a:pos x="676" y="2086"/>
                  </a:cxn>
                  <a:cxn ang="0">
                    <a:pos x="676" y="2368"/>
                  </a:cxn>
                  <a:cxn ang="0">
                    <a:pos x="658" y="2650"/>
                  </a:cxn>
                  <a:cxn ang="0">
                    <a:pos x="616" y="2931"/>
                  </a:cxn>
                  <a:cxn ang="0">
                    <a:pos x="556" y="3213"/>
                  </a:cxn>
                  <a:cxn ang="0">
                    <a:pos x="473" y="3495"/>
                  </a:cxn>
                  <a:cxn ang="0">
                    <a:pos x="371" y="3777"/>
                  </a:cxn>
                  <a:cxn ang="0">
                    <a:pos x="251" y="4046"/>
                  </a:cxn>
                  <a:cxn ang="0">
                    <a:pos x="114" y="4316"/>
                  </a:cxn>
                  <a:cxn ang="0">
                    <a:pos x="126" y="4316"/>
                  </a:cxn>
                  <a:cxn ang="0">
                    <a:pos x="263" y="4046"/>
                  </a:cxn>
                  <a:cxn ang="0">
                    <a:pos x="383" y="3777"/>
                  </a:cxn>
                  <a:cxn ang="0">
                    <a:pos x="485" y="3495"/>
                  </a:cxn>
                  <a:cxn ang="0">
                    <a:pos x="568" y="3219"/>
                  </a:cxn>
                  <a:cxn ang="0">
                    <a:pos x="628" y="2937"/>
                  </a:cxn>
                  <a:cxn ang="0">
                    <a:pos x="670" y="2656"/>
                  </a:cxn>
                  <a:cxn ang="0">
                    <a:pos x="688" y="2368"/>
                  </a:cxn>
                  <a:cxn ang="0">
                    <a:pos x="688" y="2086"/>
                  </a:cxn>
                  <a:cxn ang="0">
                    <a:pos x="688" y="2086"/>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21" name="Freeform 13"/>
              <p:cNvSpPr/>
              <p:nvPr userDrawn="1"/>
            </p:nvSpPr>
            <p:spPr bwMode="hidden">
              <a:xfrm>
                <a:off x="4522" y="0"/>
                <a:ext cx="864" cy="4316"/>
              </a:xfrm>
              <a:custGeom>
                <a:avLst/>
                <a:gdLst/>
                <a:ahLst/>
                <a:cxnLst>
                  <a:cxn ang="0">
                    <a:pos x="855" y="2128"/>
                  </a:cxn>
                  <a:cxn ang="0">
                    <a:pos x="831" y="1834"/>
                  </a:cxn>
                  <a:cxn ang="0">
                    <a:pos x="808" y="1684"/>
                  </a:cxn>
                  <a:cxn ang="0">
                    <a:pos x="784" y="1541"/>
                  </a:cxn>
                  <a:cxn ang="0">
                    <a:pos x="748" y="1397"/>
                  </a:cxn>
                  <a:cxn ang="0">
                    <a:pos x="712" y="1253"/>
                  </a:cxn>
                  <a:cxn ang="0">
                    <a:pos x="664" y="1115"/>
                  </a:cxn>
                  <a:cxn ang="0">
                    <a:pos x="610" y="977"/>
                  </a:cxn>
                  <a:cxn ang="0">
                    <a:pos x="491" y="719"/>
                  </a:cxn>
                  <a:cxn ang="0">
                    <a:pos x="353" y="468"/>
                  </a:cxn>
                  <a:cxn ang="0">
                    <a:pos x="192" y="228"/>
                  </a:cxn>
                  <a:cxn ang="0">
                    <a:pos x="12" y="0"/>
                  </a:cxn>
                  <a:cxn ang="0">
                    <a:pos x="0" y="0"/>
                  </a:cxn>
                  <a:cxn ang="0">
                    <a:pos x="180" y="228"/>
                  </a:cxn>
                  <a:cxn ang="0">
                    <a:pos x="341" y="468"/>
                  </a:cxn>
                  <a:cxn ang="0">
                    <a:pos x="479" y="719"/>
                  </a:cxn>
                  <a:cxn ang="0">
                    <a:pos x="598" y="983"/>
                  </a:cxn>
                  <a:cxn ang="0">
                    <a:pos x="652" y="1121"/>
                  </a:cxn>
                  <a:cxn ang="0">
                    <a:pos x="700" y="1259"/>
                  </a:cxn>
                  <a:cxn ang="0">
                    <a:pos x="736" y="1403"/>
                  </a:cxn>
                  <a:cxn ang="0">
                    <a:pos x="772" y="1547"/>
                  </a:cxn>
                  <a:cxn ang="0">
                    <a:pos x="802" y="1690"/>
                  </a:cxn>
                  <a:cxn ang="0">
                    <a:pos x="819" y="1834"/>
                  </a:cxn>
                  <a:cxn ang="0">
                    <a:pos x="837" y="1984"/>
                  </a:cxn>
                  <a:cxn ang="0">
                    <a:pos x="843" y="2128"/>
                  </a:cxn>
                  <a:cxn ang="0">
                    <a:pos x="849" y="2278"/>
                  </a:cxn>
                  <a:cxn ang="0">
                    <a:pos x="843" y="2428"/>
                  </a:cxn>
                  <a:cxn ang="0">
                    <a:pos x="831" y="2572"/>
                  </a:cxn>
                  <a:cxn ang="0">
                    <a:pos x="819" y="2721"/>
                  </a:cxn>
                  <a:cxn ang="0">
                    <a:pos x="796" y="2865"/>
                  </a:cxn>
                  <a:cxn ang="0">
                    <a:pos x="766" y="3015"/>
                  </a:cxn>
                  <a:cxn ang="0">
                    <a:pos x="724" y="3159"/>
                  </a:cxn>
                  <a:cxn ang="0">
                    <a:pos x="682" y="3303"/>
                  </a:cxn>
                  <a:cxn ang="0">
                    <a:pos x="586" y="3567"/>
                  </a:cxn>
                  <a:cxn ang="0">
                    <a:pos x="473" y="3824"/>
                  </a:cxn>
                  <a:cxn ang="0">
                    <a:pos x="335" y="4076"/>
                  </a:cxn>
                  <a:cxn ang="0">
                    <a:pos x="180" y="4316"/>
                  </a:cxn>
                  <a:cxn ang="0">
                    <a:pos x="192" y="4316"/>
                  </a:cxn>
                  <a:cxn ang="0">
                    <a:pos x="347" y="4076"/>
                  </a:cxn>
                  <a:cxn ang="0">
                    <a:pos x="485" y="3824"/>
                  </a:cxn>
                  <a:cxn ang="0">
                    <a:pos x="598" y="3573"/>
                  </a:cxn>
                  <a:cxn ang="0">
                    <a:pos x="694" y="3309"/>
                  </a:cxn>
                  <a:cxn ang="0">
                    <a:pos x="736" y="3165"/>
                  </a:cxn>
                  <a:cxn ang="0">
                    <a:pos x="778" y="3021"/>
                  </a:cxn>
                  <a:cxn ang="0">
                    <a:pos x="808" y="2871"/>
                  </a:cxn>
                  <a:cxn ang="0">
                    <a:pos x="831" y="2727"/>
                  </a:cxn>
                  <a:cxn ang="0">
                    <a:pos x="843" y="2578"/>
                  </a:cxn>
                  <a:cxn ang="0">
                    <a:pos x="855" y="2428"/>
                  </a:cxn>
                  <a:cxn ang="0">
                    <a:pos x="861" y="2278"/>
                  </a:cxn>
                  <a:cxn ang="0">
                    <a:pos x="855" y="2128"/>
                  </a:cxn>
                  <a:cxn ang="0">
                    <a:pos x="855" y="2128"/>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22" name="Freeform 14"/>
              <p:cNvSpPr/>
              <p:nvPr userDrawn="1"/>
            </p:nvSpPr>
            <p:spPr bwMode="hidden">
              <a:xfrm>
                <a:off x="2399" y="0"/>
                <a:ext cx="150" cy="4316"/>
              </a:xfrm>
              <a:custGeom>
                <a:avLst/>
                <a:gdLst/>
                <a:ahLst/>
                <a:cxnLst>
                  <a:cxn ang="0">
                    <a:pos x="18" y="1942"/>
                  </a:cxn>
                  <a:cxn ang="0">
                    <a:pos x="30" y="1630"/>
                  </a:cxn>
                  <a:cxn ang="0">
                    <a:pos x="42" y="1331"/>
                  </a:cxn>
                  <a:cxn ang="0">
                    <a:pos x="59" y="1055"/>
                  </a:cxn>
                  <a:cxn ang="0">
                    <a:pos x="77" y="791"/>
                  </a:cxn>
                  <a:cxn ang="0">
                    <a:pos x="83" y="671"/>
                  </a:cxn>
                  <a:cxn ang="0">
                    <a:pos x="95" y="557"/>
                  </a:cxn>
                  <a:cxn ang="0">
                    <a:pos x="107" y="444"/>
                  </a:cxn>
                  <a:cxn ang="0">
                    <a:pos x="113" y="342"/>
                  </a:cxn>
                  <a:cxn ang="0">
                    <a:pos x="125" y="246"/>
                  </a:cxn>
                  <a:cxn ang="0">
                    <a:pos x="131" y="156"/>
                  </a:cxn>
                  <a:cxn ang="0">
                    <a:pos x="143" y="72"/>
                  </a:cxn>
                  <a:cxn ang="0">
                    <a:pos x="149" y="0"/>
                  </a:cxn>
                  <a:cxn ang="0">
                    <a:pos x="137" y="0"/>
                  </a:cxn>
                  <a:cxn ang="0">
                    <a:pos x="131" y="72"/>
                  </a:cxn>
                  <a:cxn ang="0">
                    <a:pos x="119" y="156"/>
                  </a:cxn>
                  <a:cxn ang="0">
                    <a:pos x="113" y="246"/>
                  </a:cxn>
                  <a:cxn ang="0">
                    <a:pos x="101" y="342"/>
                  </a:cxn>
                  <a:cxn ang="0">
                    <a:pos x="95" y="444"/>
                  </a:cxn>
                  <a:cxn ang="0">
                    <a:pos x="83" y="557"/>
                  </a:cxn>
                  <a:cxn ang="0">
                    <a:pos x="71" y="671"/>
                  </a:cxn>
                  <a:cxn ang="0">
                    <a:pos x="65" y="791"/>
                  </a:cxn>
                  <a:cxn ang="0">
                    <a:pos x="48" y="1055"/>
                  </a:cxn>
                  <a:cxn ang="0">
                    <a:pos x="30" y="1331"/>
                  </a:cxn>
                  <a:cxn ang="0">
                    <a:pos x="18" y="1630"/>
                  </a:cxn>
                  <a:cxn ang="0">
                    <a:pos x="6" y="1942"/>
                  </a:cxn>
                  <a:cxn ang="0">
                    <a:pos x="0" y="2278"/>
                  </a:cxn>
                  <a:cxn ang="0">
                    <a:pos x="6" y="2602"/>
                  </a:cxn>
                  <a:cxn ang="0">
                    <a:pos x="12" y="2919"/>
                  </a:cxn>
                  <a:cxn ang="0">
                    <a:pos x="24" y="3219"/>
                  </a:cxn>
                  <a:cxn ang="0">
                    <a:pos x="36" y="3513"/>
                  </a:cxn>
                  <a:cxn ang="0">
                    <a:pos x="59" y="3794"/>
                  </a:cxn>
                  <a:cxn ang="0">
                    <a:pos x="89" y="4058"/>
                  </a:cxn>
                  <a:cxn ang="0">
                    <a:pos x="125" y="4316"/>
                  </a:cxn>
                  <a:cxn ang="0">
                    <a:pos x="137" y="4316"/>
                  </a:cxn>
                  <a:cxn ang="0">
                    <a:pos x="101" y="4058"/>
                  </a:cxn>
                  <a:cxn ang="0">
                    <a:pos x="71" y="3794"/>
                  </a:cxn>
                  <a:cxn ang="0">
                    <a:pos x="48" y="3513"/>
                  </a:cxn>
                  <a:cxn ang="0">
                    <a:pos x="36" y="3225"/>
                  </a:cxn>
                  <a:cxn ang="0">
                    <a:pos x="24" y="2919"/>
                  </a:cxn>
                  <a:cxn ang="0">
                    <a:pos x="18" y="2608"/>
                  </a:cxn>
                  <a:cxn ang="0">
                    <a:pos x="12" y="2278"/>
                  </a:cxn>
                  <a:cxn ang="0">
                    <a:pos x="18" y="1942"/>
                  </a:cxn>
                  <a:cxn ang="0">
                    <a:pos x="18" y="1942"/>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23" name="Freeform 15"/>
              <p:cNvSpPr/>
              <p:nvPr userDrawn="1"/>
            </p:nvSpPr>
            <p:spPr bwMode="hidden">
              <a:xfrm>
                <a:off x="1967" y="0"/>
                <a:ext cx="300" cy="4316"/>
              </a:xfrm>
              <a:custGeom>
                <a:avLst/>
                <a:gdLst/>
                <a:ahLst/>
                <a:cxnLst>
                  <a:cxn ang="0">
                    <a:pos x="18" y="2062"/>
                  </a:cxn>
                  <a:cxn ang="0">
                    <a:pos x="30" y="1750"/>
                  </a:cxn>
                  <a:cxn ang="0">
                    <a:pos x="54" y="1451"/>
                  </a:cxn>
                  <a:cxn ang="0">
                    <a:pos x="84" y="1169"/>
                  </a:cxn>
                  <a:cxn ang="0">
                    <a:pos x="126" y="899"/>
                  </a:cxn>
                  <a:cxn ang="0">
                    <a:pos x="162" y="641"/>
                  </a:cxn>
                  <a:cxn ang="0">
                    <a:pos x="209" y="408"/>
                  </a:cxn>
                  <a:cxn ang="0">
                    <a:pos x="251" y="192"/>
                  </a:cxn>
                  <a:cxn ang="0">
                    <a:pos x="299" y="0"/>
                  </a:cxn>
                  <a:cxn ang="0">
                    <a:pos x="287" y="0"/>
                  </a:cxn>
                  <a:cxn ang="0">
                    <a:pos x="239" y="192"/>
                  </a:cxn>
                  <a:cxn ang="0">
                    <a:pos x="198" y="408"/>
                  </a:cxn>
                  <a:cxn ang="0">
                    <a:pos x="156" y="641"/>
                  </a:cxn>
                  <a:cxn ang="0">
                    <a:pos x="114" y="899"/>
                  </a:cxn>
                  <a:cxn ang="0">
                    <a:pos x="78" y="1169"/>
                  </a:cxn>
                  <a:cxn ang="0">
                    <a:pos x="48" y="1451"/>
                  </a:cxn>
                  <a:cxn ang="0">
                    <a:pos x="24" y="1750"/>
                  </a:cxn>
                  <a:cxn ang="0">
                    <a:pos x="6" y="2062"/>
                  </a:cxn>
                  <a:cxn ang="0">
                    <a:pos x="0" y="2374"/>
                  </a:cxn>
                  <a:cxn ang="0">
                    <a:pos x="12" y="2674"/>
                  </a:cxn>
                  <a:cxn ang="0">
                    <a:pos x="30" y="2973"/>
                  </a:cxn>
                  <a:cxn ang="0">
                    <a:pos x="54" y="3255"/>
                  </a:cxn>
                  <a:cxn ang="0">
                    <a:pos x="96" y="3537"/>
                  </a:cxn>
                  <a:cxn ang="0">
                    <a:pos x="144" y="3806"/>
                  </a:cxn>
                  <a:cxn ang="0">
                    <a:pos x="203" y="4064"/>
                  </a:cxn>
                  <a:cxn ang="0">
                    <a:pos x="275" y="4316"/>
                  </a:cxn>
                  <a:cxn ang="0">
                    <a:pos x="287" y="4316"/>
                  </a:cxn>
                  <a:cxn ang="0">
                    <a:pos x="215" y="4064"/>
                  </a:cxn>
                  <a:cxn ang="0">
                    <a:pos x="156" y="3806"/>
                  </a:cxn>
                  <a:cxn ang="0">
                    <a:pos x="108" y="3537"/>
                  </a:cxn>
                  <a:cxn ang="0">
                    <a:pos x="66" y="3261"/>
                  </a:cxn>
                  <a:cxn ang="0">
                    <a:pos x="42" y="2973"/>
                  </a:cxn>
                  <a:cxn ang="0">
                    <a:pos x="24" y="2680"/>
                  </a:cxn>
                  <a:cxn ang="0">
                    <a:pos x="12" y="2374"/>
                  </a:cxn>
                  <a:cxn ang="0">
                    <a:pos x="18" y="2062"/>
                  </a:cxn>
                  <a:cxn ang="0">
                    <a:pos x="18" y="2062"/>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24" name="Freeform 16"/>
              <p:cNvSpPr/>
              <p:nvPr userDrawn="1"/>
            </p:nvSpPr>
            <p:spPr bwMode="hidden">
              <a:xfrm>
                <a:off x="1566" y="0"/>
                <a:ext cx="425" cy="4316"/>
              </a:xfrm>
              <a:custGeom>
                <a:avLst/>
                <a:gdLst/>
                <a:ahLst/>
                <a:cxnLst>
                  <a:cxn ang="0">
                    <a:pos x="424" y="0"/>
                  </a:cxn>
                  <a:cxn ang="0">
                    <a:pos x="412" y="0"/>
                  </a:cxn>
                  <a:cxn ang="0">
                    <a:pos x="316" y="222"/>
                  </a:cxn>
                  <a:cxn ang="0">
                    <a:pos x="239" y="462"/>
                  </a:cxn>
                  <a:cxn ang="0">
                    <a:pos x="167" y="707"/>
                  </a:cxn>
                  <a:cxn ang="0">
                    <a:pos x="107" y="971"/>
                  </a:cxn>
                  <a:cxn ang="0">
                    <a:pos x="65" y="1247"/>
                  </a:cxn>
                  <a:cxn ang="0">
                    <a:pos x="29" y="1529"/>
                  </a:cxn>
                  <a:cxn ang="0">
                    <a:pos x="6" y="1822"/>
                  </a:cxn>
                  <a:cxn ang="0">
                    <a:pos x="0" y="2122"/>
                  </a:cxn>
                  <a:cxn ang="0">
                    <a:pos x="6" y="2404"/>
                  </a:cxn>
                  <a:cxn ang="0">
                    <a:pos x="24" y="2686"/>
                  </a:cxn>
                  <a:cxn ang="0">
                    <a:pos x="47" y="2961"/>
                  </a:cxn>
                  <a:cxn ang="0">
                    <a:pos x="89" y="3243"/>
                  </a:cxn>
                  <a:cxn ang="0">
                    <a:pos x="137" y="3519"/>
                  </a:cxn>
                  <a:cxn ang="0">
                    <a:pos x="197" y="3788"/>
                  </a:cxn>
                  <a:cxn ang="0">
                    <a:pos x="269" y="4058"/>
                  </a:cxn>
                  <a:cxn ang="0">
                    <a:pos x="346" y="4316"/>
                  </a:cxn>
                  <a:cxn ang="0">
                    <a:pos x="358" y="4316"/>
                  </a:cxn>
                  <a:cxn ang="0">
                    <a:pos x="281" y="4058"/>
                  </a:cxn>
                  <a:cxn ang="0">
                    <a:pos x="209" y="3788"/>
                  </a:cxn>
                  <a:cxn ang="0">
                    <a:pos x="149" y="3519"/>
                  </a:cxn>
                  <a:cxn ang="0">
                    <a:pos x="101" y="3243"/>
                  </a:cxn>
                  <a:cxn ang="0">
                    <a:pos x="59" y="2961"/>
                  </a:cxn>
                  <a:cxn ang="0">
                    <a:pos x="35" y="2686"/>
                  </a:cxn>
                  <a:cxn ang="0">
                    <a:pos x="18" y="2404"/>
                  </a:cxn>
                  <a:cxn ang="0">
                    <a:pos x="12" y="2122"/>
                  </a:cxn>
                  <a:cxn ang="0">
                    <a:pos x="18" y="1822"/>
                  </a:cxn>
                  <a:cxn ang="0">
                    <a:pos x="41" y="1529"/>
                  </a:cxn>
                  <a:cxn ang="0">
                    <a:pos x="71" y="1247"/>
                  </a:cxn>
                  <a:cxn ang="0">
                    <a:pos x="119" y="971"/>
                  </a:cxn>
                  <a:cxn ang="0">
                    <a:pos x="179" y="707"/>
                  </a:cxn>
                  <a:cxn ang="0">
                    <a:pos x="245" y="462"/>
                  </a:cxn>
                  <a:cxn ang="0">
                    <a:pos x="328" y="222"/>
                  </a:cxn>
                  <a:cxn ang="0">
                    <a:pos x="424" y="0"/>
                  </a:cxn>
                  <a:cxn ang="0">
                    <a:pos x="424" y="0"/>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25" name="Freeform 17"/>
              <p:cNvSpPr/>
              <p:nvPr userDrawn="1"/>
            </p:nvSpPr>
            <p:spPr bwMode="hidden">
              <a:xfrm>
                <a:off x="1128" y="0"/>
                <a:ext cx="575" cy="4316"/>
              </a:xfrm>
              <a:custGeom>
                <a:avLst/>
                <a:gdLst/>
                <a:ahLst/>
                <a:cxnLst>
                  <a:cxn ang="0">
                    <a:pos x="12" y="2146"/>
                  </a:cxn>
                  <a:cxn ang="0">
                    <a:pos x="24" y="1846"/>
                  </a:cxn>
                  <a:cxn ang="0">
                    <a:pos x="54" y="1559"/>
                  </a:cxn>
                  <a:cxn ang="0">
                    <a:pos x="96" y="1277"/>
                  </a:cxn>
                  <a:cxn ang="0">
                    <a:pos x="162" y="1001"/>
                  </a:cxn>
                  <a:cxn ang="0">
                    <a:pos x="239" y="731"/>
                  </a:cxn>
                  <a:cxn ang="0">
                    <a:pos x="335" y="480"/>
                  </a:cxn>
                  <a:cxn ang="0">
                    <a:pos x="449" y="234"/>
                  </a:cxn>
                  <a:cxn ang="0">
                    <a:pos x="574" y="0"/>
                  </a:cxn>
                  <a:cxn ang="0">
                    <a:pos x="562" y="0"/>
                  </a:cxn>
                  <a:cxn ang="0">
                    <a:pos x="437" y="234"/>
                  </a:cxn>
                  <a:cxn ang="0">
                    <a:pos x="323" y="480"/>
                  </a:cxn>
                  <a:cxn ang="0">
                    <a:pos x="227" y="737"/>
                  </a:cxn>
                  <a:cxn ang="0">
                    <a:pos x="150" y="1001"/>
                  </a:cxn>
                  <a:cxn ang="0">
                    <a:pos x="84" y="1277"/>
                  </a:cxn>
                  <a:cxn ang="0">
                    <a:pos x="42" y="1559"/>
                  </a:cxn>
                  <a:cxn ang="0">
                    <a:pos x="12" y="1852"/>
                  </a:cxn>
                  <a:cxn ang="0">
                    <a:pos x="0" y="2146"/>
                  </a:cxn>
                  <a:cxn ang="0">
                    <a:pos x="6" y="2434"/>
                  </a:cxn>
                  <a:cxn ang="0">
                    <a:pos x="30" y="2715"/>
                  </a:cxn>
                  <a:cxn ang="0">
                    <a:pos x="66" y="2997"/>
                  </a:cxn>
                  <a:cxn ang="0">
                    <a:pos x="120" y="3273"/>
                  </a:cxn>
                  <a:cxn ang="0">
                    <a:pos x="191" y="3549"/>
                  </a:cxn>
                  <a:cxn ang="0">
                    <a:pos x="275" y="3812"/>
                  </a:cxn>
                  <a:cxn ang="0">
                    <a:pos x="371" y="4070"/>
                  </a:cxn>
                  <a:cxn ang="0">
                    <a:pos x="484" y="4316"/>
                  </a:cxn>
                  <a:cxn ang="0">
                    <a:pos x="496" y="4316"/>
                  </a:cxn>
                  <a:cxn ang="0">
                    <a:pos x="383" y="4070"/>
                  </a:cxn>
                  <a:cxn ang="0">
                    <a:pos x="287" y="3812"/>
                  </a:cxn>
                  <a:cxn ang="0">
                    <a:pos x="203" y="3549"/>
                  </a:cxn>
                  <a:cxn ang="0">
                    <a:pos x="132" y="3273"/>
                  </a:cxn>
                  <a:cxn ang="0">
                    <a:pos x="78" y="2997"/>
                  </a:cxn>
                  <a:cxn ang="0">
                    <a:pos x="42" y="2715"/>
                  </a:cxn>
                  <a:cxn ang="0">
                    <a:pos x="18" y="2434"/>
                  </a:cxn>
                  <a:cxn ang="0">
                    <a:pos x="12" y="2146"/>
                  </a:cxn>
                  <a:cxn ang="0">
                    <a:pos x="12" y="2146"/>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26" name="Freeform 18"/>
              <p:cNvSpPr/>
              <p:nvPr userDrawn="1"/>
            </p:nvSpPr>
            <p:spPr bwMode="hidden">
              <a:xfrm>
                <a:off x="702" y="0"/>
                <a:ext cx="737" cy="4316"/>
              </a:xfrm>
              <a:custGeom>
                <a:avLst/>
                <a:gdLst/>
                <a:ahLst/>
                <a:cxnLst>
                  <a:cxn ang="0">
                    <a:pos x="12" y="2098"/>
                  </a:cxn>
                  <a:cxn ang="0">
                    <a:pos x="29" y="1798"/>
                  </a:cxn>
                  <a:cxn ang="0">
                    <a:pos x="71" y="1505"/>
                  </a:cxn>
                  <a:cxn ang="0">
                    <a:pos x="131" y="1223"/>
                  </a:cxn>
                  <a:cxn ang="0">
                    <a:pos x="215" y="941"/>
                  </a:cxn>
                  <a:cxn ang="0">
                    <a:pos x="316" y="689"/>
                  </a:cxn>
                  <a:cxn ang="0">
                    <a:pos x="442" y="444"/>
                  </a:cxn>
                  <a:cxn ang="0">
                    <a:pos x="580" y="216"/>
                  </a:cxn>
                  <a:cxn ang="0">
                    <a:pos x="735" y="0"/>
                  </a:cxn>
                  <a:cxn ang="0">
                    <a:pos x="723" y="0"/>
                  </a:cxn>
                  <a:cxn ang="0">
                    <a:pos x="568" y="210"/>
                  </a:cxn>
                  <a:cxn ang="0">
                    <a:pos x="430" y="438"/>
                  </a:cxn>
                  <a:cxn ang="0">
                    <a:pos x="311" y="683"/>
                  </a:cxn>
                  <a:cxn ang="0">
                    <a:pos x="209" y="941"/>
                  </a:cxn>
                  <a:cxn ang="0">
                    <a:pos x="125" y="1217"/>
                  </a:cxn>
                  <a:cxn ang="0">
                    <a:pos x="59" y="1505"/>
                  </a:cxn>
                  <a:cxn ang="0">
                    <a:pos x="18" y="1798"/>
                  </a:cxn>
                  <a:cxn ang="0">
                    <a:pos x="0" y="2098"/>
                  </a:cxn>
                  <a:cxn ang="0">
                    <a:pos x="6" y="2404"/>
                  </a:cxn>
                  <a:cxn ang="0">
                    <a:pos x="29" y="2709"/>
                  </a:cxn>
                  <a:cxn ang="0">
                    <a:pos x="77" y="3015"/>
                  </a:cxn>
                  <a:cxn ang="0">
                    <a:pos x="149" y="3315"/>
                  </a:cxn>
                  <a:cxn ang="0">
                    <a:pos x="227" y="3573"/>
                  </a:cxn>
                  <a:cxn ang="0">
                    <a:pos x="316" y="3824"/>
                  </a:cxn>
                  <a:cxn ang="0">
                    <a:pos x="424" y="4076"/>
                  </a:cxn>
                  <a:cxn ang="0">
                    <a:pos x="544" y="4316"/>
                  </a:cxn>
                  <a:cxn ang="0">
                    <a:pos x="556" y="4316"/>
                  </a:cxn>
                  <a:cxn ang="0">
                    <a:pos x="436" y="4076"/>
                  </a:cxn>
                  <a:cxn ang="0">
                    <a:pos x="328" y="3824"/>
                  </a:cxn>
                  <a:cxn ang="0">
                    <a:pos x="239" y="3573"/>
                  </a:cxn>
                  <a:cxn ang="0">
                    <a:pos x="161" y="3315"/>
                  </a:cxn>
                  <a:cxn ang="0">
                    <a:pos x="89" y="3015"/>
                  </a:cxn>
                  <a:cxn ang="0">
                    <a:pos x="41" y="2709"/>
                  </a:cxn>
                  <a:cxn ang="0">
                    <a:pos x="18" y="2404"/>
                  </a:cxn>
                  <a:cxn ang="0">
                    <a:pos x="12" y="2098"/>
                  </a:cxn>
                  <a:cxn ang="0">
                    <a:pos x="12" y="2098"/>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27" name="Freeform 19"/>
              <p:cNvSpPr/>
              <p:nvPr userDrawn="1"/>
            </p:nvSpPr>
            <p:spPr bwMode="hidden">
              <a:xfrm>
                <a:off x="288" y="0"/>
                <a:ext cx="840" cy="4316"/>
              </a:xfrm>
              <a:custGeom>
                <a:avLst/>
                <a:gdLst/>
                <a:ahLst/>
                <a:cxnLst>
                  <a:cxn ang="0">
                    <a:pos x="18" y="1948"/>
                  </a:cxn>
                  <a:cxn ang="0">
                    <a:pos x="48" y="1708"/>
                  </a:cxn>
                  <a:cxn ang="0">
                    <a:pos x="96" y="1475"/>
                  </a:cxn>
                  <a:cxn ang="0">
                    <a:pos x="161" y="1235"/>
                  </a:cxn>
                  <a:cxn ang="0">
                    <a:pos x="251" y="995"/>
                  </a:cxn>
                  <a:cxn ang="0">
                    <a:pos x="365" y="755"/>
                  </a:cxn>
                  <a:cxn ang="0">
                    <a:pos x="496" y="510"/>
                  </a:cxn>
                  <a:cxn ang="0">
                    <a:pos x="658" y="258"/>
                  </a:cxn>
                  <a:cxn ang="0">
                    <a:pos x="741" y="132"/>
                  </a:cxn>
                  <a:cxn ang="0">
                    <a:pos x="837" y="0"/>
                  </a:cxn>
                  <a:cxn ang="0">
                    <a:pos x="825" y="0"/>
                  </a:cxn>
                  <a:cxn ang="0">
                    <a:pos x="729" y="132"/>
                  </a:cxn>
                  <a:cxn ang="0">
                    <a:pos x="640" y="258"/>
                  </a:cxn>
                  <a:cxn ang="0">
                    <a:pos x="562" y="384"/>
                  </a:cxn>
                  <a:cxn ang="0">
                    <a:pos x="484" y="510"/>
                  </a:cxn>
                  <a:cxn ang="0">
                    <a:pos x="353" y="755"/>
                  </a:cxn>
                  <a:cxn ang="0">
                    <a:pos x="239" y="995"/>
                  </a:cxn>
                  <a:cxn ang="0">
                    <a:pos x="150" y="1235"/>
                  </a:cxn>
                  <a:cxn ang="0">
                    <a:pos x="84" y="1469"/>
                  </a:cxn>
                  <a:cxn ang="0">
                    <a:pos x="36" y="1702"/>
                  </a:cxn>
                  <a:cxn ang="0">
                    <a:pos x="6" y="1942"/>
                  </a:cxn>
                  <a:cxn ang="0">
                    <a:pos x="0" y="2200"/>
                  </a:cxn>
                  <a:cxn ang="0">
                    <a:pos x="12" y="2470"/>
                  </a:cxn>
                  <a:cxn ang="0">
                    <a:pos x="48" y="2739"/>
                  </a:cxn>
                  <a:cxn ang="0">
                    <a:pos x="114" y="3027"/>
                  </a:cxn>
                  <a:cxn ang="0">
                    <a:pos x="150" y="3171"/>
                  </a:cxn>
                  <a:cxn ang="0">
                    <a:pos x="197" y="3321"/>
                  </a:cxn>
                  <a:cxn ang="0">
                    <a:pos x="245" y="3477"/>
                  </a:cxn>
                  <a:cxn ang="0">
                    <a:pos x="305" y="3639"/>
                  </a:cxn>
                  <a:cxn ang="0">
                    <a:pos x="365" y="3800"/>
                  </a:cxn>
                  <a:cxn ang="0">
                    <a:pos x="437" y="3968"/>
                  </a:cxn>
                  <a:cxn ang="0">
                    <a:pos x="508" y="4136"/>
                  </a:cxn>
                  <a:cxn ang="0">
                    <a:pos x="592" y="4316"/>
                  </a:cxn>
                  <a:cxn ang="0">
                    <a:pos x="604" y="4316"/>
                  </a:cxn>
                  <a:cxn ang="0">
                    <a:pos x="520" y="4136"/>
                  </a:cxn>
                  <a:cxn ang="0">
                    <a:pos x="448" y="3968"/>
                  </a:cxn>
                  <a:cxn ang="0">
                    <a:pos x="377" y="3800"/>
                  </a:cxn>
                  <a:cxn ang="0">
                    <a:pos x="317" y="3639"/>
                  </a:cxn>
                  <a:cxn ang="0">
                    <a:pos x="257" y="3477"/>
                  </a:cxn>
                  <a:cxn ang="0">
                    <a:pos x="209" y="3327"/>
                  </a:cxn>
                  <a:cxn ang="0">
                    <a:pos x="161" y="3171"/>
                  </a:cxn>
                  <a:cxn ang="0">
                    <a:pos x="126" y="3027"/>
                  </a:cxn>
                  <a:cxn ang="0">
                    <a:pos x="60" y="2739"/>
                  </a:cxn>
                  <a:cxn ang="0">
                    <a:pos x="24" y="2470"/>
                  </a:cxn>
                  <a:cxn ang="0">
                    <a:pos x="12" y="2206"/>
                  </a:cxn>
                  <a:cxn ang="0">
                    <a:pos x="18" y="1948"/>
                  </a:cxn>
                  <a:cxn ang="0">
                    <a:pos x="18" y="1948"/>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grpSp>
        <p:sp>
          <p:nvSpPr>
            <p:cNvPr id="68628" name="Freeform 20"/>
            <p:cNvSpPr/>
            <p:nvPr/>
          </p:nvSpPr>
          <p:spPr bwMode="hidden">
            <a:xfrm>
              <a:off x="6" y="2901"/>
              <a:ext cx="606" cy="1415"/>
            </a:xfrm>
            <a:custGeom>
              <a:avLst/>
              <a:gdLst/>
              <a:ahLst/>
              <a:cxnLst>
                <a:cxn ang="0">
                  <a:pos x="0" y="54"/>
                </a:cxn>
                <a:cxn ang="0">
                  <a:pos x="42" y="228"/>
                </a:cxn>
                <a:cxn ang="0">
                  <a:pos x="96" y="402"/>
                </a:cxn>
                <a:cxn ang="0">
                  <a:pos x="161" y="576"/>
                </a:cxn>
                <a:cxn ang="0">
                  <a:pos x="227" y="744"/>
                </a:cxn>
                <a:cxn ang="0">
                  <a:pos x="305" y="917"/>
                </a:cxn>
                <a:cxn ang="0">
                  <a:pos x="389" y="1085"/>
                </a:cxn>
                <a:cxn ang="0">
                  <a:pos x="484" y="1253"/>
                </a:cxn>
                <a:cxn ang="0">
                  <a:pos x="586" y="1415"/>
                </a:cxn>
                <a:cxn ang="0">
                  <a:pos x="604" y="1415"/>
                </a:cxn>
                <a:cxn ang="0">
                  <a:pos x="496" y="1247"/>
                </a:cxn>
                <a:cxn ang="0">
                  <a:pos x="401" y="1073"/>
                </a:cxn>
                <a:cxn ang="0">
                  <a:pos x="311" y="899"/>
                </a:cxn>
                <a:cxn ang="0">
                  <a:pos x="233" y="720"/>
                </a:cxn>
                <a:cxn ang="0">
                  <a:pos x="161" y="546"/>
                </a:cxn>
                <a:cxn ang="0">
                  <a:pos x="102" y="366"/>
                </a:cxn>
                <a:cxn ang="0">
                  <a:pos x="48" y="180"/>
                </a:cxn>
                <a:cxn ang="0">
                  <a:pos x="0" y="0"/>
                </a:cxn>
                <a:cxn ang="0">
                  <a:pos x="0" y="54"/>
                </a:cxn>
                <a:cxn ang="0">
                  <a:pos x="0" y="54"/>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29" name="Freeform 21"/>
            <p:cNvSpPr/>
            <p:nvPr/>
          </p:nvSpPr>
          <p:spPr bwMode="hidden">
            <a:xfrm>
              <a:off x="6" y="3890"/>
              <a:ext cx="228" cy="426"/>
            </a:xfrm>
            <a:custGeom>
              <a:avLst/>
              <a:gdLst/>
              <a:ahLst/>
              <a:cxnLst>
                <a:cxn ang="0">
                  <a:pos x="0" y="30"/>
                </a:cxn>
                <a:cxn ang="0">
                  <a:pos x="108" y="240"/>
                </a:cxn>
                <a:cxn ang="0">
                  <a:pos x="215" y="426"/>
                </a:cxn>
                <a:cxn ang="0">
                  <a:pos x="227" y="426"/>
                </a:cxn>
                <a:cxn ang="0">
                  <a:pos x="167" y="330"/>
                </a:cxn>
                <a:cxn ang="0">
                  <a:pos x="114" y="222"/>
                </a:cxn>
                <a:cxn ang="0">
                  <a:pos x="0" y="0"/>
                </a:cxn>
                <a:cxn ang="0">
                  <a:pos x="0" y="30"/>
                </a:cxn>
                <a:cxn ang="0">
                  <a:pos x="0" y="30"/>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68630" name="Freeform 22"/>
            <p:cNvSpPr/>
            <p:nvPr/>
          </p:nvSpPr>
          <p:spPr bwMode="hidden">
            <a:xfrm>
              <a:off x="4776" y="0"/>
              <a:ext cx="984" cy="1786"/>
            </a:xfrm>
            <a:custGeom>
              <a:avLst/>
              <a:gdLst/>
              <a:ahLst/>
              <a:cxnLst>
                <a:cxn ang="0">
                  <a:pos x="981" y="1786"/>
                </a:cxn>
                <a:cxn ang="0">
                  <a:pos x="981" y="1720"/>
                </a:cxn>
                <a:cxn ang="0">
                  <a:pos x="969" y="1666"/>
                </a:cxn>
                <a:cxn ang="0">
                  <a:pos x="957" y="1613"/>
                </a:cxn>
                <a:cxn ang="0">
                  <a:pos x="921" y="1487"/>
                </a:cxn>
                <a:cxn ang="0">
                  <a:pos x="885" y="1361"/>
                </a:cxn>
                <a:cxn ang="0">
                  <a:pos x="796" y="1121"/>
                </a:cxn>
                <a:cxn ang="0">
                  <a:pos x="682" y="899"/>
                </a:cxn>
                <a:cxn ang="0">
                  <a:pos x="562" y="689"/>
                </a:cxn>
                <a:cxn ang="0">
                  <a:pos x="431" y="498"/>
                </a:cxn>
                <a:cxn ang="0">
                  <a:pos x="293" y="318"/>
                </a:cxn>
                <a:cxn ang="0">
                  <a:pos x="150" y="150"/>
                </a:cxn>
                <a:cxn ang="0">
                  <a:pos x="12" y="0"/>
                </a:cxn>
                <a:cxn ang="0">
                  <a:pos x="0" y="0"/>
                </a:cxn>
                <a:cxn ang="0">
                  <a:pos x="138" y="150"/>
                </a:cxn>
                <a:cxn ang="0">
                  <a:pos x="275" y="318"/>
                </a:cxn>
                <a:cxn ang="0">
                  <a:pos x="413" y="498"/>
                </a:cxn>
                <a:cxn ang="0">
                  <a:pos x="545" y="689"/>
                </a:cxn>
                <a:cxn ang="0">
                  <a:pos x="670" y="899"/>
                </a:cxn>
                <a:cxn ang="0">
                  <a:pos x="778" y="1121"/>
                </a:cxn>
                <a:cxn ang="0">
                  <a:pos x="873" y="1361"/>
                </a:cxn>
                <a:cxn ang="0">
                  <a:pos x="909" y="1487"/>
                </a:cxn>
                <a:cxn ang="0">
                  <a:pos x="945" y="1619"/>
                </a:cxn>
                <a:cxn ang="0">
                  <a:pos x="963" y="1702"/>
                </a:cxn>
                <a:cxn ang="0">
                  <a:pos x="981" y="1786"/>
                </a:cxn>
                <a:cxn ang="0">
                  <a:pos x="981" y="1786"/>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2063" name="Freeform 23"/>
            <p:cNvSpPr/>
            <p:nvPr/>
          </p:nvSpPr>
          <p:spPr bwMode="hidden">
            <a:xfrm>
              <a:off x="5041" y="0"/>
              <a:ext cx="719" cy="845"/>
            </a:xfrm>
            <a:custGeom>
              <a:avLst/>
              <a:gdLst>
                <a:gd name="T0" fmla="*/ 751 w 717"/>
                <a:gd name="T1" fmla="*/ 845 h 845"/>
                <a:gd name="T2" fmla="*/ 751 w 717"/>
                <a:gd name="T3" fmla="*/ 821 h 845"/>
                <a:gd name="T4" fmla="*/ 608 w 717"/>
                <a:gd name="T5" fmla="*/ 605 h 845"/>
                <a:gd name="T6" fmla="*/ 423 w 717"/>
                <a:gd name="T7" fmla="*/ 396 h 845"/>
                <a:gd name="T8" fmla="*/ 238 w 717"/>
                <a:gd name="T9" fmla="*/ 192 h 845"/>
                <a:gd name="T10" fmla="*/ 17 w 717"/>
                <a:gd name="T11" fmla="*/ 0 h 845"/>
                <a:gd name="T12" fmla="*/ 0 w 717"/>
                <a:gd name="T13" fmla="*/ 0 h 845"/>
                <a:gd name="T14" fmla="*/ 226 w 717"/>
                <a:gd name="T15" fmla="*/ 198 h 845"/>
                <a:gd name="T16" fmla="*/ 417 w 717"/>
                <a:gd name="T17" fmla="*/ 408 h 845"/>
                <a:gd name="T18" fmla="*/ 602 w 717"/>
                <a:gd name="T19" fmla="*/ 623 h 845"/>
                <a:gd name="T20" fmla="*/ 751 w 717"/>
                <a:gd name="T21" fmla="*/ 845 h 845"/>
                <a:gd name="T22" fmla="*/ 751 w 717"/>
                <a:gd name="T23" fmla="*/ 845 h 8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064" name="Freeform 24"/>
            <p:cNvSpPr/>
            <p:nvPr/>
          </p:nvSpPr>
          <p:spPr bwMode="hidden">
            <a:xfrm>
              <a:off x="5352" y="0"/>
              <a:ext cx="408" cy="414"/>
            </a:xfrm>
            <a:custGeom>
              <a:avLst/>
              <a:gdLst>
                <a:gd name="T0" fmla="*/ 424 w 407"/>
                <a:gd name="T1" fmla="*/ 414 h 414"/>
                <a:gd name="T2" fmla="*/ 424 w 407"/>
                <a:gd name="T3" fmla="*/ 396 h 414"/>
                <a:gd name="T4" fmla="*/ 239 w 407"/>
                <a:gd name="T5" fmla="*/ 192 h 414"/>
                <a:gd name="T6" fmla="*/ 12 w 407"/>
                <a:gd name="T7" fmla="*/ 0 h 414"/>
                <a:gd name="T8" fmla="*/ 0 w 407"/>
                <a:gd name="T9" fmla="*/ 0 h 414"/>
                <a:gd name="T10" fmla="*/ 108 w 407"/>
                <a:gd name="T11" fmla="*/ 102 h 414"/>
                <a:gd name="T12" fmla="*/ 233 w 407"/>
                <a:gd name="T13" fmla="*/ 204 h 414"/>
                <a:gd name="T14" fmla="*/ 424 w 407"/>
                <a:gd name="T15" fmla="*/ 414 h 414"/>
                <a:gd name="T16" fmla="*/ 424 w 407"/>
                <a:gd name="T17" fmla="*/ 414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7" h="414">
                  <a:moveTo>
                    <a:pt x="407" y="414"/>
                  </a:moveTo>
                  <a:lnTo>
                    <a:pt x="407" y="396"/>
                  </a:lnTo>
                  <a:lnTo>
                    <a:pt x="222" y="192"/>
                  </a:lnTo>
                  <a:lnTo>
                    <a:pt x="12" y="0"/>
                  </a:lnTo>
                  <a:lnTo>
                    <a:pt x="0" y="0"/>
                  </a:lnTo>
                  <a:lnTo>
                    <a:pt x="108" y="102"/>
                  </a:lnTo>
                  <a:lnTo>
                    <a:pt x="216" y="204"/>
                  </a:lnTo>
                  <a:lnTo>
                    <a:pt x="407" y="41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68633" name="Freeform 25"/>
            <p:cNvSpPr/>
            <p:nvPr/>
          </p:nvSpPr>
          <p:spPr bwMode="hidden">
            <a:xfrm>
              <a:off x="6" y="0"/>
              <a:ext cx="858" cy="1409"/>
            </a:xfrm>
            <a:custGeom>
              <a:avLst/>
              <a:gdLst/>
              <a:ahLst/>
              <a:cxnLst>
                <a:cxn ang="0">
                  <a:pos x="0" y="1361"/>
                </a:cxn>
                <a:cxn ang="0">
                  <a:pos x="0" y="1409"/>
                </a:cxn>
                <a:cxn ang="0">
                  <a:pos x="54" y="1211"/>
                </a:cxn>
                <a:cxn ang="0">
                  <a:pos x="126" y="1013"/>
                </a:cxn>
                <a:cxn ang="0">
                  <a:pos x="215" y="827"/>
                </a:cxn>
                <a:cxn ang="0">
                  <a:pos x="311" y="647"/>
                </a:cxn>
                <a:cxn ang="0">
                  <a:pos x="431" y="474"/>
                </a:cxn>
                <a:cxn ang="0">
                  <a:pos x="556" y="312"/>
                </a:cxn>
                <a:cxn ang="0">
                  <a:pos x="700" y="150"/>
                </a:cxn>
                <a:cxn ang="0">
                  <a:pos x="855" y="0"/>
                </a:cxn>
                <a:cxn ang="0">
                  <a:pos x="837" y="0"/>
                </a:cxn>
                <a:cxn ang="0">
                  <a:pos x="688" y="144"/>
                </a:cxn>
                <a:cxn ang="0">
                  <a:pos x="550" y="300"/>
                </a:cxn>
                <a:cxn ang="0">
                  <a:pos x="425" y="462"/>
                </a:cxn>
                <a:cxn ang="0">
                  <a:pos x="311" y="629"/>
                </a:cxn>
                <a:cxn ang="0">
                  <a:pos x="215" y="803"/>
                </a:cxn>
                <a:cxn ang="0">
                  <a:pos x="132" y="983"/>
                </a:cxn>
                <a:cxn ang="0">
                  <a:pos x="60" y="1169"/>
                </a:cxn>
                <a:cxn ang="0">
                  <a:pos x="0" y="1361"/>
                </a:cxn>
                <a:cxn ang="0">
                  <a:pos x="0" y="1361"/>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w="9525">
              <a:noFill/>
              <a:round/>
            </a:ln>
          </p:spPr>
          <p:txBody>
            <a:bodyPr/>
            <a:lstStyle/>
            <a:p>
              <a:pPr>
                <a:defRPr/>
              </a:pPr>
              <a:endParaRPr lang="zh-CN" altLang="en-US">
                <a:solidFill>
                  <a:srgbClr val="FFFFFF"/>
                </a:solidFill>
                <a:latin typeface="Arial" panose="020B0604020202020204" pitchFamily="34" charset="0"/>
              </a:endParaRPr>
            </a:p>
          </p:txBody>
        </p:sp>
        <p:sp>
          <p:nvSpPr>
            <p:cNvPr id="2066" name="Freeform 26"/>
            <p:cNvSpPr/>
            <p:nvPr/>
          </p:nvSpPr>
          <p:spPr bwMode="hidden">
            <a:xfrm>
              <a:off x="6" y="0"/>
              <a:ext cx="588" cy="599"/>
            </a:xfrm>
            <a:custGeom>
              <a:avLst/>
              <a:gdLst>
                <a:gd name="T0" fmla="*/ 620 w 586"/>
                <a:gd name="T1" fmla="*/ 0 h 599"/>
                <a:gd name="T2" fmla="*/ 602 w 586"/>
                <a:gd name="T3" fmla="*/ 0 h 599"/>
                <a:gd name="T4" fmla="*/ 424 w 586"/>
                <a:gd name="T5" fmla="*/ 132 h 599"/>
                <a:gd name="T6" fmla="*/ 274 w 586"/>
                <a:gd name="T7" fmla="*/ 270 h 599"/>
                <a:gd name="T8" fmla="*/ 120 w 586"/>
                <a:gd name="T9" fmla="*/ 420 h 599"/>
                <a:gd name="T10" fmla="*/ 0 w 586"/>
                <a:gd name="T11" fmla="*/ 575 h 599"/>
                <a:gd name="T12" fmla="*/ 0 w 586"/>
                <a:gd name="T13" fmla="*/ 599 h 599"/>
                <a:gd name="T14" fmla="*/ 120 w 586"/>
                <a:gd name="T15" fmla="*/ 432 h 599"/>
                <a:gd name="T16" fmla="*/ 274 w 586"/>
                <a:gd name="T17" fmla="*/ 282 h 599"/>
                <a:gd name="T18" fmla="*/ 430 w 586"/>
                <a:gd name="T19" fmla="*/ 138 h 599"/>
                <a:gd name="T20" fmla="*/ 620 w 586"/>
                <a:gd name="T21" fmla="*/ 0 h 599"/>
                <a:gd name="T22" fmla="*/ 620 w 586"/>
                <a:gd name="T23" fmla="*/ 0 h 5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067" name="Freeform 27"/>
            <p:cNvSpPr/>
            <p:nvPr/>
          </p:nvSpPr>
          <p:spPr bwMode="hidden">
            <a:xfrm>
              <a:off x="6" y="0"/>
              <a:ext cx="270" cy="252"/>
            </a:xfrm>
            <a:custGeom>
              <a:avLst/>
              <a:gdLst>
                <a:gd name="T0" fmla="*/ 286 w 269"/>
                <a:gd name="T1" fmla="*/ 0 h 252"/>
                <a:gd name="T2" fmla="*/ 268 w 269"/>
                <a:gd name="T3" fmla="*/ 0 h 252"/>
                <a:gd name="T4" fmla="*/ 120 w 269"/>
                <a:gd name="T5" fmla="*/ 114 h 252"/>
                <a:gd name="T6" fmla="*/ 60 w 269"/>
                <a:gd name="T7" fmla="*/ 174 h 252"/>
                <a:gd name="T8" fmla="*/ 0 w 269"/>
                <a:gd name="T9" fmla="*/ 234 h 252"/>
                <a:gd name="T10" fmla="*/ 0 w 269"/>
                <a:gd name="T11" fmla="*/ 252 h 252"/>
                <a:gd name="T12" fmla="*/ 126 w 269"/>
                <a:gd name="T13" fmla="*/ 120 h 252"/>
                <a:gd name="T14" fmla="*/ 286 w 269"/>
                <a:gd name="T15" fmla="*/ 0 h 252"/>
                <a:gd name="T16" fmla="*/ 286 w 269"/>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252">
                  <a:moveTo>
                    <a:pt x="269" y="0"/>
                  </a:moveTo>
                  <a:lnTo>
                    <a:pt x="251" y="0"/>
                  </a:lnTo>
                  <a:lnTo>
                    <a:pt x="120" y="114"/>
                  </a:lnTo>
                  <a:lnTo>
                    <a:pt x="60" y="174"/>
                  </a:lnTo>
                  <a:lnTo>
                    <a:pt x="0" y="234"/>
                  </a:lnTo>
                  <a:lnTo>
                    <a:pt x="0" y="252"/>
                  </a:lnTo>
                  <a:lnTo>
                    <a:pt x="126" y="120"/>
                  </a:lnTo>
                  <a:lnTo>
                    <a:pt x="269"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068" name="Line 28"/>
            <p:cNvSpPr>
              <a:spLocks noChangeShapeType="1"/>
            </p:cNvSpPr>
            <p:nvPr/>
          </p:nvSpPr>
          <p:spPr bwMode="hidden">
            <a:xfrm>
              <a:off x="1" y="2749"/>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069" name="Line 29"/>
            <p:cNvSpPr>
              <a:spLocks noChangeShapeType="1"/>
            </p:cNvSpPr>
            <p:nvPr/>
          </p:nvSpPr>
          <p:spPr bwMode="hidden">
            <a:xfrm>
              <a:off x="1" y="2356"/>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070" name="Line 30"/>
            <p:cNvSpPr>
              <a:spLocks noChangeShapeType="1"/>
            </p:cNvSpPr>
            <p:nvPr/>
          </p:nvSpPr>
          <p:spPr bwMode="hidden">
            <a:xfrm>
              <a:off x="1" y="3142"/>
              <a:ext cx="5758" cy="0"/>
            </a:xfrm>
            <a:prstGeom prst="line">
              <a:avLst/>
            </a:prstGeom>
            <a:noFill/>
            <a:ln w="15875">
              <a:solidFill>
                <a:schemeClr val="bg2"/>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grpSp>
          <p:nvGrpSpPr>
            <p:cNvPr id="2071" name="Group 31"/>
            <p:cNvGrpSpPr/>
            <p:nvPr/>
          </p:nvGrpSpPr>
          <p:grpSpPr bwMode="auto">
            <a:xfrm>
              <a:off x="1" y="392"/>
              <a:ext cx="5758" cy="1571"/>
              <a:chOff x="1" y="392"/>
              <a:chExt cx="5758" cy="1571"/>
            </a:xfrm>
          </p:grpSpPr>
          <p:sp>
            <p:nvSpPr>
              <p:cNvPr id="2074" name="Line 32"/>
              <p:cNvSpPr>
                <a:spLocks noChangeShapeType="1"/>
              </p:cNvSpPr>
              <p:nvPr userDrawn="1"/>
            </p:nvSpPr>
            <p:spPr bwMode="hidden">
              <a:xfrm>
                <a:off x="1" y="784"/>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075" name="Line 33"/>
              <p:cNvSpPr>
                <a:spLocks noChangeShapeType="1"/>
              </p:cNvSpPr>
              <p:nvPr userDrawn="1"/>
            </p:nvSpPr>
            <p:spPr bwMode="hidden">
              <a:xfrm>
                <a:off x="1" y="1963"/>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076" name="Line 34"/>
              <p:cNvSpPr>
                <a:spLocks noChangeShapeType="1"/>
              </p:cNvSpPr>
              <p:nvPr userDrawn="1"/>
            </p:nvSpPr>
            <p:spPr bwMode="hidden">
              <a:xfrm>
                <a:off x="1" y="1570"/>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077" name="Line 35"/>
              <p:cNvSpPr>
                <a:spLocks noChangeShapeType="1"/>
              </p:cNvSpPr>
              <p:nvPr userDrawn="1"/>
            </p:nvSpPr>
            <p:spPr bwMode="hidden">
              <a:xfrm>
                <a:off x="1" y="1177"/>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078" name="Line 36"/>
              <p:cNvSpPr>
                <a:spLocks noChangeShapeType="1"/>
              </p:cNvSpPr>
              <p:nvPr userDrawn="1"/>
            </p:nvSpPr>
            <p:spPr bwMode="hidden">
              <a:xfrm>
                <a:off x="1" y="392"/>
                <a:ext cx="5758"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grpSp>
        <p:sp>
          <p:nvSpPr>
            <p:cNvPr id="2072" name="Line 37"/>
            <p:cNvSpPr>
              <a:spLocks noChangeShapeType="1"/>
            </p:cNvSpPr>
            <p:nvPr/>
          </p:nvSpPr>
          <p:spPr bwMode="hidden">
            <a:xfrm>
              <a:off x="1" y="3928"/>
              <a:ext cx="5758" cy="0"/>
            </a:xfrm>
            <a:prstGeom prst="line">
              <a:avLst/>
            </a:prstGeom>
            <a:noFill/>
            <a:ln w="15875">
              <a:solidFill>
                <a:schemeClr val="bg2"/>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sp>
          <p:nvSpPr>
            <p:cNvPr id="2073" name="Line 38"/>
            <p:cNvSpPr>
              <a:spLocks noChangeShapeType="1"/>
            </p:cNvSpPr>
            <p:nvPr/>
          </p:nvSpPr>
          <p:spPr bwMode="hidden">
            <a:xfrm>
              <a:off x="1" y="3535"/>
              <a:ext cx="5758" cy="0"/>
            </a:xfrm>
            <a:prstGeom prst="line">
              <a:avLst/>
            </a:prstGeom>
            <a:noFill/>
            <a:ln w="15875">
              <a:solidFill>
                <a:schemeClr val="bg2"/>
              </a:solidFill>
              <a:rou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panose="020B0604020202020204" pitchFamily="34" charset="0"/>
                <a:ea typeface="宋体" panose="02010600030101010101" pitchFamily="2" charset="-122"/>
              </a:endParaRPr>
            </a:p>
          </p:txBody>
        </p:sp>
      </p:grpSp>
      <p:sp>
        <p:nvSpPr>
          <p:cNvPr id="2051" name="Rectangle 39"/>
          <p:cNvSpPr>
            <a:spLocks noGrp="1" noChangeArrowheads="1"/>
          </p:cNvSpPr>
          <p:nvPr>
            <p:ph type="title"/>
          </p:nvPr>
        </p:nvSpPr>
        <p:spPr bwMode="auto">
          <a:xfrm>
            <a:off x="642938" y="292990"/>
            <a:ext cx="11572875" cy="120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ctr" anchorCtr="1" compatLnSpc="1"/>
          <a:lstStyle/>
          <a:p>
            <a:pPr lvl="0"/>
            <a:r>
              <a:rPr lang="zh-CN" altLang="en-US" smtClean="0"/>
              <a:t>单击此处编辑母版标题样式</a:t>
            </a:r>
            <a:endParaRPr lang="zh-CN" altLang="en-US" smtClean="0"/>
          </a:p>
        </p:txBody>
      </p:sp>
      <p:sp>
        <p:nvSpPr>
          <p:cNvPr id="68648" name="Rectangle 40"/>
          <p:cNvSpPr>
            <a:spLocks noGrp="1" noChangeArrowheads="1"/>
          </p:cNvSpPr>
          <p:nvPr>
            <p:ph type="dt" sz="half" idx="2"/>
          </p:nvPr>
        </p:nvSpPr>
        <p:spPr bwMode="auto">
          <a:xfrm>
            <a:off x="642938" y="6584725"/>
            <a:ext cx="3000375" cy="482177"/>
          </a:xfrm>
          <a:prstGeom prst="rect">
            <a:avLst/>
          </a:prstGeom>
          <a:noFill/>
          <a:ln w="9525">
            <a:noFill/>
            <a:miter lim="800000"/>
          </a:ln>
          <a:effectLst/>
        </p:spPr>
        <p:txBody>
          <a:bodyPr vert="horz" wrap="square" lIns="114803" tIns="57401" rIns="114803" bIns="57401" numCol="1" anchor="t" anchorCtr="0" compatLnSpc="1"/>
          <a:lstStyle>
            <a:lvl1pPr>
              <a:defRPr sz="1300">
                <a:latin typeface="Arial" panose="020B0604020202020204" pitchFamily="34" charset="0"/>
                <a:ea typeface="+mn-ea"/>
              </a:defRPr>
            </a:lvl1pPr>
          </a:lstStyle>
          <a:p>
            <a:pPr>
              <a:defRPr/>
            </a:pPr>
            <a:fld id="{58B5DC72-A06E-4179-B18B-6F46EE45CA43}" type="datetime1">
              <a:rPr lang="zh-CN" altLang="en-US">
                <a:solidFill>
                  <a:srgbClr val="FFFFFF"/>
                </a:solidFill>
              </a:rPr>
            </a:fld>
            <a:endParaRPr lang="en-US" altLang="zh-CN">
              <a:solidFill>
                <a:srgbClr val="FFFFFF"/>
              </a:solidFill>
            </a:endParaRPr>
          </a:p>
        </p:txBody>
      </p:sp>
      <p:sp>
        <p:nvSpPr>
          <p:cNvPr id="68649" name="Rectangle 41"/>
          <p:cNvSpPr>
            <a:spLocks noGrp="1" noChangeArrowheads="1"/>
          </p:cNvSpPr>
          <p:nvPr>
            <p:ph type="ftr" sz="quarter" idx="3"/>
          </p:nvPr>
        </p:nvSpPr>
        <p:spPr bwMode="auto">
          <a:xfrm>
            <a:off x="4393406" y="6589748"/>
            <a:ext cx="4071938" cy="482177"/>
          </a:xfrm>
          <a:prstGeom prst="rect">
            <a:avLst/>
          </a:prstGeom>
          <a:noFill/>
          <a:ln w="9525">
            <a:noFill/>
            <a:miter lim="800000"/>
          </a:ln>
          <a:effectLst/>
        </p:spPr>
        <p:txBody>
          <a:bodyPr vert="horz" wrap="square" lIns="114803" tIns="57401" rIns="114803" bIns="57401" numCol="1" anchor="t" anchorCtr="0" compatLnSpc="1"/>
          <a:lstStyle>
            <a:lvl1pPr algn="ctr">
              <a:defRPr sz="1300">
                <a:latin typeface="Arial" panose="020B0604020202020204" pitchFamily="34" charset="0"/>
                <a:ea typeface="+mn-ea"/>
              </a:defRPr>
            </a:lvl1pPr>
          </a:lstStyle>
          <a:p>
            <a:pPr>
              <a:defRPr/>
            </a:pPr>
            <a:endParaRPr lang="en-US" altLang="zh-CN">
              <a:solidFill>
                <a:srgbClr val="FFFFFF"/>
              </a:solidFill>
            </a:endParaRPr>
          </a:p>
        </p:txBody>
      </p:sp>
      <p:sp>
        <p:nvSpPr>
          <p:cNvPr id="68650" name="Rectangle 42"/>
          <p:cNvSpPr>
            <a:spLocks noGrp="1" noChangeArrowheads="1"/>
          </p:cNvSpPr>
          <p:nvPr>
            <p:ph type="sldNum" sz="quarter" idx="4"/>
          </p:nvPr>
        </p:nvSpPr>
        <p:spPr bwMode="auto">
          <a:xfrm>
            <a:off x="9215438" y="6584725"/>
            <a:ext cx="3000375" cy="482177"/>
          </a:xfrm>
          <a:prstGeom prst="rect">
            <a:avLst/>
          </a:prstGeom>
          <a:noFill/>
          <a:ln w="9525">
            <a:noFill/>
            <a:miter lim="800000"/>
          </a:ln>
          <a:effectLst/>
        </p:spPr>
        <p:txBody>
          <a:bodyPr vert="horz" wrap="square" lIns="114803" tIns="57401" rIns="114803" bIns="57401" numCol="1" anchor="t" anchorCtr="0" compatLnSpc="1"/>
          <a:lstStyle>
            <a:lvl1pPr algn="r">
              <a:defRPr sz="1300">
                <a:latin typeface="Arial" panose="020B0604020202020204" pitchFamily="34" charset="0"/>
                <a:ea typeface="+mn-ea"/>
              </a:defRPr>
            </a:lvl1pPr>
          </a:lstStyle>
          <a:p>
            <a:pPr>
              <a:defRPr/>
            </a:pPr>
            <a:fld id="{C193B6CE-40E9-4892-B471-39B405726064}" type="slidenum">
              <a:rPr lang="en-US" altLang="zh-CN">
                <a:solidFill>
                  <a:srgbClr val="FFFFFF"/>
                </a:solidFill>
              </a:rPr>
            </a:fld>
            <a:endParaRPr lang="en-US" altLang="zh-CN">
              <a:solidFill>
                <a:srgbClr val="FFFFFF"/>
              </a:solidFill>
            </a:endParaRPr>
          </a:p>
        </p:txBody>
      </p:sp>
      <p:sp>
        <p:nvSpPr>
          <p:cNvPr id="2055" name="Rectangle 43"/>
          <p:cNvSpPr>
            <a:spLocks noGrp="1" noChangeArrowheads="1"/>
          </p:cNvSpPr>
          <p:nvPr>
            <p:ph type="body" idx="1"/>
          </p:nvPr>
        </p:nvSpPr>
        <p:spPr bwMode="auto">
          <a:xfrm>
            <a:off x="642938" y="1687619"/>
            <a:ext cx="11572875" cy="47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hf hdr="0" ftr="0"/>
  <p:txStyles>
    <p:titleStyle>
      <a:lvl1pPr algn="ctr" rtl="0" eaLnBrk="0" fontAlgn="base" hangingPunct="0">
        <a:spcBef>
          <a:spcPct val="0"/>
        </a:spcBef>
        <a:spcAft>
          <a:spcPct val="0"/>
        </a:spcAft>
        <a:defRPr sz="5500" b="1">
          <a:solidFill>
            <a:schemeClr val="folHlink"/>
          </a:solidFill>
          <a:latin typeface="+mj-lt"/>
          <a:ea typeface="+mj-ea"/>
          <a:cs typeface="+mj-cs"/>
        </a:defRPr>
      </a:lvl1pPr>
      <a:lvl2pPr algn="ctr" rtl="0" eaLnBrk="0" fontAlgn="base" hangingPunct="0">
        <a:spcBef>
          <a:spcPct val="0"/>
        </a:spcBef>
        <a:spcAft>
          <a:spcPct val="0"/>
        </a:spcAft>
        <a:defRPr sz="5500" b="1">
          <a:solidFill>
            <a:schemeClr val="folHlink"/>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5500" b="1">
          <a:solidFill>
            <a:schemeClr val="folHlink"/>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5500" b="1">
          <a:solidFill>
            <a:schemeClr val="folHlink"/>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5500" b="1">
          <a:solidFill>
            <a:schemeClr val="folHlink"/>
          </a:solidFill>
          <a:latin typeface="Arial" panose="020B0604020202020204" pitchFamily="34" charset="0"/>
          <a:ea typeface="黑体" panose="02010609060101010101" pitchFamily="2" charset="-122"/>
        </a:defRPr>
      </a:lvl5pPr>
      <a:lvl6pPr marL="574040" algn="ctr" rtl="0" fontAlgn="base">
        <a:spcBef>
          <a:spcPct val="0"/>
        </a:spcBef>
        <a:spcAft>
          <a:spcPct val="0"/>
        </a:spcAft>
        <a:defRPr sz="5500" b="1">
          <a:solidFill>
            <a:schemeClr val="folHlink"/>
          </a:solidFill>
          <a:latin typeface="Arial" panose="020B0604020202020204" pitchFamily="34" charset="0"/>
          <a:ea typeface="黑体" panose="02010609060101010101" pitchFamily="2" charset="-122"/>
        </a:defRPr>
      </a:lvl6pPr>
      <a:lvl7pPr marL="1148080" algn="ctr" rtl="0" fontAlgn="base">
        <a:spcBef>
          <a:spcPct val="0"/>
        </a:spcBef>
        <a:spcAft>
          <a:spcPct val="0"/>
        </a:spcAft>
        <a:defRPr sz="5500" b="1">
          <a:solidFill>
            <a:schemeClr val="folHlink"/>
          </a:solidFill>
          <a:latin typeface="Arial" panose="020B0604020202020204" pitchFamily="34" charset="0"/>
          <a:ea typeface="黑体" panose="02010609060101010101" pitchFamily="2" charset="-122"/>
        </a:defRPr>
      </a:lvl7pPr>
      <a:lvl8pPr marL="1722120" algn="ctr" rtl="0" fontAlgn="base">
        <a:spcBef>
          <a:spcPct val="0"/>
        </a:spcBef>
        <a:spcAft>
          <a:spcPct val="0"/>
        </a:spcAft>
        <a:defRPr sz="5500" b="1">
          <a:solidFill>
            <a:schemeClr val="folHlink"/>
          </a:solidFill>
          <a:latin typeface="Arial" panose="020B0604020202020204" pitchFamily="34" charset="0"/>
          <a:ea typeface="黑体" panose="02010609060101010101" pitchFamily="2" charset="-122"/>
        </a:defRPr>
      </a:lvl8pPr>
      <a:lvl9pPr marL="2296160" algn="ctr" rtl="0" fontAlgn="base">
        <a:spcBef>
          <a:spcPct val="0"/>
        </a:spcBef>
        <a:spcAft>
          <a:spcPct val="0"/>
        </a:spcAft>
        <a:defRPr sz="5500" b="1">
          <a:solidFill>
            <a:schemeClr val="folHlink"/>
          </a:solidFill>
          <a:latin typeface="Arial" panose="020B0604020202020204" pitchFamily="34" charset="0"/>
          <a:ea typeface="黑体" panose="02010609060101010101" pitchFamily="2" charset="-122"/>
        </a:defRPr>
      </a:lvl9pPr>
    </p:titleStyle>
    <p:bodyStyle>
      <a:lvl1pPr marL="430530" indent="-430530" algn="l" rtl="0" eaLnBrk="0" fontAlgn="base" hangingPunct="0">
        <a:spcBef>
          <a:spcPct val="20000"/>
        </a:spcBef>
        <a:spcAft>
          <a:spcPct val="0"/>
        </a:spcAft>
        <a:buClr>
          <a:schemeClr val="hlink"/>
        </a:buClr>
        <a:buSzPct val="60000"/>
        <a:buFont typeface="Wingdings" panose="05000000000000000000" pitchFamily="2" charset="2"/>
        <a:buChar char="n"/>
        <a:defRPr sz="4000" b="1">
          <a:solidFill>
            <a:schemeClr val="folHlink"/>
          </a:solidFill>
          <a:latin typeface="+mn-lt"/>
          <a:ea typeface="+mn-ea"/>
          <a:cs typeface="+mn-cs"/>
        </a:defRPr>
      </a:lvl1pPr>
      <a:lvl2pPr marL="932815" indent="-358775" algn="l" rtl="0" eaLnBrk="0" fontAlgn="base" hangingPunct="0">
        <a:spcBef>
          <a:spcPct val="20000"/>
        </a:spcBef>
        <a:spcAft>
          <a:spcPct val="0"/>
        </a:spcAft>
        <a:buClr>
          <a:schemeClr val="tx1"/>
        </a:buClr>
        <a:buChar char="•"/>
        <a:defRPr sz="3500" b="1">
          <a:solidFill>
            <a:schemeClr val="tx1"/>
          </a:solidFill>
          <a:latin typeface="+mn-lt"/>
          <a:ea typeface="+mn-ea"/>
        </a:defRPr>
      </a:lvl2pPr>
      <a:lvl3pPr marL="1435100" indent="-287020" algn="l" rtl="0" eaLnBrk="0" fontAlgn="base" hangingPunct="0">
        <a:spcBef>
          <a:spcPct val="20000"/>
        </a:spcBef>
        <a:spcAft>
          <a:spcPct val="0"/>
        </a:spcAft>
        <a:buClr>
          <a:schemeClr val="accent2"/>
        </a:buClr>
        <a:buSzPct val="60000"/>
        <a:buFont typeface="Wingdings" panose="05000000000000000000" pitchFamily="2" charset="2"/>
        <a:buChar char="n"/>
        <a:defRPr sz="3000" b="1">
          <a:solidFill>
            <a:schemeClr val="tx1"/>
          </a:solidFill>
          <a:latin typeface="+mn-lt"/>
          <a:ea typeface="+mn-ea"/>
        </a:defRPr>
      </a:lvl3pPr>
      <a:lvl4pPr marL="2009140" indent="-287020" algn="l" rtl="0" eaLnBrk="0" fontAlgn="base" hangingPunct="0">
        <a:spcBef>
          <a:spcPct val="20000"/>
        </a:spcBef>
        <a:spcAft>
          <a:spcPct val="0"/>
        </a:spcAft>
        <a:buClr>
          <a:schemeClr val="tx2"/>
        </a:buClr>
        <a:buChar char="•"/>
        <a:defRPr sz="2500" b="1">
          <a:solidFill>
            <a:schemeClr val="tx1"/>
          </a:solidFill>
          <a:latin typeface="+mn-lt"/>
          <a:ea typeface="+mn-ea"/>
        </a:defRPr>
      </a:lvl4pPr>
      <a:lvl5pPr marL="2583180" indent="-287020" algn="l" rtl="0" eaLnBrk="0" fontAlgn="base" hangingPunct="0">
        <a:spcBef>
          <a:spcPct val="20000"/>
        </a:spcBef>
        <a:spcAft>
          <a:spcPct val="0"/>
        </a:spcAft>
        <a:buClr>
          <a:schemeClr val="folHlink"/>
        </a:buClr>
        <a:buSzPct val="60000"/>
        <a:buFont typeface="Wingdings" panose="05000000000000000000" pitchFamily="2" charset="2"/>
        <a:buChar char="n"/>
        <a:defRPr sz="2500" b="1">
          <a:solidFill>
            <a:schemeClr val="tx1"/>
          </a:solidFill>
          <a:latin typeface="+mn-lt"/>
          <a:ea typeface="+mn-ea"/>
        </a:defRPr>
      </a:lvl5pPr>
      <a:lvl6pPr marL="3157220" indent="-287020" algn="l" rtl="0" fontAlgn="base">
        <a:spcBef>
          <a:spcPct val="20000"/>
        </a:spcBef>
        <a:spcAft>
          <a:spcPct val="0"/>
        </a:spcAft>
        <a:buClr>
          <a:schemeClr val="folHlink"/>
        </a:buClr>
        <a:buSzPct val="60000"/>
        <a:buFont typeface="Wingdings" panose="05000000000000000000" pitchFamily="2" charset="2"/>
        <a:buChar char="n"/>
        <a:defRPr sz="2500" b="1">
          <a:solidFill>
            <a:schemeClr val="tx1"/>
          </a:solidFill>
          <a:latin typeface="+mn-lt"/>
          <a:ea typeface="+mn-ea"/>
        </a:defRPr>
      </a:lvl6pPr>
      <a:lvl7pPr marL="3731260" indent="-287020" algn="l" rtl="0" fontAlgn="base">
        <a:spcBef>
          <a:spcPct val="20000"/>
        </a:spcBef>
        <a:spcAft>
          <a:spcPct val="0"/>
        </a:spcAft>
        <a:buClr>
          <a:schemeClr val="folHlink"/>
        </a:buClr>
        <a:buSzPct val="60000"/>
        <a:buFont typeface="Wingdings" panose="05000000000000000000" pitchFamily="2" charset="2"/>
        <a:buChar char="n"/>
        <a:defRPr sz="2500" b="1">
          <a:solidFill>
            <a:schemeClr val="tx1"/>
          </a:solidFill>
          <a:latin typeface="+mn-lt"/>
          <a:ea typeface="+mn-ea"/>
        </a:defRPr>
      </a:lvl7pPr>
      <a:lvl8pPr marL="4305300" indent="-287020" algn="l" rtl="0" fontAlgn="base">
        <a:spcBef>
          <a:spcPct val="20000"/>
        </a:spcBef>
        <a:spcAft>
          <a:spcPct val="0"/>
        </a:spcAft>
        <a:buClr>
          <a:schemeClr val="folHlink"/>
        </a:buClr>
        <a:buSzPct val="60000"/>
        <a:buFont typeface="Wingdings" panose="05000000000000000000" pitchFamily="2" charset="2"/>
        <a:buChar char="n"/>
        <a:defRPr sz="2500" b="1">
          <a:solidFill>
            <a:schemeClr val="tx1"/>
          </a:solidFill>
          <a:latin typeface="+mn-lt"/>
          <a:ea typeface="+mn-ea"/>
        </a:defRPr>
      </a:lvl8pPr>
      <a:lvl9pPr marL="4879340" indent="-287020" algn="l" rtl="0" fontAlgn="base">
        <a:spcBef>
          <a:spcPct val="20000"/>
        </a:spcBef>
        <a:spcAft>
          <a:spcPct val="0"/>
        </a:spcAft>
        <a:buClr>
          <a:schemeClr val="folHlink"/>
        </a:buClr>
        <a:buSzPct val="60000"/>
        <a:buFont typeface="Wingdings" panose="05000000000000000000" pitchFamily="2" charset="2"/>
        <a:buChar char="n"/>
        <a:defRPr sz="2500" b="1">
          <a:solidFill>
            <a:schemeClr val="tx1"/>
          </a:solidFill>
          <a:latin typeface="+mn-lt"/>
          <a:ea typeface="+mn-ea"/>
        </a:defRPr>
      </a:lvl9pPr>
    </p:bodyStyle>
    <p:otherStyle>
      <a:defPPr>
        <a:defRPr lang="zh-CN"/>
      </a:defPPr>
      <a:lvl1pPr marL="0" algn="l" defTabSz="1148080" rtl="0" eaLnBrk="1" latinLnBrk="0" hangingPunct="1">
        <a:defRPr sz="2300" kern="1200">
          <a:solidFill>
            <a:schemeClr val="tx1"/>
          </a:solidFill>
          <a:latin typeface="+mn-lt"/>
          <a:ea typeface="+mn-ea"/>
          <a:cs typeface="+mn-cs"/>
        </a:defRPr>
      </a:lvl1pPr>
      <a:lvl2pPr marL="574040" algn="l" defTabSz="1148080" rtl="0" eaLnBrk="1" latinLnBrk="0" hangingPunct="1">
        <a:defRPr sz="2300" kern="1200">
          <a:solidFill>
            <a:schemeClr val="tx1"/>
          </a:solidFill>
          <a:latin typeface="+mn-lt"/>
          <a:ea typeface="+mn-ea"/>
          <a:cs typeface="+mn-cs"/>
        </a:defRPr>
      </a:lvl2pPr>
      <a:lvl3pPr marL="1148080" algn="l" defTabSz="1148080" rtl="0" eaLnBrk="1" latinLnBrk="0" hangingPunct="1">
        <a:defRPr sz="2300" kern="1200">
          <a:solidFill>
            <a:schemeClr val="tx1"/>
          </a:solidFill>
          <a:latin typeface="+mn-lt"/>
          <a:ea typeface="+mn-ea"/>
          <a:cs typeface="+mn-cs"/>
        </a:defRPr>
      </a:lvl3pPr>
      <a:lvl4pPr marL="1722120" algn="l" defTabSz="1148080" rtl="0" eaLnBrk="1" latinLnBrk="0" hangingPunct="1">
        <a:defRPr sz="2300" kern="1200">
          <a:solidFill>
            <a:schemeClr val="tx1"/>
          </a:solidFill>
          <a:latin typeface="+mn-lt"/>
          <a:ea typeface="+mn-ea"/>
          <a:cs typeface="+mn-cs"/>
        </a:defRPr>
      </a:lvl4pPr>
      <a:lvl5pPr marL="2296160" algn="l" defTabSz="1148080" rtl="0" eaLnBrk="1" latinLnBrk="0" hangingPunct="1">
        <a:defRPr sz="2300" kern="1200">
          <a:solidFill>
            <a:schemeClr val="tx1"/>
          </a:solidFill>
          <a:latin typeface="+mn-lt"/>
          <a:ea typeface="+mn-ea"/>
          <a:cs typeface="+mn-cs"/>
        </a:defRPr>
      </a:lvl5pPr>
      <a:lvl6pPr marL="2870200" algn="l" defTabSz="1148080" rtl="0" eaLnBrk="1" latinLnBrk="0" hangingPunct="1">
        <a:defRPr sz="2300" kern="1200">
          <a:solidFill>
            <a:schemeClr val="tx1"/>
          </a:solidFill>
          <a:latin typeface="+mn-lt"/>
          <a:ea typeface="+mn-ea"/>
          <a:cs typeface="+mn-cs"/>
        </a:defRPr>
      </a:lvl6pPr>
      <a:lvl7pPr marL="3444240" algn="l" defTabSz="1148080" rtl="0" eaLnBrk="1" latinLnBrk="0" hangingPunct="1">
        <a:defRPr sz="2300" kern="1200">
          <a:solidFill>
            <a:schemeClr val="tx1"/>
          </a:solidFill>
          <a:latin typeface="+mn-lt"/>
          <a:ea typeface="+mn-ea"/>
          <a:cs typeface="+mn-cs"/>
        </a:defRPr>
      </a:lvl7pPr>
      <a:lvl8pPr marL="4018280" algn="l" defTabSz="1148080" rtl="0" eaLnBrk="1" latinLnBrk="0" hangingPunct="1">
        <a:defRPr sz="2300" kern="1200">
          <a:solidFill>
            <a:schemeClr val="tx1"/>
          </a:solidFill>
          <a:latin typeface="+mn-lt"/>
          <a:ea typeface="+mn-ea"/>
          <a:cs typeface="+mn-cs"/>
        </a:defRPr>
      </a:lvl8pPr>
      <a:lvl9pPr marL="4592320" algn="l" defTabSz="1148080" rtl="0" eaLnBrk="1" latinLnBrk="0" hangingPunct="1">
        <a:defRPr sz="2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ppt页脚图片"/>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6959753"/>
            <a:ext cx="12858750" cy="28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n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5875" y="0"/>
            <a:ext cx="7621488" cy="112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4"/>
          <p:cNvSpPr>
            <a:spLocks noGrp="1" noChangeArrowheads="1"/>
          </p:cNvSpPr>
          <p:nvPr>
            <p:ph type="title"/>
          </p:nvPr>
        </p:nvSpPr>
        <p:spPr bwMode="auto">
          <a:xfrm>
            <a:off x="4100960" y="93757"/>
            <a:ext cx="7913935" cy="806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9" name="Rectangle 5"/>
          <p:cNvSpPr>
            <a:spLocks noGrp="1" noChangeArrowheads="1"/>
          </p:cNvSpPr>
          <p:nvPr>
            <p:ph type="body" idx="1"/>
          </p:nvPr>
        </p:nvSpPr>
        <p:spPr bwMode="auto">
          <a:xfrm>
            <a:off x="658565" y="1110011"/>
            <a:ext cx="11572875" cy="535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pic>
        <p:nvPicPr>
          <p:cNvPr id="1030" name="Picture 6"/>
          <p:cNvPicPr>
            <a:picLocks noChangeAspect="1" noChangeArrowheads="1"/>
          </p:cNvPicPr>
          <p:nvPr/>
        </p:nvPicPr>
        <p:blipFill>
          <a:blip r:embed="rId15" cstate="print">
            <a:lum bright="-34000"/>
            <a:extLst>
              <a:ext uri="{28A0092B-C50C-407E-A947-70E740481C1C}">
                <a14:useLocalDpi xmlns:a14="http://schemas.microsoft.com/office/drawing/2010/main" val="0"/>
              </a:ext>
            </a:extLst>
          </a:blip>
          <a:srcRect l="8949" t="1657" r="4535" b="3894"/>
          <a:stretch>
            <a:fillRect/>
          </a:stretch>
        </p:blipFill>
        <p:spPr bwMode="auto">
          <a:xfrm>
            <a:off x="2024808" y="3236277"/>
            <a:ext cx="10833943" cy="371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47" name="WordArt 7"/>
          <p:cNvSpPr>
            <a:spLocks noChangeArrowheads="1" noChangeShapeType="1" noTextEdit="1"/>
          </p:cNvSpPr>
          <p:nvPr/>
        </p:nvSpPr>
        <p:spPr bwMode="auto">
          <a:xfrm>
            <a:off x="555874" y="244437"/>
            <a:ext cx="3268266" cy="257831"/>
          </a:xfrm>
          <a:prstGeom prst="rect">
            <a:avLst/>
          </a:prstGeom>
        </p:spPr>
        <p:txBody>
          <a:bodyPr wrap="none" fromWordArt="1">
            <a:prstTxWarp prst="textPlain">
              <a:avLst>
                <a:gd name="adj" fmla="val 50000"/>
              </a:avLst>
            </a:prstTxWarp>
          </a:bodyPr>
          <a:lstStyle/>
          <a:p>
            <a:pPr marL="0" marR="0" lvl="0" indent="0" algn="ctr" defTabSz="964565" rtl="0" eaLnBrk="1" fontAlgn="base" latinLnBrk="0" hangingPunct="1">
              <a:lnSpc>
                <a:spcPct val="100000"/>
              </a:lnSpc>
              <a:spcBef>
                <a:spcPct val="0"/>
              </a:spcBef>
              <a:spcAft>
                <a:spcPct val="0"/>
              </a:spcAft>
              <a:buClrTx/>
              <a:buSzTx/>
              <a:buFontTx/>
              <a:buNone/>
              <a:defRPr/>
            </a:pPr>
            <a:r>
              <a:rPr kumimoji="0" lang="zh-CN" altLang="en-US" sz="3795" b="1" i="0" u="none" strike="noStrike" kern="10" cap="none" spc="0" normalizeH="0" baseline="0" noProof="0">
                <a:ln>
                  <a:noFill/>
                </a:ln>
                <a:gradFill rotWithShape="1">
                  <a:gsLst>
                    <a:gs pos="0">
                      <a:srgbClr val="000000"/>
                    </a:gs>
                    <a:gs pos="50000">
                      <a:srgbClr val="FF6600"/>
                    </a:gs>
                    <a:gs pos="100000">
                      <a:srgbClr val="000000"/>
                    </a:gs>
                  </a:gsLst>
                  <a:lin ang="2700000" scaled="1"/>
                </a:gradFill>
                <a:effectLst>
                  <a:outerShdw dist="45791" dir="2021404" algn="ctr" rotWithShape="0">
                    <a:srgbClr val="B2B2B2">
                      <a:alpha val="80000"/>
                    </a:srgbClr>
                  </a:outerShdw>
                </a:effectLst>
                <a:uLnTx/>
                <a:uFillTx/>
                <a:latin typeface="黑体" panose="02010609060101010101" pitchFamily="2" charset="-122"/>
                <a:ea typeface="黑体" panose="02010609060101010101" pitchFamily="2" charset="-122"/>
                <a:cs typeface="+mn-cs"/>
              </a:rPr>
              <a:t>                </a:t>
            </a:r>
            <a:endParaRPr kumimoji="0" lang="zh-CN" altLang="en-US" sz="3795" b="1" i="0" u="none" strike="noStrike" kern="10" cap="none" spc="0" normalizeH="0" baseline="0" noProof="0">
              <a:ln>
                <a:noFill/>
              </a:ln>
              <a:gradFill rotWithShape="1">
                <a:gsLst>
                  <a:gs pos="0">
                    <a:srgbClr val="000000"/>
                  </a:gs>
                  <a:gs pos="50000">
                    <a:srgbClr val="FF6600"/>
                  </a:gs>
                  <a:gs pos="100000">
                    <a:srgbClr val="000000"/>
                  </a:gs>
                </a:gsLst>
                <a:lin ang="2700000" scaled="1"/>
              </a:gradFill>
              <a:effectLst>
                <a:outerShdw dist="45791" dir="2021404" algn="ctr" rotWithShape="0">
                  <a:srgbClr val="B2B2B2">
                    <a:alpha val="80000"/>
                  </a:srgbClr>
                </a:outerShdw>
              </a:effectLst>
              <a:uLnTx/>
              <a:uFillTx/>
              <a:latin typeface="黑体" panose="02010609060101010101" pitchFamily="2" charset="-122"/>
              <a:ea typeface="黑体" panose="02010609060101010101" pitchFamily="2" charset="-122"/>
              <a:cs typeface="+mn-cs"/>
            </a:endParaRPr>
          </a:p>
        </p:txBody>
      </p:sp>
      <p:sp>
        <p:nvSpPr>
          <p:cNvPr id="1032" name="WordArt 8"/>
          <p:cNvSpPr>
            <a:spLocks noChangeArrowheads="1" noChangeShapeType="1" noTextEdit="1"/>
          </p:cNvSpPr>
          <p:nvPr/>
        </p:nvSpPr>
        <p:spPr bwMode="auto">
          <a:xfrm>
            <a:off x="555874" y="654622"/>
            <a:ext cx="3210223" cy="174119"/>
          </a:xfrm>
          <a:prstGeom prst="rect">
            <a:avLst/>
          </a:prstGeom>
        </p:spPr>
        <p:txBody>
          <a:bodyPr wrap="none" fromWordArt="1">
            <a:prstTxWarp prst="textPlain">
              <a:avLst>
                <a:gd name="adj" fmla="val 50000"/>
              </a:avLst>
            </a:prstTxWarp>
          </a:bodyPr>
          <a:lstStyle/>
          <a:p>
            <a:pPr marL="0" marR="0" lvl="0" indent="0" algn="ctr" defTabSz="964565" rtl="0" eaLnBrk="1" fontAlgn="base" latinLnBrk="0" hangingPunct="1">
              <a:lnSpc>
                <a:spcPct val="100000"/>
              </a:lnSpc>
              <a:spcBef>
                <a:spcPct val="0"/>
              </a:spcBef>
              <a:spcAft>
                <a:spcPct val="0"/>
              </a:spcAft>
              <a:buClrTx/>
              <a:buSzTx/>
              <a:buFontTx/>
              <a:buNone/>
              <a:defRPr/>
            </a:pPr>
            <a:r>
              <a:rPr kumimoji="0" lang="en-US" altLang="zh-CN" sz="1265" b="1" i="0" u="none" strike="noStrike" kern="10" cap="none" spc="0" normalizeH="0" baseline="0" noProof="0" smtClean="0">
                <a:ln w="9525">
                  <a:solidFill>
                    <a:srgbClr val="6699FF"/>
                  </a:solidFill>
                  <a:round/>
                </a:ln>
                <a:solidFill>
                  <a:srgbClr val="6699FF"/>
                </a:solidFill>
                <a:effectLst>
                  <a:outerShdw dist="35921" dir="2700000" algn="ctr" rotWithShape="0">
                    <a:srgbClr val="C0C0C0">
                      <a:alpha val="79999"/>
                    </a:srgbClr>
                  </a:outerShdw>
                </a:effectLst>
                <a:uLnTx/>
                <a:uFillTx/>
                <a:latin typeface="Arial" panose="020B0604020202020204" pitchFamily="34" charset="0"/>
                <a:ea typeface="宋体" panose="02010600030101010101" pitchFamily="2" charset="-122"/>
                <a:cs typeface="Arial" panose="020B0604020202020204" pitchFamily="34" charset="0"/>
              </a:rPr>
              <a:t>Computer Science &amp; Technology</a:t>
            </a:r>
            <a:endParaRPr kumimoji="0" lang="zh-CN" altLang="en-US" sz="1265" b="1" i="0" u="none" strike="noStrike" kern="10" cap="none" spc="0" normalizeH="0" baseline="0" noProof="0" smtClean="0">
              <a:ln w="9525">
                <a:solidFill>
                  <a:srgbClr val="6699FF"/>
                </a:solidFill>
                <a:round/>
              </a:ln>
              <a:solidFill>
                <a:srgbClr val="6699FF"/>
              </a:solidFill>
              <a:effectLst>
                <a:outerShdw dist="35921" dir="2700000" algn="ctr" rotWithShape="0">
                  <a:srgbClr val="C0C0C0">
                    <a:alpha val="79999"/>
                  </a:srgbClr>
                </a:outerShdw>
              </a:effectLst>
              <a:uLnTx/>
              <a:uFillTx/>
              <a:latin typeface="Arial" panose="020B0604020202020204" pitchFamily="34" charset="0"/>
              <a:ea typeface="宋体" panose="02010600030101010101" pitchFamily="2" charset="-122"/>
              <a:cs typeface="Arial" panose="020B0604020202020204" pitchFamily="34" charset="0"/>
            </a:endParaRPr>
          </a:p>
        </p:txBody>
      </p:sp>
      <p:pic>
        <p:nvPicPr>
          <p:cNvPr id="1033" name="Picture 9" descr="BD10289_"/>
          <p:cNvPicPr preferRelativeResize="0">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4895" y="519009"/>
            <a:ext cx="3290590" cy="7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50" name="Rectangle 10"/>
          <p:cNvSpPr>
            <a:spLocks noGrp="1" noChangeArrowheads="1"/>
          </p:cNvSpPr>
          <p:nvPr>
            <p:ph type="dt" sz="half" idx="2"/>
          </p:nvPr>
        </p:nvSpPr>
        <p:spPr bwMode="auto">
          <a:xfrm>
            <a:off x="0" y="6966449"/>
            <a:ext cx="2678906" cy="266201"/>
          </a:xfrm>
          <a:prstGeom prst="rect">
            <a:avLst/>
          </a:prstGeom>
          <a:noFill/>
          <a:ln>
            <a:noFill/>
          </a:ln>
          <a:effectLst/>
        </p:spPr>
        <p:txBody>
          <a:bodyPr vert="horz" wrap="square" lIns="91440" tIns="45720" rIns="91440" bIns="45720" numCol="1" anchor="t" anchorCtr="0" compatLnSpc="1"/>
          <a:lstStyle>
            <a:lvl1pPr>
              <a:defRPr sz="1265" b="1">
                <a:latin typeface="Arial" panose="020B0604020202020204" pitchFamily="34" charset="0"/>
                <a:ea typeface="+mn-ea"/>
              </a:defRPr>
            </a:lvl1pPr>
          </a:lstStyle>
          <a:p>
            <a:pPr defTabSz="964565">
              <a:defRPr/>
            </a:pPr>
            <a:fld id="{75B449B9-BDFF-4CD9-BE05-E4ECB014A3CA}" type="datetime1">
              <a:rPr lang="zh-CN" altLang="en-US" smtClean="0">
                <a:solidFill>
                  <a:srgbClr val="000000"/>
                </a:solidFill>
              </a:rPr>
            </a:fld>
            <a:endParaRPr lang="en-US" altLang="zh-CN">
              <a:solidFill>
                <a:srgbClr val="000000"/>
              </a:solidFill>
            </a:endParaRPr>
          </a:p>
        </p:txBody>
      </p:sp>
      <p:sp>
        <p:nvSpPr>
          <p:cNvPr id="317451" name="Rectangle 11"/>
          <p:cNvSpPr>
            <a:spLocks noGrp="1" noChangeArrowheads="1"/>
          </p:cNvSpPr>
          <p:nvPr>
            <p:ph type="sldNum" sz="quarter" idx="4"/>
          </p:nvPr>
        </p:nvSpPr>
        <p:spPr bwMode="auto">
          <a:xfrm>
            <a:off x="11695660" y="6958077"/>
            <a:ext cx="1770310" cy="274573"/>
          </a:xfrm>
          <a:prstGeom prst="rect">
            <a:avLst/>
          </a:prstGeom>
          <a:noFill/>
          <a:ln>
            <a:noFill/>
          </a:ln>
          <a:effectLst/>
        </p:spPr>
        <p:txBody>
          <a:bodyPr vert="horz" wrap="square" lIns="91440" tIns="45720" rIns="91440" bIns="45720" numCol="1" anchor="t" anchorCtr="0" compatLnSpc="1"/>
          <a:lstStyle>
            <a:lvl1pPr algn="ctr">
              <a:defRPr sz="1265" b="1">
                <a:ea typeface="黑体" panose="02010609060101010101" pitchFamily="2" charset="-122"/>
              </a:defRPr>
            </a:lvl1pPr>
          </a:lstStyle>
          <a:p>
            <a:pPr defTabSz="964565"/>
            <a:fld id="{0EEA1DD9-0D8F-4868-BF4E-124F74491C3A}" type="slidenum">
              <a:rPr lang="en-US" altLang="zh-CN" smtClean="0">
                <a:solidFill>
                  <a:srgbClr val="000000"/>
                </a:solidFill>
                <a:latin typeface="Arial" panose="020B0604020202020204" pitchFamily="34" charset="0"/>
              </a:rPr>
            </a:fld>
            <a:endParaRPr lang="en-US" altLang="zh-CN"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iming>
    <p:tnLst>
      <p:par>
        <p:cTn id="1" dur="indefinite" restart="never" nodeType="tmRoot"/>
      </p:par>
    </p:tnLst>
  </p:timing>
  <p:hf hdr="0" ftr="0"/>
  <p:txStyles>
    <p:titleStyle>
      <a:lvl1pPr algn="ctr" rtl="0" eaLnBrk="0" fontAlgn="base" hangingPunct="0">
        <a:spcBef>
          <a:spcPct val="0"/>
        </a:spcBef>
        <a:spcAft>
          <a:spcPct val="0"/>
        </a:spcAft>
        <a:defRPr sz="4220" b="1">
          <a:solidFill>
            <a:srgbClr val="CC0000"/>
          </a:solidFill>
          <a:latin typeface="+mj-lt"/>
          <a:ea typeface="+mj-ea"/>
          <a:cs typeface="+mj-cs"/>
        </a:defRPr>
      </a:lvl1pPr>
      <a:lvl2pPr algn="ctr" rtl="0" eaLnBrk="0" fontAlgn="base" hangingPunct="0">
        <a:spcBef>
          <a:spcPct val="0"/>
        </a:spcBef>
        <a:spcAft>
          <a:spcPct val="0"/>
        </a:spcAft>
        <a:defRPr sz="4220" b="1">
          <a:solidFill>
            <a:srgbClr val="CC00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4220" b="1">
          <a:solidFill>
            <a:srgbClr val="CC00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4220" b="1">
          <a:solidFill>
            <a:srgbClr val="CC00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4220" b="1">
          <a:solidFill>
            <a:srgbClr val="CC0000"/>
          </a:solidFill>
          <a:latin typeface="Arial" panose="020B0604020202020204" pitchFamily="34" charset="0"/>
          <a:ea typeface="黑体" panose="02010609060101010101" pitchFamily="2" charset="-122"/>
        </a:defRPr>
      </a:lvl5pPr>
      <a:lvl6pPr marL="481965" algn="ctr" rtl="0" fontAlgn="base">
        <a:spcBef>
          <a:spcPct val="0"/>
        </a:spcBef>
        <a:spcAft>
          <a:spcPct val="0"/>
        </a:spcAft>
        <a:defRPr sz="4220" b="1">
          <a:solidFill>
            <a:srgbClr val="CC0000"/>
          </a:solidFill>
          <a:latin typeface="Arial" panose="020B0604020202020204" pitchFamily="34" charset="0"/>
          <a:ea typeface="黑体" panose="02010609060101010101" pitchFamily="2" charset="-122"/>
        </a:defRPr>
      </a:lvl6pPr>
      <a:lvl7pPr marL="964565" algn="ctr" rtl="0" fontAlgn="base">
        <a:spcBef>
          <a:spcPct val="0"/>
        </a:spcBef>
        <a:spcAft>
          <a:spcPct val="0"/>
        </a:spcAft>
        <a:defRPr sz="4220" b="1">
          <a:solidFill>
            <a:srgbClr val="CC0000"/>
          </a:solidFill>
          <a:latin typeface="Arial" panose="020B0604020202020204" pitchFamily="34" charset="0"/>
          <a:ea typeface="黑体" panose="02010609060101010101" pitchFamily="2" charset="-122"/>
        </a:defRPr>
      </a:lvl7pPr>
      <a:lvl8pPr marL="1446530" algn="ctr" rtl="0" fontAlgn="base">
        <a:spcBef>
          <a:spcPct val="0"/>
        </a:spcBef>
        <a:spcAft>
          <a:spcPct val="0"/>
        </a:spcAft>
        <a:defRPr sz="4220" b="1">
          <a:solidFill>
            <a:srgbClr val="CC0000"/>
          </a:solidFill>
          <a:latin typeface="Arial" panose="020B0604020202020204" pitchFamily="34" charset="0"/>
          <a:ea typeface="黑体" panose="02010609060101010101" pitchFamily="2" charset="-122"/>
        </a:defRPr>
      </a:lvl8pPr>
      <a:lvl9pPr marL="1928495" algn="ctr" rtl="0" fontAlgn="base">
        <a:spcBef>
          <a:spcPct val="0"/>
        </a:spcBef>
        <a:spcAft>
          <a:spcPct val="0"/>
        </a:spcAft>
        <a:defRPr sz="4220" b="1">
          <a:solidFill>
            <a:srgbClr val="CC0000"/>
          </a:solidFill>
          <a:latin typeface="Arial" panose="020B0604020202020204" pitchFamily="34" charset="0"/>
          <a:ea typeface="黑体" panose="02010609060101010101" pitchFamily="2" charset="-122"/>
        </a:defRPr>
      </a:lvl9pPr>
    </p:titleStyle>
    <p:bodyStyle>
      <a:lvl1pPr marL="361315" indent="-361315" algn="l" rtl="0" eaLnBrk="0" fontAlgn="base" hangingPunct="0">
        <a:spcBef>
          <a:spcPct val="20000"/>
        </a:spcBef>
        <a:spcAft>
          <a:spcPct val="0"/>
        </a:spcAft>
        <a:buClr>
          <a:schemeClr val="accent2"/>
        </a:buClr>
        <a:buSzPct val="75000"/>
        <a:buFont typeface="Wingdings" panose="05000000000000000000" pitchFamily="2" charset="2"/>
        <a:buChar char="p"/>
        <a:defRPr sz="2955" b="1">
          <a:solidFill>
            <a:schemeClr val="tx1"/>
          </a:solidFill>
          <a:latin typeface="+mn-lt"/>
          <a:ea typeface="+mn-ea"/>
          <a:cs typeface="+mn-cs"/>
        </a:defRPr>
      </a:lvl1pPr>
      <a:lvl2pPr marL="783590" indent="-301625" algn="l" rtl="0" eaLnBrk="0" fontAlgn="base" hangingPunct="0">
        <a:spcBef>
          <a:spcPct val="20000"/>
        </a:spcBef>
        <a:spcAft>
          <a:spcPct val="0"/>
        </a:spcAft>
        <a:buClr>
          <a:schemeClr val="hlink"/>
        </a:buClr>
        <a:buSzPct val="75000"/>
        <a:buFont typeface="Wingdings" panose="05000000000000000000" pitchFamily="2" charset="2"/>
        <a:buChar char="n"/>
        <a:defRPr sz="2740" b="1">
          <a:solidFill>
            <a:schemeClr val="tx1"/>
          </a:solidFill>
          <a:latin typeface="+mn-lt"/>
          <a:ea typeface="+mn-ea"/>
        </a:defRPr>
      </a:lvl2pPr>
      <a:lvl3pPr marL="1205230" indent="-241300" algn="l" rtl="0" eaLnBrk="0" fontAlgn="base" hangingPunct="0">
        <a:spcBef>
          <a:spcPct val="20000"/>
        </a:spcBef>
        <a:spcAft>
          <a:spcPct val="0"/>
        </a:spcAft>
        <a:buClr>
          <a:schemeClr val="folHlink"/>
        </a:buClr>
        <a:buSzPct val="75000"/>
        <a:buFont typeface="Wingdings" panose="05000000000000000000" pitchFamily="2" charset="2"/>
        <a:buChar char="p"/>
        <a:defRPr sz="2530" b="1">
          <a:solidFill>
            <a:schemeClr val="tx1"/>
          </a:solidFill>
          <a:latin typeface="+mn-lt"/>
          <a:ea typeface="+mn-ea"/>
        </a:defRPr>
      </a:lvl3pPr>
      <a:lvl4pPr marL="1687830" indent="-241300" algn="l" rtl="0" eaLnBrk="0" fontAlgn="base" hangingPunct="0">
        <a:spcBef>
          <a:spcPct val="20000"/>
        </a:spcBef>
        <a:spcAft>
          <a:spcPct val="0"/>
        </a:spcAft>
        <a:buSzPct val="75000"/>
        <a:buFont typeface="Wingdings" panose="05000000000000000000" pitchFamily="2" charset="2"/>
        <a:buChar char="n"/>
        <a:defRPr sz="2320" b="1">
          <a:solidFill>
            <a:schemeClr val="tx1"/>
          </a:solidFill>
          <a:latin typeface="+mn-lt"/>
          <a:ea typeface="+mn-ea"/>
        </a:defRPr>
      </a:lvl4pPr>
      <a:lvl5pPr marL="2169795" indent="-241300" algn="l" rtl="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mn-lt"/>
          <a:ea typeface="+mn-ea"/>
        </a:defRPr>
      </a:lvl5pPr>
      <a:lvl6pPr marL="2651760" indent="-241300" algn="l" rtl="0" fontAlgn="base">
        <a:spcBef>
          <a:spcPct val="20000"/>
        </a:spcBef>
        <a:spcAft>
          <a:spcPct val="0"/>
        </a:spcAft>
        <a:buClr>
          <a:srgbClr val="0066FF"/>
        </a:buClr>
        <a:buFont typeface="Wingdings" panose="05000000000000000000" pitchFamily="2" charset="2"/>
        <a:buChar char="p"/>
        <a:defRPr sz="2110" b="1">
          <a:solidFill>
            <a:schemeClr val="tx1"/>
          </a:solidFill>
          <a:latin typeface="+mn-lt"/>
          <a:ea typeface="+mn-ea"/>
        </a:defRPr>
      </a:lvl6pPr>
      <a:lvl7pPr marL="3134360" indent="-241300" algn="l" rtl="0" fontAlgn="base">
        <a:spcBef>
          <a:spcPct val="20000"/>
        </a:spcBef>
        <a:spcAft>
          <a:spcPct val="0"/>
        </a:spcAft>
        <a:buClr>
          <a:srgbClr val="0066FF"/>
        </a:buClr>
        <a:buFont typeface="Wingdings" panose="05000000000000000000" pitchFamily="2" charset="2"/>
        <a:buChar char="p"/>
        <a:defRPr sz="2110" b="1">
          <a:solidFill>
            <a:schemeClr val="tx1"/>
          </a:solidFill>
          <a:latin typeface="+mn-lt"/>
          <a:ea typeface="+mn-ea"/>
        </a:defRPr>
      </a:lvl7pPr>
      <a:lvl8pPr marL="3616325" indent="-241300" algn="l" rtl="0" fontAlgn="base">
        <a:spcBef>
          <a:spcPct val="20000"/>
        </a:spcBef>
        <a:spcAft>
          <a:spcPct val="0"/>
        </a:spcAft>
        <a:buClr>
          <a:srgbClr val="0066FF"/>
        </a:buClr>
        <a:buFont typeface="Wingdings" panose="05000000000000000000" pitchFamily="2" charset="2"/>
        <a:buChar char="p"/>
        <a:defRPr sz="2110" b="1">
          <a:solidFill>
            <a:schemeClr val="tx1"/>
          </a:solidFill>
          <a:latin typeface="+mn-lt"/>
          <a:ea typeface="+mn-ea"/>
        </a:defRPr>
      </a:lvl8pPr>
      <a:lvl9pPr marL="4098290" indent="-241300" algn="l" rtl="0" fontAlgn="base">
        <a:spcBef>
          <a:spcPct val="20000"/>
        </a:spcBef>
        <a:spcAft>
          <a:spcPct val="0"/>
        </a:spcAft>
        <a:buClr>
          <a:srgbClr val="0066FF"/>
        </a:buClr>
        <a:buFont typeface="Wingdings" panose="05000000000000000000" pitchFamily="2" charset="2"/>
        <a:buChar char="p"/>
        <a:defRPr sz="2110" b="1">
          <a:solidFill>
            <a:schemeClr val="tx1"/>
          </a:solidFill>
          <a:latin typeface="+mn-lt"/>
          <a:ea typeface="+mn-ea"/>
        </a:defRPr>
      </a:lvl9pPr>
    </p:bodyStyle>
    <p:otherStyle>
      <a:defPPr>
        <a:defRPr lang="zh-CN"/>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3.xml"/><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1.xml"/><Relationship Id="rId2" Type="http://schemas.openxmlformats.org/officeDocument/2006/relationships/image" Target="../media/image128.wmf"/><Relationship Id="rId1" Type="http://schemas.openxmlformats.org/officeDocument/2006/relationships/image" Target="../media/image127.wmf"/></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image" Target="../media/image129.wmf"/></Relationships>
</file>

<file path=ppt/slides/_rels/slide102.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1.xml"/><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87.xml"/><Relationship Id="rId4" Type="http://schemas.openxmlformats.org/officeDocument/2006/relationships/slideLayout" Target="../slideLayouts/slideLayout1.xml"/><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image" Target="../media/image136.e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101.xml"/><Relationship Id="rId5" Type="http://schemas.openxmlformats.org/officeDocument/2006/relationships/vmlDrawing" Target="../drawings/vmlDrawing2.vml"/><Relationship Id="rId4" Type="http://schemas.openxmlformats.org/officeDocument/2006/relationships/slideLayout" Target="../slideLayouts/slideLayout1.xml"/><Relationship Id="rId3" Type="http://schemas.openxmlformats.org/officeDocument/2006/relationships/image" Target="../media/image138.png"/><Relationship Id="rId2" Type="http://schemas.openxmlformats.org/officeDocument/2006/relationships/image" Target="../media/image137.wmf"/><Relationship Id="rId1" Type="http://schemas.openxmlformats.org/officeDocument/2006/relationships/oleObject" Target="../embeddings/oleObject2.bin"/></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xml"/><Relationship Id="rId1" Type="http://schemas.openxmlformats.org/officeDocument/2006/relationships/image" Target="../media/image13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120.xml.rels><?xml version="1.0" encoding="UTF-8" standalone="yes"?>
<Relationships xmlns="http://schemas.openxmlformats.org/package/2006/relationships"><Relationship Id="rId5" Type="http://schemas.openxmlformats.org/officeDocument/2006/relationships/notesSlide" Target="../notesSlides/notesSlide104.xml"/><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140.wmf"/><Relationship Id="rId1" Type="http://schemas.openxmlformats.org/officeDocument/2006/relationships/oleObject" Target="../embeddings/oleObject3.bin"/></Relationships>
</file>

<file path=ppt/slides/_rels/slide121.xml.rels><?xml version="1.0" encoding="UTF-8" standalone="yes"?>
<Relationships xmlns="http://schemas.openxmlformats.org/package/2006/relationships"><Relationship Id="rId5" Type="http://schemas.openxmlformats.org/officeDocument/2006/relationships/notesSlide" Target="../notesSlides/notesSlide105.xml"/><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141.wmf"/><Relationship Id="rId1" Type="http://schemas.openxmlformats.org/officeDocument/2006/relationships/oleObject" Target="../embeddings/oleObject4.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image" Target="../media/image142.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image" Target="../media/image142.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image" Target="../media/image142.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image" Target="../media/image143.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xml"/><Relationship Id="rId1" Type="http://schemas.openxmlformats.org/officeDocument/2006/relationships/image" Target="../media/image144.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xml"/><Relationship Id="rId1" Type="http://schemas.openxmlformats.org/officeDocument/2006/relationships/image" Target="../media/image145.jpe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4" Type="http://schemas.openxmlformats.org/officeDocument/2006/relationships/notesSlide" Target="../notesSlides/notesSlide128.xml"/><Relationship Id="rId3" Type="http://schemas.openxmlformats.org/officeDocument/2006/relationships/slideLayout" Target="../slideLayouts/slideLayout1.xml"/><Relationship Id="rId2" Type="http://schemas.openxmlformats.org/officeDocument/2006/relationships/image" Target="../media/image147.png"/><Relationship Id="rId1" Type="http://schemas.openxmlformats.org/officeDocument/2006/relationships/image" Target="../media/image14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8.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5" Type="http://schemas.openxmlformats.org/officeDocument/2006/relationships/notesSlide" Target="../notesSlides/notesSlide130.xml"/><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149.emf"/><Relationship Id="rId1" Type="http://schemas.openxmlformats.org/officeDocument/2006/relationships/oleObject" Target="../embeddings/oleObject5.bin"/></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xml"/><Relationship Id="rId1" Type="http://schemas.openxmlformats.org/officeDocument/2006/relationships/image" Target="../media/image150.png"/></Relationships>
</file>

<file path=ppt/slides/_rels/slide158.xml.rels><?xml version="1.0" encoding="UTF-8" standalone="yes"?>
<Relationships xmlns="http://schemas.openxmlformats.org/package/2006/relationships"><Relationship Id="rId4" Type="http://schemas.openxmlformats.org/officeDocument/2006/relationships/notesSlide" Target="../notesSlides/notesSlide140.xml"/><Relationship Id="rId3" Type="http://schemas.openxmlformats.org/officeDocument/2006/relationships/slideLayout" Target="../slideLayouts/slideLayout1.xml"/><Relationship Id="rId2" Type="http://schemas.openxmlformats.org/officeDocument/2006/relationships/image" Target="../media/image152.png"/><Relationship Id="rId1" Type="http://schemas.openxmlformats.org/officeDocument/2006/relationships/image" Target="../media/image151.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5" Type="http://schemas.openxmlformats.org/officeDocument/2006/relationships/notesSlide" Target="../notesSlides/notesSlide151.xml"/><Relationship Id="rId4" Type="http://schemas.openxmlformats.org/officeDocument/2006/relationships/slideLayout" Target="../slideLayouts/slideLayout1.xml"/><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image" Target="../media/image1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5" Type="http://schemas.openxmlformats.org/officeDocument/2006/relationships/notesSlide" Target="../notesSlides/notesSlide152.xml"/><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156.png"/><Relationship Id="rId1" Type="http://schemas.openxmlformats.org/officeDocument/2006/relationships/oleObject" Target="../embeddings/oleObject6.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17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1.jpeg"/><Relationship Id="rId4" Type="http://schemas.openxmlformats.org/officeDocument/2006/relationships/image" Target="../media/image160.png"/><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image" Target="../media/image157.jpe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3.png"/><Relationship Id="rId1" Type="http://schemas.openxmlformats.org/officeDocument/2006/relationships/image" Target="../media/image162.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4.jpeg"/></Relationships>
</file>

<file path=ppt/slides/_rels/slide176.xml.rels><?xml version="1.0" encoding="UTF-8" standalone="yes"?>
<Relationships xmlns="http://schemas.openxmlformats.org/package/2006/relationships"><Relationship Id="rId8" Type="http://schemas.openxmlformats.org/officeDocument/2006/relationships/notesSlide" Target="../notesSlides/notesSlide154.xml"/><Relationship Id="rId7" Type="http://schemas.openxmlformats.org/officeDocument/2006/relationships/slideLayout" Target="../slideLayouts/slideLayout1.xml"/><Relationship Id="rId6" Type="http://schemas.openxmlformats.org/officeDocument/2006/relationships/image" Target="../media/image165.GIF"/><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77.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24.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9" Type="http://schemas.openxmlformats.org/officeDocument/2006/relationships/diagramColors" Target="../diagrams/colors3.xml"/><Relationship Id="rId8" Type="http://schemas.openxmlformats.org/officeDocument/2006/relationships/diagramQuickStyle" Target="../diagrams/quickStyle3.xml"/><Relationship Id="rId7" Type="http://schemas.openxmlformats.org/officeDocument/2006/relationships/diagramLayout" Target="../diagrams/layout3.xml"/><Relationship Id="rId6" Type="http://schemas.openxmlformats.org/officeDocument/2006/relationships/diagramData" Target="../diagrams/data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1" Type="http://schemas.openxmlformats.org/officeDocument/2006/relationships/slideLayout" Target="../slideLayouts/slideLayout1.xml"/><Relationship Id="rId10" Type="http://schemas.microsoft.com/office/2007/relationships/diagramDrawing" Target="../diagrams/drawing3.xml"/><Relationship Id="rId1"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0.png"/></Relationships>
</file>

<file path=ppt/slides/_rels/slide182.xml.rels><?xml version="1.0" encoding="UTF-8" standalone="yes"?>
<Relationships xmlns="http://schemas.openxmlformats.org/package/2006/relationships"><Relationship Id="rId5" Type="http://schemas.openxmlformats.org/officeDocument/2006/relationships/notesSlide" Target="../notesSlides/notesSlide157.xml"/><Relationship Id="rId4" Type="http://schemas.openxmlformats.org/officeDocument/2006/relationships/slideLayout" Target="../slideLayouts/slideLayout1.xml"/><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xml"/><Relationship Id="rId1" Type="http://schemas.openxmlformats.org/officeDocument/2006/relationships/chart" Target="../charts/chart2.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5.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6.jpe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8.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5" Type="http://schemas.openxmlformats.org/officeDocument/2006/relationships/notesSlide" Target="../notesSlides/notesSlide160.xml"/><Relationship Id="rId4" Type="http://schemas.openxmlformats.org/officeDocument/2006/relationships/slideLayout" Target="../slideLayouts/slideLayout1.xml"/><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5.png"/></Relationships>
</file>

<file path=ppt/slides/_rels/slide196.xml.rels><?xml version="1.0" encoding="UTF-8" standalone="yes"?>
<Relationships xmlns="http://schemas.openxmlformats.org/package/2006/relationships"><Relationship Id="rId4" Type="http://schemas.openxmlformats.org/officeDocument/2006/relationships/notesSlide" Target="../notesSlides/notesSlide161.xml"/><Relationship Id="rId3" Type="http://schemas.openxmlformats.org/officeDocument/2006/relationships/slideLayout" Target="../slideLayouts/slideLayout1.xml"/><Relationship Id="rId2" Type="http://schemas.openxmlformats.org/officeDocument/2006/relationships/image" Target="../media/image187.png"/><Relationship Id="rId1" Type="http://schemas.openxmlformats.org/officeDocument/2006/relationships/image" Target="../media/image186.pn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xml"/><Relationship Id="rId1" Type="http://schemas.openxmlformats.org/officeDocument/2006/relationships/image" Target="../media/image188.jpeg"/></Relationships>
</file>

<file path=ppt/slides/_rels/slide19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image" Target="../media/image189.png"/></Relationships>
</file>

<file path=ppt/slides/_rels/slide19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image" Target="../media/image19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7.jpeg"/><Relationship Id="rId2" Type="http://schemas.openxmlformats.org/officeDocument/2006/relationships/image" Target="../media/image196.png"/><Relationship Id="rId1" Type="http://schemas.openxmlformats.org/officeDocument/2006/relationships/image" Target="../media/image195.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8.jpe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9.png"/></Relationships>
</file>

<file path=ppt/slides/_rels/slide203.xml.rels><?xml version="1.0" encoding="UTF-8" standalone="yes"?>
<Relationships xmlns="http://schemas.openxmlformats.org/package/2006/relationships"><Relationship Id="rId6" Type="http://schemas.openxmlformats.org/officeDocument/2006/relationships/notesSlide" Target="../notesSlides/notesSlide163.xml"/><Relationship Id="rId5" Type="http://schemas.openxmlformats.org/officeDocument/2006/relationships/slideLayout" Target="../slideLayouts/slideLayout1.xml"/><Relationship Id="rId4" Type="http://schemas.openxmlformats.org/officeDocument/2006/relationships/image" Target="../media/image203.png"/><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image" Target="../media/image200.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1.xml"/><Relationship Id="rId1" Type="http://schemas.openxmlformats.org/officeDocument/2006/relationships/image" Target="../media/image204.pn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microsoft.com/office/2007/relationships/hdphoto" Target="../media/image22.wdp"/><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4.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6.e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image" Target="../media/image37.png"/><Relationship Id="rId5" Type="http://schemas.microsoft.com/office/2007/relationships/hdphoto" Target="../media/image36.wdp"/><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6" Type="http://schemas.openxmlformats.org/officeDocument/2006/relationships/notesSlide" Target="../notesSlides/notesSlide31.xml"/><Relationship Id="rId15" Type="http://schemas.openxmlformats.org/officeDocument/2006/relationships/slideLayout" Target="../slideLayouts/slideLayout1.xml"/><Relationship Id="rId14" Type="http://schemas.openxmlformats.org/officeDocument/2006/relationships/image" Target="../media/image45.png"/><Relationship Id="rId13" Type="http://schemas.openxmlformats.org/officeDocument/2006/relationships/image" Target="../media/image44.png"/><Relationship Id="rId12" Type="http://schemas.openxmlformats.org/officeDocument/2006/relationships/image" Target="../media/image43.png"/><Relationship Id="rId11" Type="http://schemas.openxmlformats.org/officeDocument/2006/relationships/image" Target="../media/image42.png"/><Relationship Id="rId10" Type="http://schemas.openxmlformats.org/officeDocument/2006/relationships/image" Target="../media/image41.png"/><Relationship Id="rId1" Type="http://schemas.openxmlformats.org/officeDocument/2006/relationships/image" Target="../media/image32.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image" Target="../media/image53.png"/><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9" Type="http://schemas.openxmlformats.org/officeDocument/2006/relationships/slideLayout" Target="../slideLayouts/slideLayout1.xml"/><Relationship Id="rId18" Type="http://schemas.openxmlformats.org/officeDocument/2006/relationships/image" Target="../media/image63.png"/><Relationship Id="rId17" Type="http://schemas.openxmlformats.org/officeDocument/2006/relationships/image" Target="../media/image62.png"/><Relationship Id="rId16" Type="http://schemas.openxmlformats.org/officeDocument/2006/relationships/image" Target="../media/image61.png"/><Relationship Id="rId15" Type="http://schemas.openxmlformats.org/officeDocument/2006/relationships/image" Target="../media/image60.jpeg"/><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openxmlformats.org/officeDocument/2006/relationships/image" Target="../media/image56.png"/><Relationship Id="rId10" Type="http://schemas.openxmlformats.org/officeDocument/2006/relationships/image" Target="../media/image55.png"/><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8" Type="http://schemas.openxmlformats.org/officeDocument/2006/relationships/notesSlide" Target="../notesSlides/notesSlide33.xml"/><Relationship Id="rId37" Type="http://schemas.openxmlformats.org/officeDocument/2006/relationships/slideLayout" Target="../slideLayouts/slideLayout1.xml"/><Relationship Id="rId36" Type="http://schemas.openxmlformats.org/officeDocument/2006/relationships/image" Target="../media/image99.png"/><Relationship Id="rId35" Type="http://schemas.openxmlformats.org/officeDocument/2006/relationships/image" Target="../media/image98.png"/><Relationship Id="rId34" Type="http://schemas.openxmlformats.org/officeDocument/2006/relationships/image" Target="../media/image97.png"/><Relationship Id="rId33" Type="http://schemas.openxmlformats.org/officeDocument/2006/relationships/image" Target="../media/image96.png"/><Relationship Id="rId32" Type="http://schemas.openxmlformats.org/officeDocument/2006/relationships/image" Target="../media/image95.png"/><Relationship Id="rId31" Type="http://schemas.openxmlformats.org/officeDocument/2006/relationships/image" Target="../media/image94.png"/><Relationship Id="rId30" Type="http://schemas.openxmlformats.org/officeDocument/2006/relationships/image" Target="../media/image93.png"/><Relationship Id="rId3" Type="http://schemas.openxmlformats.org/officeDocument/2006/relationships/image" Target="../media/image66.png"/><Relationship Id="rId29" Type="http://schemas.openxmlformats.org/officeDocument/2006/relationships/image" Target="../media/image92.png"/><Relationship Id="rId28" Type="http://schemas.openxmlformats.org/officeDocument/2006/relationships/image" Target="../media/image91.png"/><Relationship Id="rId27" Type="http://schemas.openxmlformats.org/officeDocument/2006/relationships/image" Target="../media/image90.png"/><Relationship Id="rId26" Type="http://schemas.openxmlformats.org/officeDocument/2006/relationships/image" Target="../media/image89.png"/><Relationship Id="rId25" Type="http://schemas.openxmlformats.org/officeDocument/2006/relationships/image" Target="../media/image88.png"/><Relationship Id="rId24" Type="http://schemas.openxmlformats.org/officeDocument/2006/relationships/image" Target="../media/image87.png"/><Relationship Id="rId23" Type="http://schemas.openxmlformats.org/officeDocument/2006/relationships/image" Target="../media/image86.png"/><Relationship Id="rId22" Type="http://schemas.openxmlformats.org/officeDocument/2006/relationships/image" Target="../media/image85.png"/><Relationship Id="rId21" Type="http://schemas.openxmlformats.org/officeDocument/2006/relationships/image" Target="../media/image84.png"/><Relationship Id="rId20" Type="http://schemas.openxmlformats.org/officeDocument/2006/relationships/image" Target="../media/image83.png"/><Relationship Id="rId2" Type="http://schemas.openxmlformats.org/officeDocument/2006/relationships/image" Target="../media/image65.png"/><Relationship Id="rId19" Type="http://schemas.openxmlformats.org/officeDocument/2006/relationships/image" Target="../media/image82.png"/><Relationship Id="rId18" Type="http://schemas.openxmlformats.org/officeDocument/2006/relationships/image" Target="../media/image81.png"/><Relationship Id="rId17" Type="http://schemas.openxmlformats.org/officeDocument/2006/relationships/image" Target="../media/image80.png"/><Relationship Id="rId16" Type="http://schemas.openxmlformats.org/officeDocument/2006/relationships/image" Target="../media/image79.png"/><Relationship Id="rId15" Type="http://schemas.openxmlformats.org/officeDocument/2006/relationships/image" Target="../media/image78.png"/><Relationship Id="rId14" Type="http://schemas.openxmlformats.org/officeDocument/2006/relationships/image" Target="../media/image77.png"/><Relationship Id="rId13" Type="http://schemas.openxmlformats.org/officeDocument/2006/relationships/image" Target="../media/image76.png"/><Relationship Id="rId12" Type="http://schemas.openxmlformats.org/officeDocument/2006/relationships/image" Target="../media/image75.png"/><Relationship Id="rId11" Type="http://schemas.openxmlformats.org/officeDocument/2006/relationships/image" Target="../media/image74.png"/><Relationship Id="rId10" Type="http://schemas.openxmlformats.org/officeDocument/2006/relationships/image" Target="../media/image73.png"/><Relationship Id="rId1" Type="http://schemas.openxmlformats.org/officeDocument/2006/relationships/image" Target="../media/image64.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3.jpeg"/><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image" Target="../media/image100.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5.jpeg"/><Relationship Id="rId1" Type="http://schemas.openxmlformats.org/officeDocument/2006/relationships/image" Target="../media/image104.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6.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8.xml"/><Relationship Id="rId2" Type="http://schemas.openxmlformats.org/officeDocument/2006/relationships/image" Target="NULL" TargetMode="External"/><Relationship Id="rId1" Type="http://schemas.openxmlformats.org/officeDocument/2006/relationships/image" Target="../media/image11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8.xml"/><Relationship Id="rId2" Type="http://schemas.openxmlformats.org/officeDocument/2006/relationships/image" Target="NULL" TargetMode="External"/><Relationship Id="rId1" Type="http://schemas.openxmlformats.org/officeDocument/2006/relationships/image" Target="../media/image1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1.xml"/><Relationship Id="rId2" Type="http://schemas.openxmlformats.org/officeDocument/2006/relationships/image" Target="../media/image112.wmf"/><Relationship Id="rId1" Type="http://schemas.openxmlformats.org/officeDocument/2006/relationships/image" Target="../media/image111.wmf"/></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xml"/><Relationship Id="rId2" Type="http://schemas.openxmlformats.org/officeDocument/2006/relationships/image" Target="../media/image114.wmf"/><Relationship Id="rId1" Type="http://schemas.openxmlformats.org/officeDocument/2006/relationships/image" Target="../media/image113.emf"/></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1.xml"/><Relationship Id="rId3" Type="http://schemas.openxmlformats.org/officeDocument/2006/relationships/image" Target="../media/image117.jpeg"/><Relationship Id="rId2" Type="http://schemas.openxmlformats.org/officeDocument/2006/relationships/image" Target="../media/image116.wmf"/><Relationship Id="rId1" Type="http://schemas.openxmlformats.org/officeDocument/2006/relationships/image" Target="../media/image115.wmf"/></Relationships>
</file>

<file path=ppt/slides/_rels/slide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image" Target="../media/image15.wmf"/><Relationship Id="rId4" Type="http://schemas.openxmlformats.org/officeDocument/2006/relationships/image" Target="../media/image14.emf"/><Relationship Id="rId3" Type="http://schemas.openxmlformats.org/officeDocument/2006/relationships/oleObject" Target="../embeddings/oleObject1.bin"/><Relationship Id="rId2" Type="http://schemas.openxmlformats.org/officeDocument/2006/relationships/image" Target="../media/image13.wmf"/><Relationship Id="rId1" Type="http://schemas.openxmlformats.org/officeDocument/2006/relationships/image" Target="../media/image12.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1.xml"/><Relationship Id="rId2" Type="http://schemas.openxmlformats.org/officeDocument/2006/relationships/image" Target="../media/image119.emf"/><Relationship Id="rId1" Type="http://schemas.openxmlformats.org/officeDocument/2006/relationships/image" Target="../media/image118.wmf"/></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1.xml"/><Relationship Id="rId2" Type="http://schemas.openxmlformats.org/officeDocument/2006/relationships/image" Target="../media/image121.png"/><Relationship Id="rId1" Type="http://schemas.openxmlformats.org/officeDocument/2006/relationships/image" Target="../media/image120.wmf"/></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image" Target="../media/image122.w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image" Target="../media/image123.wm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image" Target="../media/image12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image" Target="../media/image125.e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image" Target="../media/image126.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 y="3544317"/>
            <a:ext cx="12858044" cy="13716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53" name="文本框 14"/>
          <p:cNvSpPr txBox="1">
            <a:spLocks noChangeArrowheads="1"/>
          </p:cNvSpPr>
          <p:nvPr>
            <p:custDataLst>
              <p:tags r:id="rId1"/>
            </p:custDataLst>
          </p:nvPr>
        </p:nvSpPr>
        <p:spPr bwMode="auto">
          <a:xfrm>
            <a:off x="3044999" y="3469005"/>
            <a:ext cx="144270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zh-CN" altLang="en-US" sz="1012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标题 5"/>
          <p:cNvSpPr txBox="1"/>
          <p:nvPr>
            <p:custDataLst>
              <p:tags r:id="rId2"/>
            </p:custDataLst>
          </p:nvPr>
        </p:nvSpPr>
        <p:spPr>
          <a:xfrm>
            <a:off x="5421263" y="3760341"/>
            <a:ext cx="7632848" cy="997196"/>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7200" b="1" kern="0" dirty="0" smtClean="0">
                <a:solidFill>
                  <a:schemeClr val="bg1"/>
                </a:solidFill>
                <a:latin typeface="仿宋" panose="02010609060101010101" pitchFamily="49" charset="-122"/>
                <a:ea typeface="仿宋" panose="02010609060101010101" pitchFamily="49" charset="-122"/>
                <a:sym typeface="Arial" panose="020B0604020202020204" pitchFamily="34" charset="0"/>
              </a:rPr>
              <a:t>机器学习</a:t>
            </a:r>
            <a:endParaRPr lang="zh-CN" altLang="en-US" sz="7200" b="1" kern="0" dirty="0">
              <a:solidFill>
                <a:schemeClr val="bg1"/>
              </a:solidFill>
              <a:latin typeface="仿宋" panose="02010609060101010101" pitchFamily="49" charset="-122"/>
              <a:ea typeface="仿宋" panose="02010609060101010101" pitchFamily="49" charset="-122"/>
              <a:sym typeface="Arial" panose="020B0604020202020204" pitchFamily="34" charset="0"/>
            </a:endParaRPr>
          </a:p>
        </p:txBody>
      </p:sp>
      <p:pic>
        <p:nvPicPr>
          <p:cNvPr id="9218"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900" b="98747" l="6535" r="98328"/>
                    </a14:imgEffect>
                  </a14:imgLayer>
                </a14:imgProps>
              </a:ext>
              <a:ext uri="{28A0092B-C50C-407E-A947-70E740481C1C}">
                <a14:useLocalDpi xmlns:a14="http://schemas.microsoft.com/office/drawing/2010/main" val="0"/>
              </a:ext>
            </a:extLst>
          </a:blip>
          <a:srcRect/>
          <a:stretch>
            <a:fillRect/>
          </a:stretch>
        </p:blipFill>
        <p:spPr bwMode="auto">
          <a:xfrm>
            <a:off x="740743" y="2396550"/>
            <a:ext cx="2077395" cy="251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2053"/>
                                        </p:tgtEl>
                                        <p:attrNameLst>
                                          <p:attrName>style.visibility</p:attrName>
                                        </p:attrNameLst>
                                      </p:cBhvr>
                                      <p:to>
                                        <p:strVal val="visible"/>
                                      </p:to>
                                    </p:set>
                                    <p:anim by="(-#ppt_w*2)" calcmode="lin" valueType="num">
                                      <p:cBhvr rctx="PPT">
                                        <p:cTn id="12" dur="500" autoRev="1" fill="hold">
                                          <p:stCondLst>
                                            <p:cond delay="0"/>
                                          </p:stCondLst>
                                        </p:cTn>
                                        <p:tgtEl>
                                          <p:spTgt spid="2053"/>
                                        </p:tgtEl>
                                        <p:attrNameLst>
                                          <p:attrName>ppt_w</p:attrName>
                                        </p:attrNameLst>
                                      </p:cBhvr>
                                    </p:anim>
                                    <p:anim by="(#ppt_w*0.50)" calcmode="lin" valueType="num">
                                      <p:cBhvr>
                                        <p:cTn id="13" dur="500" decel="50000" autoRev="1" fill="hold">
                                          <p:stCondLst>
                                            <p:cond delay="0"/>
                                          </p:stCondLst>
                                        </p:cTn>
                                        <p:tgtEl>
                                          <p:spTgt spid="2053"/>
                                        </p:tgtEl>
                                        <p:attrNameLst>
                                          <p:attrName>ppt_x</p:attrName>
                                        </p:attrNameLst>
                                      </p:cBhvr>
                                    </p:anim>
                                    <p:anim from="(-#ppt_h/2)" to="(#ppt_y)" calcmode="lin" valueType="num">
                                      <p:cBhvr>
                                        <p:cTn id="14" dur="1000" fill="hold">
                                          <p:stCondLst>
                                            <p:cond delay="0"/>
                                          </p:stCondLst>
                                        </p:cTn>
                                        <p:tgtEl>
                                          <p:spTgt spid="2053"/>
                                        </p:tgtEl>
                                        <p:attrNameLst>
                                          <p:attrName>ppt_y</p:attrName>
                                        </p:attrNameLst>
                                      </p:cBhvr>
                                    </p:anim>
                                    <p:animRot by="21600000">
                                      <p:cBhvr>
                                        <p:cTn id="15" dur="1000" fill="hold">
                                          <p:stCondLst>
                                            <p:cond delay="0"/>
                                          </p:stCondLst>
                                        </p:cTn>
                                        <p:tgtEl>
                                          <p:spTgt spid="205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53"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1190370"/>
            <a:ext cx="11787188" cy="401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lnSpc>
                <a:spcPct val="150000"/>
              </a:lnSpc>
              <a:buFont typeface="Wingdings" panose="05000000000000000000" pitchFamily="2" charset="2"/>
              <a:buChar char="p"/>
              <a:defRPr/>
            </a:pPr>
            <a:r>
              <a:rPr lang="zh-CN" altLang="en-US" sz="3200" dirty="0">
                <a:latin typeface="微软雅黑" panose="020B0503020204020204" pitchFamily="34" charset="-122"/>
                <a:ea typeface="微软雅黑" panose="020B0503020204020204" pitchFamily="34" charset="-122"/>
              </a:rPr>
              <a:t>学习的成功是多种多样的：</a:t>
            </a:r>
            <a:endParaRPr lang="zh-CN" altLang="en-US" sz="3200" dirty="0">
              <a:latin typeface="微软雅黑" panose="020B0503020204020204" pitchFamily="34" charset="-122"/>
              <a:ea typeface="微软雅黑" panose="020B0503020204020204" pitchFamily="34" charset="-122"/>
            </a:endParaRPr>
          </a:p>
          <a:p>
            <a:pPr marL="1099820" lvl="2" indent="-457200">
              <a:lnSpc>
                <a:spcPct val="150000"/>
              </a:lnSpc>
              <a:buFont typeface="Wingdings" panose="05000000000000000000" pitchFamily="2" charset="2"/>
              <a:buChar char="n"/>
              <a:defRPr/>
            </a:pPr>
            <a:r>
              <a:rPr lang="zh-CN" altLang="en-US" sz="2800" dirty="0">
                <a:latin typeface="微软雅黑" panose="020B0503020204020204" pitchFamily="34" charset="-122"/>
                <a:ea typeface="微软雅黑" panose="020B0503020204020204" pitchFamily="34" charset="-122"/>
              </a:rPr>
              <a:t>学习识别客户的购买模式以便能检测出信用卡欺诈行为，</a:t>
            </a:r>
            <a:endParaRPr lang="zh-CN" altLang="en-US" sz="2800" dirty="0">
              <a:latin typeface="微软雅黑" panose="020B0503020204020204" pitchFamily="34" charset="-122"/>
              <a:ea typeface="微软雅黑" panose="020B0503020204020204" pitchFamily="34" charset="-122"/>
            </a:endParaRPr>
          </a:p>
          <a:p>
            <a:pPr marL="1099820" lvl="2" indent="-457200">
              <a:lnSpc>
                <a:spcPct val="150000"/>
              </a:lnSpc>
              <a:buFont typeface="Wingdings" panose="05000000000000000000" pitchFamily="2" charset="2"/>
              <a:buChar char="n"/>
              <a:defRPr/>
            </a:pPr>
            <a:r>
              <a:rPr lang="zh-CN" altLang="en-US" sz="2800" dirty="0">
                <a:latin typeface="微软雅黑" panose="020B0503020204020204" pitchFamily="34" charset="-122"/>
                <a:ea typeface="微软雅黑" panose="020B0503020204020204" pitchFamily="34" charset="-122"/>
              </a:rPr>
              <a:t>对客户进行扼要描述以便能对市场推广活动进行定位，</a:t>
            </a:r>
            <a:endParaRPr lang="zh-CN" altLang="en-US" sz="2800" dirty="0">
              <a:latin typeface="微软雅黑" panose="020B0503020204020204" pitchFamily="34" charset="-122"/>
              <a:ea typeface="微软雅黑" panose="020B0503020204020204" pitchFamily="34" charset="-122"/>
            </a:endParaRPr>
          </a:p>
          <a:p>
            <a:pPr marL="1099820" lvl="2" indent="-457200">
              <a:lnSpc>
                <a:spcPct val="150000"/>
              </a:lnSpc>
              <a:buFont typeface="Wingdings" panose="05000000000000000000" pitchFamily="2" charset="2"/>
              <a:buChar char="n"/>
              <a:defRPr/>
            </a:pPr>
            <a:r>
              <a:rPr lang="zh-CN" altLang="en-US" sz="2800" dirty="0">
                <a:latin typeface="微软雅黑" panose="020B0503020204020204" pitchFamily="34" charset="-122"/>
                <a:ea typeface="微软雅黑" panose="020B0503020204020204" pitchFamily="34" charset="-122"/>
              </a:rPr>
              <a:t>对网上内容进行分类并按用户兴趣自动导入数据，</a:t>
            </a:r>
            <a:endParaRPr lang="zh-CN" altLang="en-US" sz="2800" dirty="0">
              <a:latin typeface="微软雅黑" panose="020B0503020204020204" pitchFamily="34" charset="-122"/>
              <a:ea typeface="微软雅黑" panose="020B0503020204020204" pitchFamily="34" charset="-122"/>
            </a:endParaRPr>
          </a:p>
          <a:p>
            <a:pPr marL="1099820" lvl="2" indent="-457200">
              <a:lnSpc>
                <a:spcPct val="150000"/>
              </a:lnSpc>
              <a:buFont typeface="Wingdings" panose="05000000000000000000" pitchFamily="2" charset="2"/>
              <a:buChar char="n"/>
              <a:defRPr/>
            </a:pPr>
            <a:r>
              <a:rPr lang="zh-CN" altLang="en-US" sz="2800" dirty="0">
                <a:latin typeface="微软雅黑" panose="020B0503020204020204" pitchFamily="34" charset="-122"/>
                <a:ea typeface="微软雅黑" panose="020B0503020204020204" pitchFamily="34" charset="-122"/>
              </a:rPr>
              <a:t>贷款申请人的信用打分，</a:t>
            </a:r>
            <a:endParaRPr lang="zh-CN" altLang="en-US" sz="2800" dirty="0">
              <a:latin typeface="微软雅黑" panose="020B0503020204020204" pitchFamily="34" charset="-122"/>
              <a:ea typeface="微软雅黑" panose="020B0503020204020204" pitchFamily="34" charset="-122"/>
            </a:endParaRPr>
          </a:p>
          <a:p>
            <a:pPr marL="1099820" lvl="2" indent="-457200">
              <a:lnSpc>
                <a:spcPct val="150000"/>
              </a:lnSpc>
              <a:buFont typeface="Wingdings" panose="05000000000000000000" pitchFamily="2" charset="2"/>
              <a:buChar char="n"/>
              <a:defRPr/>
            </a:pPr>
            <a:r>
              <a:rPr lang="zh-CN" altLang="en-US" sz="2800" dirty="0">
                <a:latin typeface="微软雅黑" panose="020B0503020204020204" pitchFamily="34" charset="-122"/>
                <a:ea typeface="微软雅黑" panose="020B0503020204020204" pitchFamily="34" charset="-122"/>
              </a:rPr>
              <a:t>燃气涡轮的故障诊断等。</a:t>
            </a:r>
            <a:endParaRPr lang="zh-CN" altLang="en-US" sz="28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4413151" y="231949"/>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animEffect transition="in" filter="randombar(horizontal)">
                                      <p:cBhvr>
                                        <p:cTn id="7" dur="500"/>
                                        <p:tgtEl>
                                          <p:spTgt spid="256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12" dur="500"/>
                                        <p:tgtEl>
                                          <p:spTgt spid="2560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5605">
                                            <p:txEl>
                                              <p:pRg st="3" end="3"/>
                                            </p:txEl>
                                          </p:spTgt>
                                        </p:tgtEl>
                                        <p:attrNameLst>
                                          <p:attrName>style.visibility</p:attrName>
                                        </p:attrNameLst>
                                      </p:cBhvr>
                                      <p:to>
                                        <p:strVal val="visible"/>
                                      </p:to>
                                    </p:set>
                                    <p:animEffect transition="in" filter="wheel(1)">
                                      <p:cBhvr>
                                        <p:cTn id="17" dur="500"/>
                                        <p:tgtEl>
                                          <p:spTgt spid="2560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605">
                                            <p:txEl>
                                              <p:pRg st="4" end="4"/>
                                            </p:txEl>
                                          </p:spTgt>
                                        </p:tgtEl>
                                        <p:attrNameLst>
                                          <p:attrName>style.visibility</p:attrName>
                                        </p:attrNameLst>
                                      </p:cBhvr>
                                      <p:to>
                                        <p:strVal val="visible"/>
                                      </p:to>
                                    </p:set>
                                    <p:animEffect transition="in" filter="circle(in)">
                                      <p:cBhvr>
                                        <p:cTn id="22" dur="500"/>
                                        <p:tgtEl>
                                          <p:spTgt spid="2560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5605">
                                            <p:txEl>
                                              <p:pRg st="5" end="5"/>
                                            </p:txEl>
                                          </p:spTgt>
                                        </p:tgtEl>
                                        <p:attrNameLst>
                                          <p:attrName>style.visibility</p:attrName>
                                        </p:attrNameLst>
                                      </p:cBhvr>
                                      <p:to>
                                        <p:strVal val="visible"/>
                                      </p:to>
                                    </p:set>
                                    <p:animEffect transition="in" filter="wipe(down)">
                                      <p:cBhvr>
                                        <p:cTn id="27" dur="500"/>
                                        <p:tgtEl>
                                          <p:spTgt spid="2560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0" y="736005"/>
            <a:ext cx="12121430" cy="667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分类模型的</a:t>
            </a:r>
            <a:r>
              <a:rPr lang="zh-CN" altLang="en-US" sz="2800" dirty="0" smtClean="0">
                <a:latin typeface="微软雅黑" panose="020B0503020204020204" pitchFamily="34" charset="-122"/>
                <a:ea typeface="微软雅黑" panose="020B0503020204020204" pitchFamily="34" charset="-122"/>
              </a:rPr>
              <a:t>评估</a:t>
            </a:r>
            <a:endParaRPr lang="en-US" altLang="zh-CN" sz="28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不同的机器学习任务有着不同的评价指标，同时同一种机器学习任务也有着不同的评价指标，每个指标的着重点不一样。并且很多指标可以对多种不同的机器学习模型进行评价</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en-US" sz="2400" dirty="0">
                <a:solidFill>
                  <a:srgbClr val="FF0000"/>
                </a:solidFill>
                <a:latin typeface="微软雅黑" panose="020B0503020204020204" pitchFamily="34" charset="-122"/>
                <a:ea typeface="微软雅黑" panose="020B0503020204020204" pitchFamily="34" charset="-122"/>
              </a:rPr>
              <a:t>查准率（</a:t>
            </a:r>
            <a:r>
              <a:rPr lang="en-US" altLang="zh-CN" sz="2400" dirty="0">
                <a:solidFill>
                  <a:srgbClr val="FF0000"/>
                </a:solidFill>
                <a:latin typeface="微软雅黑" panose="020B0503020204020204" pitchFamily="34" charset="-122"/>
                <a:ea typeface="微软雅黑" panose="020B0503020204020204" pitchFamily="34" charset="-122"/>
              </a:rPr>
              <a:t>Precision</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也叫精确率或精度，类别</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的查准率为在所有预测为类别</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的样本中，预测正确的</a:t>
            </a:r>
            <a:r>
              <a:rPr lang="zh-CN" altLang="en-US" sz="2400" dirty="0" smtClean="0">
                <a:latin typeface="微软雅黑" panose="020B0503020204020204" pitchFamily="34" charset="-122"/>
                <a:ea typeface="微软雅黑" panose="020B0503020204020204" pitchFamily="34" charset="-122"/>
              </a:rPr>
              <a:t>比例。</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endParaRPr lang="en-US" altLang="zh-CN" sz="2000" dirty="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endParaRPr lang="en-US" altLang="zh-CN" sz="20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en-US" sz="2400" dirty="0">
                <a:solidFill>
                  <a:srgbClr val="FF0000"/>
                </a:solidFill>
                <a:latin typeface="微软雅黑" panose="020B0503020204020204" pitchFamily="34" charset="-122"/>
                <a:ea typeface="微软雅黑" panose="020B0503020204020204" pitchFamily="34" charset="-122"/>
              </a:rPr>
              <a:t>查全率（</a:t>
            </a:r>
            <a:r>
              <a:rPr lang="en-US" altLang="zh-CN" sz="2400" dirty="0">
                <a:solidFill>
                  <a:srgbClr val="FF0000"/>
                </a:solidFill>
                <a:latin typeface="微软雅黑" panose="020B0503020204020204" pitchFamily="34" charset="-122"/>
                <a:ea typeface="微软雅黑" panose="020B0503020204020204" pitchFamily="34" charset="-122"/>
              </a:rPr>
              <a:t>Recall</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，也</a:t>
            </a:r>
            <a:r>
              <a:rPr lang="zh-CN" altLang="en-US" sz="2400" dirty="0">
                <a:latin typeface="微软雅黑" panose="020B0503020204020204" pitchFamily="34" charset="-122"/>
                <a:ea typeface="微软雅黑" panose="020B0503020204020204" pitchFamily="34" charset="-122"/>
              </a:rPr>
              <a:t>叫召回率，类别</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的查全率为在所有真实标签为类别</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的样本中，预测正确的</a:t>
            </a:r>
            <a:r>
              <a:rPr lang="zh-CN" altLang="en-US" sz="2400" dirty="0" smtClean="0">
                <a:latin typeface="微软雅黑" panose="020B0503020204020204" pitchFamily="34" charset="-122"/>
                <a:ea typeface="微软雅黑" panose="020B0503020204020204" pitchFamily="34" charset="-122"/>
              </a:rPr>
              <a:t>比例。</a:t>
            </a:r>
            <a:endParaRPr lang="en-US" altLang="zh-CN" sz="24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6.4.1  </a:t>
            </a:r>
            <a:r>
              <a:rPr lang="zh-CN" altLang="en-US" sz="3800" dirty="0" smtClean="0">
                <a:sym typeface="+mn-lt"/>
              </a:rPr>
              <a:t>分类概述</a:t>
            </a:r>
            <a:endParaRPr lang="zh-CN" altLang="en-US" sz="3800" dirty="0">
              <a:sym typeface="+mn-lt"/>
            </a:endParaRPr>
          </a:p>
        </p:txBody>
      </p:sp>
      <p:pic>
        <p:nvPicPr>
          <p:cNvPr id="819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18468" y="4192389"/>
            <a:ext cx="4627131" cy="909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9094" y="6249387"/>
            <a:ext cx="4695505" cy="89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randombar(horizontal)">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605">
                                            <p:txEl>
                                              <p:pRg st="5" end="5"/>
                                            </p:txEl>
                                          </p:spTgt>
                                        </p:tgtEl>
                                        <p:attrNameLst>
                                          <p:attrName>style.visibility</p:attrName>
                                        </p:attrNameLst>
                                      </p:cBhvr>
                                      <p:to>
                                        <p:strVal val="visible"/>
                                      </p:to>
                                    </p:set>
                                    <p:animEffect transition="in" filter="randombar(horizontal)">
                                      <p:cBhvr>
                                        <p:cTn id="17" dur="500"/>
                                        <p:tgtEl>
                                          <p:spTgt spid="2560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195"/>
                                        </p:tgtEl>
                                        <p:attrNameLst>
                                          <p:attrName>style.visibility</p:attrName>
                                        </p:attrNameLst>
                                      </p:cBhvr>
                                      <p:to>
                                        <p:strVal val="visible"/>
                                      </p:to>
                                    </p:set>
                                    <p:animEffect transition="in" filter="randombar(horizontal)">
                                      <p:cBhvr>
                                        <p:cTn id="2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0" y="736005"/>
            <a:ext cx="12121430" cy="805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分类模型的</a:t>
            </a:r>
            <a:r>
              <a:rPr lang="zh-CN" altLang="en-US" sz="2800" dirty="0" smtClean="0">
                <a:latin typeface="微软雅黑" panose="020B0503020204020204" pitchFamily="34" charset="-122"/>
                <a:ea typeface="微软雅黑" panose="020B0503020204020204" pitchFamily="34" charset="-122"/>
              </a:rPr>
              <a:t>评估</a:t>
            </a:r>
            <a:endParaRPr lang="en-US" altLang="zh-CN" sz="28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不同的机器学习任务有着不同的评价指标，同时同一种机器学习任务也有着不同的评价指标，每个指标的着重点不一样。并且很多指标可以对多种不同的机器学习模型进行评价</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en-US" altLang="zh-CN" sz="2400" dirty="0">
                <a:solidFill>
                  <a:srgbClr val="FF0000"/>
                </a:solidFill>
                <a:latin typeface="微软雅黑" panose="020B0503020204020204" pitchFamily="34" charset="-122"/>
                <a:ea typeface="微软雅黑" panose="020B0503020204020204" pitchFamily="34" charset="-122"/>
              </a:rPr>
              <a:t>F-Measure</a:t>
            </a:r>
            <a:r>
              <a:rPr lang="zh-CN" altLang="en-US" sz="2400" dirty="0">
                <a:solidFill>
                  <a:srgbClr val="FF0000"/>
                </a:solidFill>
                <a:latin typeface="微软雅黑" panose="020B0503020204020204" pitchFamily="34" charset="-122"/>
                <a:ea typeface="微软雅黑" panose="020B0503020204020204" pitchFamily="34" charset="-122"/>
              </a:rPr>
              <a:t>（又称为</a:t>
            </a:r>
            <a:r>
              <a:rPr lang="en-US" altLang="zh-CN" sz="2400" dirty="0">
                <a:solidFill>
                  <a:srgbClr val="FF0000"/>
                </a:solidFill>
                <a:latin typeface="微软雅黑" panose="020B0503020204020204" pitchFamily="34" charset="-122"/>
                <a:ea typeface="微软雅黑" panose="020B0503020204020204" pitchFamily="34" charset="-122"/>
              </a:rPr>
              <a:t>F-Score</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，是</a:t>
            </a:r>
            <a:r>
              <a:rPr lang="zh-CN" altLang="en-US" sz="2400" dirty="0">
                <a:latin typeface="微软雅黑" panose="020B0503020204020204" pitchFamily="34" charset="-122"/>
                <a:ea typeface="微软雅黑" panose="020B0503020204020204" pitchFamily="34" charset="-122"/>
              </a:rPr>
              <a:t>一个综合评价指标，是查准率和查全率的加权</a:t>
            </a:r>
            <a:r>
              <a:rPr lang="zh-CN" altLang="en-US" sz="2400" dirty="0" smtClean="0">
                <a:latin typeface="微软雅黑" panose="020B0503020204020204" pitchFamily="34" charset="-122"/>
                <a:ea typeface="微软雅黑" panose="020B0503020204020204" pitchFamily="34" charset="-122"/>
              </a:rPr>
              <a:t>调和平均。</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endParaRPr lang="en-US" altLang="zh-CN" sz="2000" dirty="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endParaRPr lang="en-US" altLang="zh-CN" sz="20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endParaRPr lang="en-US" altLang="zh-CN" sz="2000" dirty="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zh-CN" sz="2400" dirty="0">
                <a:latin typeface="微软雅黑" panose="020B0503020204020204" pitchFamily="34" charset="-122"/>
                <a:ea typeface="微软雅黑" panose="020B0503020204020204" pitchFamily="34" charset="-122"/>
              </a:rPr>
              <a:t>其中，</a:t>
            </a:r>
            <a:r>
              <a:rPr lang="el-GR" altLang="zh-CN" sz="2400" dirty="0">
                <a:latin typeface="微软雅黑" panose="020B0503020204020204" pitchFamily="34" charset="-122"/>
                <a:ea typeface="微软雅黑" panose="020B0503020204020204" pitchFamily="34" charset="-122"/>
              </a:rPr>
              <a:t>β</a:t>
            </a: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用于平衡查全率和查准率的重要性，一般取值为</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，此时</a:t>
            </a:r>
            <a:r>
              <a:rPr lang="en-US" altLang="zh-CN" sz="2400" dirty="0">
                <a:latin typeface="微软雅黑" panose="020B0503020204020204" pitchFamily="34" charset="-122"/>
                <a:ea typeface="微软雅黑" panose="020B0503020204020204" pitchFamily="34" charset="-122"/>
              </a:rPr>
              <a:t>F</a:t>
            </a:r>
            <a:r>
              <a:rPr lang="zh-CN" altLang="zh-CN" sz="2400" dirty="0">
                <a:latin typeface="微软雅黑" panose="020B0503020204020204" pitchFamily="34" charset="-122"/>
                <a:ea typeface="微软雅黑" panose="020B0503020204020204" pitchFamily="34" charset="-122"/>
              </a:rPr>
              <a:t>值又称为</a:t>
            </a:r>
            <a:r>
              <a:rPr lang="en-US" altLang="zh-CN" sz="2400" dirty="0">
                <a:latin typeface="微软雅黑" panose="020B0503020204020204" pitchFamily="34" charset="-122"/>
                <a:ea typeface="微软雅黑" panose="020B0503020204020204" pitchFamily="34" charset="-122"/>
              </a:rPr>
              <a:t>F1</a:t>
            </a:r>
            <a:r>
              <a:rPr lang="zh-CN" altLang="zh-CN" sz="2400" dirty="0">
                <a:latin typeface="微软雅黑" panose="020B0503020204020204" pitchFamily="34" charset="-122"/>
                <a:ea typeface="微软雅黑" panose="020B0503020204020204" pitchFamily="34" charset="-122"/>
              </a:rPr>
              <a:t>值。</a:t>
            </a:r>
            <a:endParaRPr lang="zh-CN" altLang="zh-CN" sz="2400" dirty="0">
              <a:latin typeface="微软雅黑" panose="020B0503020204020204" pitchFamily="34" charset="-122"/>
              <a:ea typeface="微软雅黑" panose="020B0503020204020204" pitchFamily="34" charset="-122"/>
            </a:endParaRPr>
          </a:p>
          <a:p>
            <a:pPr lvl="2" indent="0">
              <a:lnSpc>
                <a:spcPct val="150000"/>
              </a:lnSpc>
              <a:defRPr/>
            </a:pPr>
            <a:endParaRPr lang="en-US" altLang="zh-CN" sz="2000" dirty="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endParaRPr lang="en-US" altLang="zh-CN" sz="20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6.4.1  </a:t>
            </a:r>
            <a:r>
              <a:rPr lang="zh-CN" altLang="en-US" sz="3800" dirty="0" smtClean="0">
                <a:sym typeface="+mn-lt"/>
              </a:rPr>
              <a:t>分类概述</a:t>
            </a:r>
            <a:endParaRPr lang="zh-CN" altLang="en-US" sz="3800" dirty="0">
              <a:sym typeface="+mn-lt"/>
            </a:endParaRPr>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93670" y="4262778"/>
            <a:ext cx="3267753" cy="108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randombar(horizontal)">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605">
                                            <p:txEl>
                                              <p:pRg st="6" end="6"/>
                                            </p:txEl>
                                          </p:spTgt>
                                        </p:tgtEl>
                                        <p:attrNameLst>
                                          <p:attrName>style.visibility</p:attrName>
                                        </p:attrNameLst>
                                      </p:cBhvr>
                                      <p:to>
                                        <p:strVal val="visible"/>
                                      </p:to>
                                    </p:set>
                                    <p:animEffect transition="in" filter="randombar(horizontal)">
                                      <p:cBhvr>
                                        <p:cTn id="17" dur="500"/>
                                        <p:tgtEl>
                                          <p:spTgt spid="256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fld>
            <a:endParaRPr lang="en-US" altLang="zh-CN"/>
          </a:p>
        </p:txBody>
      </p:sp>
      <p:sp>
        <p:nvSpPr>
          <p:cNvPr id="40964" name="Rectangle 2"/>
          <p:cNvSpPr>
            <a:spLocks noChangeArrowheads="1"/>
          </p:cNvSpPr>
          <p:nvPr/>
        </p:nvSpPr>
        <p:spPr bwMode="auto">
          <a:xfrm>
            <a:off x="137170" y="895530"/>
            <a:ext cx="11548789" cy="1496659"/>
          </a:xfrm>
          <a:prstGeom prst="rect">
            <a:avLst/>
          </a:prstGeom>
          <a:noFill/>
          <a:ln>
            <a:noFill/>
          </a:ln>
        </p:spPr>
        <p:txBody>
          <a:bodyPr lIns="114803" tIns="57401" rIns="114803" bIns="57401"/>
          <a:lstStyle/>
          <a:p>
            <a:r>
              <a:rPr kumimoji="1" lang="en-US" altLang="zh-CN" sz="2800" dirty="0">
                <a:solidFill>
                  <a:srgbClr val="000000"/>
                </a:solidFill>
                <a:latin typeface="微软雅黑" panose="020B0503020204020204" pitchFamily="34" charset="-122"/>
                <a:ea typeface="微软雅黑" panose="020B0503020204020204" pitchFamily="34" charset="-122"/>
              </a:rPr>
              <a:t>    </a:t>
            </a:r>
            <a:r>
              <a:rPr kumimoji="1" lang="zh-CN" altLang="en-US" sz="2400" dirty="0" smtClean="0">
                <a:solidFill>
                  <a:srgbClr val="000000"/>
                </a:solidFill>
                <a:latin typeface="微软雅黑" panose="020B0503020204020204" pitchFamily="34" charset="-122"/>
                <a:ea typeface="微软雅黑" panose="020B0503020204020204" pitchFamily="34" charset="-122"/>
              </a:rPr>
              <a:t>例</a:t>
            </a:r>
            <a:r>
              <a:rPr kumimoji="1" lang="en-US" altLang="zh-CN"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某池塘有</a:t>
            </a:r>
            <a:r>
              <a:rPr lang="en-US" altLang="zh-CN" sz="2400" dirty="0">
                <a:latin typeface="微软雅黑" panose="020B0503020204020204" pitchFamily="34" charset="-122"/>
                <a:ea typeface="微软雅黑" panose="020B0503020204020204" pitchFamily="34" charset="-122"/>
              </a:rPr>
              <a:t>1400</a:t>
            </a:r>
            <a:r>
              <a:rPr lang="zh-CN" altLang="en-US" sz="2400" dirty="0">
                <a:latin typeface="微软雅黑" panose="020B0503020204020204" pitchFamily="34" charset="-122"/>
                <a:ea typeface="微软雅黑" panose="020B0503020204020204" pitchFamily="34" charset="-122"/>
              </a:rPr>
              <a:t>条鲤鱼，</a:t>
            </a:r>
            <a:r>
              <a:rPr lang="en-US" altLang="zh-CN" sz="2400" dirty="0">
                <a:latin typeface="微软雅黑" panose="020B0503020204020204" pitchFamily="34" charset="-122"/>
                <a:ea typeface="微软雅黑" panose="020B0503020204020204" pitchFamily="34" charset="-122"/>
              </a:rPr>
              <a:t>300</a:t>
            </a:r>
            <a:r>
              <a:rPr lang="zh-CN" altLang="en-US" sz="2400" dirty="0">
                <a:latin typeface="微软雅黑" panose="020B0503020204020204" pitchFamily="34" charset="-122"/>
                <a:ea typeface="微软雅黑" panose="020B0503020204020204" pitchFamily="34" charset="-122"/>
              </a:rPr>
              <a:t>只虾，</a:t>
            </a:r>
            <a:r>
              <a:rPr lang="en-US" altLang="zh-CN" sz="2400" dirty="0">
                <a:latin typeface="微软雅黑" panose="020B0503020204020204" pitchFamily="34" charset="-122"/>
                <a:ea typeface="微软雅黑" panose="020B0503020204020204" pitchFamily="34" charset="-122"/>
              </a:rPr>
              <a:t>300</a:t>
            </a:r>
            <a:r>
              <a:rPr lang="zh-CN" altLang="en-US" sz="2400" dirty="0">
                <a:latin typeface="微软雅黑" panose="020B0503020204020204" pitchFamily="34" charset="-122"/>
                <a:ea typeface="微软雅黑" panose="020B0503020204020204" pitchFamily="34" charset="-122"/>
              </a:rPr>
              <a:t>只鳖。现在以捕捞鲤鱼为目的，渔民往池塘撒一大网，收获</a:t>
            </a:r>
            <a:r>
              <a:rPr lang="en-US" altLang="zh-CN" sz="2400" dirty="0">
                <a:latin typeface="微软雅黑" panose="020B0503020204020204" pitchFamily="34" charset="-122"/>
                <a:ea typeface="微软雅黑" panose="020B0503020204020204" pitchFamily="34" charset="-122"/>
              </a:rPr>
              <a:t>700</a:t>
            </a:r>
            <a:r>
              <a:rPr lang="zh-CN" altLang="en-US" sz="2400" dirty="0">
                <a:latin typeface="微软雅黑" panose="020B0503020204020204" pitchFamily="34" charset="-122"/>
                <a:ea typeface="微软雅黑" panose="020B0503020204020204" pitchFamily="34" charset="-122"/>
              </a:rPr>
              <a:t>条鲤鱼的同时，也捞出了</a:t>
            </a:r>
            <a:r>
              <a:rPr lang="en-US" altLang="zh-CN" sz="2400" dirty="0">
                <a:latin typeface="微软雅黑" panose="020B0503020204020204" pitchFamily="34" charset="-122"/>
                <a:ea typeface="微软雅黑" panose="020B0503020204020204" pitchFamily="34" charset="-122"/>
              </a:rPr>
              <a:t>200</a:t>
            </a:r>
            <a:r>
              <a:rPr lang="zh-CN" altLang="en-US" sz="2400" dirty="0">
                <a:latin typeface="微软雅黑" panose="020B0503020204020204" pitchFamily="34" charset="-122"/>
                <a:ea typeface="微软雅黑" panose="020B0503020204020204" pitchFamily="34" charset="-122"/>
              </a:rPr>
              <a:t>只虾和</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只鳖。请问此次捕捞的精确率、召回率以及</a:t>
            </a:r>
            <a:r>
              <a:rPr lang="en-US" altLang="zh-CN" sz="2400" dirty="0">
                <a:latin typeface="微软雅黑" panose="020B0503020204020204" pitchFamily="34" charset="-122"/>
                <a:ea typeface="微软雅黑" panose="020B0503020204020204" pitchFamily="34" charset="-122"/>
              </a:rPr>
              <a:t>F1</a:t>
            </a:r>
            <a:r>
              <a:rPr lang="zh-CN" altLang="en-US" sz="2400" dirty="0">
                <a:latin typeface="微软雅黑" panose="020B0503020204020204" pitchFamily="34" charset="-122"/>
                <a:ea typeface="微软雅黑" panose="020B0503020204020204" pitchFamily="34" charset="-122"/>
              </a:rPr>
              <a:t>值分别是多少？如果把池塘里的所有的鲤鱼、虾和鳖都一网收获，这些指标又有什么变化</a:t>
            </a:r>
            <a:r>
              <a:rPr lang="zh-CN" altLang="en-US"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pPr marL="430530" indent="-430530" algn="just">
              <a:spcBef>
                <a:spcPct val="20000"/>
              </a:spcBef>
              <a:buClr>
                <a:schemeClr val="bg2"/>
              </a:buClr>
              <a:buSzPct val="75000"/>
            </a:pP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47" name="Rectangle 3"/>
          <p:cNvSpPr>
            <a:spLocks noChangeArrowheads="1"/>
          </p:cNvSpPr>
          <p:nvPr/>
        </p:nvSpPr>
        <p:spPr bwMode="auto">
          <a:xfrm>
            <a:off x="517469" y="2536205"/>
            <a:ext cx="11384514" cy="3240360"/>
          </a:xfrm>
          <a:prstGeom prst="rect">
            <a:avLst/>
          </a:prstGeom>
          <a:noFill/>
          <a:ln w="9525">
            <a:noFill/>
            <a:miter lim="800000"/>
          </a:ln>
          <a:effectLst/>
        </p:spPr>
        <p:txBody>
          <a:bodyPr lIns="114803" tIns="57401" rIns="114803" bIns="57401"/>
          <a:lstStyle/>
          <a:p>
            <a:r>
              <a:rPr lang="zh-CN" altLang="zh-CN" sz="2400" dirty="0" smtClean="0">
                <a:latin typeface="微软雅黑" panose="020B0503020204020204" pitchFamily="34" charset="-122"/>
                <a:ea typeface="微软雅黑" panose="020B0503020204020204" pitchFamily="34" charset="-122"/>
              </a:rPr>
              <a:t>解：</a:t>
            </a:r>
            <a:r>
              <a:rPr lang="zh-CN" altLang="en-US" sz="2400" dirty="0">
                <a:latin typeface="微软雅黑" panose="020B0503020204020204" pitchFamily="34" charset="-122"/>
                <a:ea typeface="微软雅黑" panose="020B0503020204020204" pitchFamily="34" charset="-122"/>
              </a:rPr>
              <a:t>收获</a:t>
            </a:r>
            <a:r>
              <a:rPr lang="en-US" altLang="zh-CN" sz="2400" dirty="0">
                <a:latin typeface="微软雅黑" panose="020B0503020204020204" pitchFamily="34" charset="-122"/>
                <a:ea typeface="微软雅黑" panose="020B0503020204020204" pitchFamily="34" charset="-122"/>
              </a:rPr>
              <a:t>700</a:t>
            </a:r>
            <a:r>
              <a:rPr lang="zh-CN" altLang="en-US" sz="2400" dirty="0">
                <a:latin typeface="微软雅黑" panose="020B0503020204020204" pitchFamily="34" charset="-122"/>
                <a:ea typeface="微软雅黑" panose="020B0503020204020204" pitchFamily="34" charset="-122"/>
              </a:rPr>
              <a:t>条鲤鱼的同时，也捞出了</a:t>
            </a:r>
            <a:r>
              <a:rPr lang="en-US" altLang="zh-CN" sz="2400" dirty="0">
                <a:latin typeface="微软雅黑" panose="020B0503020204020204" pitchFamily="34" charset="-122"/>
                <a:ea typeface="微软雅黑" panose="020B0503020204020204" pitchFamily="34" charset="-122"/>
              </a:rPr>
              <a:t>200</a:t>
            </a:r>
            <a:r>
              <a:rPr lang="zh-CN" altLang="en-US" sz="2400" dirty="0">
                <a:latin typeface="微软雅黑" panose="020B0503020204020204" pitchFamily="34" charset="-122"/>
                <a:ea typeface="微软雅黑" panose="020B0503020204020204" pitchFamily="34" charset="-122"/>
              </a:rPr>
              <a:t>只虾和</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只鳖的精确率、召回率以及</a:t>
            </a:r>
            <a:r>
              <a:rPr lang="en-US" altLang="zh-CN" sz="2400" dirty="0">
                <a:latin typeface="微软雅黑" panose="020B0503020204020204" pitchFamily="34" charset="-122"/>
                <a:ea typeface="微软雅黑" panose="020B0503020204020204" pitchFamily="34" charset="-122"/>
              </a:rPr>
              <a:t>F1</a:t>
            </a:r>
            <a:r>
              <a:rPr lang="zh-CN" altLang="en-US" sz="2400" dirty="0">
                <a:latin typeface="微软雅黑" panose="020B0503020204020204" pitchFamily="34" charset="-122"/>
                <a:ea typeface="微软雅黑" panose="020B0503020204020204" pitchFamily="34" charset="-122"/>
              </a:rPr>
              <a:t>值计算如下</a:t>
            </a:r>
            <a:r>
              <a:rPr lang="zh-CN" altLang="en-US" sz="2400" dirty="0" smtClean="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
        <p:nvSpPr>
          <p:cNvPr id="6" name="文本框 64"/>
          <p:cNvSpPr txBox="1"/>
          <p:nvPr/>
        </p:nvSpPr>
        <p:spPr>
          <a:xfrm>
            <a:off x="3715621" y="197870"/>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6.4.1  </a:t>
            </a:r>
            <a:r>
              <a:rPr lang="zh-CN" altLang="en-US" sz="3800" dirty="0" smtClean="0">
                <a:sym typeface="+mn-lt"/>
              </a:rPr>
              <a:t>分类概述</a:t>
            </a:r>
            <a:endParaRPr lang="zh-CN" altLang="en-US" sz="3800" dirty="0">
              <a:sym typeface="+mn-lt"/>
            </a:endParaRPr>
          </a:p>
        </p:txBody>
      </p:sp>
      <p:pic>
        <p:nvPicPr>
          <p:cNvPr id="1024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96345" y="3544317"/>
            <a:ext cx="718022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0983" y="4574589"/>
            <a:ext cx="4894543" cy="76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7007" y="5576539"/>
            <a:ext cx="5431489" cy="704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randombar(horizontal)">
                                      <p:cBhvr>
                                        <p:cTn id="12" dur="500"/>
                                        <p:tgtEl>
                                          <p:spTgt spid="1024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3"/>
                                        </p:tgtEl>
                                        <p:attrNameLst>
                                          <p:attrName>style.visibility</p:attrName>
                                        </p:attrNameLst>
                                      </p:cBhvr>
                                      <p:to>
                                        <p:strVal val="visible"/>
                                      </p:to>
                                    </p:set>
                                    <p:animEffect transition="in" filter="randombar(horizontal)">
                                      <p:cBhvr>
                                        <p:cTn id="17" dur="500"/>
                                        <p:tgtEl>
                                          <p:spTgt spid="1024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244"/>
                                        </p:tgtEl>
                                        <p:attrNameLst>
                                          <p:attrName>style.visibility</p:attrName>
                                        </p:attrNameLst>
                                      </p:cBhvr>
                                      <p:to>
                                        <p:strVal val="visible"/>
                                      </p:to>
                                    </p:set>
                                    <p:animEffect transition="in" filter="randombar(horizontal)">
                                      <p:cBhvr>
                                        <p:cTn id="22"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fld>
            <a:endParaRPr lang="en-US" altLang="zh-CN"/>
          </a:p>
        </p:txBody>
      </p:sp>
      <p:sp>
        <p:nvSpPr>
          <p:cNvPr id="40964" name="Rectangle 2"/>
          <p:cNvSpPr>
            <a:spLocks noChangeArrowheads="1"/>
          </p:cNvSpPr>
          <p:nvPr/>
        </p:nvSpPr>
        <p:spPr bwMode="auto">
          <a:xfrm>
            <a:off x="137170" y="895530"/>
            <a:ext cx="11548789" cy="1496659"/>
          </a:xfrm>
          <a:prstGeom prst="rect">
            <a:avLst/>
          </a:prstGeom>
          <a:noFill/>
          <a:ln>
            <a:noFill/>
          </a:ln>
        </p:spPr>
        <p:txBody>
          <a:bodyPr lIns="114803" tIns="57401" rIns="114803" bIns="57401"/>
          <a:lstStyle/>
          <a:p>
            <a:r>
              <a:rPr kumimoji="1" lang="en-US" altLang="zh-CN" sz="2800" dirty="0">
                <a:solidFill>
                  <a:srgbClr val="000000"/>
                </a:solidFill>
                <a:latin typeface="微软雅黑" panose="020B0503020204020204" pitchFamily="34" charset="-122"/>
                <a:ea typeface="微软雅黑" panose="020B0503020204020204" pitchFamily="34" charset="-122"/>
              </a:rPr>
              <a:t>    </a:t>
            </a:r>
            <a:r>
              <a:rPr kumimoji="1" lang="zh-CN" altLang="en-US" sz="2400" dirty="0" smtClean="0">
                <a:solidFill>
                  <a:srgbClr val="000000"/>
                </a:solidFill>
                <a:latin typeface="微软雅黑" panose="020B0503020204020204" pitchFamily="34" charset="-122"/>
                <a:ea typeface="微软雅黑" panose="020B0503020204020204" pitchFamily="34" charset="-122"/>
              </a:rPr>
              <a:t>例</a:t>
            </a:r>
            <a:r>
              <a:rPr kumimoji="1" lang="en-US" altLang="zh-CN"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某池塘有</a:t>
            </a:r>
            <a:r>
              <a:rPr lang="en-US" altLang="zh-CN" sz="2400" dirty="0">
                <a:latin typeface="微软雅黑" panose="020B0503020204020204" pitchFamily="34" charset="-122"/>
                <a:ea typeface="微软雅黑" panose="020B0503020204020204" pitchFamily="34" charset="-122"/>
              </a:rPr>
              <a:t>1400</a:t>
            </a:r>
            <a:r>
              <a:rPr lang="zh-CN" altLang="en-US" sz="2400" dirty="0">
                <a:latin typeface="微软雅黑" panose="020B0503020204020204" pitchFamily="34" charset="-122"/>
                <a:ea typeface="微软雅黑" panose="020B0503020204020204" pitchFamily="34" charset="-122"/>
              </a:rPr>
              <a:t>条鲤鱼，</a:t>
            </a:r>
            <a:r>
              <a:rPr lang="en-US" altLang="zh-CN" sz="2400" dirty="0">
                <a:latin typeface="微软雅黑" panose="020B0503020204020204" pitchFamily="34" charset="-122"/>
                <a:ea typeface="微软雅黑" panose="020B0503020204020204" pitchFamily="34" charset="-122"/>
              </a:rPr>
              <a:t>300</a:t>
            </a:r>
            <a:r>
              <a:rPr lang="zh-CN" altLang="en-US" sz="2400" dirty="0">
                <a:latin typeface="微软雅黑" panose="020B0503020204020204" pitchFamily="34" charset="-122"/>
                <a:ea typeface="微软雅黑" panose="020B0503020204020204" pitchFamily="34" charset="-122"/>
              </a:rPr>
              <a:t>只虾，</a:t>
            </a:r>
            <a:r>
              <a:rPr lang="en-US" altLang="zh-CN" sz="2400" dirty="0">
                <a:latin typeface="微软雅黑" panose="020B0503020204020204" pitchFamily="34" charset="-122"/>
                <a:ea typeface="微软雅黑" panose="020B0503020204020204" pitchFamily="34" charset="-122"/>
              </a:rPr>
              <a:t>300</a:t>
            </a:r>
            <a:r>
              <a:rPr lang="zh-CN" altLang="en-US" sz="2400" dirty="0">
                <a:latin typeface="微软雅黑" panose="020B0503020204020204" pitchFamily="34" charset="-122"/>
                <a:ea typeface="微软雅黑" panose="020B0503020204020204" pitchFamily="34" charset="-122"/>
              </a:rPr>
              <a:t>只鳖。现在以捕捞鲤鱼为目的，渔民往池塘撒一大网，收获</a:t>
            </a:r>
            <a:r>
              <a:rPr lang="en-US" altLang="zh-CN" sz="2400" dirty="0">
                <a:latin typeface="微软雅黑" panose="020B0503020204020204" pitchFamily="34" charset="-122"/>
                <a:ea typeface="微软雅黑" panose="020B0503020204020204" pitchFamily="34" charset="-122"/>
              </a:rPr>
              <a:t>700</a:t>
            </a:r>
            <a:r>
              <a:rPr lang="zh-CN" altLang="en-US" sz="2400" dirty="0">
                <a:latin typeface="微软雅黑" panose="020B0503020204020204" pitchFamily="34" charset="-122"/>
                <a:ea typeface="微软雅黑" panose="020B0503020204020204" pitchFamily="34" charset="-122"/>
              </a:rPr>
              <a:t>条鲤鱼的同时，也捞出了</a:t>
            </a:r>
            <a:r>
              <a:rPr lang="en-US" altLang="zh-CN" sz="2400" dirty="0">
                <a:latin typeface="微软雅黑" panose="020B0503020204020204" pitchFamily="34" charset="-122"/>
                <a:ea typeface="微软雅黑" panose="020B0503020204020204" pitchFamily="34" charset="-122"/>
              </a:rPr>
              <a:t>200</a:t>
            </a:r>
            <a:r>
              <a:rPr lang="zh-CN" altLang="en-US" sz="2400" dirty="0">
                <a:latin typeface="微软雅黑" panose="020B0503020204020204" pitchFamily="34" charset="-122"/>
                <a:ea typeface="微软雅黑" panose="020B0503020204020204" pitchFamily="34" charset="-122"/>
              </a:rPr>
              <a:t>只虾和</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只鳖。请问此次捕捞的精确率、召回率以及</a:t>
            </a:r>
            <a:r>
              <a:rPr lang="en-US" altLang="zh-CN" sz="2400" dirty="0">
                <a:latin typeface="微软雅黑" panose="020B0503020204020204" pitchFamily="34" charset="-122"/>
                <a:ea typeface="微软雅黑" panose="020B0503020204020204" pitchFamily="34" charset="-122"/>
              </a:rPr>
              <a:t>F1</a:t>
            </a:r>
            <a:r>
              <a:rPr lang="zh-CN" altLang="en-US" sz="2400" dirty="0">
                <a:latin typeface="微软雅黑" panose="020B0503020204020204" pitchFamily="34" charset="-122"/>
                <a:ea typeface="微软雅黑" panose="020B0503020204020204" pitchFamily="34" charset="-122"/>
              </a:rPr>
              <a:t>值分别是多少？如果把池塘里的所有的鲤鱼、虾和鳖都一网收获，这些指标又有什么变化</a:t>
            </a:r>
            <a:r>
              <a:rPr lang="zh-CN" altLang="en-US"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pPr marL="430530" indent="-430530" algn="just">
              <a:spcBef>
                <a:spcPct val="20000"/>
              </a:spcBef>
              <a:buClr>
                <a:schemeClr val="bg2"/>
              </a:buClr>
              <a:buSzPct val="75000"/>
            </a:pP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47" name="Rectangle 3"/>
          <p:cNvSpPr>
            <a:spLocks noChangeArrowheads="1"/>
          </p:cNvSpPr>
          <p:nvPr/>
        </p:nvSpPr>
        <p:spPr bwMode="auto">
          <a:xfrm>
            <a:off x="517469" y="2536205"/>
            <a:ext cx="11384514" cy="3240360"/>
          </a:xfrm>
          <a:prstGeom prst="rect">
            <a:avLst/>
          </a:prstGeom>
          <a:noFill/>
          <a:ln w="9525">
            <a:noFill/>
            <a:miter lim="800000"/>
          </a:ln>
          <a:effectLst/>
        </p:spPr>
        <p:txBody>
          <a:bodyPr lIns="114803" tIns="57401" rIns="114803" bIns="57401"/>
          <a:lstStyle/>
          <a:p>
            <a:r>
              <a:rPr lang="zh-CN" altLang="zh-CN" sz="2400" dirty="0" smtClean="0">
                <a:latin typeface="微软雅黑" panose="020B0503020204020204" pitchFamily="34" charset="-122"/>
                <a:ea typeface="微软雅黑" panose="020B0503020204020204" pitchFamily="34" charset="-122"/>
              </a:rPr>
              <a:t>解：</a:t>
            </a:r>
            <a:r>
              <a:rPr lang="zh-CN" altLang="en-US" sz="2400" dirty="0">
                <a:latin typeface="微软雅黑" panose="020B0503020204020204" pitchFamily="34" charset="-122"/>
                <a:ea typeface="微软雅黑" panose="020B0503020204020204" pitchFamily="34" charset="-122"/>
              </a:rPr>
              <a:t>把池塘里的所有的鲤鱼、虾和鳖都一网收获，此时精确率、召回率以及</a:t>
            </a:r>
            <a:r>
              <a:rPr lang="en-US" altLang="zh-CN" sz="2400" dirty="0">
                <a:latin typeface="微软雅黑" panose="020B0503020204020204" pitchFamily="34" charset="-122"/>
                <a:ea typeface="微软雅黑" panose="020B0503020204020204" pitchFamily="34" charset="-122"/>
              </a:rPr>
              <a:t>F1</a:t>
            </a:r>
            <a:r>
              <a:rPr lang="zh-CN" altLang="en-US" sz="2400" dirty="0">
                <a:latin typeface="微软雅黑" panose="020B0503020204020204" pitchFamily="34" charset="-122"/>
                <a:ea typeface="微软雅黑" panose="020B0503020204020204" pitchFamily="34" charset="-122"/>
              </a:rPr>
              <a:t>值计算如下：</a:t>
            </a:r>
            <a:endParaRPr lang="zh-CN" altLang="zh-CN" sz="2400" dirty="0">
              <a:latin typeface="微软雅黑" panose="020B0503020204020204" pitchFamily="34" charset="-122"/>
              <a:ea typeface="微软雅黑" panose="020B0503020204020204" pitchFamily="34" charset="-122"/>
            </a:endParaRPr>
          </a:p>
        </p:txBody>
      </p:sp>
      <p:sp>
        <p:nvSpPr>
          <p:cNvPr id="6" name="文本框 64"/>
          <p:cNvSpPr txBox="1"/>
          <p:nvPr/>
        </p:nvSpPr>
        <p:spPr>
          <a:xfrm>
            <a:off x="3715621" y="197870"/>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6.4.1  </a:t>
            </a:r>
            <a:r>
              <a:rPr lang="zh-CN" altLang="en-US" sz="3800" dirty="0" smtClean="0">
                <a:sym typeface="+mn-lt"/>
              </a:rPr>
              <a:t>分类概述</a:t>
            </a:r>
            <a:endParaRPr lang="zh-CN" altLang="en-US" sz="3800" dirty="0">
              <a:sym typeface="+mn-lt"/>
            </a:endParaRPr>
          </a:p>
        </p:txBody>
      </p:sp>
      <p:pic>
        <p:nvPicPr>
          <p:cNvPr id="1126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56966" y="3328293"/>
            <a:ext cx="4671289" cy="828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6967" y="4480421"/>
            <a:ext cx="2802888" cy="79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303" y="4480421"/>
            <a:ext cx="3077621" cy="79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80703" y="5704557"/>
            <a:ext cx="12095211"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总结：精确率是评估捕获成果中目标成果所占的比例；召回率是从所关注的领域中召回目标类别的比例；而</a:t>
            </a:r>
            <a:r>
              <a:rPr lang="en-US" altLang="zh-CN" sz="2400" dirty="0">
                <a:latin typeface="微软雅黑" panose="020B0503020204020204" pitchFamily="34" charset="-122"/>
                <a:ea typeface="微软雅黑" panose="020B0503020204020204" pitchFamily="34" charset="-122"/>
              </a:rPr>
              <a:t>F</a:t>
            </a:r>
            <a:r>
              <a:rPr lang="zh-CN" altLang="en-US" sz="2400" dirty="0">
                <a:latin typeface="微软雅黑" panose="020B0503020204020204" pitchFamily="34" charset="-122"/>
                <a:ea typeface="微软雅黑" panose="020B0503020204020204" pitchFamily="34" charset="-122"/>
              </a:rPr>
              <a:t>值是综合这两个指标的评价指标，用于综合反映事件整体情况。</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randombar(horizontal)">
                                      <p:cBhvr>
                                        <p:cTn id="12" dur="500"/>
                                        <p:tgtEl>
                                          <p:spTgt spid="1126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267"/>
                                        </p:tgtEl>
                                        <p:attrNameLst>
                                          <p:attrName>style.visibility</p:attrName>
                                        </p:attrNameLst>
                                      </p:cBhvr>
                                      <p:to>
                                        <p:strVal val="visible"/>
                                      </p:to>
                                    </p:set>
                                    <p:animEffect transition="in" filter="randombar(horizontal)">
                                      <p:cBhvr>
                                        <p:cTn id="17" dur="500"/>
                                        <p:tgtEl>
                                          <p:spTgt spid="1126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268"/>
                                        </p:tgtEl>
                                        <p:attrNameLst>
                                          <p:attrName>style.visibility</p:attrName>
                                        </p:attrNameLst>
                                      </p:cBhvr>
                                      <p:to>
                                        <p:strVal val="visible"/>
                                      </p:to>
                                    </p:set>
                                    <p:animEffect transition="in" filter="randombar(horizontal)">
                                      <p:cBhvr>
                                        <p:cTn id="22" dur="500"/>
                                        <p:tgtEl>
                                          <p:spTgt spid="1126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randombar(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0" y="866292"/>
            <a:ext cx="12121430" cy="560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分类算法的应用场景：解决各种模式识别问题</a:t>
            </a:r>
            <a:endPar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600" dirty="0" smtClean="0">
                <a:latin typeface="微软雅黑" panose="020B0503020204020204" pitchFamily="34" charset="-122"/>
                <a:ea typeface="微软雅黑" panose="020B0503020204020204" pitchFamily="34" charset="-122"/>
                <a:sym typeface="微软雅黑" panose="020B0503020204020204" pitchFamily="34" charset="-122"/>
              </a:rPr>
              <a:t>图库软件的图片分类</a:t>
            </a:r>
            <a:endParaRPr lang="zh-CN" altLang="en-US" sz="26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600" dirty="0" smtClean="0">
                <a:latin typeface="微软雅黑" panose="020B0503020204020204" pitchFamily="34" charset="-122"/>
                <a:ea typeface="微软雅黑" panose="020B0503020204020204" pitchFamily="34" charset="-122"/>
                <a:sym typeface="微软雅黑" panose="020B0503020204020204" pitchFamily="34" charset="-122"/>
              </a:rPr>
              <a:t>新闻网站的话题分类</a:t>
            </a:r>
            <a:endParaRPr lang="zh-CN" altLang="en-US" sz="26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600" dirty="0" smtClean="0">
                <a:latin typeface="微软雅黑" panose="020B0503020204020204" pitchFamily="34" charset="-122"/>
                <a:ea typeface="微软雅黑" panose="020B0503020204020204" pitchFamily="34" charset="-122"/>
                <a:sym typeface="微软雅黑" panose="020B0503020204020204" pitchFamily="34" charset="-122"/>
              </a:rPr>
              <a:t>银行贷款客户的风险分类</a:t>
            </a:r>
            <a:endParaRPr lang="zh-CN" altLang="en-US" sz="26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600" dirty="0" smtClean="0">
                <a:latin typeface="微软雅黑" panose="020B0503020204020204" pitchFamily="34" charset="-122"/>
                <a:ea typeface="微软雅黑" panose="020B0503020204020204" pitchFamily="34" charset="-122"/>
                <a:sym typeface="微软雅黑" panose="020B0503020204020204" pitchFamily="34" charset="-122"/>
              </a:rPr>
              <a:t>医院对患者病因的分类</a:t>
            </a:r>
            <a:endParaRPr lang="zh-CN" altLang="en-US" sz="26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1097280" lvl="1" indent="-457200">
              <a:lnSpc>
                <a:spcPct val="150000"/>
              </a:lnSpc>
              <a:buFont typeface="Wingdings" panose="05000000000000000000" pitchFamily="2" charset="2"/>
              <a:buChar char="n"/>
              <a:defRPr/>
            </a:pPr>
            <a:r>
              <a:rPr lang="en-US" altLang="zh-CN" sz="2600" dirty="0" smtClean="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endParaRPr lang="en-US" altLang="zh-CN" sz="24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6.4.1  </a:t>
            </a:r>
            <a:r>
              <a:rPr lang="zh-CN" altLang="en-US" sz="3800" dirty="0" smtClean="0">
                <a:sym typeface="+mn-lt"/>
              </a:rPr>
              <a:t>分类概述</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animEffect transition="in" filter="randombar(horizontal)">
                                      <p:cBhvr>
                                        <p:cTn id="7" dur="500"/>
                                        <p:tgtEl>
                                          <p:spTgt spid="256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12" dur="500"/>
                                        <p:tgtEl>
                                          <p:spTgt spid="2560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7" dur="500"/>
                                        <p:tgtEl>
                                          <p:spTgt spid="2560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5605">
                                            <p:txEl>
                                              <p:pRg st="4" end="4"/>
                                            </p:txEl>
                                          </p:spTgt>
                                        </p:tgtEl>
                                        <p:attrNameLst>
                                          <p:attrName>style.visibility</p:attrName>
                                        </p:attrNameLst>
                                      </p:cBhvr>
                                      <p:to>
                                        <p:strVal val="visible"/>
                                      </p:to>
                                    </p:set>
                                    <p:animEffect transition="in" filter="randombar(horizontal)">
                                      <p:cBhvr>
                                        <p:cTn id="22" dur="500"/>
                                        <p:tgtEl>
                                          <p:spTgt spid="2560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5605">
                                            <p:txEl>
                                              <p:pRg st="5" end="5"/>
                                            </p:txEl>
                                          </p:spTgt>
                                        </p:tgtEl>
                                        <p:attrNameLst>
                                          <p:attrName>style.visibility</p:attrName>
                                        </p:attrNameLst>
                                      </p:cBhvr>
                                      <p:to>
                                        <p:strVal val="visible"/>
                                      </p:to>
                                    </p:set>
                                    <p:animEffect transition="in" filter="randombar(horizontal)">
                                      <p:cBhvr>
                                        <p:cTn id="27" dur="500"/>
                                        <p:tgtEl>
                                          <p:spTgt spid="2560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3804372" y="159941"/>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6.4.2  </a:t>
            </a:r>
            <a:r>
              <a:rPr lang="zh-CN" altLang="en-US" sz="3800" dirty="0" smtClean="0">
                <a:sym typeface="+mn-lt"/>
              </a:rPr>
              <a:t>分类分析方法</a:t>
            </a:r>
            <a:endParaRPr lang="zh-CN" altLang="en-US" sz="3800" dirty="0">
              <a:sym typeface="+mn-lt"/>
            </a:endParaRPr>
          </a:p>
        </p:txBody>
      </p:sp>
      <p:sp>
        <p:nvSpPr>
          <p:cNvPr id="6" name="TextBox 3"/>
          <p:cNvSpPr>
            <a:spLocks noChangeArrowheads="1"/>
          </p:cNvSpPr>
          <p:nvPr/>
        </p:nvSpPr>
        <p:spPr bwMode="auto">
          <a:xfrm>
            <a:off x="236687" y="1168053"/>
            <a:ext cx="11305256" cy="954107"/>
          </a:xfrm>
          <a:prstGeom prst="rect">
            <a:avLst/>
          </a:prstGeom>
          <a:solidFill>
            <a:srgbClr val="FFFF00"/>
          </a:solidFill>
          <a:ln w="25400" cap="flat" cmpd="sng">
            <a:solidFill>
              <a:srgbClr val="4F81BD"/>
            </a:solid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分类的目的是根据数据集的特点构造一</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个</a:t>
            </a:r>
            <a:r>
              <a:rPr kumimoji="0" lang="zh-CN" altLang="en-US" sz="28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分类器</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，把</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未知类别的样本映射到给定类别中的某一个。</a:t>
            </a:r>
            <a:endParaRPr kumimoji="0" lang="zh-CN" altLang="en-US" sz="3600" b="0" i="0" u="none" strike="noStrike" kern="0" cap="none" spc="0" normalizeH="0" baseline="0" noProof="0" dirty="0">
              <a:ln>
                <a:noFill/>
              </a:ln>
              <a:solidFill>
                <a:sysClr val="windowText" lastClr="000000"/>
              </a:solidFill>
              <a:effectLst/>
              <a:uLnTx/>
              <a:uFillTx/>
            </a:endParaRPr>
          </a:p>
        </p:txBody>
      </p:sp>
      <p:sp>
        <p:nvSpPr>
          <p:cNvPr id="2" name="矩形 1"/>
          <p:cNvSpPr/>
          <p:nvPr/>
        </p:nvSpPr>
        <p:spPr>
          <a:xfrm>
            <a:off x="236687" y="2324707"/>
            <a:ext cx="12529391" cy="3539430"/>
          </a:xfrm>
          <a:prstGeom prst="rect">
            <a:avLst/>
          </a:prstGeom>
        </p:spPr>
        <p:txBody>
          <a:bodyPr wrap="square">
            <a:spAutoFit/>
          </a:bodyPr>
          <a:lstStyle/>
          <a:p>
            <a:pPr marL="457200" indent="-457200">
              <a:lnSpc>
                <a:spcPct val="80000"/>
              </a:lnSpc>
              <a:spcBef>
                <a:spcPct val="100000"/>
              </a:spcBef>
              <a:buClr>
                <a:srgbClr val="538CD5"/>
              </a:buClr>
              <a:buFont typeface="Wingdings" panose="05000000000000000000" pitchFamily="2" charset="2"/>
              <a:buChar char="p"/>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单一的分类方法主要包括：</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457200">
              <a:lnSpc>
                <a:spcPct val="80000"/>
              </a:lnSpc>
              <a:spcBef>
                <a:spcPct val="100000"/>
              </a:spcBef>
              <a:buClr>
                <a:srgbClr val="538CD5"/>
              </a:buClr>
              <a:buFont typeface="Wingdings" panose="05000000000000000000" pitchFamily="2" charset="2"/>
              <a:buChar char="n"/>
            </a:pPr>
            <a:r>
              <a:rPr lang="zh-CN" altLang="en-US" sz="2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决策树</a:t>
            </a:r>
            <a:r>
              <a:rPr lang="zh-CN" altLang="en-US" sz="2800"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、K-</a:t>
            </a:r>
            <a:r>
              <a:rPr lang="zh-CN" altLang="en-US" sz="2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近邻</a:t>
            </a:r>
            <a:r>
              <a:rPr lang="zh-CN" altLang="en-US" sz="2800"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dirty="0"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贝叶斯、支</a:t>
            </a:r>
            <a:r>
              <a:rPr lang="zh-CN" altLang="en-US" sz="2800"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持向量</a:t>
            </a:r>
            <a:r>
              <a:rPr lang="zh-CN" altLang="en-US" sz="2800" dirty="0"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机、基于关联规则的分类</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等</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57200" indent="-457200">
              <a:lnSpc>
                <a:spcPct val="80000"/>
              </a:lnSpc>
              <a:spcBef>
                <a:spcPct val="100000"/>
              </a:spcBef>
              <a:buClr>
                <a:srgbClr val="538CD5"/>
              </a:buClr>
              <a:buFont typeface="Wingdings" panose="05000000000000000000" pitchFamily="2" charset="2"/>
              <a:buChar char="p"/>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集成学习算法：组合单一分类方法</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457200">
              <a:lnSpc>
                <a:spcPct val="80000"/>
              </a:lnSpc>
              <a:spcBef>
                <a:spcPct val="100000"/>
              </a:spcBef>
              <a:buClr>
                <a:srgbClr val="538CD5"/>
              </a:buClr>
              <a:buFont typeface="Wingdings" panose="05000000000000000000" pitchFamily="2" charset="2"/>
              <a:buChar char="n"/>
            </a:pPr>
            <a:r>
              <a:rPr lang="zh-CN" altLang="en-US" sz="2800"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如Bagging</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和</a:t>
            </a:r>
            <a:r>
              <a:rPr lang="zh-CN" altLang="en-US" sz="2800"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Boosting</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等</a:t>
            </a:r>
            <a:endParaRPr lang="zh-CN" altLang="en-US" sz="2800"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endParaRPr>
          </a:p>
          <a:p>
            <a:pPr marL="457200" indent="-457200">
              <a:lnSpc>
                <a:spcPct val="80000"/>
              </a:lnSpc>
              <a:spcBef>
                <a:spcPct val="100000"/>
              </a:spcBef>
              <a:buClr>
                <a:srgbClr val="538CD5"/>
              </a:buClr>
              <a:buFont typeface="Wingdings" panose="05000000000000000000" pitchFamily="2" charset="2"/>
              <a:buChar char="p"/>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分类算法需要对训练数据集进行</a:t>
            </a:r>
            <a:r>
              <a:rPr lang="zh-CN" altLang="en-US" sz="2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标识</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、即事先确定好类别，属于</a:t>
            </a:r>
            <a:r>
              <a:rPr lang="zh-CN" altLang="en-US" sz="2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监督学习</a:t>
            </a:r>
            <a:endParaRPr lang="zh-CN" altLang="en-US" sz="2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5" dur="500"/>
                                        <p:tgtEl>
                                          <p:spTgt spid="2">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0" y="866292"/>
            <a:ext cx="11469935" cy="343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en-US" sz="2400" dirty="0">
                <a:latin typeface="微软雅黑" panose="020B0503020204020204" pitchFamily="34" charset="-122"/>
                <a:ea typeface="微软雅黑" panose="020B0503020204020204" pitchFamily="34" charset="-122"/>
              </a:rPr>
              <a:t>决策树（</a:t>
            </a:r>
            <a:r>
              <a:rPr lang="en-US" altLang="zh-CN" sz="2400" dirty="0">
                <a:latin typeface="微软雅黑" panose="020B0503020204020204" pitchFamily="34" charset="-122"/>
                <a:ea typeface="微软雅黑" panose="020B0503020204020204" pitchFamily="34" charset="-122"/>
              </a:rPr>
              <a:t>Decision Tree</a:t>
            </a:r>
            <a:r>
              <a:rPr lang="zh-CN" altLang="en-US" sz="2400" dirty="0">
                <a:latin typeface="微软雅黑" panose="020B0503020204020204" pitchFamily="34" charset="-122"/>
                <a:ea typeface="微软雅黑" panose="020B0503020204020204" pitchFamily="34" charset="-122"/>
              </a:rPr>
              <a:t>）是一种基本的</a:t>
            </a:r>
            <a:r>
              <a:rPr lang="zh-CN" altLang="en-US" sz="2400" dirty="0">
                <a:solidFill>
                  <a:srgbClr val="FF0000"/>
                </a:solidFill>
                <a:latin typeface="微软雅黑" panose="020B0503020204020204" pitchFamily="34" charset="-122"/>
                <a:ea typeface="微软雅黑" panose="020B0503020204020204" pitchFamily="34" charset="-122"/>
              </a:rPr>
              <a:t>分类</a:t>
            </a:r>
            <a:r>
              <a:rPr lang="zh-CN" altLang="en-US" sz="2400" dirty="0">
                <a:latin typeface="微软雅黑" panose="020B0503020204020204" pitchFamily="34" charset="-122"/>
                <a:ea typeface="微软雅黑" panose="020B0503020204020204" pitchFamily="34" charset="-122"/>
              </a:rPr>
              <a:t>与</a:t>
            </a:r>
            <a:r>
              <a:rPr lang="zh-CN" altLang="en-US" sz="2400" dirty="0">
                <a:solidFill>
                  <a:srgbClr val="FF0000"/>
                </a:solidFill>
                <a:latin typeface="微软雅黑" panose="020B0503020204020204" pitchFamily="34" charset="-122"/>
                <a:ea typeface="微软雅黑" panose="020B0503020204020204" pitchFamily="34" charset="-122"/>
              </a:rPr>
              <a:t>回归方法</a:t>
            </a:r>
            <a:r>
              <a:rPr lang="zh-CN" altLang="en-US" sz="2400" dirty="0" smtClean="0">
                <a:latin typeface="微软雅黑" panose="020B0503020204020204" pitchFamily="34" charset="-122"/>
                <a:ea typeface="微软雅黑" panose="020B0503020204020204" pitchFamily="34" charset="-122"/>
              </a:rPr>
              <a:t>，模型</a:t>
            </a:r>
            <a:r>
              <a:rPr lang="zh-CN" altLang="en-US" sz="2400" dirty="0">
                <a:latin typeface="微软雅黑" panose="020B0503020204020204" pitchFamily="34" charset="-122"/>
                <a:ea typeface="微软雅黑" panose="020B0503020204020204" pitchFamily="34" charset="-122"/>
              </a:rPr>
              <a:t>呈</a:t>
            </a:r>
            <a:r>
              <a:rPr lang="zh-CN" altLang="en-US" sz="2400" dirty="0">
                <a:solidFill>
                  <a:srgbClr val="FF0000"/>
                </a:solidFill>
                <a:latin typeface="微软雅黑" panose="020B0503020204020204" pitchFamily="34" charset="-122"/>
                <a:ea typeface="微软雅黑" panose="020B0503020204020204" pitchFamily="34" charset="-122"/>
              </a:rPr>
              <a:t>树形结构</a:t>
            </a:r>
            <a:r>
              <a:rPr lang="zh-CN" altLang="en-US" sz="2400" dirty="0">
                <a:latin typeface="微软雅黑" panose="020B0503020204020204" pitchFamily="34" charset="-122"/>
                <a:ea typeface="微软雅黑" panose="020B0503020204020204" pitchFamily="34" charset="-122"/>
              </a:rPr>
              <a:t>，在分类问题中，表示基于特征对实例进行分类的过程</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zh-CN"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构造决策树的目的是找出属性和类别间的关系，用来预测将来未知类别的记录的</a:t>
            </a:r>
            <a:r>
              <a:rPr lang="zh-CN" altLang="zh-CN" sz="24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类别</a:t>
            </a:r>
            <a:r>
              <a:rPr lang="zh-CN" altLang="en-US" sz="24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Box 3"/>
          <p:cNvSpPr>
            <a:spLocks noChangeArrowheads="1"/>
          </p:cNvSpPr>
          <p:nvPr/>
        </p:nvSpPr>
        <p:spPr bwMode="auto">
          <a:xfrm>
            <a:off x="1308624" y="3184277"/>
            <a:ext cx="4040631" cy="3785652"/>
          </a:xfrm>
          <a:prstGeom prst="rect">
            <a:avLst/>
          </a:prstGeom>
          <a:solidFill>
            <a:schemeClr val="accent2">
              <a:lumMod val="20000"/>
              <a:lumOff val="80000"/>
            </a:schemeClr>
          </a:solidFill>
          <a:ln w="25400" cap="flat" cmpd="sng">
            <a:solidFill>
              <a:srgbClr val="4F81BD"/>
            </a:solid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母亲：给你介绍个对象。</a:t>
            </a:r>
            <a:endPar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女儿：年纪多大了？</a:t>
            </a:r>
            <a:endPar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母亲：</a:t>
            </a:r>
            <a:r>
              <a:rPr lang="en-US" altLang="zh-CN"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26</a:t>
            </a:r>
            <a:r>
              <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女儿：长的帅不帅？</a:t>
            </a:r>
            <a:endPar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母亲：挺帅的。</a:t>
            </a:r>
            <a:endPar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女儿：收入高不？</a:t>
            </a:r>
            <a:endPar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母亲：不算很高，中等情况。</a:t>
            </a:r>
            <a:endPar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女儿：是公务员不？</a:t>
            </a:r>
            <a:endPar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母亲：是，在税务局上班呢。</a:t>
            </a:r>
            <a:endPar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女儿：那好，我去见见。</a:t>
            </a:r>
            <a:endParaRPr kumimoji="0" lang="zh-CN" altLang="en-US" sz="3200" b="0" i="0" u="none" strike="noStrike" kern="0" cap="none" spc="0" normalizeH="0" baseline="0" noProof="0" dirty="0">
              <a:ln>
                <a:noFill/>
              </a:ln>
              <a:solidFill>
                <a:sysClr val="windowText" lastClr="000000"/>
              </a:solidFill>
              <a:effectLst/>
              <a:uLnTx/>
              <a:uFillTx/>
            </a:endParaRPr>
          </a:p>
        </p:txBody>
      </p:sp>
      <p:pic>
        <p:nvPicPr>
          <p:cNvPr id="1229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13351" y="2533518"/>
            <a:ext cx="4896544" cy="446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078570" y="6703377"/>
            <a:ext cx="226215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是否相亲决策</a:t>
            </a:r>
            <a:r>
              <a:rPr lang="zh-CN" altLang="en-US" dirty="0" smtClean="0">
                <a:latin typeface="微软雅黑" panose="020B0503020204020204" pitchFamily="34" charset="-122"/>
                <a:ea typeface="微软雅黑" panose="020B0503020204020204" pitchFamily="34" charset="-122"/>
              </a:rPr>
              <a:t>逻辑树</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animEffect transition="in" filter="randombar(horizontal)">
                                      <p:cBhvr>
                                        <p:cTn id="7" dur="500"/>
                                        <p:tgtEl>
                                          <p:spTgt spid="256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randombar(horizontal)">
                                      <p:cBhvr>
                                        <p:cTn id="17" dur="500"/>
                                        <p:tgtEl>
                                          <p:spTgt spid="12290"/>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Rectangle 3"/>
          <p:cNvSpPr txBox="1">
            <a:spLocks noChangeArrowheads="1"/>
          </p:cNvSpPr>
          <p:nvPr/>
        </p:nvSpPr>
        <p:spPr bwMode="auto">
          <a:xfrm>
            <a:off x="468313" y="952029"/>
            <a:ext cx="11649694"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lvl="0" eaLnBrk="1" hangingPunct="1">
              <a:buClr>
                <a:srgbClr val="333399"/>
              </a:buClr>
            </a:pPr>
            <a:r>
              <a:rPr kumimoji="0" lang="zh-CN" altLang="en-US"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决策树学习</a:t>
            </a:r>
            <a:r>
              <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归纳学习</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方法的一个变种；</a:t>
            </a:r>
            <a:endPar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任务</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：从大的</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已经分类的例子集</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归纳分类概念</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例子</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表示为一组“</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属性</a:t>
            </a:r>
            <a:r>
              <a:rPr kumimoji="0" lang="en-US" altLang="zh-CN"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值</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600200" marR="0" lvl="3" indent="-228600" algn="l" defTabSz="914400" rtl="0" eaLnBrk="1" fontAlgn="base" latinLnBrk="0" hangingPunct="1">
              <a:lnSpc>
                <a:spcPct val="100000"/>
              </a:lnSpc>
              <a:spcBef>
                <a:spcPct val="20000"/>
              </a:spcBef>
              <a:spcAft>
                <a:spcPct val="0"/>
              </a:spcAft>
              <a:buClrTx/>
              <a:buSzPct val="75000"/>
              <a:buFont typeface="Wingdings" panose="05000000000000000000" pitchFamily="2" charset="2"/>
              <a:buChar char="n"/>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每一个</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例子</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用</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相同的一组属性</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来表示；</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600200" marR="0" lvl="3" indent="-228600" algn="l" defTabSz="914400" rtl="0" eaLnBrk="1" fontAlgn="base" latinLnBrk="0" hangingPunct="1">
              <a:lnSpc>
                <a:spcPct val="100000"/>
              </a:lnSpc>
              <a:spcBef>
                <a:spcPct val="20000"/>
              </a:spcBef>
              <a:spcAft>
                <a:spcPct val="0"/>
              </a:spcAft>
              <a:buClrTx/>
              <a:buSzPct val="75000"/>
              <a:buFont typeface="Wingdings" panose="05000000000000000000" pitchFamily="2" charset="2"/>
              <a:buChar char="n"/>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每一个</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属性</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又有自身的</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属性值集</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1" eaLnBrk="1" hangingPunct="1">
              <a:buClr>
                <a:srgbClr val="009999"/>
              </a:buClr>
              <a:defRPr/>
            </a:pPr>
            <a:r>
              <a:rPr kumimoji="0" lang="en-US" altLang="zh-CN"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ID3</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算法，昆兰（</a:t>
            </a:r>
            <a:r>
              <a:rPr kumimoji="0" lang="en-US" altLang="zh-CN" sz="28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J.R.Quinlan</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1975</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lang="zh-CN" altLang="en-US" sz="2800" dirty="0">
                <a:solidFill>
                  <a:srgbClr val="FF3300"/>
                </a:solidFill>
                <a:latin typeface="微软雅黑" panose="020B0503020204020204" pitchFamily="34" charset="-122"/>
                <a:ea typeface="微软雅黑" panose="020B0503020204020204" pitchFamily="34" charset="-122"/>
              </a:rPr>
              <a:t> ★</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输入：</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600200" marR="0" lvl="3" indent="-228600" algn="l" defTabSz="914400" rtl="0" eaLnBrk="1" fontAlgn="base" latinLnBrk="0" hangingPunct="1">
              <a:lnSpc>
                <a:spcPct val="100000"/>
              </a:lnSpc>
              <a:spcBef>
                <a:spcPct val="20000"/>
              </a:spcBef>
              <a:spcAft>
                <a:spcPct val="0"/>
              </a:spcAft>
              <a:buClrTx/>
              <a:buSzPct val="75000"/>
              <a:buFont typeface="Wingdings" panose="05000000000000000000" pitchFamily="2" charset="2"/>
              <a:buChar char="n"/>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⑴描述</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已知类别例子</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的列表；</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600200" marR="0" lvl="3" indent="-228600" algn="l" defTabSz="914400" rtl="0" eaLnBrk="1" fontAlgn="base" latinLnBrk="0" hangingPunct="1">
              <a:lnSpc>
                <a:spcPct val="100000"/>
              </a:lnSpc>
              <a:spcBef>
                <a:spcPct val="20000"/>
              </a:spcBef>
              <a:spcAft>
                <a:spcPct val="0"/>
              </a:spcAft>
              <a:buClrTx/>
              <a:buSzPct val="75000"/>
              <a:buFont typeface="Wingdings" panose="05000000000000000000" pitchFamily="2" charset="2"/>
              <a:buChar char="n"/>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⑵例子由预先定义的“</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属性</a:t>
            </a:r>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值</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”对来表示；</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结果：</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600200" marR="0" lvl="3" indent="-228600" algn="l" defTabSz="914400" rtl="0" eaLnBrk="1" fontAlgn="base" latinLnBrk="0" hangingPunct="1">
              <a:lnSpc>
                <a:spcPct val="100000"/>
              </a:lnSpc>
              <a:spcBef>
                <a:spcPct val="20000"/>
              </a:spcBef>
              <a:spcAft>
                <a:spcPct val="0"/>
              </a:spcAft>
              <a:buClrTx/>
              <a:buSzPct val="75000"/>
              <a:buFont typeface="Wingdings" panose="05000000000000000000" pitchFamily="2" charset="2"/>
              <a:buChar char="n"/>
              <a:defRPr/>
            </a:pP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决策树</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可以正确地区分</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所有给定例子的类别</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endParaRPr kumimoji="0" lang="en-US"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p:txBody>
      </p:sp>
      <p:sp>
        <p:nvSpPr>
          <p:cNvPr id="10" name="Rectangle 6"/>
          <p:cNvSpPr>
            <a:spLocks noChangeArrowheads="1"/>
          </p:cNvSpPr>
          <p:nvPr/>
        </p:nvSpPr>
        <p:spPr bwMode="auto">
          <a:xfrm>
            <a:off x="684213" y="6280621"/>
            <a:ext cx="11211481" cy="863600"/>
          </a:xfrm>
          <a:prstGeom prst="rect">
            <a:avLst/>
          </a:prstGeom>
          <a:solidFill>
            <a:srgbClr val="FFFFCC"/>
          </a:solidFill>
          <a:ln w="9525">
            <a:solidFill>
              <a:srgbClr val="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rgbClr val="FF0000"/>
                </a:solidFill>
                <a:effectLst/>
                <a:uLnTx/>
                <a:uFillTx/>
                <a:ea typeface="黑体" panose="02010609060101010101" pitchFamily="2" charset="-122"/>
              </a:rPr>
              <a:t>数学基础</a:t>
            </a:r>
            <a:endParaRPr kumimoji="0" lang="zh-CN" altLang="en-US" sz="2800" b="1" i="0" u="none" strike="noStrike" kern="0" cap="none" spc="0" normalizeH="0" baseline="0" noProof="0" dirty="0" smtClean="0">
              <a:ln>
                <a:noFill/>
              </a:ln>
              <a:solidFill>
                <a:srgbClr val="FF0000"/>
              </a:solidFill>
              <a:effectLst/>
              <a:uLnTx/>
              <a:uFillTx/>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rgbClr val="FF0000"/>
                </a:solidFill>
                <a:effectLst/>
                <a:uLnTx/>
                <a:uFillTx/>
                <a:ea typeface="黑体" panose="02010609060101010101" pitchFamily="2" charset="-122"/>
              </a:rPr>
              <a:t>使用信息论指导决策树构造，提高决策树的工作效率</a:t>
            </a:r>
            <a:endParaRPr kumimoji="0" lang="zh-CN" altLang="en-US" sz="2800" b="1" i="0" u="none" strike="noStrike" kern="0" cap="none" spc="0" normalizeH="0" baseline="0" noProof="0" dirty="0" smtClean="0">
              <a:ln>
                <a:noFill/>
              </a:ln>
              <a:solidFill>
                <a:srgbClr val="FF0000"/>
              </a:solidFill>
              <a:effectLst/>
              <a:uLnTx/>
              <a:uFillTx/>
              <a:ea typeface="黑体" panose="0201060906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strips(downRight)">
                                      <p:cBhvr>
                                        <p:cTn id="7" dur="500"/>
                                        <p:tgtEl>
                                          <p:spTgt spid="9">
                                            <p:txEl>
                                              <p:pRg st="5" end="5"/>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9">
                                            <p:txEl>
                                              <p:pRg st="6" end="6"/>
                                            </p:txEl>
                                          </p:spTgt>
                                        </p:tgtEl>
                                        <p:attrNameLst>
                                          <p:attrName>style.visibility</p:attrName>
                                        </p:attrNameLst>
                                      </p:cBhvr>
                                      <p:to>
                                        <p:strVal val="visible"/>
                                      </p:to>
                                    </p:set>
                                    <p:animEffect transition="in" filter="strips(downRight)">
                                      <p:cBhvr>
                                        <p:cTn id="10" dur="500"/>
                                        <p:tgtEl>
                                          <p:spTgt spid="9">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animEffect transition="in" filter="strips(downRight)">
                                      <p:cBhvr>
                                        <p:cTn id="15" dur="500"/>
                                        <p:tgtEl>
                                          <p:spTgt spid="9">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9">
                                            <p:txEl>
                                              <p:pRg st="8" end="8"/>
                                            </p:txEl>
                                          </p:spTgt>
                                        </p:tgtEl>
                                        <p:attrNameLst>
                                          <p:attrName>style.visibility</p:attrName>
                                        </p:attrNameLst>
                                      </p:cBhvr>
                                      <p:to>
                                        <p:strVal val="visible"/>
                                      </p:to>
                                    </p:set>
                                    <p:animEffect transition="in" filter="strips(downRight)">
                                      <p:cBhvr>
                                        <p:cTn id="20" dur="500"/>
                                        <p:tgtEl>
                                          <p:spTgt spid="9">
                                            <p:txEl>
                                              <p:pRg st="8" end="8"/>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9">
                                            <p:txEl>
                                              <p:pRg st="9" end="9"/>
                                            </p:txEl>
                                          </p:spTgt>
                                        </p:tgtEl>
                                        <p:attrNameLst>
                                          <p:attrName>style.visibility</p:attrName>
                                        </p:attrNameLst>
                                      </p:cBhvr>
                                      <p:to>
                                        <p:strVal val="visible"/>
                                      </p:to>
                                    </p:set>
                                    <p:animEffect transition="in" filter="strips(downRight)">
                                      <p:cBhvr>
                                        <p:cTn id="23" dur="500"/>
                                        <p:tgtEl>
                                          <p:spTgt spid="9">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9">
                                            <p:txEl>
                                              <p:pRg st="10" end="10"/>
                                            </p:txEl>
                                          </p:spTgt>
                                        </p:tgtEl>
                                        <p:attrNameLst>
                                          <p:attrName>style.visibility</p:attrName>
                                        </p:attrNameLst>
                                      </p:cBhvr>
                                      <p:to>
                                        <p:strVal val="visible"/>
                                      </p:to>
                                    </p:set>
                                    <p:animEffect transition="in" filter="strips(downRight)">
                                      <p:cBhvr>
                                        <p:cTn id="28" dur="500"/>
                                        <p:tgtEl>
                                          <p:spTgt spid="9">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ox(in)">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11" name="Rectangle 3"/>
          <p:cNvSpPr txBox="1">
            <a:spLocks noChangeArrowheads="1"/>
          </p:cNvSpPr>
          <p:nvPr/>
        </p:nvSpPr>
        <p:spPr bwMode="auto">
          <a:xfrm>
            <a:off x="380703" y="1052513"/>
            <a:ext cx="82296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R="0" lvl="1"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p"/>
              <a:defRPr/>
            </a:pP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例：预先定义</a:t>
            </a:r>
            <a:r>
              <a:rPr kumimoji="0" lang="zh-CN" altLang="en-US" sz="2800"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rPr>
              <a:t>一组属性</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及其可</a:t>
            </a:r>
            <a:r>
              <a:rPr kumimoji="0" lang="zh-CN" altLang="en-US" sz="2800"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rPr>
              <a:t>取值</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endPar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a:p>
            <a:pPr marR="0" lvl="2" algn="l" defTabSz="914400" rtl="0" eaLnBrk="1" fontAlgn="base" latinLnBrk="0" hangingPunct="1">
              <a:lnSpc>
                <a:spcPct val="100000"/>
              </a:lnSpc>
              <a:spcBef>
                <a:spcPct val="20000"/>
              </a:spcBef>
              <a:spcAft>
                <a:spcPct val="0"/>
              </a:spcAft>
              <a:buClr>
                <a:srgbClr val="99CC00"/>
              </a:buClr>
              <a:buSzPct val="75000"/>
              <a:defRPr/>
            </a:pPr>
            <a:r>
              <a:rPr kumimoji="0" lang="zh-CN" altLang="en-US" sz="2800"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rPr>
              <a:t>高度</a:t>
            </a:r>
            <a:r>
              <a:rPr kumimoji="0" lang="en-US" altLang="zh-CN"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高，矮</a:t>
            </a:r>
            <a:r>
              <a:rPr kumimoji="0" lang="en-US" altLang="zh-CN"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endPar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a:p>
            <a:pPr marR="0" lvl="2" algn="l" defTabSz="914400" rtl="0" eaLnBrk="1" fontAlgn="base" latinLnBrk="0" hangingPunct="1">
              <a:lnSpc>
                <a:spcPct val="100000"/>
              </a:lnSpc>
              <a:spcBef>
                <a:spcPct val="20000"/>
              </a:spcBef>
              <a:spcAft>
                <a:spcPct val="0"/>
              </a:spcAft>
              <a:buClr>
                <a:srgbClr val="99CC00"/>
              </a:buClr>
              <a:buSzPct val="75000"/>
              <a:defRPr/>
            </a:pPr>
            <a:r>
              <a:rPr kumimoji="0" lang="zh-CN" altLang="en-US" sz="2800"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rPr>
              <a:t>发色</a:t>
            </a:r>
            <a:r>
              <a:rPr kumimoji="0" lang="en-US" altLang="zh-CN"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黑色</a:t>
            </a:r>
            <a:r>
              <a:rPr kumimoji="0" lang="en-US" altLang="zh-CN"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 </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红色，金色</a:t>
            </a:r>
            <a:r>
              <a:rPr kumimoji="0" lang="en-US" altLang="zh-CN"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endPar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a:p>
            <a:pPr marR="0" lvl="2" algn="l" defTabSz="914400" rtl="0" eaLnBrk="1" fontAlgn="base" latinLnBrk="0" hangingPunct="1">
              <a:lnSpc>
                <a:spcPct val="100000"/>
              </a:lnSpc>
              <a:spcBef>
                <a:spcPct val="20000"/>
              </a:spcBef>
              <a:spcAft>
                <a:spcPct val="0"/>
              </a:spcAft>
              <a:buClr>
                <a:srgbClr val="99CC00"/>
              </a:buClr>
              <a:buSzPct val="75000"/>
              <a:defRPr/>
            </a:pPr>
            <a:r>
              <a:rPr kumimoji="0" lang="zh-CN" altLang="en-US" sz="2800"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rPr>
              <a:t>眼睛</a:t>
            </a:r>
            <a:r>
              <a:rPr kumimoji="0" lang="en-US" altLang="zh-CN"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r>
              <a:rPr lang="zh-CN" altLang="en-US" sz="2800" kern="0" dirty="0" smtClean="0">
                <a:solidFill>
                  <a:srgbClr val="000000"/>
                </a:solidFill>
                <a:latin typeface="Arial" panose="020B0604020202020204"/>
                <a:ea typeface="黑体" panose="02010609060101010101" pitchFamily="2" charset="-122"/>
              </a:rPr>
              <a:t>蓝</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色，棕色</a:t>
            </a:r>
            <a:r>
              <a:rPr kumimoji="0" lang="en-US" altLang="zh-CN"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endPar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a:p>
            <a:pPr marR="0" lvl="1"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p"/>
              <a:defRPr/>
            </a:pP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人分为</a:t>
            </a:r>
            <a:r>
              <a:rPr kumimoji="0" lang="zh-CN" altLang="en-US" sz="2800"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rPr>
              <a:t>两类</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endPar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a:p>
            <a:pPr marR="0" lvl="2" algn="l" defTabSz="914400" rtl="0" eaLnBrk="1" fontAlgn="base" latinLnBrk="0" hangingPunct="1">
              <a:lnSpc>
                <a:spcPct val="100000"/>
              </a:lnSpc>
              <a:spcBef>
                <a:spcPct val="20000"/>
              </a:spcBef>
              <a:spcAft>
                <a:spcPct val="0"/>
              </a:spcAft>
              <a:buClr>
                <a:srgbClr val="99CC00"/>
              </a:buClr>
              <a:buSzPct val="75000"/>
              <a:defRPr/>
            </a:pP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r>
              <a:rPr kumimoji="0" lang="zh-CN" altLang="en-US" sz="2800"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rPr>
              <a:t>＋</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endPar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a:p>
            <a:pPr marR="0" lvl="2" algn="l" defTabSz="914400" rtl="0" eaLnBrk="1" fontAlgn="base" latinLnBrk="0" hangingPunct="1">
              <a:lnSpc>
                <a:spcPct val="100000"/>
              </a:lnSpc>
              <a:spcBef>
                <a:spcPct val="20000"/>
              </a:spcBef>
              <a:spcAft>
                <a:spcPct val="0"/>
              </a:spcAft>
              <a:buClr>
                <a:srgbClr val="99CC00"/>
              </a:buClr>
              <a:buSzPct val="75000"/>
              <a:defRPr/>
            </a:pP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a:t>
            </a:r>
            <a:r>
              <a:rPr kumimoji="0" lang="zh-CN" altLang="en-US" sz="2800"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rPr>
              <a:t>－</a:t>
            </a:r>
            <a:r>
              <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 </a:t>
            </a:r>
            <a:endParaRPr kumimoji="0" lang="zh-CN" altLang="en-US" sz="28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p:txBody>
      </p:sp>
      <p:sp>
        <p:nvSpPr>
          <p:cNvPr id="12" name="Rectangle 5"/>
          <p:cNvSpPr>
            <a:spLocks noChangeArrowheads="1"/>
          </p:cNvSpPr>
          <p:nvPr/>
        </p:nvSpPr>
        <p:spPr bwMode="auto">
          <a:xfrm>
            <a:off x="6069335" y="2320181"/>
            <a:ext cx="5760640" cy="3785652"/>
          </a:xfrm>
          <a:prstGeom prst="rect">
            <a:avLst/>
          </a:prstGeom>
          <a:noFill/>
          <a:ln>
            <a:noFill/>
          </a:ln>
          <a:effectLst/>
        </p:spPr>
        <p:txBody>
          <a:bodyPr wrap="square">
            <a:spAutoFit/>
          </a:bodyPr>
          <a:lstStyle/>
          <a:p>
            <a:pPr>
              <a:defRPr/>
            </a:pPr>
            <a:r>
              <a:rPr lang="zh-CN" altLang="en-US" sz="2400" b="1" dirty="0">
                <a:solidFill>
                  <a:srgbClr val="0000FF"/>
                </a:solidFill>
                <a:effectLst>
                  <a:outerShdw blurRad="38100" dist="38100" dir="2700000" algn="tl">
                    <a:srgbClr val="C0C0C0"/>
                  </a:outerShdw>
                </a:effectLst>
                <a:latin typeface="Arial" panose="020B0604020202020204" pitchFamily="34" charset="0"/>
                <a:ea typeface="仿宋_GB2312" pitchFamily="49" charset="-122"/>
              </a:rPr>
              <a:t>高度　　发色　　　眼睛　 　　类别</a:t>
            </a:r>
            <a:br>
              <a:rPr lang="zh-CN" altLang="en-US" sz="2400" b="1" dirty="0">
                <a:effectLst>
                  <a:outerShdw blurRad="38100" dist="38100" dir="2700000" algn="tl">
                    <a:srgbClr val="C0C0C0"/>
                  </a:outerShdw>
                </a:effectLst>
                <a:latin typeface="Arial" panose="020B0604020202020204" pitchFamily="34" charset="0"/>
                <a:ea typeface="仿宋_GB2312" pitchFamily="49" charset="-122"/>
              </a:rPr>
            </a:br>
            <a:r>
              <a:rPr lang="zh-CN" altLang="en-US" sz="24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黑色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黑色　　　蓝色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金色　　　蓝色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金色　　　棕色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黑色　　　棕色　　　　－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金色　　　棕色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金色　　　蓝色　　　　＋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红色　　　蓝色　　　　＋</a:t>
            </a:r>
            <a:endParaRPr lang="zh-CN" altLang="en-US" sz="2400" b="1" dirty="0">
              <a:effectLst>
                <a:outerShdw blurRad="38100" dist="38100" dir="2700000" algn="tl">
                  <a:srgbClr val="C0C0C0"/>
                </a:outerShdw>
              </a:effectLst>
              <a:latin typeface="楷体_GB2312" pitchFamily="49" charset="-122"/>
              <a:ea typeface="仿宋_GB2312" pitchFamily="49"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strips(downRigh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strips(downRigh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strips(downRigh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strips(downRight)">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ox(i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strips(downRight)">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Effect transition="in" filter="strips(downRight)">
                                      <p:cBhvr>
                                        <p:cTn id="37" dur="500"/>
                                        <p:tgtEl>
                                          <p:spTgt spid="1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1">
                                            <p:txEl>
                                              <p:pRg st="6" end="6"/>
                                            </p:txEl>
                                          </p:spTgt>
                                        </p:tgtEl>
                                        <p:attrNameLst>
                                          <p:attrName>style.visibility</p:attrName>
                                        </p:attrNameLst>
                                      </p:cBhvr>
                                      <p:to>
                                        <p:strVal val="visible"/>
                                      </p:to>
                                    </p:set>
                                    <p:animEffect transition="in" filter="strips(downRight)">
                                      <p:cBhvr>
                                        <p:cTn id="4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Rectangle 3"/>
          <p:cNvSpPr txBox="1">
            <a:spLocks noChangeArrowheads="1"/>
          </p:cNvSpPr>
          <p:nvPr/>
        </p:nvSpPr>
        <p:spPr bwMode="auto">
          <a:xfrm>
            <a:off x="1351706" y="1052513"/>
            <a:ext cx="82296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选取“</a:t>
            </a: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发色</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”为树的根节点：</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a:t>
            </a: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属性值</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a:t>
            </a: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对象子集</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Text Box 8"/>
          <p:cNvSpPr txBox="1">
            <a:spLocks noChangeArrowheads="1"/>
          </p:cNvSpPr>
          <p:nvPr/>
        </p:nvSpPr>
        <p:spPr bwMode="auto">
          <a:xfrm>
            <a:off x="4665613" y="25654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发色</a:t>
            </a:r>
            <a:endParaRPr lang="zh-CN" altLang="en-US" sz="2400" b="1">
              <a:solidFill>
                <a:srgbClr val="0066FF"/>
              </a:solidFill>
              <a:ea typeface="黑体" panose="02010609060101010101" pitchFamily="2" charset="-122"/>
            </a:endParaRPr>
          </a:p>
        </p:txBody>
      </p:sp>
      <p:sp>
        <p:nvSpPr>
          <p:cNvPr id="11" name="Text Box 9"/>
          <p:cNvSpPr txBox="1">
            <a:spLocks noChangeArrowheads="1"/>
          </p:cNvSpPr>
          <p:nvPr/>
        </p:nvSpPr>
        <p:spPr bwMode="auto">
          <a:xfrm>
            <a:off x="3081288" y="29972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黑色</a:t>
            </a:r>
            <a:endParaRPr lang="zh-CN" altLang="en-US" sz="2400" b="1">
              <a:ea typeface="黑体" panose="02010609060101010101" pitchFamily="2" charset="-122"/>
            </a:endParaRPr>
          </a:p>
        </p:txBody>
      </p:sp>
      <p:sp>
        <p:nvSpPr>
          <p:cNvPr id="12" name="Text Box 10"/>
          <p:cNvSpPr txBox="1">
            <a:spLocks noChangeArrowheads="1"/>
          </p:cNvSpPr>
          <p:nvPr/>
        </p:nvSpPr>
        <p:spPr bwMode="auto">
          <a:xfrm>
            <a:off x="5170438" y="32131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红色</a:t>
            </a:r>
            <a:endParaRPr lang="zh-CN" altLang="en-US" sz="2400" b="1">
              <a:ea typeface="黑体" panose="02010609060101010101" pitchFamily="2" charset="-122"/>
            </a:endParaRPr>
          </a:p>
        </p:txBody>
      </p:sp>
      <p:sp>
        <p:nvSpPr>
          <p:cNvPr id="13" name="Text Box 11"/>
          <p:cNvSpPr txBox="1">
            <a:spLocks noChangeArrowheads="1"/>
          </p:cNvSpPr>
          <p:nvPr/>
        </p:nvSpPr>
        <p:spPr bwMode="auto">
          <a:xfrm>
            <a:off x="6753175" y="30686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金色</a:t>
            </a:r>
            <a:endParaRPr lang="zh-CN" altLang="en-US" sz="2400" b="1">
              <a:ea typeface="黑体" panose="02010609060101010101" pitchFamily="2" charset="-122"/>
            </a:endParaRPr>
          </a:p>
        </p:txBody>
      </p:sp>
      <p:sp>
        <p:nvSpPr>
          <p:cNvPr id="14" name="Text Box 12"/>
          <p:cNvSpPr txBox="1">
            <a:spLocks noChangeArrowheads="1"/>
          </p:cNvSpPr>
          <p:nvPr/>
        </p:nvSpPr>
        <p:spPr bwMode="auto">
          <a:xfrm>
            <a:off x="885775" y="3860800"/>
            <a:ext cx="32766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dirty="0">
                <a:latin typeface="黑体" panose="02010609060101010101" pitchFamily="2" charset="-122"/>
                <a:ea typeface="黑体" panose="02010609060101010101" pitchFamily="2" charset="-122"/>
              </a:rPr>
              <a:t>｛矮、黑色、蓝色</a:t>
            </a:r>
            <a:r>
              <a:rPr lang="en-US" altLang="zh-CN" sz="2200" b="1" dirty="0">
                <a:latin typeface="黑体" panose="02010609060101010101" pitchFamily="2" charset="-122"/>
                <a:ea typeface="黑体" panose="02010609060101010101" pitchFamily="2" charset="-122"/>
              </a:rPr>
              <a:t>:</a:t>
            </a:r>
            <a:r>
              <a:rPr lang="zh-CN" altLang="en-US" sz="2200" b="1" dirty="0">
                <a:solidFill>
                  <a:srgbClr val="0066FF"/>
                </a:solidFill>
                <a:latin typeface="黑体" panose="02010609060101010101" pitchFamily="2" charset="-122"/>
                <a:ea typeface="黑体" panose="02010609060101010101" pitchFamily="2" charset="-122"/>
              </a:rPr>
              <a:t>－</a:t>
            </a:r>
            <a:r>
              <a:rPr lang="zh-CN" altLang="en-US" sz="2200" b="1" dirty="0">
                <a:latin typeface="黑体" panose="02010609060101010101" pitchFamily="2" charset="-122"/>
                <a:ea typeface="黑体" panose="02010609060101010101" pitchFamily="2" charset="-122"/>
              </a:rPr>
              <a:t>｝</a:t>
            </a:r>
            <a:endParaRPr lang="zh-CN" altLang="en-US" sz="2200" b="1" dirty="0">
              <a:latin typeface="黑体" panose="02010609060101010101" pitchFamily="2" charset="-122"/>
              <a:ea typeface="黑体" panose="02010609060101010101" pitchFamily="2" charset="-122"/>
            </a:endParaRPr>
          </a:p>
          <a:p>
            <a:pPr algn="ctr" eaLnBrk="1" hangingPunct="1">
              <a:spcBef>
                <a:spcPct val="50000"/>
              </a:spcBef>
            </a:pPr>
            <a:r>
              <a:rPr lang="zh-CN" altLang="en-US" sz="2200" b="1" dirty="0">
                <a:latin typeface="黑体" panose="02010609060101010101" pitchFamily="2" charset="-122"/>
                <a:ea typeface="黑体" panose="02010609060101010101" pitchFamily="2" charset="-122"/>
              </a:rPr>
              <a:t>｛高、黑色、蓝色</a:t>
            </a:r>
            <a:r>
              <a:rPr lang="en-US" altLang="zh-CN" sz="2200" b="1" dirty="0">
                <a:latin typeface="黑体" panose="02010609060101010101" pitchFamily="2" charset="-122"/>
                <a:ea typeface="黑体" panose="02010609060101010101" pitchFamily="2" charset="-122"/>
              </a:rPr>
              <a:t>:</a:t>
            </a:r>
            <a:r>
              <a:rPr lang="zh-CN" altLang="en-US" sz="2200" b="1" dirty="0">
                <a:solidFill>
                  <a:srgbClr val="0066FF"/>
                </a:solidFill>
                <a:latin typeface="黑体" panose="02010609060101010101" pitchFamily="2" charset="-122"/>
                <a:ea typeface="黑体" panose="02010609060101010101" pitchFamily="2" charset="-122"/>
              </a:rPr>
              <a:t>－</a:t>
            </a:r>
            <a:r>
              <a:rPr lang="zh-CN" altLang="en-US" sz="2200" b="1" dirty="0">
                <a:latin typeface="黑体" panose="02010609060101010101" pitchFamily="2" charset="-122"/>
                <a:ea typeface="黑体" panose="02010609060101010101" pitchFamily="2" charset="-122"/>
              </a:rPr>
              <a:t>｝</a:t>
            </a:r>
            <a:endParaRPr lang="zh-CN" altLang="en-US" sz="2200" b="1" dirty="0">
              <a:latin typeface="黑体" panose="02010609060101010101" pitchFamily="2" charset="-122"/>
              <a:ea typeface="黑体" panose="02010609060101010101" pitchFamily="2" charset="-122"/>
            </a:endParaRPr>
          </a:p>
          <a:p>
            <a:pPr algn="ctr" eaLnBrk="1" hangingPunct="1">
              <a:spcBef>
                <a:spcPct val="50000"/>
              </a:spcBef>
            </a:pPr>
            <a:r>
              <a:rPr lang="zh-CN" altLang="en-US" sz="2200" b="1" dirty="0">
                <a:latin typeface="黑体" panose="02010609060101010101" pitchFamily="2" charset="-122"/>
                <a:ea typeface="黑体" panose="02010609060101010101" pitchFamily="2" charset="-122"/>
              </a:rPr>
              <a:t>｛高、黑色、棕色</a:t>
            </a:r>
            <a:r>
              <a:rPr lang="en-US" altLang="zh-CN" sz="2200" b="1" dirty="0">
                <a:latin typeface="黑体" panose="02010609060101010101" pitchFamily="2" charset="-122"/>
                <a:ea typeface="黑体" panose="02010609060101010101" pitchFamily="2" charset="-122"/>
              </a:rPr>
              <a:t>:</a:t>
            </a:r>
            <a:r>
              <a:rPr lang="zh-CN" altLang="en-US" sz="2200" b="1" dirty="0">
                <a:solidFill>
                  <a:srgbClr val="0066FF"/>
                </a:solidFill>
                <a:latin typeface="黑体" panose="02010609060101010101" pitchFamily="2" charset="-122"/>
                <a:ea typeface="黑体" panose="02010609060101010101" pitchFamily="2" charset="-122"/>
              </a:rPr>
              <a:t>－</a:t>
            </a:r>
            <a:r>
              <a:rPr lang="zh-CN" altLang="en-US" sz="2200" b="1" dirty="0">
                <a:latin typeface="黑体" panose="02010609060101010101" pitchFamily="2" charset="-122"/>
                <a:ea typeface="黑体" panose="02010609060101010101" pitchFamily="2" charset="-122"/>
              </a:rPr>
              <a:t>｝</a:t>
            </a:r>
            <a:endParaRPr lang="zh-CN" altLang="en-US" sz="2200" b="1" dirty="0">
              <a:latin typeface="黑体" panose="02010609060101010101" pitchFamily="2" charset="-122"/>
              <a:ea typeface="黑体" panose="02010609060101010101" pitchFamily="2" charset="-122"/>
            </a:endParaRPr>
          </a:p>
        </p:txBody>
      </p:sp>
      <p:cxnSp>
        <p:nvCxnSpPr>
          <p:cNvPr id="15" name="AutoShape 15"/>
          <p:cNvCxnSpPr>
            <a:cxnSpLocks noChangeShapeType="1"/>
            <a:stCxn id="10" idx="2"/>
            <a:endCxn id="14" idx="0"/>
          </p:cNvCxnSpPr>
          <p:nvPr/>
        </p:nvCxnSpPr>
        <p:spPr bwMode="auto">
          <a:xfrm flipH="1">
            <a:off x="2524075" y="3022600"/>
            <a:ext cx="2897188" cy="8382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6" name="Text Box 16"/>
          <p:cNvSpPr txBox="1">
            <a:spLocks noChangeArrowheads="1"/>
          </p:cNvSpPr>
          <p:nvPr/>
        </p:nvSpPr>
        <p:spPr bwMode="auto">
          <a:xfrm>
            <a:off x="3873450" y="3860800"/>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｛高、红色、蓝色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p:txBody>
      </p:sp>
      <p:sp>
        <p:nvSpPr>
          <p:cNvPr id="17" name="Text Box 18"/>
          <p:cNvSpPr txBox="1">
            <a:spLocks noChangeArrowheads="1"/>
          </p:cNvSpPr>
          <p:nvPr/>
        </p:nvSpPr>
        <p:spPr bwMode="auto">
          <a:xfrm>
            <a:off x="6753175" y="3860800"/>
            <a:ext cx="32766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｛矮、金色、蓝色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｛高、金色、棕色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｛高、金色、蓝色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｛矮、金色、棕色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p:txBody>
      </p:sp>
      <p:cxnSp>
        <p:nvCxnSpPr>
          <p:cNvPr id="18" name="AutoShape 19"/>
          <p:cNvCxnSpPr>
            <a:cxnSpLocks noChangeShapeType="1"/>
            <a:stCxn id="10" idx="2"/>
            <a:endCxn id="16" idx="0"/>
          </p:cNvCxnSpPr>
          <p:nvPr/>
        </p:nvCxnSpPr>
        <p:spPr bwMode="auto">
          <a:xfrm>
            <a:off x="5421263" y="3022600"/>
            <a:ext cx="90487" cy="8382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9" name="AutoShape 20"/>
          <p:cNvCxnSpPr>
            <a:cxnSpLocks noChangeShapeType="1"/>
            <a:stCxn id="10" idx="2"/>
            <a:endCxn id="17" idx="0"/>
          </p:cNvCxnSpPr>
          <p:nvPr/>
        </p:nvCxnSpPr>
        <p:spPr bwMode="auto">
          <a:xfrm>
            <a:off x="5421263" y="3022600"/>
            <a:ext cx="2970212" cy="8382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20" name="Rectangle 22"/>
          <p:cNvSpPr>
            <a:spLocks noChangeArrowheads="1"/>
          </p:cNvSpPr>
          <p:nvPr/>
        </p:nvSpPr>
        <p:spPr bwMode="auto">
          <a:xfrm>
            <a:off x="7032575" y="3789363"/>
            <a:ext cx="2736850" cy="503237"/>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Rectangle 23"/>
          <p:cNvSpPr>
            <a:spLocks noChangeArrowheads="1"/>
          </p:cNvSpPr>
          <p:nvPr/>
        </p:nvSpPr>
        <p:spPr bwMode="auto">
          <a:xfrm>
            <a:off x="7042100" y="4797425"/>
            <a:ext cx="2736850" cy="503238"/>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Right)">
                                      <p:cBhvr>
                                        <p:cTn id="7" dur="500"/>
                                        <p:tgtEl>
                                          <p:spTgt spid="9">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strips(downRight)">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strips(downLeft)">
                                      <p:cBhvr>
                                        <p:cTn id="20" dur="500"/>
                                        <p:tgtEl>
                                          <p:spTgt spid="11"/>
                                        </p:tgtEl>
                                      </p:cBhvr>
                                    </p:animEffect>
                                  </p:childTnLst>
                                </p:cTn>
                              </p:par>
                              <p:par>
                                <p:cTn id="21" presetID="18" presetClass="entr" presetSubtype="12"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strips(downLeft)">
                                      <p:cBhvr>
                                        <p:cTn id="23" dur="500"/>
                                        <p:tgtEl>
                                          <p:spTgt spid="15"/>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strips(downRight)">
                                      <p:cBhvr>
                                        <p:cTn id="26" dur="500"/>
                                        <p:tgtEl>
                                          <p:spTgt spid="12"/>
                                        </p:tgtEl>
                                      </p:cBhvr>
                                    </p:animEffect>
                                  </p:childTnLst>
                                </p:cTn>
                              </p:par>
                              <p:par>
                                <p:cTn id="27" presetID="18" presetClass="entr" presetSubtype="6"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strips(downRight)">
                                      <p:cBhvr>
                                        <p:cTn id="29" dur="500"/>
                                        <p:tgtEl>
                                          <p:spTgt spid="18"/>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par>
                                <p:cTn id="33" presetID="18" presetClass="entr" presetSubtype="6"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strips(downRigh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ox(ou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32"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ox(out)">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32"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ox(ou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ox(in)">
                                      <p:cBhvr>
                                        <p:cTn id="55" dur="500"/>
                                        <p:tgtEl>
                                          <p:spTgt spid="21"/>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ox(in)">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P spid="17" grpId="0"/>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1343644"/>
            <a:ext cx="11787188" cy="159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anose="05000000000000000000" pitchFamily="2" charset="2"/>
              <a:buChar char="p"/>
              <a:defRPr/>
            </a:pPr>
            <a:r>
              <a:rPr lang="zh-CN" altLang="zh-CN" sz="3200" dirty="0">
                <a:latin typeface="微软雅黑" panose="020B0503020204020204" pitchFamily="34" charset="-122"/>
                <a:ea typeface="微软雅黑" panose="020B0503020204020204" pitchFamily="34" charset="-122"/>
              </a:rPr>
              <a:t>机器学习就是让</a:t>
            </a:r>
            <a:r>
              <a:rPr lang="zh-CN" altLang="zh-CN" sz="3200" dirty="0" smtClean="0">
                <a:latin typeface="微软雅黑" panose="020B0503020204020204" pitchFamily="34" charset="-122"/>
                <a:ea typeface="微软雅黑" panose="020B0503020204020204" pitchFamily="34" charset="-122"/>
              </a:rPr>
              <a:t>机器来</a:t>
            </a:r>
            <a:r>
              <a:rPr lang="zh-CN" altLang="zh-CN" sz="3200" dirty="0">
                <a:latin typeface="微软雅黑" panose="020B0503020204020204" pitchFamily="34" charset="-122"/>
                <a:ea typeface="微软雅黑" panose="020B0503020204020204" pitchFamily="34" charset="-122"/>
              </a:rPr>
              <a:t>模拟人类的学习功能，是一门研究怎样用机器来模拟或实现人类学习活动的一门学科。机器学习是人工智能中最具有智能特征的前沿研究领域之一。</a:t>
            </a:r>
            <a:endParaRPr lang="zh-CN" altLang="en-US" sz="32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2540943" y="231949"/>
            <a:ext cx="7145372"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a:t>
            </a:r>
            <a:r>
              <a:rPr lang="zh-CN" altLang="en-US" sz="3800" dirty="0" smtClean="0">
                <a:sym typeface="+mn-lt"/>
              </a:rPr>
              <a:t>定义</a:t>
            </a:r>
            <a:r>
              <a:rPr lang="en-US" altLang="zh-CN" sz="3800" dirty="0" smtClean="0">
                <a:sym typeface="+mn-lt"/>
              </a:rPr>
              <a:t>-</a:t>
            </a:r>
            <a:r>
              <a:rPr lang="zh-CN" altLang="en-US" sz="3800" dirty="0" smtClean="0">
                <a:sym typeface="+mn-lt"/>
              </a:rPr>
              <a:t>学科角度</a:t>
            </a:r>
            <a:endParaRPr lang="zh-CN" altLang="en-US" sz="3800" dirty="0">
              <a:sym typeface="+mn-lt"/>
            </a:endParaRPr>
          </a:p>
        </p:txBody>
      </p:sp>
      <p:sp>
        <p:nvSpPr>
          <p:cNvPr id="6" name="Rectangle 3"/>
          <p:cNvSpPr>
            <a:spLocks noChangeArrowheads="1"/>
          </p:cNvSpPr>
          <p:nvPr/>
        </p:nvSpPr>
        <p:spPr bwMode="auto">
          <a:xfrm>
            <a:off x="402827" y="3112269"/>
            <a:ext cx="11787188" cy="190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eaLnBrk="1" hangingPunct="1">
              <a:buFont typeface="Wingdings" panose="05000000000000000000" pitchFamily="2" charset="2"/>
              <a:buChar char="p"/>
              <a:defRPr/>
            </a:pPr>
            <a:r>
              <a:rPr lang="zh-CN" altLang="zh-CN" sz="3200" dirty="0">
                <a:latin typeface="微软雅黑" panose="020B0503020204020204" pitchFamily="34" charset="-122"/>
                <a:ea typeface="微软雅黑" panose="020B0503020204020204" pitchFamily="34" charset="-122"/>
              </a:rPr>
              <a:t>机器学习的研究主要集中在以下三个方面</a:t>
            </a:r>
            <a:endParaRPr lang="en-US" altLang="zh-CN" sz="3200" dirty="0">
              <a:latin typeface="微软雅黑" panose="020B0503020204020204" pitchFamily="34" charset="-122"/>
              <a:ea typeface="微软雅黑" panose="020B0503020204020204" pitchFamily="34" charset="-122"/>
            </a:endParaRPr>
          </a:p>
          <a:p>
            <a:pPr marL="1031875" lvl="1" indent="-457200">
              <a:buFont typeface="Wingdings" panose="05000000000000000000" pitchFamily="2" charset="2"/>
              <a:buChar char="n"/>
            </a:pPr>
            <a:r>
              <a:rPr lang="zh-CN" altLang="zh-CN" sz="2800" dirty="0">
                <a:solidFill>
                  <a:srgbClr val="0070C0"/>
                </a:solidFill>
                <a:latin typeface="微软雅黑" panose="020B0503020204020204" pitchFamily="34" charset="-122"/>
                <a:ea typeface="微软雅黑" panose="020B0503020204020204" pitchFamily="34" charset="-122"/>
              </a:rPr>
              <a:t>认知模型的研究</a:t>
            </a:r>
            <a:endParaRPr lang="en-US" altLang="zh-CN" sz="2800" dirty="0">
              <a:solidFill>
                <a:srgbClr val="0070C0"/>
              </a:solidFill>
              <a:latin typeface="微软雅黑" panose="020B0503020204020204" pitchFamily="34" charset="-122"/>
              <a:ea typeface="微软雅黑" panose="020B0503020204020204" pitchFamily="34" charset="-122"/>
            </a:endParaRPr>
          </a:p>
          <a:p>
            <a:pPr marL="1031875" lvl="1" indent="-457200">
              <a:buFont typeface="Wingdings" panose="05000000000000000000" pitchFamily="2" charset="2"/>
              <a:buChar char="n"/>
            </a:pPr>
            <a:r>
              <a:rPr lang="zh-CN" altLang="zh-CN" sz="2800" dirty="0">
                <a:solidFill>
                  <a:srgbClr val="0070C0"/>
                </a:solidFill>
                <a:latin typeface="微软雅黑" panose="020B0503020204020204" pitchFamily="34" charset="-122"/>
                <a:ea typeface="微软雅黑" panose="020B0503020204020204" pitchFamily="34" charset="-122"/>
              </a:rPr>
              <a:t>理论学习的研究</a:t>
            </a:r>
            <a:endParaRPr lang="en-US" altLang="zh-CN" sz="2800" dirty="0">
              <a:solidFill>
                <a:srgbClr val="0070C0"/>
              </a:solidFill>
              <a:latin typeface="微软雅黑" panose="020B0503020204020204" pitchFamily="34" charset="-122"/>
              <a:ea typeface="微软雅黑" panose="020B0503020204020204" pitchFamily="34" charset="-122"/>
            </a:endParaRPr>
          </a:p>
          <a:p>
            <a:pPr marL="1031875" lvl="1" indent="-457200">
              <a:buFont typeface="Wingdings" panose="05000000000000000000" pitchFamily="2" charset="2"/>
              <a:buChar char="n"/>
            </a:pPr>
            <a:r>
              <a:rPr lang="zh-CN" altLang="zh-CN" sz="2800" dirty="0">
                <a:solidFill>
                  <a:srgbClr val="0070C0"/>
                </a:solidFill>
                <a:latin typeface="微软雅黑" panose="020B0503020204020204" pitchFamily="34" charset="-122"/>
                <a:ea typeface="微软雅黑" panose="020B0503020204020204" pitchFamily="34" charset="-122"/>
              </a:rPr>
              <a:t>面向任务的研究</a:t>
            </a:r>
            <a:endParaRPr lang="zh-CN" altLang="en-US" sz="280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0" dur="500"/>
                                        <p:tgtEl>
                                          <p:spTgt spid="6">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3" dur="500"/>
                                        <p:tgtEl>
                                          <p:spTgt spid="6">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3"/>
          <p:cNvSpPr txBox="1">
            <a:spLocks noChangeArrowheads="1"/>
          </p:cNvSpPr>
          <p:nvPr/>
        </p:nvSpPr>
        <p:spPr bwMode="auto">
          <a:xfrm>
            <a:off x="1100783" y="1024037"/>
            <a:ext cx="82296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按属性“</a:t>
            </a: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眼睛</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”划分“</a:t>
            </a: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金色</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”分支：</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a:t>
            </a: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属性值</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a:t>
            </a: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对象子集</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Text Box 4"/>
          <p:cNvSpPr txBox="1">
            <a:spLocks noChangeArrowheads="1"/>
          </p:cNvSpPr>
          <p:nvPr/>
        </p:nvSpPr>
        <p:spPr bwMode="auto">
          <a:xfrm>
            <a:off x="7870330" y="162877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发色</a:t>
            </a:r>
            <a:endParaRPr lang="zh-CN" altLang="en-US" sz="2400" b="1">
              <a:solidFill>
                <a:srgbClr val="0066FF"/>
              </a:solidFill>
              <a:ea typeface="黑体" panose="02010609060101010101" pitchFamily="2" charset="-122"/>
            </a:endParaRPr>
          </a:p>
        </p:txBody>
      </p:sp>
      <p:sp>
        <p:nvSpPr>
          <p:cNvPr id="10" name="Text Box 5"/>
          <p:cNvSpPr txBox="1">
            <a:spLocks noChangeArrowheads="1"/>
          </p:cNvSpPr>
          <p:nvPr/>
        </p:nvSpPr>
        <p:spPr bwMode="auto">
          <a:xfrm>
            <a:off x="4125417" y="25654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黑色</a:t>
            </a:r>
            <a:endParaRPr lang="zh-CN" altLang="en-US" sz="2400" b="1">
              <a:ea typeface="黑体" panose="02010609060101010101" pitchFamily="2" charset="-122"/>
            </a:endParaRPr>
          </a:p>
        </p:txBody>
      </p:sp>
      <p:sp>
        <p:nvSpPr>
          <p:cNvPr id="11" name="Text Box 6"/>
          <p:cNvSpPr txBox="1">
            <a:spLocks noChangeArrowheads="1"/>
          </p:cNvSpPr>
          <p:nvPr/>
        </p:nvSpPr>
        <p:spPr bwMode="auto">
          <a:xfrm>
            <a:off x="6862267" y="24209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红色</a:t>
            </a:r>
            <a:endParaRPr lang="zh-CN" altLang="en-US" sz="2400" b="1">
              <a:ea typeface="黑体" panose="02010609060101010101" pitchFamily="2" charset="-122"/>
            </a:endParaRPr>
          </a:p>
        </p:txBody>
      </p:sp>
      <p:sp>
        <p:nvSpPr>
          <p:cNvPr id="12" name="Text Box 7"/>
          <p:cNvSpPr txBox="1">
            <a:spLocks noChangeArrowheads="1"/>
          </p:cNvSpPr>
          <p:nvPr/>
        </p:nvSpPr>
        <p:spPr bwMode="auto">
          <a:xfrm>
            <a:off x="8302130" y="23495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金色</a:t>
            </a:r>
            <a:endParaRPr lang="zh-CN" altLang="en-US" sz="2400" b="1">
              <a:ea typeface="黑体" panose="02010609060101010101" pitchFamily="2" charset="-122"/>
            </a:endParaRPr>
          </a:p>
        </p:txBody>
      </p:sp>
      <p:sp>
        <p:nvSpPr>
          <p:cNvPr id="13" name="Text Box 8"/>
          <p:cNvSpPr txBox="1">
            <a:spLocks noChangeArrowheads="1"/>
          </p:cNvSpPr>
          <p:nvPr/>
        </p:nvSpPr>
        <p:spPr bwMode="auto">
          <a:xfrm>
            <a:off x="956767" y="2924175"/>
            <a:ext cx="32766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｛矮、黑色、蓝色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cxnSp>
        <p:nvCxnSpPr>
          <p:cNvPr id="14" name="AutoShape 9"/>
          <p:cNvCxnSpPr>
            <a:cxnSpLocks noChangeShapeType="1"/>
            <a:stCxn id="9" idx="2"/>
            <a:endCxn id="13" idx="0"/>
          </p:cNvCxnSpPr>
          <p:nvPr/>
        </p:nvCxnSpPr>
        <p:spPr bwMode="auto">
          <a:xfrm flipH="1">
            <a:off x="2595067" y="2085975"/>
            <a:ext cx="6030913" cy="8382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5" name="Text Box 10"/>
          <p:cNvSpPr txBox="1">
            <a:spLocks noChangeArrowheads="1"/>
          </p:cNvSpPr>
          <p:nvPr/>
        </p:nvSpPr>
        <p:spPr bwMode="auto">
          <a:xfrm>
            <a:off x="3909517" y="3213100"/>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｛高、红色、蓝色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p:txBody>
      </p:sp>
      <p:sp>
        <p:nvSpPr>
          <p:cNvPr id="16" name="Text Box 11"/>
          <p:cNvSpPr txBox="1">
            <a:spLocks noChangeArrowheads="1"/>
          </p:cNvSpPr>
          <p:nvPr/>
        </p:nvSpPr>
        <p:spPr bwMode="auto">
          <a:xfrm>
            <a:off x="7005142" y="2997200"/>
            <a:ext cx="32766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｛矮、金色、蓝色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｛高、金色、棕色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｛高、金色、蓝色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｛矮、金色、棕色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p:txBody>
      </p:sp>
      <p:cxnSp>
        <p:nvCxnSpPr>
          <p:cNvPr id="17" name="AutoShape 12"/>
          <p:cNvCxnSpPr>
            <a:cxnSpLocks noChangeShapeType="1"/>
            <a:stCxn id="9" idx="2"/>
            <a:endCxn id="15" idx="0"/>
          </p:cNvCxnSpPr>
          <p:nvPr/>
        </p:nvCxnSpPr>
        <p:spPr bwMode="auto">
          <a:xfrm flipH="1">
            <a:off x="5547817" y="2085975"/>
            <a:ext cx="3078163" cy="112712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8" name="AutoShape 13"/>
          <p:cNvCxnSpPr>
            <a:cxnSpLocks noChangeShapeType="1"/>
            <a:stCxn id="9" idx="2"/>
            <a:endCxn id="16" idx="0"/>
          </p:cNvCxnSpPr>
          <p:nvPr/>
        </p:nvCxnSpPr>
        <p:spPr bwMode="auto">
          <a:xfrm>
            <a:off x="8625980" y="2085975"/>
            <a:ext cx="17462" cy="91122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9" name="Oval 14"/>
          <p:cNvSpPr>
            <a:spLocks noChangeArrowheads="1"/>
          </p:cNvSpPr>
          <p:nvPr/>
        </p:nvSpPr>
        <p:spPr bwMode="auto">
          <a:xfrm>
            <a:off x="7149605" y="2852738"/>
            <a:ext cx="2881312" cy="208915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Text Box 15"/>
          <p:cNvSpPr txBox="1">
            <a:spLocks noChangeArrowheads="1"/>
          </p:cNvSpPr>
          <p:nvPr/>
        </p:nvSpPr>
        <p:spPr bwMode="auto">
          <a:xfrm>
            <a:off x="2253755" y="5661025"/>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｛矮、金色、蓝色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sp>
        <p:nvSpPr>
          <p:cNvPr id="21" name="Text Box 16"/>
          <p:cNvSpPr txBox="1">
            <a:spLocks noChangeArrowheads="1"/>
          </p:cNvSpPr>
          <p:nvPr/>
        </p:nvSpPr>
        <p:spPr bwMode="auto">
          <a:xfrm>
            <a:off x="7005142" y="5661025"/>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｛高、金色、棕色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｛矮、金色、棕色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sp>
        <p:nvSpPr>
          <p:cNvPr id="22" name="Text Box 20"/>
          <p:cNvSpPr txBox="1">
            <a:spLocks noChangeArrowheads="1"/>
          </p:cNvSpPr>
          <p:nvPr/>
        </p:nvSpPr>
        <p:spPr bwMode="auto">
          <a:xfrm>
            <a:off x="7870330" y="292417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眼睛</a:t>
            </a:r>
            <a:endParaRPr lang="zh-CN" altLang="en-US" sz="2400" b="1">
              <a:solidFill>
                <a:srgbClr val="0066FF"/>
              </a:solidFill>
              <a:ea typeface="黑体" panose="02010609060101010101" pitchFamily="2" charset="-122"/>
            </a:endParaRPr>
          </a:p>
        </p:txBody>
      </p:sp>
      <p:cxnSp>
        <p:nvCxnSpPr>
          <p:cNvPr id="23" name="AutoShape 21"/>
          <p:cNvCxnSpPr>
            <a:cxnSpLocks noChangeShapeType="1"/>
            <a:stCxn id="22" idx="2"/>
            <a:endCxn id="20" idx="0"/>
          </p:cNvCxnSpPr>
          <p:nvPr/>
        </p:nvCxnSpPr>
        <p:spPr bwMode="auto">
          <a:xfrm flipH="1">
            <a:off x="3892055" y="3381375"/>
            <a:ext cx="4733925" cy="227965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24" name="AutoShape 22"/>
          <p:cNvCxnSpPr>
            <a:cxnSpLocks noChangeShapeType="1"/>
            <a:stCxn id="22" idx="2"/>
            <a:endCxn id="21" idx="0"/>
          </p:cNvCxnSpPr>
          <p:nvPr/>
        </p:nvCxnSpPr>
        <p:spPr bwMode="auto">
          <a:xfrm>
            <a:off x="8625980" y="3381375"/>
            <a:ext cx="17462" cy="227965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25" name="Text Box 23"/>
          <p:cNvSpPr txBox="1">
            <a:spLocks noChangeArrowheads="1"/>
          </p:cNvSpPr>
          <p:nvPr/>
        </p:nvSpPr>
        <p:spPr bwMode="auto">
          <a:xfrm>
            <a:off x="5493842" y="508476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蓝色</a:t>
            </a:r>
            <a:endParaRPr lang="zh-CN" altLang="en-US" sz="2400" b="1">
              <a:ea typeface="黑体" panose="02010609060101010101" pitchFamily="2" charset="-122"/>
            </a:endParaRPr>
          </a:p>
        </p:txBody>
      </p:sp>
      <p:sp>
        <p:nvSpPr>
          <p:cNvPr id="26" name="Text Box 24"/>
          <p:cNvSpPr txBox="1">
            <a:spLocks noChangeArrowheads="1"/>
          </p:cNvSpPr>
          <p:nvPr/>
        </p:nvSpPr>
        <p:spPr bwMode="auto">
          <a:xfrm>
            <a:off x="8446592" y="530066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棕色</a:t>
            </a:r>
            <a:endParaRPr lang="zh-CN" altLang="en-US" sz="2400" b="1">
              <a:ea typeface="黑体" panose="02010609060101010101" pitchFamily="2" charset="-122"/>
            </a:endParaRPr>
          </a:p>
        </p:txBody>
      </p:sp>
      <p:sp>
        <p:nvSpPr>
          <p:cNvPr id="27" name="Rectangle 25"/>
          <p:cNvSpPr>
            <a:spLocks noChangeArrowheads="1"/>
          </p:cNvSpPr>
          <p:nvPr/>
        </p:nvSpPr>
        <p:spPr bwMode="auto">
          <a:xfrm>
            <a:off x="1461592" y="4941888"/>
            <a:ext cx="2303463" cy="504825"/>
          </a:xfrm>
          <a:prstGeom prst="rect">
            <a:avLst/>
          </a:prstGeom>
          <a:solidFill>
            <a:srgbClr val="FFFFCC"/>
          </a:solidFill>
          <a:ln w="19050">
            <a:solidFill>
              <a:srgbClr val="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200" b="1" i="0" u="none" strike="noStrike" kern="0" cap="none" spc="0" normalizeH="0" baseline="0" noProof="0" smtClean="0">
                <a:ln>
                  <a:noFill/>
                </a:ln>
                <a:solidFill>
                  <a:srgbClr val="FF0000"/>
                </a:solidFill>
                <a:effectLst/>
                <a:uLnTx/>
                <a:uFillTx/>
                <a:ea typeface="黑体" panose="02010609060101010101" pitchFamily="2" charset="-122"/>
              </a:rPr>
              <a:t>二级决策树</a:t>
            </a:r>
            <a:r>
              <a:rPr kumimoji="0" lang="zh-CN" altLang="en-US" sz="1800" b="0" i="0" u="none" strike="noStrike" kern="0" cap="none" spc="0" normalizeH="0" baseline="0" noProof="0" smtClean="0">
                <a:ln>
                  <a:noFill/>
                </a:ln>
                <a:solidFill>
                  <a:sysClr val="windowText" lastClr="000000"/>
                </a:solidFill>
                <a:effectLst/>
                <a:uLnTx/>
                <a:uFillTx/>
              </a:rPr>
              <a:t> </a:t>
            </a: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Rectangle 27"/>
          <p:cNvSpPr>
            <a:spLocks noChangeArrowheads="1"/>
          </p:cNvSpPr>
          <p:nvPr/>
        </p:nvSpPr>
        <p:spPr bwMode="auto">
          <a:xfrm>
            <a:off x="1137742" y="2852738"/>
            <a:ext cx="2843213" cy="1512887"/>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Rectangle 28"/>
          <p:cNvSpPr>
            <a:spLocks noChangeArrowheads="1"/>
          </p:cNvSpPr>
          <p:nvPr/>
        </p:nvSpPr>
        <p:spPr bwMode="auto">
          <a:xfrm>
            <a:off x="4125417" y="3141663"/>
            <a:ext cx="2843213" cy="646112"/>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Rectangle 29"/>
          <p:cNvSpPr>
            <a:spLocks noChangeArrowheads="1"/>
          </p:cNvSpPr>
          <p:nvPr/>
        </p:nvSpPr>
        <p:spPr bwMode="auto">
          <a:xfrm>
            <a:off x="2469655" y="5661025"/>
            <a:ext cx="2843212" cy="936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 name="Rectangle 30"/>
          <p:cNvSpPr>
            <a:spLocks noChangeArrowheads="1"/>
          </p:cNvSpPr>
          <p:nvPr/>
        </p:nvSpPr>
        <p:spPr bwMode="auto">
          <a:xfrm>
            <a:off x="7222630" y="5661025"/>
            <a:ext cx="2843212" cy="936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Rectangle 31"/>
          <p:cNvSpPr>
            <a:spLocks noChangeArrowheads="1"/>
          </p:cNvSpPr>
          <p:nvPr/>
        </p:nvSpPr>
        <p:spPr bwMode="auto">
          <a:xfrm>
            <a:off x="1461592" y="4437063"/>
            <a:ext cx="5761038" cy="504825"/>
          </a:xfrm>
          <a:prstGeom prst="rect">
            <a:avLst/>
          </a:prstGeom>
          <a:solidFill>
            <a:srgbClr val="FFFFCC"/>
          </a:solidFill>
          <a:ln w="19050">
            <a:solidFill>
              <a:srgbClr val="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smtClean="0">
                <a:ln>
                  <a:noFill/>
                </a:ln>
                <a:solidFill>
                  <a:sysClr val="windowText" lastClr="000000"/>
                </a:solidFill>
                <a:effectLst/>
                <a:uLnTx/>
                <a:uFillTx/>
                <a:ea typeface="黑体" panose="02010609060101010101" pitchFamily="2" charset="-122"/>
              </a:rPr>
              <a:t>所有</a:t>
            </a:r>
            <a:r>
              <a:rPr kumimoji="0" lang="zh-CN" altLang="en-US" sz="2400" b="1" i="0" u="none" strike="noStrike" kern="0" cap="none" spc="0" normalizeH="0" baseline="0" noProof="0" smtClean="0">
                <a:ln>
                  <a:noFill/>
                </a:ln>
                <a:solidFill>
                  <a:srgbClr val="FF0000"/>
                </a:solidFill>
                <a:effectLst/>
                <a:uLnTx/>
                <a:uFillTx/>
                <a:ea typeface="黑体" panose="02010609060101010101" pitchFamily="2" charset="-122"/>
              </a:rPr>
              <a:t>叶节点</a:t>
            </a:r>
            <a:r>
              <a:rPr kumimoji="0" lang="zh-CN" altLang="en-US" sz="2400" b="1" i="0" u="none" strike="noStrike" kern="0" cap="none" spc="0" normalizeH="0" baseline="0" noProof="0" smtClean="0">
                <a:ln>
                  <a:noFill/>
                </a:ln>
                <a:solidFill>
                  <a:sysClr val="windowText" lastClr="000000"/>
                </a:solidFill>
                <a:effectLst/>
                <a:uLnTx/>
                <a:uFillTx/>
                <a:ea typeface="黑体" panose="02010609060101010101" pitchFamily="2" charset="-122"/>
              </a:rPr>
              <a:t>的对象子集只含</a:t>
            </a:r>
            <a:r>
              <a:rPr kumimoji="0" lang="zh-CN" altLang="en-US" sz="2400" b="1" i="0" u="none" strike="noStrike" kern="0" cap="none" spc="0" normalizeH="0" baseline="0" noProof="0" smtClean="0">
                <a:ln>
                  <a:noFill/>
                </a:ln>
                <a:solidFill>
                  <a:srgbClr val="FF0000"/>
                </a:solidFill>
                <a:effectLst/>
                <a:uLnTx/>
                <a:uFillTx/>
                <a:ea typeface="黑体" panose="02010609060101010101" pitchFamily="2" charset="-122"/>
              </a:rPr>
              <a:t>同一类对象</a:t>
            </a:r>
            <a:endParaRPr kumimoji="0" lang="zh-CN" altLang="en-US" sz="2400" b="1" i="0" u="none" strike="noStrike" kern="0" cap="none" spc="0" normalizeH="0" baseline="0" noProof="0" smtClean="0">
              <a:ln>
                <a:noFill/>
              </a:ln>
              <a:solidFill>
                <a:srgbClr val="FF0000"/>
              </a:solidFill>
              <a:effectLst/>
              <a:uLnTx/>
              <a:uFillTx/>
              <a:ea typeface="黑体" panose="0201060906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4)">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strips(downRigh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strips(downRigh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1" nodeType="clickEffect">
                                  <p:stCondLst>
                                    <p:cond delay="0"/>
                                  </p:stCondLst>
                                  <p:childTnLst>
                                    <p:anim calcmode="lin" valueType="num">
                                      <p:cBhvr additive="base">
                                        <p:cTn id="21" dur="500"/>
                                        <p:tgtEl>
                                          <p:spTgt spid="19"/>
                                        </p:tgtEl>
                                        <p:attrNameLst>
                                          <p:attrName>ppt_x</p:attrName>
                                        </p:attrNameLst>
                                      </p:cBhvr>
                                      <p:tavLst>
                                        <p:tav tm="0">
                                          <p:val>
                                            <p:strVal val="ppt_x"/>
                                          </p:val>
                                        </p:tav>
                                        <p:tav tm="100000">
                                          <p:val>
                                            <p:strVal val="ppt_x"/>
                                          </p:val>
                                        </p:tav>
                                      </p:tavLst>
                                    </p:anim>
                                    <p:anim calcmode="lin" valueType="num">
                                      <p:cBhvr additive="base">
                                        <p:cTn id="22" dur="500"/>
                                        <p:tgtEl>
                                          <p:spTgt spid="19"/>
                                        </p:tgtEl>
                                        <p:attrNameLst>
                                          <p:attrName>ppt_y</p:attrName>
                                        </p:attrNameLst>
                                      </p:cBhvr>
                                      <p:tavLst>
                                        <p:tav tm="0">
                                          <p:val>
                                            <p:strVal val="ppt_y"/>
                                          </p:val>
                                        </p:tav>
                                        <p:tav tm="100000">
                                          <p:val>
                                            <p:strVal val="1+ppt_h/2"/>
                                          </p:val>
                                        </p:tav>
                                      </p:tavLst>
                                    </p:anim>
                                    <p:set>
                                      <p:cBhvr>
                                        <p:cTn id="23" dur="1" fill="hold">
                                          <p:stCondLst>
                                            <p:cond delay="499"/>
                                          </p:stCondLst>
                                        </p:cTn>
                                        <p:tgtEl>
                                          <p:spTgt spid="19"/>
                                        </p:tgtEl>
                                        <p:attrNameLst>
                                          <p:attrName>style.visibility</p:attrName>
                                        </p:attrNameLst>
                                      </p:cBhvr>
                                      <p:to>
                                        <p:strVal val="hidden"/>
                                      </p:to>
                                    </p:set>
                                  </p:childTnLst>
                                </p:cTn>
                              </p:par>
                              <p:par>
                                <p:cTn id="24" presetID="2" presetClass="exit" presetSubtype="4" fill="hold" grpId="0" nodeType="withEffect">
                                  <p:stCondLst>
                                    <p:cond delay="0"/>
                                  </p:stCondLst>
                                  <p:childTnLst>
                                    <p:anim calcmode="lin" valueType="num">
                                      <p:cBhvr additive="base">
                                        <p:cTn id="25" dur="500"/>
                                        <p:tgtEl>
                                          <p:spTgt spid="16"/>
                                        </p:tgtEl>
                                        <p:attrNameLst>
                                          <p:attrName>ppt_x</p:attrName>
                                        </p:attrNameLst>
                                      </p:cBhvr>
                                      <p:tavLst>
                                        <p:tav tm="0">
                                          <p:val>
                                            <p:strVal val="ppt_x"/>
                                          </p:val>
                                        </p:tav>
                                        <p:tav tm="100000">
                                          <p:val>
                                            <p:strVal val="ppt_x"/>
                                          </p:val>
                                        </p:tav>
                                      </p:tavLst>
                                    </p:anim>
                                    <p:anim calcmode="lin" valueType="num">
                                      <p:cBhvr additive="base">
                                        <p:cTn id="26" dur="500"/>
                                        <p:tgtEl>
                                          <p:spTgt spid="16"/>
                                        </p:tgtEl>
                                        <p:attrNameLst>
                                          <p:attrName>ppt_y</p:attrName>
                                        </p:attrNameLst>
                                      </p:cBhvr>
                                      <p:tavLst>
                                        <p:tav tm="0">
                                          <p:val>
                                            <p:strVal val="ppt_y"/>
                                          </p:val>
                                        </p:tav>
                                        <p:tav tm="100000">
                                          <p:val>
                                            <p:strVal val="1+ppt_h/2"/>
                                          </p:val>
                                        </p:tav>
                                      </p:tavLst>
                                    </p:anim>
                                    <p:set>
                                      <p:cBhvr>
                                        <p:cTn id="27" dur="1" fill="hold">
                                          <p:stCondLst>
                                            <p:cond delay="499"/>
                                          </p:stCondLst>
                                        </p:cTn>
                                        <p:tgtEl>
                                          <p:spTgt spid="16"/>
                                        </p:tgtEl>
                                        <p:attrNameLst>
                                          <p:attrName>style.visibility</p:attrName>
                                        </p:attrNameLst>
                                      </p:cBhvr>
                                      <p:to>
                                        <p:strVal val="hidden"/>
                                      </p:to>
                                    </p:set>
                                  </p:childTnLst>
                                </p:cTn>
                              </p:par>
                              <p:par>
                                <p:cTn id="28" presetID="18" presetClass="entr" presetSubtype="12"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strips(downLef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strips(downLeft)">
                                      <p:cBhvr>
                                        <p:cTn id="35" dur="500"/>
                                        <p:tgtEl>
                                          <p:spTgt spid="25"/>
                                        </p:tgtEl>
                                      </p:cBhvr>
                                    </p:animEffect>
                                  </p:childTnLst>
                                </p:cTn>
                              </p:par>
                              <p:par>
                                <p:cTn id="36" presetID="18" presetClass="entr" presetSubtype="12"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strips(downLeft)">
                                      <p:cBhvr>
                                        <p:cTn id="38" dur="500"/>
                                        <p:tgtEl>
                                          <p:spTgt spid="23"/>
                                        </p:tgtEl>
                                      </p:cBhvr>
                                    </p:animEffect>
                                  </p:childTnLst>
                                </p:cTn>
                              </p:par>
                              <p:par>
                                <p:cTn id="39" presetID="18" presetClass="entr" presetSubtype="12"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strips(downLeft)">
                                      <p:cBhvr>
                                        <p:cTn id="41" dur="500"/>
                                        <p:tgtEl>
                                          <p:spTgt spid="26"/>
                                        </p:tgtEl>
                                      </p:cBhvr>
                                    </p:animEffect>
                                  </p:childTnLst>
                                </p:cTn>
                              </p:par>
                              <p:par>
                                <p:cTn id="42" presetID="18" presetClass="entr" presetSubtype="12"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strips(downLeft)">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strips(downLeft)">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12"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strips(downLef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grpId="2" nodeType="clickEffect">
                                  <p:stCondLst>
                                    <p:cond delay="0"/>
                                  </p:stCondLst>
                                  <p:childTnLst>
                                    <p:anim calcmode="lin" valueType="num">
                                      <p:cBhvr additive="base">
                                        <p:cTn id="58" dur="500"/>
                                        <p:tgtEl>
                                          <p:spTgt spid="19"/>
                                        </p:tgtEl>
                                        <p:attrNameLst>
                                          <p:attrName>ppt_x</p:attrName>
                                        </p:attrNameLst>
                                      </p:cBhvr>
                                      <p:tavLst>
                                        <p:tav tm="0">
                                          <p:val>
                                            <p:strVal val="ppt_x"/>
                                          </p:val>
                                        </p:tav>
                                        <p:tav tm="100000">
                                          <p:val>
                                            <p:strVal val="ppt_x"/>
                                          </p:val>
                                        </p:tav>
                                      </p:tavLst>
                                    </p:anim>
                                    <p:anim calcmode="lin" valueType="num">
                                      <p:cBhvr additive="base">
                                        <p:cTn id="59" dur="500"/>
                                        <p:tgtEl>
                                          <p:spTgt spid="19"/>
                                        </p:tgtEl>
                                        <p:attrNameLst>
                                          <p:attrName>ppt_y</p:attrName>
                                        </p:attrNameLst>
                                      </p:cBhvr>
                                      <p:tavLst>
                                        <p:tav tm="0">
                                          <p:val>
                                            <p:strVal val="ppt_y"/>
                                          </p:val>
                                        </p:tav>
                                        <p:tav tm="100000">
                                          <p:val>
                                            <p:strVal val="1+ppt_h/2"/>
                                          </p:val>
                                        </p:tav>
                                      </p:tavLst>
                                    </p:anim>
                                    <p:set>
                                      <p:cBhvr>
                                        <p:cTn id="60" dur="1" fill="hold">
                                          <p:stCondLst>
                                            <p:cond delay="499"/>
                                          </p:stCondLst>
                                        </p:cTn>
                                        <p:tgtEl>
                                          <p:spTgt spid="1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box(in)">
                                      <p:cBhvr>
                                        <p:cTn id="65" dur="500"/>
                                        <p:tgtEl>
                                          <p:spTgt spid="32"/>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4"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heel(4)">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4"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heel(4)">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4" fill="hold" grpId="0" nodeType="click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4)">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4"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wheel(4)">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box(in)">
                                      <p:cBhvr>
                                        <p:cTn id="9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P spid="19" grpId="1" animBg="1"/>
      <p:bldP spid="19" grpId="2" animBg="1"/>
      <p:bldP spid="20" grpId="0"/>
      <p:bldP spid="21" grpId="0"/>
      <p:bldP spid="22" grpId="0"/>
      <p:bldP spid="25" grpId="0"/>
      <p:bldP spid="26" grpId="0"/>
      <p:bldP spid="27" grpId="0" animBg="1"/>
      <p:bldP spid="28" grpId="0" animBg="1"/>
      <p:bldP spid="29" grpId="0" animBg="1"/>
      <p:bldP spid="30" grpId="0" animBg="1"/>
      <p:bldP spid="31" grpId="0" animBg="1"/>
      <p:bldP spid="3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4"/>
          <p:cNvSpPr txBox="1">
            <a:spLocks noChangeArrowheads="1"/>
          </p:cNvSpPr>
          <p:nvPr/>
        </p:nvSpPr>
        <p:spPr bwMode="auto">
          <a:xfrm>
            <a:off x="4881190" y="182113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发色</a:t>
            </a:r>
            <a:endParaRPr lang="zh-CN" altLang="en-US" sz="2400" b="1">
              <a:solidFill>
                <a:srgbClr val="0066FF"/>
              </a:solidFill>
              <a:ea typeface="黑体" panose="02010609060101010101" pitchFamily="2" charset="-122"/>
            </a:endParaRPr>
          </a:p>
        </p:txBody>
      </p:sp>
      <p:sp>
        <p:nvSpPr>
          <p:cNvPr id="9" name="Text Box 5"/>
          <p:cNvSpPr txBox="1">
            <a:spLocks noChangeArrowheads="1"/>
          </p:cNvSpPr>
          <p:nvPr/>
        </p:nvSpPr>
        <p:spPr bwMode="auto">
          <a:xfrm>
            <a:off x="2793628" y="232596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黑色</a:t>
            </a:r>
            <a:endParaRPr lang="zh-CN" altLang="en-US" sz="2400" b="1">
              <a:ea typeface="黑体" panose="02010609060101010101" pitchFamily="2" charset="-122"/>
            </a:endParaRPr>
          </a:p>
        </p:txBody>
      </p:sp>
      <p:sp>
        <p:nvSpPr>
          <p:cNvPr id="10" name="Text Box 6"/>
          <p:cNvSpPr txBox="1">
            <a:spLocks noChangeArrowheads="1"/>
          </p:cNvSpPr>
          <p:nvPr/>
        </p:nvSpPr>
        <p:spPr bwMode="auto">
          <a:xfrm>
            <a:off x="4522415" y="268632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红色</a:t>
            </a:r>
            <a:endParaRPr lang="zh-CN" altLang="en-US" sz="2400" b="1">
              <a:ea typeface="黑体" panose="02010609060101010101" pitchFamily="2" charset="-122"/>
            </a:endParaRPr>
          </a:p>
        </p:txBody>
      </p:sp>
      <p:sp>
        <p:nvSpPr>
          <p:cNvPr id="11" name="Text Box 7"/>
          <p:cNvSpPr txBox="1">
            <a:spLocks noChangeArrowheads="1"/>
          </p:cNvSpPr>
          <p:nvPr/>
        </p:nvSpPr>
        <p:spPr bwMode="auto">
          <a:xfrm>
            <a:off x="6681415" y="2181497"/>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金色</a:t>
            </a:r>
            <a:endParaRPr lang="zh-CN" altLang="en-US" sz="2400" b="1">
              <a:ea typeface="黑体" panose="02010609060101010101" pitchFamily="2" charset="-122"/>
            </a:endParaRPr>
          </a:p>
        </p:txBody>
      </p:sp>
      <p:sp>
        <p:nvSpPr>
          <p:cNvPr id="12" name="Text Box 8"/>
          <p:cNvSpPr txBox="1">
            <a:spLocks noChangeArrowheads="1"/>
          </p:cNvSpPr>
          <p:nvPr/>
        </p:nvSpPr>
        <p:spPr bwMode="auto">
          <a:xfrm>
            <a:off x="1064840" y="3045097"/>
            <a:ext cx="32766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｛矮、黑色、蓝色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cxnSp>
        <p:nvCxnSpPr>
          <p:cNvPr id="13" name="AutoShape 9"/>
          <p:cNvCxnSpPr>
            <a:cxnSpLocks noChangeShapeType="1"/>
            <a:stCxn id="6" idx="2"/>
            <a:endCxn id="12" idx="0"/>
          </p:cNvCxnSpPr>
          <p:nvPr/>
        </p:nvCxnSpPr>
        <p:spPr bwMode="auto">
          <a:xfrm flipH="1">
            <a:off x="2703140" y="2278335"/>
            <a:ext cx="2933700" cy="766762"/>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4" name="Text Box 10"/>
          <p:cNvSpPr txBox="1">
            <a:spLocks noChangeArrowheads="1"/>
          </p:cNvSpPr>
          <p:nvPr/>
        </p:nvSpPr>
        <p:spPr bwMode="auto">
          <a:xfrm>
            <a:off x="4017590" y="3334022"/>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｛高、红色、蓝色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p:txBody>
      </p:sp>
      <p:cxnSp>
        <p:nvCxnSpPr>
          <p:cNvPr id="15" name="AutoShape 12"/>
          <p:cNvCxnSpPr>
            <a:cxnSpLocks noChangeShapeType="1"/>
            <a:stCxn id="6" idx="2"/>
            <a:endCxn id="14" idx="0"/>
          </p:cNvCxnSpPr>
          <p:nvPr/>
        </p:nvCxnSpPr>
        <p:spPr bwMode="auto">
          <a:xfrm>
            <a:off x="5636840" y="2278335"/>
            <a:ext cx="19050" cy="1055687"/>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6" name="AutoShape 13"/>
          <p:cNvCxnSpPr>
            <a:cxnSpLocks noChangeShapeType="1"/>
            <a:stCxn id="6" idx="2"/>
            <a:endCxn id="19" idx="0"/>
          </p:cNvCxnSpPr>
          <p:nvPr/>
        </p:nvCxnSpPr>
        <p:spPr bwMode="auto">
          <a:xfrm>
            <a:off x="5636840" y="2278335"/>
            <a:ext cx="3241675" cy="1030287"/>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7" name="Text Box 15"/>
          <p:cNvSpPr txBox="1">
            <a:spLocks noChangeArrowheads="1"/>
          </p:cNvSpPr>
          <p:nvPr/>
        </p:nvSpPr>
        <p:spPr bwMode="auto">
          <a:xfrm>
            <a:off x="2288803" y="5926410"/>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｛矮、金色、蓝色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sp>
        <p:nvSpPr>
          <p:cNvPr id="18" name="Text Box 16"/>
          <p:cNvSpPr txBox="1">
            <a:spLocks noChangeArrowheads="1"/>
          </p:cNvSpPr>
          <p:nvPr/>
        </p:nvSpPr>
        <p:spPr bwMode="auto">
          <a:xfrm>
            <a:off x="7113215" y="5781947"/>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｛高、金色、棕色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｛矮、金色、棕色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sp>
        <p:nvSpPr>
          <p:cNvPr id="19" name="Text Box 17"/>
          <p:cNvSpPr txBox="1">
            <a:spLocks noChangeArrowheads="1"/>
          </p:cNvSpPr>
          <p:nvPr/>
        </p:nvSpPr>
        <p:spPr bwMode="auto">
          <a:xfrm>
            <a:off x="8122865" y="330862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眼睛</a:t>
            </a:r>
            <a:endParaRPr lang="zh-CN" altLang="en-US" sz="2400" b="1">
              <a:solidFill>
                <a:srgbClr val="0066FF"/>
              </a:solidFill>
              <a:ea typeface="黑体" panose="02010609060101010101" pitchFamily="2" charset="-122"/>
            </a:endParaRPr>
          </a:p>
        </p:txBody>
      </p:sp>
      <p:cxnSp>
        <p:nvCxnSpPr>
          <p:cNvPr id="20" name="AutoShape 18"/>
          <p:cNvCxnSpPr>
            <a:cxnSpLocks noChangeShapeType="1"/>
            <a:stCxn id="19" idx="2"/>
            <a:endCxn id="17" idx="0"/>
          </p:cNvCxnSpPr>
          <p:nvPr/>
        </p:nvCxnSpPr>
        <p:spPr bwMode="auto">
          <a:xfrm flipH="1">
            <a:off x="3927103" y="3765822"/>
            <a:ext cx="4951412" cy="2160588"/>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21" name="AutoShape 19"/>
          <p:cNvCxnSpPr>
            <a:cxnSpLocks noChangeShapeType="1"/>
            <a:stCxn id="19" idx="2"/>
            <a:endCxn id="18" idx="0"/>
          </p:cNvCxnSpPr>
          <p:nvPr/>
        </p:nvCxnSpPr>
        <p:spPr bwMode="auto">
          <a:xfrm flipH="1">
            <a:off x="8751515" y="3765822"/>
            <a:ext cx="127000" cy="201612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22" name="Text Box 20"/>
          <p:cNvSpPr txBox="1">
            <a:spLocks noChangeArrowheads="1"/>
          </p:cNvSpPr>
          <p:nvPr/>
        </p:nvSpPr>
        <p:spPr bwMode="auto">
          <a:xfrm>
            <a:off x="5601915" y="520568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蓝色</a:t>
            </a:r>
            <a:endParaRPr lang="zh-CN" altLang="en-US" sz="2400" b="1">
              <a:ea typeface="黑体" panose="02010609060101010101" pitchFamily="2" charset="-122"/>
            </a:endParaRPr>
          </a:p>
        </p:txBody>
      </p:sp>
      <p:sp>
        <p:nvSpPr>
          <p:cNvPr id="23" name="Text Box 21"/>
          <p:cNvSpPr txBox="1">
            <a:spLocks noChangeArrowheads="1"/>
          </p:cNvSpPr>
          <p:nvPr/>
        </p:nvSpPr>
        <p:spPr bwMode="auto">
          <a:xfrm>
            <a:off x="8554665" y="542158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棕色</a:t>
            </a:r>
            <a:endParaRPr lang="zh-CN" altLang="en-US" sz="2400" b="1">
              <a:ea typeface="黑体" panose="02010609060101010101" pitchFamily="2" charset="-122"/>
            </a:endParaRPr>
          </a:p>
        </p:txBody>
      </p:sp>
      <p:sp>
        <p:nvSpPr>
          <p:cNvPr id="24" name="Rectangle 22"/>
          <p:cNvSpPr>
            <a:spLocks noChangeArrowheads="1"/>
          </p:cNvSpPr>
          <p:nvPr/>
        </p:nvSpPr>
        <p:spPr bwMode="auto">
          <a:xfrm>
            <a:off x="1641103" y="1024037"/>
            <a:ext cx="2303462" cy="504825"/>
          </a:xfrm>
          <a:prstGeom prst="rect">
            <a:avLst/>
          </a:prstGeom>
          <a:solidFill>
            <a:srgbClr val="FFFFCC"/>
          </a:solidFill>
          <a:ln w="19050">
            <a:solidFill>
              <a:srgbClr val="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rgbClr val="FF0000"/>
                </a:solidFill>
                <a:effectLst/>
                <a:uLnTx/>
                <a:uFillTx/>
                <a:ea typeface="黑体" panose="02010609060101010101" pitchFamily="2" charset="-122"/>
              </a:rPr>
              <a:t>二级决策树</a:t>
            </a:r>
            <a:r>
              <a:rPr kumimoji="0" lang="zh-CN" altLang="en-US" sz="2400" b="0" i="0" u="none" strike="noStrike" kern="0" cap="none" spc="0" normalizeH="0" baseline="0" noProof="0" dirty="0" smtClean="0">
                <a:ln>
                  <a:noFill/>
                </a:ln>
                <a:solidFill>
                  <a:sysClr val="windowText" lastClr="000000"/>
                </a:solidFill>
                <a:effectLst/>
                <a:uLnTx/>
                <a:uFillTx/>
              </a:rPr>
              <a:t> </a:t>
            </a:r>
            <a:endParaRPr kumimoji="0" lang="zh-CN" altLang="en-US" sz="2400" b="0" i="0" u="none" strike="noStrike" kern="0" cap="none" spc="0" normalizeH="0" baseline="0" noProof="0" dirty="0" smtClean="0">
              <a:ln>
                <a:noFill/>
              </a:ln>
              <a:solidFill>
                <a:sysClr val="windowText" lastClr="000000"/>
              </a:solidFill>
              <a:effectLst/>
              <a:uLnTx/>
              <a:uFillTx/>
            </a:endParaRPr>
          </a:p>
        </p:txBody>
      </p:sp>
      <p:sp>
        <p:nvSpPr>
          <p:cNvPr id="25" name="AutoShape 23"/>
          <p:cNvSpPr>
            <a:spLocks noChangeArrowheads="1"/>
          </p:cNvSpPr>
          <p:nvPr/>
        </p:nvSpPr>
        <p:spPr bwMode="auto">
          <a:xfrm>
            <a:off x="5673353" y="1317897"/>
            <a:ext cx="4716462" cy="574675"/>
          </a:xfrm>
          <a:prstGeom prst="wedgeRectCallout">
            <a:avLst>
              <a:gd name="adj1" fmla="val -42458"/>
              <a:gd name="adj2" fmla="val 87569"/>
            </a:avLst>
          </a:prstGeom>
          <a:solidFill>
            <a:srgbClr val="FFFFCC"/>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smtClean="0">
                <a:ln>
                  <a:noFill/>
                </a:ln>
                <a:solidFill>
                  <a:srgbClr val="FF0000"/>
                </a:solidFill>
                <a:effectLst/>
                <a:uLnTx/>
                <a:uFillTx/>
                <a:ea typeface="黑体" panose="02010609060101010101" pitchFamily="2" charset="-122"/>
              </a:rPr>
              <a:t>非叶节点对应一个需测试的属性</a:t>
            </a:r>
            <a:r>
              <a:rPr kumimoji="0" lang="zh-CN" altLang="en-US" sz="1800" b="0" i="0" u="none" strike="noStrike" kern="0" cap="none" spc="0" normalizeH="0" baseline="0" noProof="0" smtClean="0">
                <a:ln>
                  <a:noFill/>
                </a:ln>
                <a:solidFill>
                  <a:sysClr val="windowText" lastClr="000000"/>
                </a:solidFill>
                <a:effectLst/>
                <a:uLnTx/>
                <a:uFillTx/>
              </a:rPr>
              <a:t> </a:t>
            </a: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 name="AutoShape 24"/>
          <p:cNvSpPr>
            <a:spLocks noChangeArrowheads="1"/>
          </p:cNvSpPr>
          <p:nvPr/>
        </p:nvSpPr>
        <p:spPr bwMode="auto">
          <a:xfrm>
            <a:off x="5673353" y="4054747"/>
            <a:ext cx="4716462" cy="574675"/>
          </a:xfrm>
          <a:prstGeom prst="wedgeRectCallout">
            <a:avLst>
              <a:gd name="adj1" fmla="val -7083"/>
              <a:gd name="adj2" fmla="val -304694"/>
            </a:avLst>
          </a:prstGeom>
          <a:solidFill>
            <a:srgbClr val="FFFFCC"/>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smtClean="0">
                <a:ln>
                  <a:noFill/>
                </a:ln>
                <a:solidFill>
                  <a:srgbClr val="FF0000"/>
                </a:solidFill>
                <a:effectLst/>
                <a:uLnTx/>
                <a:uFillTx/>
                <a:ea typeface="黑体" panose="02010609060101010101" pitchFamily="2" charset="-122"/>
              </a:rPr>
              <a:t>每个分叉就是该属性可能的取值</a:t>
            </a:r>
            <a:r>
              <a:rPr kumimoji="0" lang="zh-CN" altLang="en-US" sz="1800" b="0" i="0" u="none" strike="noStrike" kern="0" cap="none" spc="0" normalizeH="0" baseline="0" noProof="0" smtClean="0">
                <a:ln>
                  <a:noFill/>
                </a:ln>
                <a:solidFill>
                  <a:sysClr val="windowText" lastClr="000000"/>
                </a:solidFill>
                <a:effectLst/>
                <a:uLnTx/>
                <a:uFillTx/>
              </a:rPr>
              <a:t> </a:t>
            </a: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AutoShape 25"/>
          <p:cNvSpPr>
            <a:spLocks noChangeArrowheads="1"/>
          </p:cNvSpPr>
          <p:nvPr/>
        </p:nvSpPr>
        <p:spPr bwMode="auto">
          <a:xfrm>
            <a:off x="1496640" y="4918347"/>
            <a:ext cx="5041900" cy="574675"/>
          </a:xfrm>
          <a:prstGeom prst="wedgeRectCallout">
            <a:avLst>
              <a:gd name="adj1" fmla="val -14579"/>
              <a:gd name="adj2" fmla="val -138398"/>
            </a:avLst>
          </a:prstGeom>
          <a:solidFill>
            <a:srgbClr val="FFFFCC"/>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smtClean="0">
                <a:ln>
                  <a:noFill/>
                </a:ln>
                <a:solidFill>
                  <a:srgbClr val="FF0000"/>
                </a:solidFill>
                <a:effectLst/>
                <a:uLnTx/>
                <a:uFillTx/>
                <a:ea typeface="黑体" panose="02010609060101010101" pitchFamily="2" charset="-122"/>
              </a:rPr>
              <a:t>叶节点指示同类例子的集合</a:t>
            </a:r>
            <a:r>
              <a:rPr kumimoji="0" lang="zh-CN" altLang="en-US" sz="1800" b="0" i="0" u="none" strike="noStrike" kern="0" cap="none" spc="0" normalizeH="0" baseline="0" noProof="0" smtClean="0">
                <a:ln>
                  <a:noFill/>
                </a:ln>
                <a:solidFill>
                  <a:sysClr val="windowText" lastClr="000000"/>
                </a:solidFill>
                <a:effectLst/>
                <a:uLnTx/>
                <a:uFillTx/>
              </a:rPr>
              <a:t> </a:t>
            </a:r>
            <a:endParaRPr kumimoji="0" lang="zh-CN" altLang="en-US" sz="1800" b="0" i="0" u="none" strike="noStrike" kern="0" cap="none" spc="0" normalizeH="0" baseline="0" noProof="0" smtClean="0">
              <a:ln>
                <a:noFill/>
              </a:ln>
              <a:solidFill>
                <a:sysClr val="windowText" lastClr="000000"/>
              </a:solidFill>
              <a:effectLst/>
              <a:uLnTx/>
              <a:uFillTx/>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trips(down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strips(upRigh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strips(upRight)">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dirty="0"/>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日期占位符 3"/>
          <p:cNvSpPr txBox="1"/>
          <p:nvPr/>
        </p:nvSpPr>
        <p:spPr>
          <a:xfrm>
            <a:off x="1548606" y="6773229"/>
            <a:ext cx="1905000" cy="252412"/>
          </a:xfrm>
          <a:prstGeom prst="rect">
            <a:avLst/>
          </a:prstGeom>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en-US" altLang="zh-CN" dirty="0"/>
          </a:p>
        </p:txBody>
      </p:sp>
      <p:sp>
        <p:nvSpPr>
          <p:cNvPr id="10" name="Text Box 4"/>
          <p:cNvSpPr txBox="1">
            <a:spLocks noChangeArrowheads="1"/>
          </p:cNvSpPr>
          <p:nvPr/>
        </p:nvSpPr>
        <p:spPr bwMode="auto">
          <a:xfrm>
            <a:off x="5183981" y="186785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发色</a:t>
            </a:r>
            <a:endParaRPr lang="zh-CN" altLang="en-US" sz="2400" b="1">
              <a:solidFill>
                <a:srgbClr val="0066FF"/>
              </a:solidFill>
              <a:ea typeface="黑体" panose="02010609060101010101" pitchFamily="2" charset="-122"/>
            </a:endParaRPr>
          </a:p>
        </p:txBody>
      </p:sp>
      <p:sp>
        <p:nvSpPr>
          <p:cNvPr id="11" name="Text Box 5"/>
          <p:cNvSpPr txBox="1">
            <a:spLocks noChangeArrowheads="1"/>
          </p:cNvSpPr>
          <p:nvPr/>
        </p:nvSpPr>
        <p:spPr bwMode="auto">
          <a:xfrm>
            <a:off x="3096419" y="2372679"/>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黑色</a:t>
            </a:r>
            <a:endParaRPr lang="zh-CN" altLang="en-US" sz="2400" b="1">
              <a:ea typeface="黑体" panose="02010609060101010101" pitchFamily="2" charset="-122"/>
            </a:endParaRPr>
          </a:p>
        </p:txBody>
      </p:sp>
      <p:sp>
        <p:nvSpPr>
          <p:cNvPr id="12" name="Text Box 6"/>
          <p:cNvSpPr txBox="1">
            <a:spLocks noChangeArrowheads="1"/>
          </p:cNvSpPr>
          <p:nvPr/>
        </p:nvSpPr>
        <p:spPr bwMode="auto">
          <a:xfrm>
            <a:off x="4825206" y="273304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红色</a:t>
            </a:r>
            <a:endParaRPr lang="zh-CN" altLang="en-US" sz="2400" b="1">
              <a:ea typeface="黑体" panose="02010609060101010101" pitchFamily="2" charset="-122"/>
            </a:endParaRPr>
          </a:p>
        </p:txBody>
      </p:sp>
      <p:sp>
        <p:nvSpPr>
          <p:cNvPr id="13" name="Text Box 7"/>
          <p:cNvSpPr txBox="1">
            <a:spLocks noChangeArrowheads="1"/>
          </p:cNvSpPr>
          <p:nvPr/>
        </p:nvSpPr>
        <p:spPr bwMode="auto">
          <a:xfrm>
            <a:off x="6984206" y="222821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金色</a:t>
            </a:r>
            <a:endParaRPr lang="zh-CN" altLang="en-US" sz="2400" b="1">
              <a:ea typeface="黑体" panose="02010609060101010101" pitchFamily="2" charset="-122"/>
            </a:endParaRPr>
          </a:p>
        </p:txBody>
      </p:sp>
      <p:sp>
        <p:nvSpPr>
          <p:cNvPr id="14" name="Text Box 8"/>
          <p:cNvSpPr txBox="1">
            <a:spLocks noChangeArrowheads="1"/>
          </p:cNvSpPr>
          <p:nvPr/>
        </p:nvSpPr>
        <p:spPr bwMode="auto">
          <a:xfrm>
            <a:off x="1367631" y="3091816"/>
            <a:ext cx="32766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｛矮、黑色、蓝色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cxnSp>
        <p:nvCxnSpPr>
          <p:cNvPr id="15" name="AutoShape 9"/>
          <p:cNvCxnSpPr>
            <a:cxnSpLocks noChangeShapeType="1"/>
            <a:stCxn id="10" idx="2"/>
          </p:cNvCxnSpPr>
          <p:nvPr/>
        </p:nvCxnSpPr>
        <p:spPr bwMode="auto">
          <a:xfrm flipH="1">
            <a:off x="3005931" y="2325054"/>
            <a:ext cx="2933700" cy="766762"/>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sp>
        <p:nvSpPr>
          <p:cNvPr id="16" name="Text Box 10"/>
          <p:cNvSpPr txBox="1">
            <a:spLocks noChangeArrowheads="1"/>
          </p:cNvSpPr>
          <p:nvPr/>
        </p:nvSpPr>
        <p:spPr bwMode="auto">
          <a:xfrm>
            <a:off x="4320381" y="3380741"/>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｛高、红色、蓝色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cxnSp>
        <p:nvCxnSpPr>
          <p:cNvPr id="17" name="AutoShape 12"/>
          <p:cNvCxnSpPr>
            <a:cxnSpLocks noChangeShapeType="1"/>
            <a:stCxn id="10" idx="2"/>
            <a:endCxn id="16" idx="0"/>
          </p:cNvCxnSpPr>
          <p:nvPr/>
        </p:nvCxnSpPr>
        <p:spPr bwMode="auto">
          <a:xfrm>
            <a:off x="5939631" y="2325054"/>
            <a:ext cx="19050" cy="1055687"/>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cxnSp>
        <p:nvCxnSpPr>
          <p:cNvPr id="18" name="AutoShape 13"/>
          <p:cNvCxnSpPr>
            <a:cxnSpLocks noChangeShapeType="1"/>
            <a:stCxn id="10" idx="2"/>
          </p:cNvCxnSpPr>
          <p:nvPr/>
        </p:nvCxnSpPr>
        <p:spPr bwMode="auto">
          <a:xfrm>
            <a:off x="5939631" y="2325054"/>
            <a:ext cx="3114675" cy="839787"/>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sp>
        <p:nvSpPr>
          <p:cNvPr id="19" name="Text Box 14"/>
          <p:cNvSpPr txBox="1">
            <a:spLocks noChangeArrowheads="1"/>
          </p:cNvSpPr>
          <p:nvPr/>
        </p:nvSpPr>
        <p:spPr bwMode="auto">
          <a:xfrm>
            <a:off x="2591594" y="5973129"/>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｛矮、金色、蓝色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sp>
        <p:nvSpPr>
          <p:cNvPr id="20" name="Text Box 15"/>
          <p:cNvSpPr txBox="1">
            <a:spLocks noChangeArrowheads="1"/>
          </p:cNvSpPr>
          <p:nvPr/>
        </p:nvSpPr>
        <p:spPr bwMode="auto">
          <a:xfrm>
            <a:off x="7416006" y="5828666"/>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｛高、金色、棕色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｛矮、金色、棕色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sp>
        <p:nvSpPr>
          <p:cNvPr id="21" name="Rectangle 21"/>
          <p:cNvSpPr>
            <a:spLocks noChangeArrowheads="1"/>
          </p:cNvSpPr>
          <p:nvPr/>
        </p:nvSpPr>
        <p:spPr bwMode="auto">
          <a:xfrm>
            <a:off x="1676847" y="1023268"/>
            <a:ext cx="2303462" cy="504825"/>
          </a:xfrm>
          <a:prstGeom prst="rect">
            <a:avLst/>
          </a:prstGeom>
          <a:solidFill>
            <a:srgbClr val="FFFFCC"/>
          </a:solidFill>
          <a:ln w="19050">
            <a:solidFill>
              <a:schemeClr val="tx1"/>
            </a:solidFill>
            <a:miter lim="800000"/>
          </a:ln>
        </p:spPr>
        <p:txBody>
          <a:bodyPr wrap="none" anchor="ctr"/>
          <a:lstStyle/>
          <a:p>
            <a:pPr algn="ctr"/>
            <a:r>
              <a:rPr lang="zh-CN" altLang="en-US" sz="2400" b="1" dirty="0">
                <a:solidFill>
                  <a:srgbClr val="FF0000"/>
                </a:solidFill>
                <a:ea typeface="黑体" panose="02010609060101010101" pitchFamily="2" charset="-122"/>
              </a:rPr>
              <a:t>二级决策树生成</a:t>
            </a:r>
            <a:r>
              <a:rPr lang="zh-CN" altLang="en-US" sz="2000" dirty="0"/>
              <a:t> </a:t>
            </a:r>
            <a:endParaRPr lang="zh-CN" altLang="en-US" sz="2000" dirty="0"/>
          </a:p>
        </p:txBody>
      </p:sp>
      <p:sp>
        <p:nvSpPr>
          <p:cNvPr id="22" name="Oval 26"/>
          <p:cNvSpPr>
            <a:spLocks noChangeArrowheads="1"/>
          </p:cNvSpPr>
          <p:nvPr/>
        </p:nvSpPr>
        <p:spPr bwMode="auto">
          <a:xfrm>
            <a:off x="3672681" y="5973129"/>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23" name="Oval 27"/>
          <p:cNvSpPr>
            <a:spLocks noChangeArrowheads="1"/>
          </p:cNvSpPr>
          <p:nvPr/>
        </p:nvSpPr>
        <p:spPr bwMode="auto">
          <a:xfrm>
            <a:off x="5615781" y="3380741"/>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24" name="Oval 28"/>
          <p:cNvSpPr>
            <a:spLocks noChangeArrowheads="1"/>
          </p:cNvSpPr>
          <p:nvPr/>
        </p:nvSpPr>
        <p:spPr bwMode="auto">
          <a:xfrm>
            <a:off x="2591594" y="3091816"/>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anose="02010609060101010101" pitchFamily="2" charset="-122"/>
              </a:rPr>
              <a:t>－</a:t>
            </a:r>
            <a:endParaRPr lang="zh-CN" altLang="en-US" sz="2400" b="1">
              <a:solidFill>
                <a:srgbClr val="0066FF"/>
              </a:solidFill>
              <a:ea typeface="黑体" panose="02010609060101010101" pitchFamily="2" charset="-122"/>
            </a:endParaRPr>
          </a:p>
        </p:txBody>
      </p:sp>
      <p:sp>
        <p:nvSpPr>
          <p:cNvPr id="25" name="Oval 29"/>
          <p:cNvSpPr>
            <a:spLocks noChangeArrowheads="1"/>
          </p:cNvSpPr>
          <p:nvPr/>
        </p:nvSpPr>
        <p:spPr bwMode="auto">
          <a:xfrm>
            <a:off x="8568531" y="5828666"/>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rPr>
              <a:t>－</a:t>
            </a:r>
            <a:endParaRPr lang="zh-CN" altLang="en-US" sz="2400" b="1">
              <a:solidFill>
                <a:srgbClr val="0066FF"/>
              </a:solidFill>
            </a:endParaRPr>
          </a:p>
        </p:txBody>
      </p:sp>
      <p:sp>
        <p:nvSpPr>
          <p:cNvPr id="26" name="Text Box 30"/>
          <p:cNvSpPr txBox="1">
            <a:spLocks noChangeArrowheads="1"/>
          </p:cNvSpPr>
          <p:nvPr/>
        </p:nvSpPr>
        <p:spPr bwMode="auto">
          <a:xfrm>
            <a:off x="8065294" y="3236279"/>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眼睛</a:t>
            </a:r>
            <a:endParaRPr lang="zh-CN" altLang="en-US" sz="2400" b="1">
              <a:solidFill>
                <a:srgbClr val="0066FF"/>
              </a:solidFill>
              <a:ea typeface="黑体" panose="02010609060101010101" pitchFamily="2" charset="-122"/>
            </a:endParaRPr>
          </a:p>
        </p:txBody>
      </p:sp>
      <p:cxnSp>
        <p:nvCxnSpPr>
          <p:cNvPr id="27" name="AutoShape 31"/>
          <p:cNvCxnSpPr>
            <a:cxnSpLocks noChangeShapeType="1"/>
            <a:stCxn id="26" idx="2"/>
            <a:endCxn id="22" idx="0"/>
          </p:cNvCxnSpPr>
          <p:nvPr/>
        </p:nvCxnSpPr>
        <p:spPr bwMode="auto">
          <a:xfrm flipH="1">
            <a:off x="4033044" y="3693479"/>
            <a:ext cx="4787900" cy="2265362"/>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cxnSp>
        <p:nvCxnSpPr>
          <p:cNvPr id="28" name="AutoShape 32"/>
          <p:cNvCxnSpPr>
            <a:cxnSpLocks noChangeShapeType="1"/>
            <a:stCxn id="26" idx="2"/>
            <a:endCxn id="25" idx="0"/>
          </p:cNvCxnSpPr>
          <p:nvPr/>
        </p:nvCxnSpPr>
        <p:spPr bwMode="auto">
          <a:xfrm>
            <a:off x="8820944" y="3693479"/>
            <a:ext cx="107950" cy="2120900"/>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sp>
        <p:nvSpPr>
          <p:cNvPr id="29" name="Text Box 34"/>
          <p:cNvSpPr txBox="1">
            <a:spLocks noChangeArrowheads="1"/>
          </p:cNvSpPr>
          <p:nvPr/>
        </p:nvSpPr>
        <p:spPr bwMode="auto">
          <a:xfrm>
            <a:off x="8712994" y="460470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棕色</a:t>
            </a:r>
            <a:endParaRPr lang="zh-CN" altLang="en-US" sz="2400" b="1">
              <a:ea typeface="黑体" panose="02010609060101010101" pitchFamily="2" charset="-122"/>
            </a:endParaRPr>
          </a:p>
        </p:txBody>
      </p:sp>
      <p:sp>
        <p:nvSpPr>
          <p:cNvPr id="30" name="Text Box 35"/>
          <p:cNvSpPr txBox="1">
            <a:spLocks noChangeArrowheads="1"/>
          </p:cNvSpPr>
          <p:nvPr/>
        </p:nvSpPr>
        <p:spPr bwMode="auto">
          <a:xfrm>
            <a:off x="6192044" y="460470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蓝色</a:t>
            </a:r>
            <a:endParaRPr lang="zh-CN" altLang="en-US" sz="2400" b="1">
              <a:ea typeface="黑体" panose="02010609060101010101" pitchFamily="2" charset="-122"/>
            </a:endParaRPr>
          </a:p>
        </p:txBody>
      </p:sp>
      <p:sp>
        <p:nvSpPr>
          <p:cNvPr id="31" name="AutoShape 24"/>
          <p:cNvSpPr>
            <a:spLocks noChangeArrowheads="1"/>
          </p:cNvSpPr>
          <p:nvPr/>
        </p:nvSpPr>
        <p:spPr bwMode="auto">
          <a:xfrm>
            <a:off x="1799431" y="4965066"/>
            <a:ext cx="5041900" cy="574675"/>
          </a:xfrm>
          <a:prstGeom prst="wedgeRectCallout">
            <a:avLst>
              <a:gd name="adj1" fmla="val -14579"/>
              <a:gd name="adj2" fmla="val -138398"/>
            </a:avLst>
          </a:prstGeom>
          <a:solidFill>
            <a:srgbClr val="FFFFCC"/>
          </a:solidFill>
          <a:ln w="9525">
            <a:solidFill>
              <a:schemeClr val="tx1"/>
            </a:solidFill>
            <a:miter lim="800000"/>
          </a:ln>
        </p:spPr>
        <p:txBody>
          <a:bodyPr/>
          <a:lstStyle/>
          <a:p>
            <a:pPr algn="ctr"/>
            <a:r>
              <a:rPr lang="zh-CN" altLang="en-US" sz="2400" b="1">
                <a:solidFill>
                  <a:srgbClr val="FF0000"/>
                </a:solidFill>
                <a:ea typeface="黑体" panose="02010609060101010101" pitchFamily="2" charset="-122"/>
              </a:rPr>
              <a:t>叶节点指示同类例子的集合</a:t>
            </a:r>
            <a:r>
              <a:rPr lang="zh-CN" altLang="en-US" sz="1800"/>
              <a:t> </a:t>
            </a:r>
            <a:endParaRPr lang="zh-CN" altLang="en-US" sz="1800"/>
          </a:p>
        </p:txBody>
      </p:sp>
      <p:sp>
        <p:nvSpPr>
          <p:cNvPr id="32" name="Rectangle 25"/>
          <p:cNvSpPr>
            <a:spLocks noChangeArrowheads="1"/>
          </p:cNvSpPr>
          <p:nvPr/>
        </p:nvSpPr>
        <p:spPr bwMode="auto">
          <a:xfrm>
            <a:off x="1799431" y="3883979"/>
            <a:ext cx="8280400" cy="504825"/>
          </a:xfrm>
          <a:prstGeom prst="rect">
            <a:avLst/>
          </a:prstGeom>
          <a:solidFill>
            <a:srgbClr val="FFFFCC"/>
          </a:solidFill>
          <a:ln w="19050">
            <a:solidFill>
              <a:schemeClr val="tx1"/>
            </a:solidFill>
            <a:miter lim="800000"/>
          </a:ln>
        </p:spPr>
        <p:txBody>
          <a:bodyPr wrap="none" anchor="ctr"/>
          <a:lstStyle/>
          <a:p>
            <a:pPr algn="ctr"/>
            <a:r>
              <a:rPr lang="zh-CN" altLang="en-US" sz="2400" b="1">
                <a:latin typeface="黑体" panose="02010609060101010101" pitchFamily="2" charset="-122"/>
                <a:ea typeface="黑体" panose="02010609060101010101" pitchFamily="2" charset="-122"/>
              </a:rPr>
              <a:t>可以用</a:t>
            </a:r>
            <a:r>
              <a:rPr lang="zh-CN" altLang="en-US" sz="2400" b="1">
                <a:solidFill>
                  <a:srgbClr val="FF0000"/>
                </a:solidFill>
                <a:latin typeface="黑体" panose="02010609060101010101" pitchFamily="2" charset="-122"/>
                <a:ea typeface="黑体" panose="02010609060101010101" pitchFamily="2" charset="-122"/>
              </a:rPr>
              <a:t>相应的类别名</a:t>
            </a:r>
            <a:r>
              <a:rPr lang="zh-CN" altLang="en-US" sz="2400" b="1">
                <a:latin typeface="黑体" panose="02010609060101010101" pitchFamily="2" charset="-122"/>
                <a:ea typeface="黑体" panose="02010609060101010101" pitchFamily="2" charset="-122"/>
              </a:rPr>
              <a:t>（本例中的</a:t>
            </a:r>
            <a:r>
              <a:rPr lang="zh-CN" altLang="en-US" sz="2400" b="1">
                <a:ea typeface="黑体" panose="02010609060101010101" pitchFamily="2" charset="-122"/>
              </a:rPr>
              <a:t>“</a:t>
            </a:r>
            <a:r>
              <a:rPr lang="en-US" altLang="zh-CN" sz="2400" b="1">
                <a:solidFill>
                  <a:srgbClr val="FF0000"/>
                </a:solidFill>
                <a:latin typeface="黑体" panose="02010609060101010101" pitchFamily="2" charset="-122"/>
                <a:ea typeface="黑体" panose="02010609060101010101" pitchFamily="2" charset="-122"/>
              </a:rPr>
              <a:t>+</a:t>
            </a:r>
            <a:r>
              <a:rPr lang="en-US" altLang="zh-CN" sz="2400" b="1"/>
              <a:t>”</a:t>
            </a:r>
            <a:r>
              <a:rPr lang="zh-CN" altLang="en-US" sz="2400" b="1">
                <a:latin typeface="黑体" panose="02010609060101010101" pitchFamily="2" charset="-122"/>
                <a:ea typeface="黑体" panose="02010609060101010101" pitchFamily="2" charset="-122"/>
              </a:rPr>
              <a:t>和</a:t>
            </a:r>
            <a:r>
              <a:rPr lang="zh-CN" altLang="en-US" sz="2400" b="1"/>
              <a:t>“</a:t>
            </a:r>
            <a:r>
              <a:rPr lang="zh-CN" altLang="en-US" sz="2400"/>
              <a:t> </a:t>
            </a:r>
            <a:r>
              <a:rPr lang="en-US" altLang="zh-CN" sz="2400" b="1">
                <a:solidFill>
                  <a:srgbClr val="FF0000"/>
                </a:solidFill>
                <a:latin typeface="黑体" panose="02010609060101010101" pitchFamily="2" charset="-122"/>
                <a:ea typeface="黑体" panose="02010609060101010101" pitchFamily="2" charset="-122"/>
              </a:rPr>
              <a:t>-</a:t>
            </a:r>
            <a:r>
              <a:rPr lang="en-US" altLang="zh-CN" sz="2400" b="1"/>
              <a:t>”</a:t>
            </a:r>
            <a:r>
              <a:rPr lang="zh-CN" altLang="en-US" sz="2400" b="1">
                <a:latin typeface="黑体" panose="02010609060101010101" pitchFamily="2" charset="-122"/>
                <a:ea typeface="黑体" panose="02010609060101010101" pitchFamily="2" charset="-122"/>
              </a:rPr>
              <a:t>）</a:t>
            </a:r>
            <a:r>
              <a:rPr lang="zh-CN" altLang="en-US" sz="2400" b="1">
                <a:solidFill>
                  <a:srgbClr val="FF0000"/>
                </a:solidFill>
                <a:latin typeface="黑体" panose="02010609060101010101" pitchFamily="2" charset="-122"/>
                <a:ea typeface="黑体" panose="02010609060101010101" pitchFamily="2" charset="-122"/>
              </a:rPr>
              <a:t>取代各叶节点</a:t>
            </a:r>
            <a:r>
              <a:rPr lang="zh-CN" altLang="en-US" sz="1800"/>
              <a:t>  </a:t>
            </a:r>
            <a:endParaRPr lang="zh-CN" altLang="en-US" sz="18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ox(i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par>
                                <p:cTn id="13" presetID="4" presetClass="exit" presetSubtype="16" fill="hold" grpId="1" nodeType="withEffect">
                                  <p:stCondLst>
                                    <p:cond delay="0"/>
                                  </p:stCondLst>
                                  <p:childTnLst>
                                    <p:animEffect transition="out" filter="box(in)">
                                      <p:cBhvr>
                                        <p:cTn id="14" dur="500"/>
                                        <p:tgtEl>
                                          <p:spTgt spid="32"/>
                                        </p:tgtEl>
                                      </p:cBhvr>
                                    </p:animEffect>
                                    <p:set>
                                      <p:cBhvr>
                                        <p:cTn id="15" dur="1" fill="hold">
                                          <p:stCondLst>
                                            <p:cond delay="499"/>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7" presetClass="exit" presetSubtype="0" fill="hold" grpId="0"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 decel="100000"/>
                                        <p:tgtEl>
                                          <p:spTgt spid="14"/>
                                        </p:tgtEl>
                                        <p:attrNameLst>
                                          <p:attrName>ppt_y</p:attrName>
                                        </p:attrNameLst>
                                      </p:cBhvr>
                                      <p:tavLst>
                                        <p:tav tm="0">
                                          <p:val>
                                            <p:strVal val="ppt_y"/>
                                          </p:val>
                                        </p:tav>
                                        <p:tav tm="100000">
                                          <p:val>
                                            <p:strVal val="ppt_y-.03"/>
                                          </p:val>
                                        </p:tav>
                                      </p:tavLst>
                                    </p:anim>
                                    <p:anim calcmode="lin" valueType="num">
                                      <p:cBhvr>
                                        <p:cTn id="22" dur="900" accel="100000">
                                          <p:stCondLst>
                                            <p:cond delay="100"/>
                                          </p:stCondLst>
                                        </p:cTn>
                                        <p:tgtEl>
                                          <p:spTgt spid="14"/>
                                        </p:tgtEl>
                                        <p:attrNameLst>
                                          <p:attrName>ppt_y</p:attrName>
                                        </p:attrNameLst>
                                      </p:cBhvr>
                                      <p:tavLst>
                                        <p:tav tm="0">
                                          <p:val>
                                            <p:strVal val="ppt_y"/>
                                          </p:val>
                                        </p:tav>
                                        <p:tav tm="100000">
                                          <p:val>
                                            <p:strVal val="ppt_y+1"/>
                                          </p:val>
                                        </p:tav>
                                      </p:tavLst>
                                    </p:anim>
                                    <p:set>
                                      <p:cBhvr>
                                        <p:cTn id="23" dur="1" fill="hold">
                                          <p:stCondLst>
                                            <p:cond delay="999"/>
                                          </p:stCondLst>
                                        </p:cTn>
                                        <p:tgtEl>
                                          <p:spTgt spid="14"/>
                                        </p:tgtEl>
                                        <p:attrNameLst>
                                          <p:attrName>style.visibility</p:attrName>
                                        </p:attrNameLst>
                                      </p:cBhvr>
                                      <p:to>
                                        <p:strVal val="hidden"/>
                                      </p:to>
                                    </p:set>
                                  </p:childTnLst>
                                </p:cTn>
                              </p:par>
                              <p:par>
                                <p:cTn id="24" presetID="4" presetClass="entr" presetSubtype="16"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ox(in)">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exit" presetSubtype="0" fill="hold" grpId="0" nodeType="clickEffect">
                                  <p:stCondLst>
                                    <p:cond delay="0"/>
                                  </p:stCondLst>
                                  <p:childTnLst>
                                    <p:animEffect transition="out" filter="fade">
                                      <p:cBhvr>
                                        <p:cTn id="30" dur="1000"/>
                                        <p:tgtEl>
                                          <p:spTgt spid="16"/>
                                        </p:tgtEl>
                                      </p:cBhvr>
                                    </p:animEffect>
                                    <p:anim calcmode="lin" valueType="num">
                                      <p:cBhvr>
                                        <p:cTn id="31" dur="1000"/>
                                        <p:tgtEl>
                                          <p:spTgt spid="16"/>
                                        </p:tgtEl>
                                        <p:attrNameLst>
                                          <p:attrName>ppt_x</p:attrName>
                                        </p:attrNameLst>
                                      </p:cBhvr>
                                      <p:tavLst>
                                        <p:tav tm="0">
                                          <p:val>
                                            <p:strVal val="ppt_x"/>
                                          </p:val>
                                        </p:tav>
                                        <p:tav tm="100000">
                                          <p:val>
                                            <p:strVal val="ppt_x"/>
                                          </p:val>
                                        </p:tav>
                                      </p:tavLst>
                                    </p:anim>
                                    <p:anim calcmode="lin" valueType="num">
                                      <p:cBhvr>
                                        <p:cTn id="32" dur="100" decel="100000"/>
                                        <p:tgtEl>
                                          <p:spTgt spid="16"/>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16"/>
                                        </p:tgtEl>
                                        <p:attrNameLst>
                                          <p:attrName>ppt_y</p:attrName>
                                        </p:attrNameLst>
                                      </p:cBhvr>
                                      <p:tavLst>
                                        <p:tav tm="0">
                                          <p:val>
                                            <p:strVal val="ppt_y"/>
                                          </p:val>
                                        </p:tav>
                                        <p:tav tm="100000">
                                          <p:val>
                                            <p:strVal val="ppt_y+1"/>
                                          </p:val>
                                        </p:tav>
                                      </p:tavLst>
                                    </p:anim>
                                    <p:set>
                                      <p:cBhvr>
                                        <p:cTn id="34" dur="1" fill="hold">
                                          <p:stCondLst>
                                            <p:cond delay="999"/>
                                          </p:stCondLst>
                                        </p:cTn>
                                        <p:tgtEl>
                                          <p:spTgt spid="16"/>
                                        </p:tgtEl>
                                        <p:attrNameLst>
                                          <p:attrName>style.visibility</p:attrName>
                                        </p:attrNameLst>
                                      </p:cBhvr>
                                      <p:to>
                                        <p:strVal val="hidden"/>
                                      </p:to>
                                    </p:set>
                                  </p:childTnLst>
                                </p:cTn>
                              </p:par>
                              <p:par>
                                <p:cTn id="35" presetID="4" presetClass="entr" presetSubtype="16"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ox(in)">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37" presetClass="exit" presetSubtype="0" fill="hold" grpId="0" nodeType="clickEffect">
                                  <p:stCondLst>
                                    <p:cond delay="0"/>
                                  </p:stCondLst>
                                  <p:childTnLst>
                                    <p:animEffect transition="out" filter="fade">
                                      <p:cBhvr>
                                        <p:cTn id="41" dur="1000"/>
                                        <p:tgtEl>
                                          <p:spTgt spid="20"/>
                                        </p:tgtEl>
                                      </p:cBhvr>
                                    </p:animEffect>
                                    <p:anim calcmode="lin" valueType="num">
                                      <p:cBhvr>
                                        <p:cTn id="42" dur="1000"/>
                                        <p:tgtEl>
                                          <p:spTgt spid="20"/>
                                        </p:tgtEl>
                                        <p:attrNameLst>
                                          <p:attrName>ppt_x</p:attrName>
                                        </p:attrNameLst>
                                      </p:cBhvr>
                                      <p:tavLst>
                                        <p:tav tm="0">
                                          <p:val>
                                            <p:strVal val="ppt_x"/>
                                          </p:val>
                                        </p:tav>
                                        <p:tav tm="100000">
                                          <p:val>
                                            <p:strVal val="ppt_x"/>
                                          </p:val>
                                        </p:tav>
                                      </p:tavLst>
                                    </p:anim>
                                    <p:anim calcmode="lin" valueType="num">
                                      <p:cBhvr>
                                        <p:cTn id="43" dur="100" decel="100000"/>
                                        <p:tgtEl>
                                          <p:spTgt spid="20"/>
                                        </p:tgtEl>
                                        <p:attrNameLst>
                                          <p:attrName>ppt_y</p:attrName>
                                        </p:attrNameLst>
                                      </p:cBhvr>
                                      <p:tavLst>
                                        <p:tav tm="0">
                                          <p:val>
                                            <p:strVal val="ppt_y"/>
                                          </p:val>
                                        </p:tav>
                                        <p:tav tm="100000">
                                          <p:val>
                                            <p:strVal val="ppt_y-.03"/>
                                          </p:val>
                                        </p:tav>
                                      </p:tavLst>
                                    </p:anim>
                                    <p:anim calcmode="lin" valueType="num">
                                      <p:cBhvr>
                                        <p:cTn id="44" dur="900" accel="100000">
                                          <p:stCondLst>
                                            <p:cond delay="100"/>
                                          </p:stCondLst>
                                        </p:cTn>
                                        <p:tgtEl>
                                          <p:spTgt spid="20"/>
                                        </p:tgtEl>
                                        <p:attrNameLst>
                                          <p:attrName>ppt_y</p:attrName>
                                        </p:attrNameLst>
                                      </p:cBhvr>
                                      <p:tavLst>
                                        <p:tav tm="0">
                                          <p:val>
                                            <p:strVal val="ppt_y"/>
                                          </p:val>
                                        </p:tav>
                                        <p:tav tm="100000">
                                          <p:val>
                                            <p:strVal val="ppt_y+1"/>
                                          </p:val>
                                        </p:tav>
                                      </p:tavLst>
                                    </p:anim>
                                    <p:set>
                                      <p:cBhvr>
                                        <p:cTn id="45" dur="1" fill="hold">
                                          <p:stCondLst>
                                            <p:cond delay="999"/>
                                          </p:stCondLst>
                                        </p:cTn>
                                        <p:tgtEl>
                                          <p:spTgt spid="20"/>
                                        </p:tgtEl>
                                        <p:attrNameLst>
                                          <p:attrName>style.visibility</p:attrName>
                                        </p:attrNameLst>
                                      </p:cBhvr>
                                      <p:to>
                                        <p:strVal val="hidden"/>
                                      </p:to>
                                    </p:set>
                                  </p:childTnLst>
                                </p:cTn>
                              </p:par>
                              <p:par>
                                <p:cTn id="46" presetID="4" presetClass="entr" presetSubtype="16"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ox(in)">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37" presetClass="exit" presetSubtype="0" fill="hold" grpId="0" nodeType="clickEffect">
                                  <p:stCondLst>
                                    <p:cond delay="0"/>
                                  </p:stCondLst>
                                  <p:childTnLst>
                                    <p:animEffect transition="out" filter="fade">
                                      <p:cBhvr>
                                        <p:cTn id="52" dur="1000"/>
                                        <p:tgtEl>
                                          <p:spTgt spid="19"/>
                                        </p:tgtEl>
                                      </p:cBhvr>
                                    </p:animEffect>
                                    <p:anim calcmode="lin" valueType="num">
                                      <p:cBhvr>
                                        <p:cTn id="53" dur="1000"/>
                                        <p:tgtEl>
                                          <p:spTgt spid="19"/>
                                        </p:tgtEl>
                                        <p:attrNameLst>
                                          <p:attrName>ppt_x</p:attrName>
                                        </p:attrNameLst>
                                      </p:cBhvr>
                                      <p:tavLst>
                                        <p:tav tm="0">
                                          <p:val>
                                            <p:strVal val="ppt_x"/>
                                          </p:val>
                                        </p:tav>
                                        <p:tav tm="100000">
                                          <p:val>
                                            <p:strVal val="ppt_x"/>
                                          </p:val>
                                        </p:tav>
                                      </p:tavLst>
                                    </p:anim>
                                    <p:anim calcmode="lin" valueType="num">
                                      <p:cBhvr>
                                        <p:cTn id="54" dur="100" decel="100000"/>
                                        <p:tgtEl>
                                          <p:spTgt spid="19"/>
                                        </p:tgtEl>
                                        <p:attrNameLst>
                                          <p:attrName>ppt_y</p:attrName>
                                        </p:attrNameLst>
                                      </p:cBhvr>
                                      <p:tavLst>
                                        <p:tav tm="0">
                                          <p:val>
                                            <p:strVal val="ppt_y"/>
                                          </p:val>
                                        </p:tav>
                                        <p:tav tm="100000">
                                          <p:val>
                                            <p:strVal val="ppt_y-.03"/>
                                          </p:val>
                                        </p:tav>
                                      </p:tavLst>
                                    </p:anim>
                                    <p:anim calcmode="lin" valueType="num">
                                      <p:cBhvr>
                                        <p:cTn id="55" dur="900" accel="100000">
                                          <p:stCondLst>
                                            <p:cond delay="100"/>
                                          </p:stCondLst>
                                        </p:cTn>
                                        <p:tgtEl>
                                          <p:spTgt spid="19"/>
                                        </p:tgtEl>
                                        <p:attrNameLst>
                                          <p:attrName>ppt_y</p:attrName>
                                        </p:attrNameLst>
                                      </p:cBhvr>
                                      <p:tavLst>
                                        <p:tav tm="0">
                                          <p:val>
                                            <p:strVal val="ppt_y"/>
                                          </p:val>
                                        </p:tav>
                                        <p:tav tm="100000">
                                          <p:val>
                                            <p:strVal val="ppt_y+1"/>
                                          </p:val>
                                        </p:tav>
                                      </p:tavLst>
                                    </p:anim>
                                    <p:set>
                                      <p:cBhvr>
                                        <p:cTn id="56" dur="1" fill="hold">
                                          <p:stCondLst>
                                            <p:cond delay="999"/>
                                          </p:stCondLst>
                                        </p:cTn>
                                        <p:tgtEl>
                                          <p:spTgt spid="19"/>
                                        </p:tgtEl>
                                        <p:attrNameLst>
                                          <p:attrName>style.visibility</p:attrName>
                                        </p:attrNameLst>
                                      </p:cBhvr>
                                      <p:to>
                                        <p:strVal val="hidden"/>
                                      </p:to>
                                    </p:set>
                                  </p:childTnLst>
                                </p:cTn>
                              </p:par>
                              <p:par>
                                <p:cTn id="57" presetID="4"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box(in)">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20" grpId="0"/>
      <p:bldP spid="22" grpId="0" animBg="1"/>
      <p:bldP spid="23" grpId="0" animBg="1"/>
      <p:bldP spid="24" grpId="0" animBg="1"/>
      <p:bldP spid="25" grpId="0" animBg="1"/>
      <p:bldP spid="31" grpId="0" animBg="1"/>
      <p:bldP spid="32" grpId="0" animBg="1"/>
      <p:bldP spid="32"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4"/>
          <p:cNvSpPr txBox="1">
            <a:spLocks noChangeArrowheads="1"/>
          </p:cNvSpPr>
          <p:nvPr/>
        </p:nvSpPr>
        <p:spPr bwMode="auto">
          <a:xfrm>
            <a:off x="5132834" y="145608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发色</a:t>
            </a:r>
            <a:endParaRPr lang="zh-CN" altLang="en-US" sz="2400" b="1">
              <a:solidFill>
                <a:srgbClr val="0066FF"/>
              </a:solidFill>
              <a:ea typeface="黑体" panose="02010609060101010101" pitchFamily="2" charset="-122"/>
            </a:endParaRPr>
          </a:p>
        </p:txBody>
      </p:sp>
      <p:sp>
        <p:nvSpPr>
          <p:cNvPr id="9" name="Text Box 5"/>
          <p:cNvSpPr txBox="1">
            <a:spLocks noChangeArrowheads="1"/>
          </p:cNvSpPr>
          <p:nvPr/>
        </p:nvSpPr>
        <p:spPr bwMode="auto">
          <a:xfrm>
            <a:off x="3045272" y="196091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黑色</a:t>
            </a:r>
            <a:endParaRPr lang="zh-CN" altLang="en-US" sz="2400" b="1">
              <a:ea typeface="黑体" panose="02010609060101010101" pitchFamily="2" charset="-122"/>
            </a:endParaRPr>
          </a:p>
        </p:txBody>
      </p:sp>
      <p:sp>
        <p:nvSpPr>
          <p:cNvPr id="10" name="Text Box 6"/>
          <p:cNvSpPr txBox="1">
            <a:spLocks noChangeArrowheads="1"/>
          </p:cNvSpPr>
          <p:nvPr/>
        </p:nvSpPr>
        <p:spPr bwMode="auto">
          <a:xfrm>
            <a:off x="4774059" y="232127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红色</a:t>
            </a:r>
            <a:endParaRPr lang="zh-CN" altLang="en-US" sz="2400" b="1">
              <a:ea typeface="黑体" panose="02010609060101010101" pitchFamily="2" charset="-122"/>
            </a:endParaRPr>
          </a:p>
        </p:txBody>
      </p:sp>
      <p:sp>
        <p:nvSpPr>
          <p:cNvPr id="11" name="Text Box 7"/>
          <p:cNvSpPr txBox="1">
            <a:spLocks noChangeArrowheads="1"/>
          </p:cNvSpPr>
          <p:nvPr/>
        </p:nvSpPr>
        <p:spPr bwMode="auto">
          <a:xfrm>
            <a:off x="6933059" y="1816447"/>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金色</a:t>
            </a:r>
            <a:endParaRPr lang="zh-CN" altLang="en-US" sz="2400" b="1">
              <a:ea typeface="黑体" panose="02010609060101010101" pitchFamily="2" charset="-122"/>
            </a:endParaRPr>
          </a:p>
        </p:txBody>
      </p:sp>
      <p:cxnSp>
        <p:nvCxnSpPr>
          <p:cNvPr id="12" name="AutoShape 9"/>
          <p:cNvCxnSpPr>
            <a:cxnSpLocks noChangeShapeType="1"/>
            <a:stCxn id="6" idx="2"/>
            <a:endCxn id="19" idx="0"/>
          </p:cNvCxnSpPr>
          <p:nvPr/>
        </p:nvCxnSpPr>
        <p:spPr bwMode="auto">
          <a:xfrm flipH="1">
            <a:off x="2900809" y="1913285"/>
            <a:ext cx="2987675" cy="752475"/>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sp>
        <p:nvSpPr>
          <p:cNvPr id="13" name="Text Box 10"/>
          <p:cNvSpPr txBox="1">
            <a:spLocks noChangeArrowheads="1"/>
          </p:cNvSpPr>
          <p:nvPr/>
        </p:nvSpPr>
        <p:spPr bwMode="auto">
          <a:xfrm>
            <a:off x="1821309" y="4337397"/>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｛高、金色、蓝色｝</a:t>
            </a:r>
            <a:endParaRPr lang="zh-CN" altLang="en-US" sz="2200" b="1">
              <a:latin typeface="黑体" panose="02010609060101010101" pitchFamily="2" charset="-122"/>
              <a:ea typeface="黑体" panose="02010609060101010101" pitchFamily="2" charset="-122"/>
            </a:endParaRPr>
          </a:p>
        </p:txBody>
      </p:sp>
      <p:cxnSp>
        <p:nvCxnSpPr>
          <p:cNvPr id="14" name="AutoShape 12"/>
          <p:cNvCxnSpPr>
            <a:cxnSpLocks noChangeShapeType="1"/>
            <a:stCxn id="6" idx="2"/>
            <a:endCxn id="18" idx="0"/>
          </p:cNvCxnSpPr>
          <p:nvPr/>
        </p:nvCxnSpPr>
        <p:spPr bwMode="auto">
          <a:xfrm>
            <a:off x="5888484" y="1913285"/>
            <a:ext cx="36513" cy="1041400"/>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cxnSp>
        <p:nvCxnSpPr>
          <p:cNvPr id="15" name="AutoShape 13"/>
          <p:cNvCxnSpPr>
            <a:cxnSpLocks noChangeShapeType="1"/>
            <a:stCxn id="6" idx="2"/>
            <a:endCxn id="21" idx="0"/>
          </p:cNvCxnSpPr>
          <p:nvPr/>
        </p:nvCxnSpPr>
        <p:spPr bwMode="auto">
          <a:xfrm>
            <a:off x="5888484" y="1913285"/>
            <a:ext cx="2881313" cy="911225"/>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sp>
        <p:nvSpPr>
          <p:cNvPr id="16" name="Rectangle 21"/>
          <p:cNvSpPr>
            <a:spLocks noChangeArrowheads="1"/>
          </p:cNvSpPr>
          <p:nvPr/>
        </p:nvSpPr>
        <p:spPr bwMode="auto">
          <a:xfrm>
            <a:off x="1676847" y="3472210"/>
            <a:ext cx="3384550" cy="504825"/>
          </a:xfrm>
          <a:prstGeom prst="rect">
            <a:avLst/>
          </a:prstGeom>
          <a:solidFill>
            <a:srgbClr val="FFFFCC"/>
          </a:solidFill>
          <a:ln w="19050">
            <a:solidFill>
              <a:schemeClr val="tx1"/>
            </a:solidFill>
            <a:miter lim="800000"/>
          </a:ln>
        </p:spPr>
        <p:txBody>
          <a:bodyPr wrap="none" anchor="ctr"/>
          <a:lstStyle/>
          <a:p>
            <a:pPr algn="ctr"/>
            <a:r>
              <a:rPr lang="zh-CN" altLang="en-US" sz="2400" b="1">
                <a:solidFill>
                  <a:srgbClr val="FF0000"/>
                </a:solidFill>
                <a:ea typeface="黑体" panose="02010609060101010101" pitchFamily="2" charset="-122"/>
              </a:rPr>
              <a:t>对象所属类的判别</a:t>
            </a:r>
            <a:endParaRPr lang="zh-CN" altLang="en-US" sz="2400" b="1">
              <a:solidFill>
                <a:srgbClr val="FF0000"/>
              </a:solidFill>
              <a:ea typeface="黑体" panose="02010609060101010101" pitchFamily="2" charset="-122"/>
            </a:endParaRPr>
          </a:p>
        </p:txBody>
      </p:sp>
      <p:sp>
        <p:nvSpPr>
          <p:cNvPr id="17" name="Oval 24"/>
          <p:cNvSpPr>
            <a:spLocks noChangeArrowheads="1"/>
          </p:cNvSpPr>
          <p:nvPr/>
        </p:nvSpPr>
        <p:spPr bwMode="auto">
          <a:xfrm>
            <a:off x="6933059" y="4985097"/>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18" name="Oval 25"/>
          <p:cNvSpPr>
            <a:spLocks noChangeArrowheads="1"/>
          </p:cNvSpPr>
          <p:nvPr/>
        </p:nvSpPr>
        <p:spPr bwMode="auto">
          <a:xfrm>
            <a:off x="5564634" y="2968972"/>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19" name="Oval 26"/>
          <p:cNvSpPr>
            <a:spLocks noChangeArrowheads="1"/>
          </p:cNvSpPr>
          <p:nvPr/>
        </p:nvSpPr>
        <p:spPr bwMode="auto">
          <a:xfrm>
            <a:off x="2540447" y="2680047"/>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anose="02010609060101010101" pitchFamily="2" charset="-122"/>
              </a:rPr>
              <a:t>－</a:t>
            </a:r>
            <a:endParaRPr lang="zh-CN" altLang="en-US" sz="2400" b="1">
              <a:solidFill>
                <a:srgbClr val="0066FF"/>
              </a:solidFill>
              <a:ea typeface="黑体" panose="02010609060101010101" pitchFamily="2" charset="-122"/>
            </a:endParaRPr>
          </a:p>
        </p:txBody>
      </p:sp>
      <p:sp>
        <p:nvSpPr>
          <p:cNvPr id="20" name="Oval 27"/>
          <p:cNvSpPr>
            <a:spLocks noChangeArrowheads="1"/>
          </p:cNvSpPr>
          <p:nvPr/>
        </p:nvSpPr>
        <p:spPr bwMode="auto">
          <a:xfrm>
            <a:off x="9238109" y="4985097"/>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rPr>
              <a:t>－</a:t>
            </a:r>
            <a:endParaRPr lang="zh-CN" altLang="en-US" sz="2400" b="1">
              <a:solidFill>
                <a:srgbClr val="0066FF"/>
              </a:solidFill>
            </a:endParaRPr>
          </a:p>
        </p:txBody>
      </p:sp>
      <p:sp>
        <p:nvSpPr>
          <p:cNvPr id="21" name="Text Box 28"/>
          <p:cNvSpPr txBox="1">
            <a:spLocks noChangeArrowheads="1"/>
          </p:cNvSpPr>
          <p:nvPr/>
        </p:nvSpPr>
        <p:spPr bwMode="auto">
          <a:xfrm>
            <a:off x="8014147" y="282451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眼睛</a:t>
            </a:r>
            <a:endParaRPr lang="zh-CN" altLang="en-US" sz="2400" b="1">
              <a:solidFill>
                <a:srgbClr val="0066FF"/>
              </a:solidFill>
              <a:ea typeface="黑体" panose="02010609060101010101" pitchFamily="2" charset="-122"/>
            </a:endParaRPr>
          </a:p>
        </p:txBody>
      </p:sp>
      <p:cxnSp>
        <p:nvCxnSpPr>
          <p:cNvPr id="22" name="AutoShape 29"/>
          <p:cNvCxnSpPr>
            <a:cxnSpLocks noChangeShapeType="1"/>
            <a:stCxn id="21" idx="2"/>
            <a:endCxn id="17" idx="0"/>
          </p:cNvCxnSpPr>
          <p:nvPr/>
        </p:nvCxnSpPr>
        <p:spPr bwMode="auto">
          <a:xfrm flipH="1">
            <a:off x="7293422" y="3281710"/>
            <a:ext cx="1476375" cy="1689100"/>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cxnSp>
        <p:nvCxnSpPr>
          <p:cNvPr id="23" name="AutoShape 30"/>
          <p:cNvCxnSpPr>
            <a:cxnSpLocks noChangeShapeType="1"/>
            <a:stCxn id="21" idx="2"/>
            <a:endCxn id="20" idx="0"/>
          </p:cNvCxnSpPr>
          <p:nvPr/>
        </p:nvCxnSpPr>
        <p:spPr bwMode="auto">
          <a:xfrm>
            <a:off x="8769797" y="3281710"/>
            <a:ext cx="828675" cy="1689100"/>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sp>
        <p:nvSpPr>
          <p:cNvPr id="24" name="Text Box 31"/>
          <p:cNvSpPr txBox="1">
            <a:spLocks noChangeArrowheads="1"/>
          </p:cNvSpPr>
          <p:nvPr/>
        </p:nvSpPr>
        <p:spPr bwMode="auto">
          <a:xfrm>
            <a:off x="9130159" y="404847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棕色</a:t>
            </a:r>
            <a:endParaRPr lang="zh-CN" altLang="en-US" sz="2400" b="1">
              <a:ea typeface="黑体" panose="02010609060101010101" pitchFamily="2" charset="-122"/>
            </a:endParaRPr>
          </a:p>
        </p:txBody>
      </p:sp>
      <p:sp>
        <p:nvSpPr>
          <p:cNvPr id="25" name="Text Box 32"/>
          <p:cNvSpPr txBox="1">
            <a:spLocks noChangeArrowheads="1"/>
          </p:cNvSpPr>
          <p:nvPr/>
        </p:nvSpPr>
        <p:spPr bwMode="auto">
          <a:xfrm>
            <a:off x="6356797" y="397703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蓝色</a:t>
            </a:r>
            <a:endParaRPr lang="zh-CN" altLang="en-US" sz="2400" b="1">
              <a:ea typeface="黑体" panose="02010609060101010101" pitchFamily="2" charset="-122"/>
            </a:endParaRPr>
          </a:p>
        </p:txBody>
      </p:sp>
      <p:sp>
        <p:nvSpPr>
          <p:cNvPr id="26" name="Oval 33"/>
          <p:cNvSpPr>
            <a:spLocks noChangeArrowheads="1"/>
          </p:cNvSpPr>
          <p:nvPr/>
        </p:nvSpPr>
        <p:spPr bwMode="auto">
          <a:xfrm>
            <a:off x="2900809" y="4121497"/>
            <a:ext cx="865188" cy="8636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Oval 34"/>
          <p:cNvSpPr>
            <a:spLocks noChangeArrowheads="1"/>
          </p:cNvSpPr>
          <p:nvPr/>
        </p:nvSpPr>
        <p:spPr bwMode="auto">
          <a:xfrm>
            <a:off x="3692972" y="4121497"/>
            <a:ext cx="865187" cy="8636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 name="Rectangle 36"/>
          <p:cNvSpPr>
            <a:spLocks noChangeArrowheads="1"/>
          </p:cNvSpPr>
          <p:nvPr/>
        </p:nvSpPr>
        <p:spPr bwMode="auto">
          <a:xfrm>
            <a:off x="1676847" y="5848697"/>
            <a:ext cx="3455987" cy="504825"/>
          </a:xfrm>
          <a:prstGeom prst="rect">
            <a:avLst/>
          </a:prstGeom>
          <a:solidFill>
            <a:srgbClr val="FFFFCC"/>
          </a:solidFill>
          <a:ln w="19050">
            <a:solidFill>
              <a:schemeClr val="tx1"/>
            </a:solidFill>
            <a:miter lim="800000"/>
          </a:ln>
        </p:spPr>
        <p:txBody>
          <a:bodyPr wrap="none" anchor="ctr"/>
          <a:lstStyle/>
          <a:p>
            <a:pPr algn="ctr"/>
            <a:r>
              <a:rPr lang="zh-CN" altLang="en-US" sz="2400" b="1">
                <a:solidFill>
                  <a:srgbClr val="FF0000"/>
                </a:solidFill>
                <a:ea typeface="黑体" panose="02010609060101010101" pitchFamily="2" charset="-122"/>
              </a:rPr>
              <a:t>只测试了两个属性</a:t>
            </a:r>
            <a:endParaRPr lang="zh-CN" altLang="en-US" sz="2400" b="1">
              <a:solidFill>
                <a:srgbClr val="FF0000"/>
              </a:solidFill>
              <a:ea typeface="黑体" panose="02010609060101010101" pitchFamily="2" charset="-122"/>
            </a:endParaRPr>
          </a:p>
        </p:txBody>
      </p:sp>
      <p:sp>
        <p:nvSpPr>
          <p:cNvPr id="29" name="Oval 37"/>
          <p:cNvSpPr>
            <a:spLocks noChangeArrowheads="1"/>
          </p:cNvSpPr>
          <p:nvPr/>
        </p:nvSpPr>
        <p:spPr bwMode="auto">
          <a:xfrm>
            <a:off x="2973834" y="5129560"/>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6"/>
                                        </p:tgtEl>
                                        <p:attrNameLst>
                                          <p:attrName>fillcolor</p:attrName>
                                        </p:attrNameLst>
                                      </p:cBhvr>
                                      <p:to>
                                        <a:srgbClr val="FF0000"/>
                                      </p:to>
                                    </p:animClr>
                                    <p:set>
                                      <p:cBhvr>
                                        <p:cTn id="17" dur="500" fill="hold"/>
                                        <p:tgtEl>
                                          <p:spTgt spid="6"/>
                                        </p:tgtEl>
                                        <p:attrNameLst>
                                          <p:attrName>fill.type</p:attrName>
                                        </p:attrNameLst>
                                      </p:cBhvr>
                                      <p:to>
                                        <p:strVal val="solid"/>
                                      </p:to>
                                    </p:set>
                                    <p:set>
                                      <p:cBhvr>
                                        <p:cTn id="18" dur="500" fill="hold"/>
                                        <p:tgtEl>
                                          <p:spTgt spid="6"/>
                                        </p:tgtEl>
                                        <p:attrNameLst>
                                          <p:attrName>fill.on</p:attrName>
                                        </p:attrNameLst>
                                      </p:cBhvr>
                                      <p:to>
                                        <p:strVal val="true"/>
                                      </p:to>
                                    </p:set>
                                  </p:childTnLst>
                                </p:cTn>
                              </p:par>
                              <p:par>
                                <p:cTn id="19" presetID="3" presetClass="emph" presetSubtype="2" fill="hold" grpId="0" nodeType="withEffect">
                                  <p:stCondLst>
                                    <p:cond delay="0"/>
                                  </p:stCondLst>
                                  <p:childTnLst>
                                    <p:animClr clrSpc="rgb" dir="cw">
                                      <p:cBhvr override="childStyle">
                                        <p:cTn id="20" dur="500" fill="hold"/>
                                        <p:tgtEl>
                                          <p:spTgt spid="6"/>
                                        </p:tgtEl>
                                        <p:attrNameLst>
                                          <p:attrName>style.color</p:attrName>
                                        </p:attrNameLst>
                                      </p:cBhvr>
                                      <p:to>
                                        <a:schemeClr val="bg1"/>
                                      </p:to>
                                    </p:animClr>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4)">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500" fill="hold"/>
                                        <p:tgtEl>
                                          <p:spTgt spid="15"/>
                                        </p:tgtEl>
                                        <p:attrNameLst>
                                          <p:attrName>stroke.color</p:attrName>
                                        </p:attrNameLst>
                                      </p:cBhvr>
                                      <p:to>
                                        <a:srgbClr val="FF0000"/>
                                      </p:to>
                                    </p:animClr>
                                    <p:set>
                                      <p:cBhvr>
                                        <p:cTn id="30" dur="500" fill="hold"/>
                                        <p:tgtEl>
                                          <p:spTgt spid="15"/>
                                        </p:tgtEl>
                                        <p:attrNameLst>
                                          <p:attrName>stroke.on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21"/>
                                        </p:tgtEl>
                                        <p:attrNameLst>
                                          <p:attrName>fillcolor</p:attrName>
                                        </p:attrNameLst>
                                      </p:cBhvr>
                                      <p:to>
                                        <a:srgbClr val="FF0000"/>
                                      </p:to>
                                    </p:animClr>
                                    <p:set>
                                      <p:cBhvr>
                                        <p:cTn id="35" dur="500" fill="hold"/>
                                        <p:tgtEl>
                                          <p:spTgt spid="21"/>
                                        </p:tgtEl>
                                        <p:attrNameLst>
                                          <p:attrName>fill.type</p:attrName>
                                        </p:attrNameLst>
                                      </p:cBhvr>
                                      <p:to>
                                        <p:strVal val="solid"/>
                                      </p:to>
                                    </p:set>
                                    <p:set>
                                      <p:cBhvr>
                                        <p:cTn id="36" dur="500" fill="hold"/>
                                        <p:tgtEl>
                                          <p:spTgt spid="21"/>
                                        </p:tgtEl>
                                        <p:attrNameLst>
                                          <p:attrName>fill.on</p:attrName>
                                        </p:attrNameLst>
                                      </p:cBhvr>
                                      <p:to>
                                        <p:strVal val="true"/>
                                      </p:to>
                                    </p:set>
                                  </p:childTnLst>
                                </p:cTn>
                              </p:par>
                              <p:par>
                                <p:cTn id="37" presetID="3" presetClass="emph" presetSubtype="2" fill="hold" grpId="0" nodeType="withEffect">
                                  <p:stCondLst>
                                    <p:cond delay="0"/>
                                  </p:stCondLst>
                                  <p:childTnLst>
                                    <p:animClr clrSpc="rgb" dir="cw">
                                      <p:cBhvr override="childStyle">
                                        <p:cTn id="38" dur="500" fill="hold"/>
                                        <p:tgtEl>
                                          <p:spTgt spid="21"/>
                                        </p:tgtEl>
                                        <p:attrNameLst>
                                          <p:attrName>style.color</p:attrName>
                                        </p:attrNameLst>
                                      </p:cBhvr>
                                      <p:to>
                                        <a:schemeClr val="bg1"/>
                                      </p:to>
                                    </p:animClr>
                                  </p:childTnLst>
                                </p:cTn>
                              </p:par>
                            </p:childTnLst>
                          </p:cTn>
                        </p:par>
                      </p:childTnLst>
                    </p:cTn>
                  </p:par>
                  <p:par>
                    <p:cTn id="39" fill="hold">
                      <p:stCondLst>
                        <p:cond delay="indefinite"/>
                      </p:stCondLst>
                      <p:childTnLst>
                        <p:par>
                          <p:cTn id="40" fill="hold">
                            <p:stCondLst>
                              <p:cond delay="0"/>
                            </p:stCondLst>
                            <p:childTnLst>
                              <p:par>
                                <p:cTn id="41" presetID="21" presetClass="entr" presetSubtype="4"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heel(4)">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7" presetClass="emph" presetSubtype="2" fill="hold" nodeType="clickEffect">
                                  <p:stCondLst>
                                    <p:cond delay="0"/>
                                  </p:stCondLst>
                                  <p:childTnLst>
                                    <p:animClr clrSpc="rgb" dir="cw">
                                      <p:cBhvr>
                                        <p:cTn id="47" dur="500" fill="hold"/>
                                        <p:tgtEl>
                                          <p:spTgt spid="22"/>
                                        </p:tgtEl>
                                        <p:attrNameLst>
                                          <p:attrName>stroke.color</p:attrName>
                                        </p:attrNameLst>
                                      </p:cBhvr>
                                      <p:to>
                                        <a:srgbClr val="FF0000"/>
                                      </p:to>
                                    </p:animClr>
                                    <p:set>
                                      <p:cBhvr>
                                        <p:cTn id="48" dur="500" fill="hold"/>
                                        <p:tgtEl>
                                          <p:spTgt spid="22"/>
                                        </p:tgtEl>
                                        <p:attrNameLst>
                                          <p:attrName>stroke.on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ox(in)">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ox(in)">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6" grpId="0" animBg="1"/>
      <p:bldP spid="21" grpId="0"/>
      <p:bldP spid="26" grpId="0" animBg="1"/>
      <p:bldP spid="27" grpId="0" animBg="1"/>
      <p:bldP spid="28" grpId="0" animBg="1"/>
      <p:bldP spid="2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816818" y="1024037"/>
            <a:ext cx="82296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预先定义</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一组属性</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及其可</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取值</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高度</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高，矮</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发色</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黑色</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红色，金色</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眼睛</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蓝色，棕色</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人分为</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两类</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Rectangle 3"/>
          <p:cNvSpPr>
            <a:spLocks noChangeArrowheads="1"/>
          </p:cNvSpPr>
          <p:nvPr/>
        </p:nvSpPr>
        <p:spPr bwMode="auto">
          <a:xfrm>
            <a:off x="4560143" y="3141663"/>
            <a:ext cx="5181600" cy="3785652"/>
          </a:xfrm>
          <a:prstGeom prst="rect">
            <a:avLst/>
          </a:prstGeom>
          <a:noFill/>
          <a:ln>
            <a:noFill/>
          </a:ln>
          <a:effectLst/>
        </p:spPr>
        <p:txBody>
          <a:bodyPr>
            <a:spAutoFit/>
          </a:bodyPr>
          <a:lstStyle/>
          <a:p>
            <a:pPr>
              <a:defRPr/>
            </a:pPr>
            <a:r>
              <a:rPr lang="zh-CN" altLang="en-US" sz="2400" b="1" dirty="0">
                <a:solidFill>
                  <a:srgbClr val="0000FF"/>
                </a:solidFill>
                <a:effectLst>
                  <a:outerShdw blurRad="38100" dist="38100" dir="2700000" algn="tl">
                    <a:srgbClr val="C0C0C0"/>
                  </a:outerShdw>
                </a:effectLst>
                <a:latin typeface="Arial" panose="020B0604020202020204" pitchFamily="34" charset="0"/>
                <a:ea typeface="仿宋_GB2312" pitchFamily="49" charset="-122"/>
              </a:rPr>
              <a:t>高度　　发色　　　眼睛　 　　类别</a:t>
            </a:r>
            <a:br>
              <a:rPr lang="zh-CN" altLang="en-US" sz="2400" b="1" dirty="0">
                <a:effectLst>
                  <a:outerShdw blurRad="38100" dist="38100" dir="2700000" algn="tl">
                    <a:srgbClr val="C0C0C0"/>
                  </a:outerShdw>
                </a:effectLst>
                <a:latin typeface="Arial" panose="020B0604020202020204" pitchFamily="34" charset="0"/>
                <a:ea typeface="仿宋_GB2312" pitchFamily="49" charset="-122"/>
              </a:rPr>
            </a:br>
            <a:r>
              <a:rPr lang="zh-CN" altLang="en-US" sz="24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黑色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黑色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金色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金色　　　棕色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黑色　　　棕色　　　　－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金色　　　棕色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金色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红色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a:t>
            </a:r>
            <a:endParaRPr lang="zh-CN" altLang="en-US" sz="2400" b="1" dirty="0">
              <a:effectLst>
                <a:outerShdw blurRad="38100" dist="38100" dir="2700000" algn="tl">
                  <a:srgbClr val="C0C0C0"/>
                </a:outerShdw>
              </a:effectLst>
              <a:latin typeface="楷体_GB2312" pitchFamily="49" charset="-122"/>
              <a:ea typeface="仿宋_GB2312" pitchFamily="49" charset="-122"/>
            </a:endParaRPr>
          </a:p>
        </p:txBody>
      </p:sp>
      <p:sp>
        <p:nvSpPr>
          <p:cNvPr id="10" name="Text Box 5"/>
          <p:cNvSpPr txBox="1">
            <a:spLocks noChangeArrowheads="1"/>
          </p:cNvSpPr>
          <p:nvPr/>
        </p:nvSpPr>
        <p:spPr bwMode="auto">
          <a:xfrm>
            <a:off x="1535955" y="4768453"/>
            <a:ext cx="1511300" cy="52322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b="1" i="0" u="none" strike="noStrike" kern="0" cap="none" spc="0" normalizeH="0" baseline="0" noProof="0" dirty="0" smtClean="0">
                <a:ln>
                  <a:noFill/>
                </a:ln>
                <a:solidFill>
                  <a:srgbClr val="FFFFFF"/>
                </a:solidFill>
                <a:effectLst/>
                <a:uLnTx/>
                <a:uFillTx/>
                <a:latin typeface="Arial" panose="020B0604020202020204" pitchFamily="34" charset="0"/>
                <a:ea typeface="黑体" panose="02010609060101010101" pitchFamily="2" charset="-122"/>
              </a:rPr>
              <a:t>高度</a:t>
            </a:r>
            <a:endParaRPr kumimoji="0" lang="zh-CN" altLang="en-US" b="1" i="0" u="none" strike="noStrike" kern="0" cap="none" spc="0" normalizeH="0" baseline="0" noProof="0" dirty="0" smtClean="0">
              <a:ln>
                <a:noFill/>
              </a:ln>
              <a:solidFill>
                <a:srgbClr val="FFFFFF"/>
              </a:solidFill>
              <a:effectLst/>
              <a:uLnTx/>
              <a:uFillTx/>
              <a:latin typeface="Arial" panose="020B0604020202020204" pitchFamily="34" charset="0"/>
              <a:ea typeface="黑体" panose="02010609060101010101" pitchFamily="2" charset="-122"/>
            </a:endParaRPr>
          </a:p>
        </p:txBody>
      </p:sp>
      <p:sp>
        <p:nvSpPr>
          <p:cNvPr id="11" name="Text Box 6"/>
          <p:cNvSpPr txBox="1">
            <a:spLocks noChangeArrowheads="1"/>
          </p:cNvSpPr>
          <p:nvPr/>
        </p:nvSpPr>
        <p:spPr bwMode="auto">
          <a:xfrm>
            <a:off x="1535955" y="5416525"/>
            <a:ext cx="1511300" cy="52322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b="1" i="0" u="none" strike="noStrike" kern="0" cap="none" spc="0" normalizeH="0" baseline="0" noProof="0" dirty="0" smtClean="0">
                <a:ln>
                  <a:noFill/>
                </a:ln>
                <a:solidFill>
                  <a:srgbClr val="FFFFFF"/>
                </a:solidFill>
                <a:effectLst/>
                <a:uLnTx/>
                <a:uFillTx/>
                <a:latin typeface="Arial" panose="020B0604020202020204" pitchFamily="34" charset="0"/>
                <a:ea typeface="黑体" panose="02010609060101010101" pitchFamily="2" charset="-122"/>
              </a:rPr>
              <a:t>眼睛</a:t>
            </a:r>
            <a:endParaRPr kumimoji="0" lang="zh-CN" altLang="en-US" b="1" i="0" u="none" strike="noStrike" kern="0" cap="none" spc="0" normalizeH="0" baseline="0" noProof="0" dirty="0" smtClean="0">
              <a:ln>
                <a:noFill/>
              </a:ln>
              <a:solidFill>
                <a:srgbClr val="FFFFFF"/>
              </a:solidFill>
              <a:effectLst/>
              <a:uLnTx/>
              <a:uFillTx/>
              <a:latin typeface="Arial" panose="020B0604020202020204" pitchFamily="34" charset="0"/>
              <a:ea typeface="黑体" panose="02010609060101010101" pitchFamily="2" charset="-122"/>
            </a:endParaRPr>
          </a:p>
        </p:txBody>
      </p:sp>
      <p:sp>
        <p:nvSpPr>
          <p:cNvPr id="12" name="Text Box 7"/>
          <p:cNvSpPr txBox="1">
            <a:spLocks noChangeArrowheads="1"/>
          </p:cNvSpPr>
          <p:nvPr/>
        </p:nvSpPr>
        <p:spPr bwMode="auto">
          <a:xfrm>
            <a:off x="1537543" y="6045433"/>
            <a:ext cx="1511300" cy="52322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lang="zh-CN" altLang="en-US" b="1" kern="0" dirty="0">
                <a:solidFill>
                  <a:srgbClr val="FFFFFF"/>
                </a:solidFill>
                <a:ea typeface="黑体" panose="02010609060101010101" pitchFamily="2" charset="-122"/>
              </a:rPr>
              <a:t>发色</a:t>
            </a:r>
            <a:endParaRPr kumimoji="0" lang="zh-CN" altLang="en-US" b="1" i="0" u="none" strike="noStrike" kern="0" cap="none" spc="0" normalizeH="0" baseline="0" noProof="0" dirty="0" smtClean="0">
              <a:ln>
                <a:noFill/>
              </a:ln>
              <a:solidFill>
                <a:srgbClr val="FFFFFF"/>
              </a:solidFill>
              <a:effectLst/>
              <a:uLnTx/>
              <a:uFillTx/>
              <a:ea typeface="黑体" panose="0201060906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Text Box 4"/>
          <p:cNvSpPr txBox="1">
            <a:spLocks noChangeArrowheads="1"/>
          </p:cNvSpPr>
          <p:nvPr/>
        </p:nvSpPr>
        <p:spPr bwMode="auto">
          <a:xfrm>
            <a:off x="5168899" y="171884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高度</a:t>
            </a:r>
            <a:endParaRPr lang="zh-CN" altLang="en-US" sz="2400" b="1">
              <a:solidFill>
                <a:srgbClr val="0066FF"/>
              </a:solidFill>
              <a:ea typeface="黑体" panose="02010609060101010101" pitchFamily="2" charset="-122"/>
            </a:endParaRPr>
          </a:p>
        </p:txBody>
      </p:sp>
      <p:sp>
        <p:nvSpPr>
          <p:cNvPr id="10" name="Text Box 5"/>
          <p:cNvSpPr txBox="1">
            <a:spLocks noChangeArrowheads="1"/>
          </p:cNvSpPr>
          <p:nvPr/>
        </p:nvSpPr>
        <p:spPr bwMode="auto">
          <a:xfrm>
            <a:off x="4160837" y="200776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高</a:t>
            </a:r>
            <a:endParaRPr lang="zh-CN" altLang="en-US" sz="2400" b="1">
              <a:ea typeface="黑体" panose="02010609060101010101" pitchFamily="2" charset="-122"/>
            </a:endParaRPr>
          </a:p>
        </p:txBody>
      </p:sp>
      <p:sp>
        <p:nvSpPr>
          <p:cNvPr id="11" name="Text Box 6"/>
          <p:cNvSpPr txBox="1">
            <a:spLocks noChangeArrowheads="1"/>
          </p:cNvSpPr>
          <p:nvPr/>
        </p:nvSpPr>
        <p:spPr bwMode="auto">
          <a:xfrm>
            <a:off x="6392862" y="207920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矮</a:t>
            </a:r>
            <a:endParaRPr lang="zh-CN" altLang="en-US" sz="2400" b="1">
              <a:ea typeface="黑体" panose="02010609060101010101" pitchFamily="2" charset="-122"/>
            </a:endParaRPr>
          </a:p>
        </p:txBody>
      </p:sp>
      <p:cxnSp>
        <p:nvCxnSpPr>
          <p:cNvPr id="12" name="AutoShape 8"/>
          <p:cNvCxnSpPr>
            <a:cxnSpLocks noChangeShapeType="1"/>
            <a:stCxn id="9" idx="2"/>
            <a:endCxn id="17" idx="0"/>
          </p:cNvCxnSpPr>
          <p:nvPr/>
        </p:nvCxnSpPr>
        <p:spPr bwMode="auto">
          <a:xfrm flipH="1">
            <a:off x="4268787" y="2176041"/>
            <a:ext cx="1655762" cy="839787"/>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3" name="AutoShape 10"/>
          <p:cNvCxnSpPr>
            <a:cxnSpLocks noChangeShapeType="1"/>
            <a:stCxn id="9" idx="2"/>
            <a:endCxn id="30" idx="0"/>
          </p:cNvCxnSpPr>
          <p:nvPr/>
        </p:nvCxnSpPr>
        <p:spPr bwMode="auto">
          <a:xfrm>
            <a:off x="5924549" y="2176041"/>
            <a:ext cx="2089150" cy="766762"/>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4" name="Oval 13"/>
          <p:cNvSpPr>
            <a:spLocks noChangeArrowheads="1"/>
          </p:cNvSpPr>
          <p:nvPr/>
        </p:nvSpPr>
        <p:spPr bwMode="auto">
          <a:xfrm>
            <a:off x="5241924" y="5392316"/>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15" name="Oval 15"/>
          <p:cNvSpPr>
            <a:spLocks noChangeArrowheads="1"/>
          </p:cNvSpPr>
          <p:nvPr/>
        </p:nvSpPr>
        <p:spPr bwMode="auto">
          <a:xfrm>
            <a:off x="1712912" y="5319291"/>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anose="02010609060101010101" pitchFamily="2" charset="-122"/>
              </a:rPr>
              <a:t>－</a:t>
            </a:r>
            <a:endParaRPr lang="zh-CN" altLang="en-US" sz="2400" b="1">
              <a:solidFill>
                <a:srgbClr val="0066FF"/>
              </a:solidFill>
              <a:ea typeface="黑体" panose="02010609060101010101" pitchFamily="2" charset="-122"/>
            </a:endParaRPr>
          </a:p>
        </p:txBody>
      </p:sp>
      <p:sp>
        <p:nvSpPr>
          <p:cNvPr id="16" name="Oval 16"/>
          <p:cNvSpPr>
            <a:spLocks noChangeArrowheads="1"/>
          </p:cNvSpPr>
          <p:nvPr/>
        </p:nvSpPr>
        <p:spPr bwMode="auto">
          <a:xfrm>
            <a:off x="2217737" y="4023891"/>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smtClean="0">
                <a:ln>
                  <a:noFill/>
                </a:ln>
                <a:solidFill>
                  <a:srgbClr val="0066FF"/>
                </a:solidFill>
                <a:effectLst/>
                <a:uLnTx/>
                <a:uFillTx/>
              </a:rPr>
              <a:t>－</a:t>
            </a:r>
            <a:endParaRPr kumimoji="0" lang="zh-CN" altLang="en-US" sz="2400" b="1" i="0" u="none" strike="noStrike" kern="0" cap="none" spc="0" normalizeH="0" baseline="0" noProof="0" smtClean="0">
              <a:ln>
                <a:noFill/>
              </a:ln>
              <a:solidFill>
                <a:srgbClr val="0066FF"/>
              </a:solidFill>
              <a:effectLst/>
              <a:uLnTx/>
              <a:uFillTx/>
            </a:endParaRPr>
          </a:p>
        </p:txBody>
      </p:sp>
      <p:sp>
        <p:nvSpPr>
          <p:cNvPr id="17" name="Text Box 17"/>
          <p:cNvSpPr txBox="1">
            <a:spLocks noChangeArrowheads="1"/>
          </p:cNvSpPr>
          <p:nvPr/>
        </p:nvSpPr>
        <p:spPr bwMode="auto">
          <a:xfrm>
            <a:off x="3513137" y="301582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眼睛</a:t>
            </a:r>
            <a:endParaRPr lang="zh-CN" altLang="en-US" sz="2400" b="1">
              <a:solidFill>
                <a:srgbClr val="0066FF"/>
              </a:solidFill>
              <a:ea typeface="黑体" panose="02010609060101010101" pitchFamily="2" charset="-122"/>
            </a:endParaRPr>
          </a:p>
        </p:txBody>
      </p:sp>
      <p:cxnSp>
        <p:nvCxnSpPr>
          <p:cNvPr id="18" name="AutoShape 18"/>
          <p:cNvCxnSpPr>
            <a:cxnSpLocks noChangeShapeType="1"/>
            <a:stCxn id="17" idx="2"/>
            <a:endCxn id="22" idx="0"/>
          </p:cNvCxnSpPr>
          <p:nvPr/>
        </p:nvCxnSpPr>
        <p:spPr bwMode="auto">
          <a:xfrm>
            <a:off x="4268787" y="3473028"/>
            <a:ext cx="1079500" cy="47942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9" name="AutoShape 19"/>
          <p:cNvCxnSpPr>
            <a:cxnSpLocks noChangeShapeType="1"/>
            <a:stCxn id="17" idx="2"/>
            <a:endCxn id="16" idx="0"/>
          </p:cNvCxnSpPr>
          <p:nvPr/>
        </p:nvCxnSpPr>
        <p:spPr bwMode="auto">
          <a:xfrm flipH="1">
            <a:off x="2578099" y="3473028"/>
            <a:ext cx="1690688" cy="53657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20" name="Text Box 20"/>
          <p:cNvSpPr txBox="1">
            <a:spLocks noChangeArrowheads="1"/>
          </p:cNvSpPr>
          <p:nvPr/>
        </p:nvSpPr>
        <p:spPr bwMode="auto">
          <a:xfrm>
            <a:off x="2073274" y="344762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棕色</a:t>
            </a:r>
            <a:endParaRPr lang="zh-CN" altLang="en-US" sz="2400" b="1">
              <a:ea typeface="黑体" panose="02010609060101010101" pitchFamily="2" charset="-122"/>
            </a:endParaRPr>
          </a:p>
        </p:txBody>
      </p:sp>
      <p:sp>
        <p:nvSpPr>
          <p:cNvPr id="21" name="Text Box 21"/>
          <p:cNvSpPr txBox="1">
            <a:spLocks noChangeArrowheads="1"/>
          </p:cNvSpPr>
          <p:nvPr/>
        </p:nvSpPr>
        <p:spPr bwMode="auto">
          <a:xfrm>
            <a:off x="4521199" y="330316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蓝色</a:t>
            </a:r>
            <a:endParaRPr lang="zh-CN" altLang="en-US" sz="2400" b="1">
              <a:ea typeface="黑体" panose="02010609060101010101" pitchFamily="2" charset="-122"/>
            </a:endParaRPr>
          </a:p>
        </p:txBody>
      </p:sp>
      <p:sp>
        <p:nvSpPr>
          <p:cNvPr id="22" name="Text Box 26"/>
          <p:cNvSpPr txBox="1">
            <a:spLocks noChangeArrowheads="1"/>
          </p:cNvSpPr>
          <p:nvPr/>
        </p:nvSpPr>
        <p:spPr bwMode="auto">
          <a:xfrm>
            <a:off x="4592637" y="395245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smtClean="0">
                <a:solidFill>
                  <a:srgbClr val="0066FF"/>
                </a:solidFill>
                <a:ea typeface="黑体" panose="02010609060101010101" pitchFamily="2" charset="-122"/>
              </a:rPr>
              <a:t>发色</a:t>
            </a:r>
            <a:endParaRPr lang="zh-CN" altLang="en-US" sz="2400" b="1" dirty="0">
              <a:solidFill>
                <a:srgbClr val="0066FF"/>
              </a:solidFill>
              <a:ea typeface="黑体" panose="02010609060101010101" pitchFamily="2" charset="-122"/>
            </a:endParaRPr>
          </a:p>
        </p:txBody>
      </p:sp>
      <p:sp>
        <p:nvSpPr>
          <p:cNvPr id="23" name="Text Box 27"/>
          <p:cNvSpPr txBox="1">
            <a:spLocks noChangeArrowheads="1"/>
          </p:cNvSpPr>
          <p:nvPr/>
        </p:nvSpPr>
        <p:spPr bwMode="auto">
          <a:xfrm>
            <a:off x="1352549" y="604001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黑色</a:t>
            </a:r>
            <a:endParaRPr lang="zh-CN" altLang="en-US" sz="2400" b="1">
              <a:ea typeface="黑体" panose="02010609060101010101" pitchFamily="2" charset="-122"/>
            </a:endParaRPr>
          </a:p>
        </p:txBody>
      </p:sp>
      <p:sp>
        <p:nvSpPr>
          <p:cNvPr id="24" name="Text Box 28"/>
          <p:cNvSpPr txBox="1">
            <a:spLocks noChangeArrowheads="1"/>
          </p:cNvSpPr>
          <p:nvPr/>
        </p:nvSpPr>
        <p:spPr bwMode="auto">
          <a:xfrm>
            <a:off x="3081337" y="611145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红色</a:t>
            </a:r>
            <a:endParaRPr lang="zh-CN" altLang="en-US" sz="2400" b="1">
              <a:ea typeface="黑体" panose="02010609060101010101" pitchFamily="2" charset="-122"/>
            </a:endParaRPr>
          </a:p>
        </p:txBody>
      </p:sp>
      <p:sp>
        <p:nvSpPr>
          <p:cNvPr id="25" name="Text Box 29"/>
          <p:cNvSpPr txBox="1">
            <a:spLocks noChangeArrowheads="1"/>
          </p:cNvSpPr>
          <p:nvPr/>
        </p:nvSpPr>
        <p:spPr bwMode="auto">
          <a:xfrm>
            <a:off x="4810124" y="611145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金色</a:t>
            </a:r>
            <a:endParaRPr lang="zh-CN" altLang="en-US" sz="2400" b="1">
              <a:ea typeface="黑体" panose="02010609060101010101" pitchFamily="2" charset="-122"/>
            </a:endParaRPr>
          </a:p>
        </p:txBody>
      </p:sp>
      <p:cxnSp>
        <p:nvCxnSpPr>
          <p:cNvPr id="26" name="AutoShape 30"/>
          <p:cNvCxnSpPr>
            <a:cxnSpLocks noChangeShapeType="1"/>
            <a:stCxn id="22" idx="2"/>
            <a:endCxn id="15" idx="0"/>
          </p:cNvCxnSpPr>
          <p:nvPr/>
        </p:nvCxnSpPr>
        <p:spPr bwMode="auto">
          <a:xfrm flipH="1">
            <a:off x="2073274" y="4409653"/>
            <a:ext cx="3275013" cy="89535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27" name="AutoShape 31"/>
          <p:cNvCxnSpPr>
            <a:cxnSpLocks noChangeShapeType="1"/>
            <a:stCxn id="22" idx="2"/>
            <a:endCxn id="29" idx="0"/>
          </p:cNvCxnSpPr>
          <p:nvPr/>
        </p:nvCxnSpPr>
        <p:spPr bwMode="auto">
          <a:xfrm flipH="1">
            <a:off x="3873499" y="4409653"/>
            <a:ext cx="1474788" cy="96837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28" name="AutoShape 32"/>
          <p:cNvCxnSpPr>
            <a:cxnSpLocks noChangeShapeType="1"/>
          </p:cNvCxnSpPr>
          <p:nvPr/>
        </p:nvCxnSpPr>
        <p:spPr bwMode="auto">
          <a:xfrm>
            <a:off x="5313362" y="4384253"/>
            <a:ext cx="254000" cy="96837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29" name="Oval 33"/>
          <p:cNvSpPr>
            <a:spLocks noChangeArrowheads="1"/>
          </p:cNvSpPr>
          <p:nvPr/>
        </p:nvSpPr>
        <p:spPr bwMode="auto">
          <a:xfrm>
            <a:off x="3513137" y="5392316"/>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30" name="Text Box 34"/>
          <p:cNvSpPr txBox="1">
            <a:spLocks noChangeArrowheads="1"/>
          </p:cNvSpPr>
          <p:nvPr/>
        </p:nvSpPr>
        <p:spPr bwMode="auto">
          <a:xfrm>
            <a:off x="7258049" y="294280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眼睛</a:t>
            </a:r>
            <a:endParaRPr lang="zh-CN" altLang="en-US" sz="2400" b="1">
              <a:solidFill>
                <a:srgbClr val="0066FF"/>
              </a:solidFill>
              <a:ea typeface="黑体" panose="02010609060101010101" pitchFamily="2" charset="-122"/>
            </a:endParaRPr>
          </a:p>
        </p:txBody>
      </p:sp>
      <p:cxnSp>
        <p:nvCxnSpPr>
          <p:cNvPr id="31" name="AutoShape 35"/>
          <p:cNvCxnSpPr>
            <a:cxnSpLocks noChangeShapeType="1"/>
            <a:stCxn id="30" idx="2"/>
            <a:endCxn id="36" idx="0"/>
          </p:cNvCxnSpPr>
          <p:nvPr/>
        </p:nvCxnSpPr>
        <p:spPr bwMode="auto">
          <a:xfrm>
            <a:off x="8013699" y="3400003"/>
            <a:ext cx="1152525" cy="47942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32" name="AutoShape 36"/>
          <p:cNvCxnSpPr>
            <a:cxnSpLocks noChangeShapeType="1"/>
            <a:stCxn id="30" idx="2"/>
            <a:endCxn id="35" idx="0"/>
          </p:cNvCxnSpPr>
          <p:nvPr/>
        </p:nvCxnSpPr>
        <p:spPr bwMode="auto">
          <a:xfrm flipH="1">
            <a:off x="6970712" y="3400003"/>
            <a:ext cx="1042987" cy="3937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33" name="Text Box 37"/>
          <p:cNvSpPr txBox="1">
            <a:spLocks noChangeArrowheads="1"/>
          </p:cNvSpPr>
          <p:nvPr/>
        </p:nvSpPr>
        <p:spPr bwMode="auto">
          <a:xfrm>
            <a:off x="6105524" y="337619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棕色</a:t>
            </a:r>
            <a:endParaRPr lang="zh-CN" altLang="en-US" sz="2400" b="1">
              <a:ea typeface="黑体" panose="02010609060101010101" pitchFamily="2" charset="-122"/>
            </a:endParaRPr>
          </a:p>
        </p:txBody>
      </p:sp>
      <p:sp>
        <p:nvSpPr>
          <p:cNvPr id="34" name="Text Box 38"/>
          <p:cNvSpPr txBox="1">
            <a:spLocks noChangeArrowheads="1"/>
          </p:cNvSpPr>
          <p:nvPr/>
        </p:nvSpPr>
        <p:spPr bwMode="auto">
          <a:xfrm>
            <a:off x="8266112" y="337619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蓝色</a:t>
            </a:r>
            <a:endParaRPr lang="zh-CN" altLang="en-US" sz="2400" b="1">
              <a:ea typeface="黑体" panose="02010609060101010101" pitchFamily="2" charset="-122"/>
            </a:endParaRPr>
          </a:p>
        </p:txBody>
      </p:sp>
      <p:sp>
        <p:nvSpPr>
          <p:cNvPr id="35" name="Oval 39"/>
          <p:cNvSpPr>
            <a:spLocks noChangeArrowheads="1"/>
          </p:cNvSpPr>
          <p:nvPr/>
        </p:nvSpPr>
        <p:spPr bwMode="auto">
          <a:xfrm>
            <a:off x="6610349" y="3807991"/>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smtClean="0">
                <a:ln>
                  <a:noFill/>
                </a:ln>
                <a:solidFill>
                  <a:srgbClr val="0066FF"/>
                </a:solidFill>
                <a:effectLst/>
                <a:uLnTx/>
                <a:uFillTx/>
              </a:rPr>
              <a:t>－</a:t>
            </a:r>
            <a:endParaRPr kumimoji="0" lang="zh-CN" altLang="en-US" sz="2400" b="1" i="0" u="none" strike="noStrike" kern="0" cap="none" spc="0" normalizeH="0" baseline="0" noProof="0" smtClean="0">
              <a:ln>
                <a:noFill/>
              </a:ln>
              <a:solidFill>
                <a:srgbClr val="0066FF"/>
              </a:solidFill>
              <a:effectLst/>
              <a:uLnTx/>
              <a:uFillTx/>
            </a:endParaRPr>
          </a:p>
        </p:txBody>
      </p:sp>
      <p:sp>
        <p:nvSpPr>
          <p:cNvPr id="36" name="Text Box 40"/>
          <p:cNvSpPr txBox="1">
            <a:spLocks noChangeArrowheads="1"/>
          </p:cNvSpPr>
          <p:nvPr/>
        </p:nvSpPr>
        <p:spPr bwMode="auto">
          <a:xfrm>
            <a:off x="8410574" y="387942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smtClean="0">
                <a:solidFill>
                  <a:srgbClr val="0066FF"/>
                </a:solidFill>
                <a:ea typeface="黑体" panose="02010609060101010101" pitchFamily="2" charset="-122"/>
              </a:rPr>
              <a:t>发色</a:t>
            </a:r>
            <a:endParaRPr lang="zh-CN" altLang="en-US" sz="2400" b="1" dirty="0">
              <a:solidFill>
                <a:srgbClr val="0066FF"/>
              </a:solidFill>
              <a:ea typeface="黑体" panose="02010609060101010101" pitchFamily="2" charset="-122"/>
            </a:endParaRPr>
          </a:p>
        </p:txBody>
      </p:sp>
      <p:sp>
        <p:nvSpPr>
          <p:cNvPr id="37" name="Oval 41"/>
          <p:cNvSpPr>
            <a:spLocks noChangeArrowheads="1"/>
          </p:cNvSpPr>
          <p:nvPr/>
        </p:nvSpPr>
        <p:spPr bwMode="auto">
          <a:xfrm>
            <a:off x="8050212" y="5247853"/>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anose="02010609060101010101" pitchFamily="2" charset="-122"/>
              </a:rPr>
              <a:t>－</a:t>
            </a:r>
            <a:endParaRPr lang="zh-CN" altLang="en-US" sz="2400" b="1">
              <a:solidFill>
                <a:srgbClr val="0066FF"/>
              </a:solidFill>
              <a:ea typeface="黑体" panose="02010609060101010101" pitchFamily="2" charset="-122"/>
            </a:endParaRPr>
          </a:p>
        </p:txBody>
      </p:sp>
      <p:sp>
        <p:nvSpPr>
          <p:cNvPr id="38" name="Text Box 42"/>
          <p:cNvSpPr txBox="1">
            <a:spLocks noChangeArrowheads="1"/>
          </p:cNvSpPr>
          <p:nvPr/>
        </p:nvSpPr>
        <p:spPr bwMode="auto">
          <a:xfrm>
            <a:off x="7473949" y="604001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黑色</a:t>
            </a:r>
            <a:endParaRPr lang="zh-CN" altLang="en-US" sz="2400" b="1">
              <a:ea typeface="黑体" panose="02010609060101010101" pitchFamily="2" charset="-122"/>
            </a:endParaRPr>
          </a:p>
        </p:txBody>
      </p:sp>
      <p:sp>
        <p:nvSpPr>
          <p:cNvPr id="39" name="Text Box 43"/>
          <p:cNvSpPr txBox="1">
            <a:spLocks noChangeArrowheads="1"/>
          </p:cNvSpPr>
          <p:nvPr/>
        </p:nvSpPr>
        <p:spPr bwMode="auto">
          <a:xfrm>
            <a:off x="9166224" y="611145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红色</a:t>
            </a:r>
            <a:endParaRPr lang="zh-CN" altLang="en-US" sz="2400" b="1">
              <a:ea typeface="黑体" panose="02010609060101010101" pitchFamily="2" charset="-122"/>
            </a:endParaRPr>
          </a:p>
        </p:txBody>
      </p:sp>
      <p:cxnSp>
        <p:nvCxnSpPr>
          <p:cNvPr id="40" name="AutoShape 44"/>
          <p:cNvCxnSpPr>
            <a:cxnSpLocks noChangeShapeType="1"/>
            <a:stCxn id="36" idx="2"/>
            <a:endCxn id="37" idx="0"/>
          </p:cNvCxnSpPr>
          <p:nvPr/>
        </p:nvCxnSpPr>
        <p:spPr bwMode="auto">
          <a:xfrm flipH="1">
            <a:off x="8410574" y="4336628"/>
            <a:ext cx="755650" cy="896938"/>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41" name="AutoShape 45"/>
          <p:cNvCxnSpPr>
            <a:cxnSpLocks noChangeShapeType="1"/>
            <a:stCxn id="36" idx="2"/>
            <a:endCxn id="42" idx="0"/>
          </p:cNvCxnSpPr>
          <p:nvPr/>
        </p:nvCxnSpPr>
        <p:spPr bwMode="auto">
          <a:xfrm>
            <a:off x="9166224" y="4336628"/>
            <a:ext cx="828675" cy="896938"/>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42" name="Oval 46"/>
          <p:cNvSpPr>
            <a:spLocks noChangeArrowheads="1"/>
          </p:cNvSpPr>
          <p:nvPr/>
        </p:nvSpPr>
        <p:spPr bwMode="auto">
          <a:xfrm>
            <a:off x="9634537" y="5247853"/>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43" name="Text Box 47"/>
          <p:cNvSpPr txBox="1">
            <a:spLocks noChangeArrowheads="1"/>
          </p:cNvSpPr>
          <p:nvPr/>
        </p:nvSpPr>
        <p:spPr bwMode="auto">
          <a:xfrm>
            <a:off x="7761287" y="1575966"/>
            <a:ext cx="3276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｛高、金色、蓝色｝</a:t>
            </a:r>
            <a:endParaRPr lang="zh-CN" altLang="en-US" sz="2200" b="1">
              <a:latin typeface="黑体" panose="02010609060101010101" pitchFamily="2" charset="-122"/>
              <a:ea typeface="黑体" panose="02010609060101010101" pitchFamily="2" charset="-122"/>
            </a:endParaRPr>
          </a:p>
        </p:txBody>
      </p:sp>
      <p:sp>
        <p:nvSpPr>
          <p:cNvPr id="44" name="Rectangle 48"/>
          <p:cNvSpPr>
            <a:spLocks noChangeArrowheads="1"/>
          </p:cNvSpPr>
          <p:nvPr/>
        </p:nvSpPr>
        <p:spPr bwMode="auto">
          <a:xfrm>
            <a:off x="668735" y="1166515"/>
            <a:ext cx="3455987" cy="504825"/>
          </a:xfrm>
          <a:prstGeom prst="rect">
            <a:avLst/>
          </a:prstGeom>
          <a:solidFill>
            <a:srgbClr val="FFFFCC"/>
          </a:solidFill>
          <a:ln w="19050">
            <a:solidFill>
              <a:srgbClr val="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rgbClr val="FF0000"/>
                </a:solidFill>
                <a:effectLst/>
                <a:uLnTx/>
                <a:uFillTx/>
                <a:ea typeface="黑体" panose="02010609060101010101" pitchFamily="2" charset="-122"/>
              </a:rPr>
              <a:t>对象所属类的判别</a:t>
            </a:r>
            <a:endParaRPr kumimoji="0" lang="zh-CN" altLang="en-US" sz="2800" b="1" i="0" u="none" strike="noStrike" kern="0" cap="none" spc="0" normalizeH="0" baseline="0" noProof="0" dirty="0" smtClean="0">
              <a:ln>
                <a:noFill/>
              </a:ln>
              <a:solidFill>
                <a:srgbClr val="FF0000"/>
              </a:solidFill>
              <a:effectLst/>
              <a:uLnTx/>
              <a:uFillTx/>
              <a:ea typeface="黑体" panose="02010609060101010101" pitchFamily="2" charset="-122"/>
            </a:endParaRPr>
          </a:p>
        </p:txBody>
      </p:sp>
      <p:sp>
        <p:nvSpPr>
          <p:cNvPr id="45" name="Oval 49"/>
          <p:cNvSpPr>
            <a:spLocks noChangeArrowheads="1"/>
          </p:cNvSpPr>
          <p:nvPr/>
        </p:nvSpPr>
        <p:spPr bwMode="auto">
          <a:xfrm>
            <a:off x="8121649" y="1360066"/>
            <a:ext cx="865188" cy="8636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Oval 50"/>
          <p:cNvSpPr>
            <a:spLocks noChangeArrowheads="1"/>
          </p:cNvSpPr>
          <p:nvPr/>
        </p:nvSpPr>
        <p:spPr bwMode="auto">
          <a:xfrm>
            <a:off x="9634537" y="1360066"/>
            <a:ext cx="865187" cy="8636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Rectangle 52"/>
          <p:cNvSpPr>
            <a:spLocks noChangeArrowheads="1"/>
          </p:cNvSpPr>
          <p:nvPr/>
        </p:nvSpPr>
        <p:spPr bwMode="auto">
          <a:xfrm>
            <a:off x="668735" y="1671340"/>
            <a:ext cx="3455987" cy="504825"/>
          </a:xfrm>
          <a:prstGeom prst="rect">
            <a:avLst/>
          </a:prstGeom>
          <a:solidFill>
            <a:srgbClr val="FFFFCC"/>
          </a:solidFill>
          <a:ln w="19050">
            <a:solidFill>
              <a:srgbClr val="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rgbClr val="FF0000"/>
                </a:solidFill>
                <a:effectLst/>
                <a:uLnTx/>
                <a:uFillTx/>
                <a:ea typeface="黑体" panose="02010609060101010101" pitchFamily="2" charset="-122"/>
              </a:rPr>
              <a:t>测试了</a:t>
            </a:r>
            <a:r>
              <a:rPr kumimoji="0" lang="en-US" altLang="zh-CN" sz="2800" b="1" i="0" u="none" strike="noStrike" kern="0" cap="none" spc="0" normalizeH="0" baseline="0" noProof="0" dirty="0" smtClean="0">
                <a:ln>
                  <a:noFill/>
                </a:ln>
                <a:solidFill>
                  <a:srgbClr val="FF0000"/>
                </a:solidFill>
                <a:effectLst/>
                <a:uLnTx/>
                <a:uFillTx/>
                <a:ea typeface="黑体" panose="02010609060101010101" pitchFamily="2" charset="-122"/>
              </a:rPr>
              <a:t>3</a:t>
            </a:r>
            <a:r>
              <a:rPr kumimoji="0" lang="zh-CN" altLang="en-US" sz="2800" b="1" i="0" u="none" strike="noStrike" kern="0" cap="none" spc="0" normalizeH="0" baseline="0" noProof="0" dirty="0" smtClean="0">
                <a:ln>
                  <a:noFill/>
                </a:ln>
                <a:solidFill>
                  <a:srgbClr val="FF0000"/>
                </a:solidFill>
                <a:effectLst/>
                <a:uLnTx/>
                <a:uFillTx/>
                <a:ea typeface="黑体" panose="02010609060101010101" pitchFamily="2" charset="-122"/>
              </a:rPr>
              <a:t>个属性</a:t>
            </a:r>
            <a:endParaRPr kumimoji="0" lang="zh-CN" altLang="en-US" sz="2800" b="1" i="0" u="none" strike="noStrike" kern="0" cap="none" spc="0" normalizeH="0" baseline="0" noProof="0" dirty="0" smtClean="0">
              <a:ln>
                <a:noFill/>
              </a:ln>
              <a:solidFill>
                <a:srgbClr val="FF0000"/>
              </a:solidFill>
              <a:effectLst/>
              <a:uLnTx/>
              <a:uFillTx/>
              <a:ea typeface="黑体" panose="02010609060101010101" pitchFamily="2" charset="-122"/>
            </a:endParaRPr>
          </a:p>
        </p:txBody>
      </p:sp>
      <p:sp>
        <p:nvSpPr>
          <p:cNvPr id="48" name="Oval 53"/>
          <p:cNvSpPr>
            <a:spLocks noChangeArrowheads="1"/>
          </p:cNvSpPr>
          <p:nvPr/>
        </p:nvSpPr>
        <p:spPr bwMode="auto">
          <a:xfrm>
            <a:off x="8842374" y="1360066"/>
            <a:ext cx="865188" cy="8636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 name="Oval 54"/>
          <p:cNvSpPr>
            <a:spLocks noChangeArrowheads="1"/>
          </p:cNvSpPr>
          <p:nvPr/>
        </p:nvSpPr>
        <p:spPr bwMode="auto">
          <a:xfrm>
            <a:off x="8985249" y="2295103"/>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50" name="AutoShape 5"/>
          <p:cNvSpPr>
            <a:spLocks noChangeArrowheads="1"/>
          </p:cNvSpPr>
          <p:nvPr/>
        </p:nvSpPr>
        <p:spPr bwMode="auto">
          <a:xfrm>
            <a:off x="7258049" y="6424637"/>
            <a:ext cx="5470873" cy="720725"/>
          </a:xfrm>
          <a:prstGeom prst="wedgeRectCallout">
            <a:avLst>
              <a:gd name="adj1" fmla="val -70224"/>
              <a:gd name="adj2" fmla="val -265627"/>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rgbClr val="FF0000"/>
                </a:solidFill>
                <a:effectLst/>
                <a:uLnTx/>
                <a:uFillTx/>
                <a:ea typeface="黑体" panose="02010609060101010101" pitchFamily="2" charset="-122"/>
              </a:rPr>
              <a:t>关键问题：如何生成最小决策树？</a:t>
            </a:r>
            <a:endParaRPr kumimoji="0" lang="en-US" altLang="zh-CN" sz="2800" b="1" i="0" u="none" strike="noStrike" kern="0" cap="none" spc="0" normalizeH="0" baseline="0" noProof="0" dirty="0" smtClean="0">
              <a:ln>
                <a:noFill/>
              </a:ln>
              <a:solidFill>
                <a:srgbClr val="FF0000"/>
              </a:solidFill>
              <a:effectLst/>
              <a:uLnTx/>
              <a:uFillTx/>
              <a:ea typeface="黑体" panose="0201060906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out)">
                                      <p:cBhvr>
                                        <p:cTn id="12" dur="500"/>
                                        <p:tgtEl>
                                          <p:spTgt spid="10"/>
                                        </p:tgtEl>
                                      </p:cBhvr>
                                    </p:animEffect>
                                  </p:childTnLst>
                                </p:cTn>
                              </p:par>
                              <p:par>
                                <p:cTn id="13" presetID="4" presetClass="entr" presetSubtype="3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ox(out)">
                                      <p:cBhvr>
                                        <p:cTn id="15" dur="500"/>
                                        <p:tgtEl>
                                          <p:spTgt spid="12"/>
                                        </p:tgtEl>
                                      </p:cBhvr>
                                    </p:animEffect>
                                  </p:childTnLst>
                                </p:cTn>
                              </p:par>
                              <p:par>
                                <p:cTn id="16" presetID="4" presetClass="entr" presetSubtype="32"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ox(out)">
                                      <p:cBhvr>
                                        <p:cTn id="18" dur="500"/>
                                        <p:tgtEl>
                                          <p:spTgt spid="13"/>
                                        </p:tgtEl>
                                      </p:cBhvr>
                                    </p:animEffect>
                                  </p:childTnLst>
                                </p:cTn>
                              </p:par>
                              <p:par>
                                <p:cTn id="19" presetID="4" presetClass="entr" presetSubtype="3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ox(ou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ox(in)">
                                      <p:cBhvr>
                                        <p:cTn id="26" dur="500"/>
                                        <p:tgtEl>
                                          <p:spTgt spid="17"/>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ox(in)">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ox(in)">
                                      <p:cBhvr>
                                        <p:cTn id="34" dur="500"/>
                                        <p:tgtEl>
                                          <p:spTgt spid="18"/>
                                        </p:tgtEl>
                                      </p:cBhvr>
                                    </p:animEffect>
                                  </p:childTnLst>
                                </p:cTn>
                              </p:par>
                              <p:par>
                                <p:cTn id="35" presetID="4" presetClass="entr" presetSubtype="16"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ox(in)">
                                      <p:cBhvr>
                                        <p:cTn id="37" dur="500"/>
                                        <p:tgtEl>
                                          <p:spTgt spid="19"/>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ox(in)">
                                      <p:cBhvr>
                                        <p:cTn id="40" dur="500"/>
                                        <p:tgtEl>
                                          <p:spTgt spid="20"/>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ox(in)">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ox(i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ox(i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strips(downLeft)">
                                      <p:cBhvr>
                                        <p:cTn id="58" dur="500"/>
                                        <p:tgtEl>
                                          <p:spTgt spid="26"/>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strips(downLeft)">
                                      <p:cBhvr>
                                        <p:cTn id="61" dur="500"/>
                                        <p:tgtEl>
                                          <p:spTgt spid="15"/>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strips(downLeft)">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12"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strips(downLeft)">
                                      <p:cBhvr>
                                        <p:cTn id="69" dur="500"/>
                                        <p:tgtEl>
                                          <p:spTgt spid="27"/>
                                        </p:tgtEl>
                                      </p:cBhvr>
                                    </p:animEffect>
                                  </p:childTnLst>
                                </p:cTn>
                              </p:par>
                              <p:par>
                                <p:cTn id="70" presetID="18" presetClass="entr" presetSubtype="12"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strips(downLeft)">
                                      <p:cBhvr>
                                        <p:cTn id="72" dur="500"/>
                                        <p:tgtEl>
                                          <p:spTgt spid="29"/>
                                        </p:tgtEl>
                                      </p:cBhvr>
                                    </p:animEffect>
                                  </p:childTnLst>
                                </p:cTn>
                              </p:par>
                              <p:par>
                                <p:cTn id="73" presetID="18" presetClass="entr" presetSubtype="12"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strips(downLeft)">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6" fill="hold"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strips(downRight)">
                                      <p:cBhvr>
                                        <p:cTn id="80" dur="500"/>
                                        <p:tgtEl>
                                          <p:spTgt spid="28"/>
                                        </p:tgtEl>
                                      </p:cBhvr>
                                    </p:animEffect>
                                  </p:childTnLst>
                                </p:cTn>
                              </p:par>
                              <p:par>
                                <p:cTn id="81" presetID="18" presetClass="entr" presetSubtype="6"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strips(downRight)">
                                      <p:cBhvr>
                                        <p:cTn id="83" dur="500"/>
                                        <p:tgtEl>
                                          <p:spTgt spid="14"/>
                                        </p:tgtEl>
                                      </p:cBhvr>
                                    </p:animEffect>
                                  </p:childTnLst>
                                </p:cTn>
                              </p:par>
                              <p:par>
                                <p:cTn id="84" presetID="18" presetClass="entr" presetSubtype="6"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strips(downRight)">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4" presetClass="entr" presetSubtype="16"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box(in)">
                                      <p:cBhvr>
                                        <p:cTn id="91" dur="500"/>
                                        <p:tgtEl>
                                          <p:spTgt spid="32"/>
                                        </p:tgtEl>
                                      </p:cBhvr>
                                    </p:animEffect>
                                  </p:childTnLst>
                                </p:cTn>
                              </p:par>
                              <p:par>
                                <p:cTn id="92" presetID="4" presetClass="entr" presetSubtype="16"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box(in)">
                                      <p:cBhvr>
                                        <p:cTn id="94" dur="500"/>
                                        <p:tgtEl>
                                          <p:spTgt spid="33"/>
                                        </p:tgtEl>
                                      </p:cBhvr>
                                    </p:animEffect>
                                  </p:childTnLst>
                                </p:cTn>
                              </p:par>
                              <p:par>
                                <p:cTn id="95" presetID="4" presetClass="entr" presetSubtype="16" fill="hold"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box(in)">
                                      <p:cBhvr>
                                        <p:cTn id="97" dur="500"/>
                                        <p:tgtEl>
                                          <p:spTgt spid="31"/>
                                        </p:tgtEl>
                                      </p:cBhvr>
                                    </p:animEffect>
                                  </p:childTnLst>
                                </p:cTn>
                              </p:par>
                              <p:par>
                                <p:cTn id="98" presetID="4" presetClass="entr" presetSubtype="16"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box(in)">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12" fill="hold" grpId="0" nodeType="click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strips(downLeft)">
                                      <p:cBhvr>
                                        <p:cTn id="105" dur="500"/>
                                        <p:tgtEl>
                                          <p:spTgt spid="35"/>
                                        </p:tgtEl>
                                      </p:cBhvr>
                                    </p:animEffect>
                                  </p:childTnLst>
                                </p:cTn>
                              </p:par>
                            </p:childTnLst>
                          </p:cTn>
                        </p:par>
                      </p:childTnLst>
                    </p:cTn>
                  </p:par>
                  <p:par>
                    <p:cTn id="106" fill="hold">
                      <p:stCondLst>
                        <p:cond delay="indefinite"/>
                      </p:stCondLst>
                      <p:childTnLst>
                        <p:par>
                          <p:cTn id="107" fill="hold">
                            <p:stCondLst>
                              <p:cond delay="0"/>
                            </p:stCondLst>
                            <p:childTnLst>
                              <p:par>
                                <p:cTn id="108" presetID="4" presetClass="entr" presetSubtype="16"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box(in)">
                                      <p:cBhvr>
                                        <p:cTn id="110" dur="500"/>
                                        <p:tgtEl>
                                          <p:spTgt spid="36"/>
                                        </p:tgtEl>
                                      </p:cBhvr>
                                    </p:animEffect>
                                  </p:childTnLst>
                                </p:cTn>
                              </p:par>
                              <p:par>
                                <p:cTn id="111" presetID="4" presetClass="entr" presetSubtype="16" fill="hold"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box(in)">
                                      <p:cBhvr>
                                        <p:cTn id="113" dur="500"/>
                                        <p:tgtEl>
                                          <p:spTgt spid="40"/>
                                        </p:tgtEl>
                                      </p:cBhvr>
                                    </p:animEffect>
                                  </p:childTnLst>
                                </p:cTn>
                              </p:par>
                              <p:par>
                                <p:cTn id="114" presetID="4" presetClass="entr" presetSubtype="16" fill="hold" nodeType="with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box(in)">
                                      <p:cBhvr>
                                        <p:cTn id="116" dur="500"/>
                                        <p:tgtEl>
                                          <p:spTgt spid="41"/>
                                        </p:tgtEl>
                                      </p:cBhvr>
                                    </p:animEffect>
                                  </p:childTnLst>
                                </p:cTn>
                              </p:par>
                              <p:par>
                                <p:cTn id="117" presetID="4" presetClass="entr" presetSubtype="16"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box(in)">
                                      <p:cBhvr>
                                        <p:cTn id="119" dur="500"/>
                                        <p:tgtEl>
                                          <p:spTgt spid="37"/>
                                        </p:tgtEl>
                                      </p:cBhvr>
                                    </p:animEffect>
                                  </p:childTnLst>
                                </p:cTn>
                              </p:par>
                              <p:par>
                                <p:cTn id="120" presetID="4" presetClass="entr" presetSubtype="16"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box(in)">
                                      <p:cBhvr>
                                        <p:cTn id="122" dur="500"/>
                                        <p:tgtEl>
                                          <p:spTgt spid="38"/>
                                        </p:tgtEl>
                                      </p:cBhvr>
                                    </p:animEffect>
                                  </p:childTnLst>
                                </p:cTn>
                              </p:par>
                              <p:par>
                                <p:cTn id="123" presetID="4" presetClass="entr" presetSubtype="16"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box(in)">
                                      <p:cBhvr>
                                        <p:cTn id="125" dur="500"/>
                                        <p:tgtEl>
                                          <p:spTgt spid="42"/>
                                        </p:tgtEl>
                                      </p:cBhvr>
                                    </p:animEffect>
                                  </p:childTnLst>
                                </p:cTn>
                              </p:par>
                              <p:par>
                                <p:cTn id="126" presetID="4" presetClass="entr" presetSubtype="16" fill="hold" grpId="0" nodeType="with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box(in)">
                                      <p:cBhvr>
                                        <p:cTn id="128" dur="500"/>
                                        <p:tgtEl>
                                          <p:spTgt spid="39"/>
                                        </p:tgtEl>
                                      </p:cBhvr>
                                    </p:animEffect>
                                  </p:childTnLst>
                                </p:cTn>
                              </p:par>
                            </p:childTnLst>
                          </p:cTn>
                        </p:par>
                      </p:childTnLst>
                    </p:cTn>
                  </p:par>
                  <p:par>
                    <p:cTn id="129" fill="hold">
                      <p:stCondLst>
                        <p:cond delay="indefinite"/>
                      </p:stCondLst>
                      <p:childTnLst>
                        <p:par>
                          <p:cTn id="130" fill="hold">
                            <p:stCondLst>
                              <p:cond delay="0"/>
                            </p:stCondLst>
                            <p:childTnLst>
                              <p:par>
                                <p:cTn id="131" presetID="4" presetClass="entr" presetSubtype="16" fill="hold" grpId="0" nodeType="click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box(in)">
                                      <p:cBhvr>
                                        <p:cTn id="133" dur="500"/>
                                        <p:tgtEl>
                                          <p:spTgt spid="44"/>
                                        </p:tgtEl>
                                      </p:cBhvr>
                                    </p:animEffect>
                                  </p:childTnLst>
                                </p:cTn>
                              </p:par>
                            </p:childTnLst>
                          </p:cTn>
                        </p:par>
                      </p:childTnLst>
                    </p:cTn>
                  </p:par>
                  <p:par>
                    <p:cTn id="134" fill="hold">
                      <p:stCondLst>
                        <p:cond delay="indefinite"/>
                      </p:stCondLst>
                      <p:childTnLst>
                        <p:par>
                          <p:cTn id="135" fill="hold">
                            <p:stCondLst>
                              <p:cond delay="0"/>
                            </p:stCondLst>
                            <p:childTnLst>
                              <p:par>
                                <p:cTn id="136" presetID="4" presetClass="entr" presetSubtype="16" fill="hold" grpId="0" nodeType="clickEffect">
                                  <p:stCondLst>
                                    <p:cond delay="0"/>
                                  </p:stCondLst>
                                  <p:childTnLst>
                                    <p:set>
                                      <p:cBhvr>
                                        <p:cTn id="137" dur="1" fill="hold">
                                          <p:stCondLst>
                                            <p:cond delay="0"/>
                                          </p:stCondLst>
                                        </p:cTn>
                                        <p:tgtEl>
                                          <p:spTgt spid="43"/>
                                        </p:tgtEl>
                                        <p:attrNameLst>
                                          <p:attrName>style.visibility</p:attrName>
                                        </p:attrNameLst>
                                      </p:cBhvr>
                                      <p:to>
                                        <p:strVal val="visible"/>
                                      </p:to>
                                    </p:set>
                                    <p:animEffect transition="in" filter="box(in)">
                                      <p:cBhvr>
                                        <p:cTn id="138" dur="500"/>
                                        <p:tgtEl>
                                          <p:spTgt spid="43"/>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mph" presetSubtype="2" fill="hold" nodeType="clickEffect">
                                  <p:stCondLst>
                                    <p:cond delay="0"/>
                                  </p:stCondLst>
                                  <p:childTnLst>
                                    <p:animClr clrSpc="rgb" dir="cw">
                                      <p:cBhvr>
                                        <p:cTn id="142" dur="1000" fill="hold"/>
                                        <p:tgtEl>
                                          <p:spTgt spid="9"/>
                                        </p:tgtEl>
                                        <p:attrNameLst>
                                          <p:attrName>fillcolor</p:attrName>
                                        </p:attrNameLst>
                                      </p:cBhvr>
                                      <p:to>
                                        <a:srgbClr val="FF0000"/>
                                      </p:to>
                                    </p:animClr>
                                    <p:set>
                                      <p:cBhvr>
                                        <p:cTn id="143" dur="1000" fill="hold"/>
                                        <p:tgtEl>
                                          <p:spTgt spid="9"/>
                                        </p:tgtEl>
                                        <p:attrNameLst>
                                          <p:attrName>fill.type</p:attrName>
                                        </p:attrNameLst>
                                      </p:cBhvr>
                                      <p:to>
                                        <p:strVal val="solid"/>
                                      </p:to>
                                    </p:set>
                                    <p:set>
                                      <p:cBhvr>
                                        <p:cTn id="144" dur="1000" fill="hold"/>
                                        <p:tgtEl>
                                          <p:spTgt spid="9"/>
                                        </p:tgtEl>
                                        <p:attrNameLst>
                                          <p:attrName>fill.on</p:attrName>
                                        </p:attrNameLst>
                                      </p:cBhvr>
                                      <p:to>
                                        <p:strVal val="true"/>
                                      </p:to>
                                    </p:set>
                                  </p:childTnLst>
                                </p:cTn>
                              </p:par>
                              <p:par>
                                <p:cTn id="145" presetID="3" presetClass="emph" presetSubtype="2" fill="hold" grpId="1" nodeType="withEffect">
                                  <p:stCondLst>
                                    <p:cond delay="0"/>
                                  </p:stCondLst>
                                  <p:childTnLst>
                                    <p:animClr clrSpc="rgb" dir="cw">
                                      <p:cBhvr override="childStyle">
                                        <p:cTn id="146" dur="500" fill="hold"/>
                                        <p:tgtEl>
                                          <p:spTgt spid="9"/>
                                        </p:tgtEl>
                                        <p:attrNameLst>
                                          <p:attrName>style.color</p:attrName>
                                        </p:attrNameLst>
                                      </p:cBhvr>
                                      <p:to>
                                        <a:schemeClr val="bg1"/>
                                      </p:to>
                                    </p:animClr>
                                  </p:childTnLst>
                                </p:cTn>
                              </p:par>
                            </p:childTnLst>
                          </p:cTn>
                        </p:par>
                      </p:childTnLst>
                    </p:cTn>
                  </p:par>
                  <p:par>
                    <p:cTn id="147" fill="hold">
                      <p:stCondLst>
                        <p:cond delay="indefinite"/>
                      </p:stCondLst>
                      <p:childTnLst>
                        <p:par>
                          <p:cTn id="148" fill="hold">
                            <p:stCondLst>
                              <p:cond delay="0"/>
                            </p:stCondLst>
                            <p:childTnLst>
                              <p:par>
                                <p:cTn id="149" presetID="21" presetClass="entr" presetSubtype="4" fill="hold" grpId="0" nodeType="clickEffect">
                                  <p:stCondLst>
                                    <p:cond delay="0"/>
                                  </p:stCondLst>
                                  <p:childTnLst>
                                    <p:set>
                                      <p:cBhvr>
                                        <p:cTn id="150" dur="1" fill="hold">
                                          <p:stCondLst>
                                            <p:cond delay="0"/>
                                          </p:stCondLst>
                                        </p:cTn>
                                        <p:tgtEl>
                                          <p:spTgt spid="45"/>
                                        </p:tgtEl>
                                        <p:attrNameLst>
                                          <p:attrName>style.visibility</p:attrName>
                                        </p:attrNameLst>
                                      </p:cBhvr>
                                      <p:to>
                                        <p:strVal val="visible"/>
                                      </p:to>
                                    </p:set>
                                    <p:animEffect transition="in" filter="wheel(4)">
                                      <p:cBhvr>
                                        <p:cTn id="151" dur="1000"/>
                                        <p:tgtEl>
                                          <p:spTgt spid="45"/>
                                        </p:tgtEl>
                                      </p:cBhvr>
                                    </p:animEffect>
                                  </p:childTnLst>
                                </p:cTn>
                              </p:par>
                            </p:childTnLst>
                          </p:cTn>
                        </p:par>
                      </p:childTnLst>
                    </p:cTn>
                  </p:par>
                  <p:par>
                    <p:cTn id="152" fill="hold">
                      <p:stCondLst>
                        <p:cond delay="indefinite"/>
                      </p:stCondLst>
                      <p:childTnLst>
                        <p:par>
                          <p:cTn id="153" fill="hold">
                            <p:stCondLst>
                              <p:cond delay="0"/>
                            </p:stCondLst>
                            <p:childTnLst>
                              <p:par>
                                <p:cTn id="154" presetID="7" presetClass="emph" presetSubtype="2" fill="hold" nodeType="clickEffect">
                                  <p:stCondLst>
                                    <p:cond delay="0"/>
                                  </p:stCondLst>
                                  <p:childTnLst>
                                    <p:animClr clrSpc="rgb" dir="cw">
                                      <p:cBhvr>
                                        <p:cTn id="155" dur="500" fill="hold"/>
                                        <p:tgtEl>
                                          <p:spTgt spid="12"/>
                                        </p:tgtEl>
                                        <p:attrNameLst>
                                          <p:attrName>stroke.color</p:attrName>
                                        </p:attrNameLst>
                                      </p:cBhvr>
                                      <p:to>
                                        <a:srgbClr val="FF0000"/>
                                      </p:to>
                                    </p:animClr>
                                    <p:set>
                                      <p:cBhvr>
                                        <p:cTn id="156" dur="500" fill="hold"/>
                                        <p:tgtEl>
                                          <p:spTgt spid="12"/>
                                        </p:tgtEl>
                                        <p:attrNameLst>
                                          <p:attrName>stroke.on</p:attrName>
                                        </p:attrNameLst>
                                      </p:cBhvr>
                                      <p:to>
                                        <p:strVal val="true"/>
                                      </p:to>
                                    </p:set>
                                  </p:childTnLst>
                                </p:cTn>
                              </p:par>
                            </p:childTnLst>
                          </p:cTn>
                        </p:par>
                      </p:childTnLst>
                    </p:cTn>
                  </p:par>
                  <p:par>
                    <p:cTn id="157" fill="hold">
                      <p:stCondLst>
                        <p:cond delay="indefinite"/>
                      </p:stCondLst>
                      <p:childTnLst>
                        <p:par>
                          <p:cTn id="158" fill="hold">
                            <p:stCondLst>
                              <p:cond delay="0"/>
                            </p:stCondLst>
                            <p:childTnLst>
                              <p:par>
                                <p:cTn id="159" presetID="1" presetClass="emph" presetSubtype="2" fill="hold" nodeType="clickEffect">
                                  <p:stCondLst>
                                    <p:cond delay="0"/>
                                  </p:stCondLst>
                                  <p:childTnLst>
                                    <p:animClr clrSpc="rgb" dir="cw">
                                      <p:cBhvr>
                                        <p:cTn id="160" dur="500" fill="hold"/>
                                        <p:tgtEl>
                                          <p:spTgt spid="17"/>
                                        </p:tgtEl>
                                        <p:attrNameLst>
                                          <p:attrName>fillcolor</p:attrName>
                                        </p:attrNameLst>
                                      </p:cBhvr>
                                      <p:to>
                                        <a:srgbClr val="FF0000"/>
                                      </p:to>
                                    </p:animClr>
                                    <p:set>
                                      <p:cBhvr>
                                        <p:cTn id="161" dur="500" fill="hold"/>
                                        <p:tgtEl>
                                          <p:spTgt spid="17"/>
                                        </p:tgtEl>
                                        <p:attrNameLst>
                                          <p:attrName>fill.type</p:attrName>
                                        </p:attrNameLst>
                                      </p:cBhvr>
                                      <p:to>
                                        <p:strVal val="solid"/>
                                      </p:to>
                                    </p:set>
                                    <p:set>
                                      <p:cBhvr>
                                        <p:cTn id="162" dur="500" fill="hold"/>
                                        <p:tgtEl>
                                          <p:spTgt spid="17"/>
                                        </p:tgtEl>
                                        <p:attrNameLst>
                                          <p:attrName>fill.on</p:attrName>
                                        </p:attrNameLst>
                                      </p:cBhvr>
                                      <p:to>
                                        <p:strVal val="true"/>
                                      </p:to>
                                    </p:set>
                                  </p:childTnLst>
                                </p:cTn>
                              </p:par>
                              <p:par>
                                <p:cTn id="163" presetID="3" presetClass="emph" presetSubtype="2" fill="hold" grpId="1" nodeType="withEffect">
                                  <p:stCondLst>
                                    <p:cond delay="0"/>
                                  </p:stCondLst>
                                  <p:childTnLst>
                                    <p:animClr clrSpc="rgb" dir="cw">
                                      <p:cBhvr override="childStyle">
                                        <p:cTn id="164" dur="500" fill="hold"/>
                                        <p:tgtEl>
                                          <p:spTgt spid="17"/>
                                        </p:tgtEl>
                                        <p:attrNameLst>
                                          <p:attrName>style.color</p:attrName>
                                        </p:attrNameLst>
                                      </p:cBhvr>
                                      <p:to>
                                        <a:schemeClr val="bg1"/>
                                      </p:to>
                                    </p:animClr>
                                  </p:childTnLst>
                                </p:cTn>
                              </p:par>
                            </p:childTnLst>
                          </p:cTn>
                        </p:par>
                      </p:childTnLst>
                    </p:cTn>
                  </p:par>
                  <p:par>
                    <p:cTn id="165" fill="hold">
                      <p:stCondLst>
                        <p:cond delay="indefinite"/>
                      </p:stCondLst>
                      <p:childTnLst>
                        <p:par>
                          <p:cTn id="166" fill="hold">
                            <p:stCondLst>
                              <p:cond delay="0"/>
                            </p:stCondLst>
                            <p:childTnLst>
                              <p:par>
                                <p:cTn id="167" presetID="21" presetClass="entr" presetSubtype="4" fill="hold" grpId="0" nodeType="clickEffect">
                                  <p:stCondLst>
                                    <p:cond delay="0"/>
                                  </p:stCondLst>
                                  <p:childTnLst>
                                    <p:set>
                                      <p:cBhvr>
                                        <p:cTn id="168" dur="1" fill="hold">
                                          <p:stCondLst>
                                            <p:cond delay="0"/>
                                          </p:stCondLst>
                                        </p:cTn>
                                        <p:tgtEl>
                                          <p:spTgt spid="46"/>
                                        </p:tgtEl>
                                        <p:attrNameLst>
                                          <p:attrName>style.visibility</p:attrName>
                                        </p:attrNameLst>
                                      </p:cBhvr>
                                      <p:to>
                                        <p:strVal val="visible"/>
                                      </p:to>
                                    </p:set>
                                    <p:animEffect transition="in" filter="wheel(4)">
                                      <p:cBhvr>
                                        <p:cTn id="169" dur="500"/>
                                        <p:tgtEl>
                                          <p:spTgt spid="46"/>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500" fill="hold"/>
                                        <p:tgtEl>
                                          <p:spTgt spid="18"/>
                                        </p:tgtEl>
                                        <p:attrNameLst>
                                          <p:attrName>stroke.color</p:attrName>
                                        </p:attrNameLst>
                                      </p:cBhvr>
                                      <p:to>
                                        <a:srgbClr val="FF0000"/>
                                      </p:to>
                                    </p:animClr>
                                    <p:set>
                                      <p:cBhvr>
                                        <p:cTn id="174" dur="500" fill="hold"/>
                                        <p:tgtEl>
                                          <p:spTgt spid="18"/>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1" presetClass="emph" presetSubtype="2" fill="hold" nodeType="clickEffect">
                                  <p:stCondLst>
                                    <p:cond delay="0"/>
                                  </p:stCondLst>
                                  <p:childTnLst>
                                    <p:animClr clrSpc="rgb" dir="cw">
                                      <p:cBhvr>
                                        <p:cTn id="178" dur="500" fill="hold"/>
                                        <p:tgtEl>
                                          <p:spTgt spid="22"/>
                                        </p:tgtEl>
                                        <p:attrNameLst>
                                          <p:attrName>fillcolor</p:attrName>
                                        </p:attrNameLst>
                                      </p:cBhvr>
                                      <p:to>
                                        <a:srgbClr val="FF0000"/>
                                      </p:to>
                                    </p:animClr>
                                    <p:set>
                                      <p:cBhvr>
                                        <p:cTn id="179" dur="500" fill="hold"/>
                                        <p:tgtEl>
                                          <p:spTgt spid="22"/>
                                        </p:tgtEl>
                                        <p:attrNameLst>
                                          <p:attrName>fill.type</p:attrName>
                                        </p:attrNameLst>
                                      </p:cBhvr>
                                      <p:to>
                                        <p:strVal val="solid"/>
                                      </p:to>
                                    </p:set>
                                    <p:set>
                                      <p:cBhvr>
                                        <p:cTn id="180" dur="500" fill="hold"/>
                                        <p:tgtEl>
                                          <p:spTgt spid="22"/>
                                        </p:tgtEl>
                                        <p:attrNameLst>
                                          <p:attrName>fill.on</p:attrName>
                                        </p:attrNameLst>
                                      </p:cBhvr>
                                      <p:to>
                                        <p:strVal val="true"/>
                                      </p:to>
                                    </p:set>
                                  </p:childTnLst>
                                </p:cTn>
                              </p:par>
                              <p:par>
                                <p:cTn id="181" presetID="3" presetClass="emph" presetSubtype="2" fill="hold" grpId="1" nodeType="withEffect">
                                  <p:stCondLst>
                                    <p:cond delay="0"/>
                                  </p:stCondLst>
                                  <p:childTnLst>
                                    <p:animClr clrSpc="rgb" dir="cw">
                                      <p:cBhvr override="childStyle">
                                        <p:cTn id="182" dur="500" fill="hold"/>
                                        <p:tgtEl>
                                          <p:spTgt spid="22"/>
                                        </p:tgtEl>
                                        <p:attrNameLst>
                                          <p:attrName>style.color</p:attrName>
                                        </p:attrNameLst>
                                      </p:cBhvr>
                                      <p:to>
                                        <a:schemeClr val="bg1"/>
                                      </p:to>
                                    </p:animClr>
                                  </p:childTnLst>
                                </p:cTn>
                              </p:par>
                            </p:childTnLst>
                          </p:cTn>
                        </p:par>
                      </p:childTnLst>
                    </p:cTn>
                  </p:par>
                  <p:par>
                    <p:cTn id="183" fill="hold">
                      <p:stCondLst>
                        <p:cond delay="indefinite"/>
                      </p:stCondLst>
                      <p:childTnLst>
                        <p:par>
                          <p:cTn id="184" fill="hold">
                            <p:stCondLst>
                              <p:cond delay="0"/>
                            </p:stCondLst>
                            <p:childTnLst>
                              <p:par>
                                <p:cTn id="185" presetID="21" presetClass="entr" presetSubtype="4" fill="hold" grpId="0" nodeType="click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wheel(4)">
                                      <p:cBhvr>
                                        <p:cTn id="187" dur="500"/>
                                        <p:tgtEl>
                                          <p:spTgt spid="48"/>
                                        </p:tgtEl>
                                      </p:cBhvr>
                                    </p:animEffect>
                                  </p:childTnLst>
                                </p:cTn>
                              </p:par>
                            </p:childTnLst>
                          </p:cTn>
                        </p:par>
                      </p:childTnLst>
                    </p:cTn>
                  </p:par>
                  <p:par>
                    <p:cTn id="188" fill="hold">
                      <p:stCondLst>
                        <p:cond delay="indefinite"/>
                      </p:stCondLst>
                      <p:childTnLst>
                        <p:par>
                          <p:cTn id="189" fill="hold">
                            <p:stCondLst>
                              <p:cond delay="0"/>
                            </p:stCondLst>
                            <p:childTnLst>
                              <p:par>
                                <p:cTn id="190" presetID="7" presetClass="emph" presetSubtype="2" fill="hold" nodeType="clickEffect">
                                  <p:stCondLst>
                                    <p:cond delay="0"/>
                                  </p:stCondLst>
                                  <p:childTnLst>
                                    <p:animClr clrSpc="rgb" dir="cw">
                                      <p:cBhvr>
                                        <p:cTn id="191" dur="500" fill="hold"/>
                                        <p:tgtEl>
                                          <p:spTgt spid="28"/>
                                        </p:tgtEl>
                                        <p:attrNameLst>
                                          <p:attrName>stroke.color</p:attrName>
                                        </p:attrNameLst>
                                      </p:cBhvr>
                                      <p:to>
                                        <a:srgbClr val="FF0000"/>
                                      </p:to>
                                    </p:animClr>
                                    <p:set>
                                      <p:cBhvr>
                                        <p:cTn id="192" dur="500" fill="hold"/>
                                        <p:tgtEl>
                                          <p:spTgt spid="28"/>
                                        </p:tgtEl>
                                        <p:attrNameLst>
                                          <p:attrName>stroke.on</p:attrName>
                                        </p:attrNameLst>
                                      </p:cBhvr>
                                      <p:to>
                                        <p:strVal val="true"/>
                                      </p:to>
                                    </p:set>
                                  </p:childTnLst>
                                </p:cTn>
                              </p:par>
                            </p:childTnLst>
                          </p:cTn>
                        </p:par>
                      </p:childTnLst>
                    </p:cTn>
                  </p:par>
                  <p:par>
                    <p:cTn id="193" fill="hold">
                      <p:stCondLst>
                        <p:cond delay="indefinite"/>
                      </p:stCondLst>
                      <p:childTnLst>
                        <p:par>
                          <p:cTn id="194" fill="hold">
                            <p:stCondLst>
                              <p:cond delay="0"/>
                            </p:stCondLst>
                            <p:childTnLst>
                              <p:par>
                                <p:cTn id="195" presetID="18" presetClass="entr" presetSubtype="6" fill="hold" grpId="0" nodeType="click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strips(downRight)">
                                      <p:cBhvr>
                                        <p:cTn id="197" dur="500"/>
                                        <p:tgtEl>
                                          <p:spTgt spid="49"/>
                                        </p:tgtEl>
                                      </p:cBhvr>
                                    </p:animEffect>
                                  </p:childTnLst>
                                </p:cTn>
                              </p:par>
                            </p:childTnLst>
                          </p:cTn>
                        </p:par>
                      </p:childTnLst>
                    </p:cTn>
                  </p:par>
                  <p:par>
                    <p:cTn id="198" fill="hold">
                      <p:stCondLst>
                        <p:cond delay="indefinite"/>
                      </p:stCondLst>
                      <p:childTnLst>
                        <p:par>
                          <p:cTn id="199" fill="hold">
                            <p:stCondLst>
                              <p:cond delay="0"/>
                            </p:stCondLst>
                            <p:childTnLst>
                              <p:par>
                                <p:cTn id="200" presetID="4" presetClass="entr" presetSubtype="16" fill="hold" grpId="0" nodeType="clickEffect">
                                  <p:stCondLst>
                                    <p:cond delay="0"/>
                                  </p:stCondLst>
                                  <p:childTnLst>
                                    <p:set>
                                      <p:cBhvr>
                                        <p:cTn id="201" dur="1" fill="hold">
                                          <p:stCondLst>
                                            <p:cond delay="0"/>
                                          </p:stCondLst>
                                        </p:cTn>
                                        <p:tgtEl>
                                          <p:spTgt spid="47"/>
                                        </p:tgtEl>
                                        <p:attrNameLst>
                                          <p:attrName>style.visibility</p:attrName>
                                        </p:attrNameLst>
                                      </p:cBhvr>
                                      <p:to>
                                        <p:strVal val="visible"/>
                                      </p:to>
                                    </p:set>
                                    <p:animEffect transition="in" filter="box(in)">
                                      <p:cBhvr>
                                        <p:cTn id="202" dur="500"/>
                                        <p:tgtEl>
                                          <p:spTgt spid="47"/>
                                        </p:tgtEl>
                                      </p:cBhvr>
                                    </p:animEffect>
                                  </p:childTnLst>
                                </p:cTn>
                              </p:par>
                            </p:childTnLst>
                          </p:cTn>
                        </p:par>
                      </p:childTnLst>
                    </p:cTn>
                  </p:par>
                  <p:par>
                    <p:cTn id="203" fill="hold">
                      <p:stCondLst>
                        <p:cond delay="indefinite"/>
                      </p:stCondLst>
                      <p:childTnLst>
                        <p:par>
                          <p:cTn id="204" fill="hold">
                            <p:stCondLst>
                              <p:cond delay="0"/>
                            </p:stCondLst>
                            <p:childTnLst>
                              <p:par>
                                <p:cTn id="205" presetID="18" presetClass="entr" presetSubtype="12" fill="hold" grpId="0" nodeType="clickEffect">
                                  <p:stCondLst>
                                    <p:cond delay="0"/>
                                  </p:stCondLst>
                                  <p:childTnLst>
                                    <p:set>
                                      <p:cBhvr>
                                        <p:cTn id="206" dur="1" fill="hold">
                                          <p:stCondLst>
                                            <p:cond delay="0"/>
                                          </p:stCondLst>
                                        </p:cTn>
                                        <p:tgtEl>
                                          <p:spTgt spid="50"/>
                                        </p:tgtEl>
                                        <p:attrNameLst>
                                          <p:attrName>style.visibility</p:attrName>
                                        </p:attrNameLst>
                                      </p:cBhvr>
                                      <p:to>
                                        <p:strVal val="visible"/>
                                      </p:to>
                                    </p:set>
                                    <p:animEffect transition="in" filter="strips(downLeft)">
                                      <p:cBhvr>
                                        <p:cTn id="20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1" grpId="0"/>
      <p:bldP spid="14" grpId="0" animBg="1"/>
      <p:bldP spid="15" grpId="0" animBg="1"/>
      <p:bldP spid="16" grpId="0" animBg="1"/>
      <p:bldP spid="17" grpId="0"/>
      <p:bldP spid="17" grpId="1"/>
      <p:bldP spid="20" grpId="0"/>
      <p:bldP spid="21" grpId="0"/>
      <p:bldP spid="22" grpId="0"/>
      <p:bldP spid="22" grpId="1"/>
      <p:bldP spid="23" grpId="0"/>
      <p:bldP spid="24" grpId="0"/>
      <p:bldP spid="25" grpId="0"/>
      <p:bldP spid="29" grpId="0" animBg="1"/>
      <p:bldP spid="30" grpId="0"/>
      <p:bldP spid="33" grpId="0"/>
      <p:bldP spid="34" grpId="0"/>
      <p:bldP spid="35" grpId="0" animBg="1"/>
      <p:bldP spid="36" grpId="0"/>
      <p:bldP spid="37" grpId="0" animBg="1"/>
      <p:bldP spid="38" grpId="0"/>
      <p:bldP spid="39" grpId="0"/>
      <p:bldP spid="42" grpId="0" animBg="1"/>
      <p:bldP spid="43" grpId="0"/>
      <p:bldP spid="44" grpId="0" animBg="1"/>
      <p:bldP spid="45" grpId="0" animBg="1"/>
      <p:bldP spid="46" grpId="0" animBg="1"/>
      <p:bldP spid="47" grpId="0" animBg="1"/>
      <p:bldP spid="48" grpId="0" animBg="1"/>
      <p:bldP spid="49" grpId="0" animBg="1"/>
      <p:bldP spid="5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19745"/>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rPr>
              <a:t>补充知识：信息的定量描述</a:t>
            </a:r>
            <a:endPar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endParaRPr>
          </a:p>
        </p:txBody>
      </p:sp>
      <p:sp>
        <p:nvSpPr>
          <p:cNvPr id="9" name="Rectangle 3"/>
          <p:cNvSpPr txBox="1">
            <a:spLocks noChangeArrowheads="1"/>
          </p:cNvSpPr>
          <p:nvPr/>
        </p:nvSpPr>
        <p:spPr bwMode="auto">
          <a:xfrm>
            <a:off x="524719" y="1819870"/>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457200" marR="0" lvl="1" indent="-457200" algn="l" defTabSz="914400" rtl="0" eaLnBrk="0" fontAlgn="base" latinLnBrk="0" hangingPunct="0">
              <a:lnSpc>
                <a:spcPct val="90000"/>
              </a:lnSpc>
              <a:spcBef>
                <a:spcPct val="20000"/>
              </a:spcBef>
              <a:spcAft>
                <a:spcPct val="0"/>
              </a:spcAft>
              <a:buClr>
                <a:srgbClr val="009999"/>
              </a:buClr>
              <a:buSzPct val="75000"/>
              <a:buFont typeface="Wingdings" panose="05000000000000000000" pitchFamily="2" charset="2"/>
              <a:buChar char="p"/>
              <a:defRPr/>
            </a:pPr>
            <a:r>
              <a:rPr kumimoji="0" lang="zh-CN" altLang="en-US" sz="3200" b="0"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衡量信息多少的</a:t>
            </a:r>
            <a:r>
              <a:rPr kumimoji="0" lang="zh-CN" altLang="en-US" sz="3200" b="0" i="0" u="none" strike="noStrike" kern="0" cap="none" spc="0" normalizeH="0" baseline="0" noProof="0" dirty="0" smtClean="0">
                <a:ln>
                  <a:noFill/>
                </a:ln>
                <a:solidFill>
                  <a:srgbClr val="FF0000"/>
                </a:solidFill>
                <a:uLnTx/>
                <a:uFillTx/>
                <a:latin typeface="微软雅黑" panose="020B0503020204020204" pitchFamily="34" charset="-122"/>
                <a:ea typeface="微软雅黑" panose="020B0503020204020204" pitchFamily="34" charset="-122"/>
              </a:rPr>
              <a:t>物理量</a:t>
            </a:r>
            <a:r>
              <a:rPr kumimoji="0" lang="zh-CN" altLang="en-US" sz="3200" b="0"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称为</a:t>
            </a:r>
            <a:r>
              <a:rPr kumimoji="0" lang="zh-CN" altLang="en-US" sz="3200" b="0" i="0" u="none" strike="noStrike" kern="0" cap="none" spc="0" normalizeH="0" baseline="0" noProof="0" dirty="0" smtClean="0">
                <a:ln>
                  <a:noFill/>
                </a:ln>
                <a:solidFill>
                  <a:srgbClr val="D60093"/>
                </a:solidFill>
                <a:uLnTx/>
                <a:uFillTx/>
                <a:latin typeface="微软雅黑" panose="020B0503020204020204" pitchFamily="34" charset="-122"/>
                <a:ea typeface="微软雅黑" panose="020B0503020204020204" pitchFamily="34" charset="-122"/>
              </a:rPr>
              <a:t>信息量</a:t>
            </a:r>
            <a:r>
              <a:rPr kumimoji="0" lang="zh-CN" altLang="en-US" sz="3200" b="0"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t>
            </a:r>
            <a:endParaRPr kumimoji="0" lang="en-US" altLang="zh-CN" sz="3200" b="0"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endParaRPr>
          </a:p>
          <a:p>
            <a:pPr marL="857250" lvl="2" indent="-457200">
              <a:lnSpc>
                <a:spcPct val="90000"/>
              </a:lnSpc>
              <a:buClr>
                <a:srgbClr val="009999"/>
              </a:buClr>
              <a:buFont typeface="Wingdings" panose="05000000000000000000" pitchFamily="2" charset="2"/>
              <a:buChar char="n"/>
              <a:defRPr/>
            </a:pPr>
            <a:r>
              <a:rPr kumimoji="0" lang="zh-CN" altLang="en-US" sz="2800" b="0"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若概率很大，受信者事先已有所估计，则该消息信息量就很小；</a:t>
            </a:r>
            <a:endParaRPr kumimoji="0" lang="en-US" altLang="zh-CN" sz="2800" b="0"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endParaRPr>
          </a:p>
          <a:p>
            <a:pPr marL="857250" lvl="2" indent="-457200">
              <a:lnSpc>
                <a:spcPct val="90000"/>
              </a:lnSpc>
              <a:buClr>
                <a:srgbClr val="009999"/>
              </a:buClr>
              <a:buFont typeface="Wingdings" panose="05000000000000000000" pitchFamily="2" charset="2"/>
              <a:buChar char="n"/>
              <a:defRPr/>
            </a:pPr>
            <a:r>
              <a:rPr kumimoji="0" lang="zh-CN" altLang="en-US" sz="2800" b="0"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若概率很小，受信者感觉很突然，该消息所含信息量就很大</a:t>
            </a:r>
            <a:r>
              <a:rPr kumimoji="0" lang="zh-CN" altLang="en-US" sz="2800" b="1" i="0" u="none" strike="noStrike" kern="0" cap="none" spc="0" normalizeH="0" baseline="0" noProof="0" dirty="0" smtClean="0">
                <a:ln>
                  <a:noFill/>
                </a:ln>
                <a:solidFill>
                  <a:srgbClr val="000000"/>
                </a:solidFill>
                <a:uLnTx/>
                <a:uFillTx/>
                <a:latin typeface="黑体" panose="02010609060101010101" pitchFamily="2" charset="-122"/>
                <a:ea typeface="黑体" panose="02010609060101010101" pitchFamily="2" charset="-122"/>
              </a:rPr>
              <a:t>。</a:t>
            </a:r>
            <a:endParaRPr lang="en-US" altLang="zh-CN" sz="2800" kern="0" dirty="0">
              <a:solidFill>
                <a:srgbClr val="000000"/>
              </a:solidFill>
              <a:latin typeface="黑体" panose="02010609060101010101" pitchFamily="2" charset="-122"/>
              <a:ea typeface="黑体" panose="02010609060101010101" pitchFamily="2" charset="-122"/>
            </a:endParaRPr>
          </a:p>
          <a:p>
            <a:pPr marL="457200" lvl="1" indent="-457200">
              <a:lnSpc>
                <a:spcPct val="90000"/>
              </a:lnSpc>
              <a:buClr>
                <a:srgbClr val="009999"/>
              </a:buClr>
              <a:buFont typeface="Wingdings" panose="05000000000000000000" pitchFamily="2" charset="2"/>
              <a:buChar char="p"/>
              <a:defRPr/>
            </a:pPr>
            <a:r>
              <a:rPr lang="zh-CN" altLang="en-US" sz="3200" b="0" kern="0" dirty="0">
                <a:solidFill>
                  <a:srgbClr val="000000"/>
                </a:solidFill>
                <a:latin typeface="微软雅黑" panose="020B0503020204020204" pitchFamily="34" charset="-122"/>
                <a:ea typeface="微软雅黑" panose="020B0503020204020204" pitchFamily="34" charset="-122"/>
              </a:rPr>
              <a:t>根据客观事实和人们的习惯概念，信息量函数</a:t>
            </a:r>
            <a:r>
              <a:rPr lang="en-US" altLang="zh-CN" sz="3200" b="0" kern="0" dirty="0">
                <a:solidFill>
                  <a:srgbClr val="000000"/>
                </a:solidFill>
                <a:latin typeface="微软雅黑" panose="020B0503020204020204" pitchFamily="34" charset="-122"/>
                <a:ea typeface="微软雅黑" panose="020B0503020204020204" pitchFamily="34" charset="-122"/>
              </a:rPr>
              <a:t>f(p)</a:t>
            </a:r>
            <a:r>
              <a:rPr lang="zh-CN" altLang="en-US" sz="3200" b="0" kern="0" dirty="0">
                <a:solidFill>
                  <a:srgbClr val="000000"/>
                </a:solidFill>
                <a:latin typeface="微软雅黑" panose="020B0503020204020204" pitchFamily="34" charset="-122"/>
                <a:ea typeface="微软雅黑" panose="020B0503020204020204" pitchFamily="34" charset="-122"/>
              </a:rPr>
              <a:t>应满足以下条件：</a:t>
            </a:r>
            <a:endParaRPr lang="en-US" altLang="zh-CN" sz="3200" b="0" kern="0" dirty="0">
              <a:solidFill>
                <a:srgbClr val="000000"/>
              </a:solidFill>
              <a:latin typeface="微软雅黑" panose="020B0503020204020204" pitchFamily="34" charset="-122"/>
              <a:ea typeface="微软雅黑" panose="020B0503020204020204" pitchFamily="34" charset="-122"/>
            </a:endParaRPr>
          </a:p>
          <a:p>
            <a:pPr marL="857250" lvl="2" indent="-457200">
              <a:lnSpc>
                <a:spcPct val="90000"/>
              </a:lnSpc>
              <a:buClr>
                <a:srgbClr val="009999"/>
              </a:buClr>
              <a:buFont typeface="Wingdings" panose="05000000000000000000" pitchFamily="2" charset="2"/>
              <a:buChar char="n"/>
              <a:defRPr/>
            </a:pPr>
            <a:r>
              <a:rPr lang="en-US" altLang="zh-CN" sz="2800" b="0" kern="0" dirty="0">
                <a:solidFill>
                  <a:srgbClr val="000000"/>
                </a:solidFill>
                <a:latin typeface="微软雅黑" panose="020B0503020204020204" pitchFamily="34" charset="-122"/>
                <a:ea typeface="微软雅黑" panose="020B0503020204020204" pitchFamily="34" charset="-122"/>
              </a:rPr>
              <a:t>f(p)</a:t>
            </a:r>
            <a:r>
              <a:rPr lang="zh-CN" altLang="en-US" sz="2800" b="0" kern="0" dirty="0">
                <a:solidFill>
                  <a:srgbClr val="000000"/>
                </a:solidFill>
                <a:latin typeface="微软雅黑" panose="020B0503020204020204" pitchFamily="34" charset="-122"/>
                <a:ea typeface="微软雅黑" panose="020B0503020204020204" pitchFamily="34" charset="-122"/>
              </a:rPr>
              <a:t>应是概率</a:t>
            </a:r>
            <a:r>
              <a:rPr lang="en-US" altLang="zh-CN" sz="2800" b="0" kern="0" dirty="0">
                <a:solidFill>
                  <a:srgbClr val="000000"/>
                </a:solidFill>
                <a:latin typeface="微软雅黑" panose="020B0503020204020204" pitchFamily="34" charset="-122"/>
                <a:ea typeface="微软雅黑" panose="020B0503020204020204" pitchFamily="34" charset="-122"/>
              </a:rPr>
              <a:t>p</a:t>
            </a:r>
            <a:r>
              <a:rPr lang="zh-CN" altLang="en-US" sz="2800" b="0" kern="0" dirty="0">
                <a:solidFill>
                  <a:srgbClr val="000000"/>
                </a:solidFill>
                <a:latin typeface="微软雅黑" panose="020B0503020204020204" pitchFamily="34" charset="-122"/>
                <a:ea typeface="微软雅黑" panose="020B0503020204020204" pitchFamily="34" charset="-122"/>
              </a:rPr>
              <a:t>的严格单调递减函数，即当</a:t>
            </a:r>
            <a:r>
              <a:rPr lang="en-US" altLang="zh-CN" sz="2800" b="0" kern="0" dirty="0">
                <a:solidFill>
                  <a:srgbClr val="000000"/>
                </a:solidFill>
                <a:latin typeface="微软雅黑" panose="020B0503020204020204" pitchFamily="34" charset="-122"/>
                <a:ea typeface="微软雅黑" panose="020B0503020204020204" pitchFamily="34" charset="-122"/>
              </a:rPr>
              <a:t>p1&gt;p2</a:t>
            </a:r>
            <a:r>
              <a:rPr lang="zh-CN" altLang="en-US" sz="2800" b="0" kern="0" dirty="0">
                <a:solidFill>
                  <a:srgbClr val="000000"/>
                </a:solidFill>
                <a:latin typeface="微软雅黑" panose="020B0503020204020204" pitchFamily="34" charset="-122"/>
                <a:ea typeface="微软雅黑" panose="020B0503020204020204" pitchFamily="34" charset="-122"/>
              </a:rPr>
              <a:t>，</a:t>
            </a:r>
            <a:r>
              <a:rPr lang="en-US" altLang="zh-CN" sz="2800" b="0" kern="0" dirty="0">
                <a:solidFill>
                  <a:srgbClr val="000000"/>
                </a:solidFill>
                <a:latin typeface="微软雅黑" panose="020B0503020204020204" pitchFamily="34" charset="-122"/>
                <a:ea typeface="微软雅黑" panose="020B0503020204020204" pitchFamily="34" charset="-122"/>
              </a:rPr>
              <a:t> f(p1)&lt;f(p2)</a:t>
            </a:r>
            <a:r>
              <a:rPr lang="zh-CN" altLang="en-US" sz="2800" b="0" kern="0" dirty="0">
                <a:solidFill>
                  <a:srgbClr val="000000"/>
                </a:solidFill>
                <a:latin typeface="微软雅黑" panose="020B0503020204020204" pitchFamily="34" charset="-122"/>
                <a:ea typeface="微软雅黑" panose="020B0503020204020204" pitchFamily="34" charset="-122"/>
              </a:rPr>
              <a:t>；</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857250" lvl="2" indent="-457200">
              <a:lnSpc>
                <a:spcPct val="90000"/>
              </a:lnSpc>
              <a:buClr>
                <a:srgbClr val="009999"/>
              </a:buClr>
              <a:buFont typeface="Wingdings" panose="05000000000000000000" pitchFamily="2" charset="2"/>
              <a:buChar char="n"/>
              <a:defRPr/>
            </a:pPr>
            <a:r>
              <a:rPr lang="zh-CN" altLang="en-US" sz="2800" b="0" kern="0" dirty="0">
                <a:solidFill>
                  <a:srgbClr val="000000"/>
                </a:solidFill>
                <a:latin typeface="微软雅黑" panose="020B0503020204020204" pitchFamily="34" charset="-122"/>
                <a:ea typeface="微软雅黑" panose="020B0503020204020204" pitchFamily="34" charset="-122"/>
              </a:rPr>
              <a:t>当</a:t>
            </a:r>
            <a:r>
              <a:rPr lang="en-US" altLang="zh-CN" sz="2800" b="0" kern="0" dirty="0">
                <a:solidFill>
                  <a:srgbClr val="000000"/>
                </a:solidFill>
                <a:latin typeface="微软雅黑" panose="020B0503020204020204" pitchFamily="34" charset="-122"/>
                <a:ea typeface="微软雅黑" panose="020B0503020204020204" pitchFamily="34" charset="-122"/>
              </a:rPr>
              <a:t>p=1</a:t>
            </a:r>
            <a:r>
              <a:rPr lang="zh-CN" altLang="en-US" sz="2800" b="0" kern="0" dirty="0">
                <a:solidFill>
                  <a:srgbClr val="000000"/>
                </a:solidFill>
                <a:latin typeface="微软雅黑" panose="020B0503020204020204" pitchFamily="34" charset="-122"/>
                <a:ea typeface="微软雅黑" panose="020B0503020204020204" pitchFamily="34" charset="-122"/>
              </a:rPr>
              <a:t>时，</a:t>
            </a:r>
            <a:r>
              <a:rPr lang="en-US" altLang="zh-CN" sz="2800" b="0" kern="0" dirty="0">
                <a:solidFill>
                  <a:srgbClr val="000000"/>
                </a:solidFill>
                <a:latin typeface="微软雅黑" panose="020B0503020204020204" pitchFamily="34" charset="-122"/>
                <a:ea typeface="微软雅黑" panose="020B0503020204020204" pitchFamily="34" charset="-122"/>
              </a:rPr>
              <a:t>f(p)=0</a:t>
            </a:r>
            <a:r>
              <a:rPr lang="zh-CN" altLang="en-US" sz="2800" b="0" kern="0" dirty="0">
                <a:solidFill>
                  <a:srgbClr val="000000"/>
                </a:solidFill>
                <a:latin typeface="微软雅黑" panose="020B0503020204020204" pitchFamily="34" charset="-122"/>
                <a:ea typeface="微软雅黑" panose="020B0503020204020204" pitchFamily="34" charset="-122"/>
              </a:rPr>
              <a:t>；</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857250" lvl="2" indent="-457200">
              <a:lnSpc>
                <a:spcPct val="90000"/>
              </a:lnSpc>
              <a:buClr>
                <a:srgbClr val="009999"/>
              </a:buClr>
              <a:buFont typeface="Wingdings" panose="05000000000000000000" pitchFamily="2" charset="2"/>
              <a:buChar char="n"/>
              <a:defRPr/>
            </a:pPr>
            <a:r>
              <a:rPr lang="zh-CN" altLang="en-US" sz="2800" b="0" kern="0" dirty="0">
                <a:solidFill>
                  <a:srgbClr val="000000"/>
                </a:solidFill>
                <a:latin typeface="微软雅黑" panose="020B0503020204020204" pitchFamily="34" charset="-122"/>
                <a:ea typeface="微软雅黑" panose="020B0503020204020204" pitchFamily="34" charset="-122"/>
              </a:rPr>
              <a:t>当</a:t>
            </a:r>
            <a:r>
              <a:rPr lang="en-US" altLang="zh-CN" sz="2800" b="0" kern="0" dirty="0">
                <a:solidFill>
                  <a:srgbClr val="000000"/>
                </a:solidFill>
                <a:latin typeface="微软雅黑" panose="020B0503020204020204" pitchFamily="34" charset="-122"/>
                <a:ea typeface="微软雅黑" panose="020B0503020204020204" pitchFamily="34" charset="-122"/>
              </a:rPr>
              <a:t>p=0</a:t>
            </a:r>
            <a:r>
              <a:rPr lang="zh-CN" altLang="en-US" sz="2800" b="0" kern="0" dirty="0">
                <a:solidFill>
                  <a:srgbClr val="000000"/>
                </a:solidFill>
                <a:latin typeface="微软雅黑" panose="020B0503020204020204" pitchFamily="34" charset="-122"/>
                <a:ea typeface="微软雅黑" panose="020B0503020204020204" pitchFamily="34" charset="-122"/>
              </a:rPr>
              <a:t>时，</a:t>
            </a:r>
            <a:r>
              <a:rPr lang="en-US" altLang="zh-CN" sz="2800" b="0" kern="0" dirty="0">
                <a:solidFill>
                  <a:srgbClr val="000000"/>
                </a:solidFill>
                <a:latin typeface="微软雅黑" panose="020B0503020204020204" pitchFamily="34" charset="-122"/>
                <a:ea typeface="微软雅黑" panose="020B0503020204020204" pitchFamily="34" charset="-122"/>
              </a:rPr>
              <a:t>f(p)=∞</a:t>
            </a:r>
            <a:r>
              <a:rPr lang="zh-CN" altLang="en-US" sz="2800" b="0" kern="0" dirty="0">
                <a:solidFill>
                  <a:srgbClr val="000000"/>
                </a:solidFill>
                <a:latin typeface="微软雅黑" panose="020B0503020204020204" pitchFamily="34" charset="-122"/>
                <a:ea typeface="微软雅黑" panose="020B0503020204020204" pitchFamily="34" charset="-122"/>
              </a:rPr>
              <a:t>；</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857250" lvl="2" indent="-457200">
              <a:lnSpc>
                <a:spcPct val="90000"/>
              </a:lnSpc>
              <a:buClr>
                <a:srgbClr val="009999"/>
              </a:buClr>
              <a:buFont typeface="Wingdings" panose="05000000000000000000" pitchFamily="2" charset="2"/>
              <a:buChar char="n"/>
              <a:defRPr/>
            </a:pPr>
            <a:r>
              <a:rPr lang="zh-CN" altLang="en-US" sz="2800" b="0" kern="0" dirty="0">
                <a:solidFill>
                  <a:srgbClr val="000000"/>
                </a:solidFill>
                <a:latin typeface="微软雅黑" panose="020B0503020204020204" pitchFamily="34" charset="-122"/>
                <a:ea typeface="微软雅黑" panose="020B0503020204020204" pitchFamily="34" charset="-122"/>
              </a:rPr>
              <a:t>两个独立事件的联合信息量应等于它们分别的信息量之和。</a:t>
            </a:r>
            <a:endParaRPr lang="zh-CN" altLang="en-US" sz="2800" b="0" kern="0" dirty="0">
              <a:solidFill>
                <a:srgbClr val="000000"/>
              </a:solidFill>
              <a:latin typeface="微软雅黑" panose="020B0503020204020204" pitchFamily="34" charset="-122"/>
              <a:ea typeface="微软雅黑" panose="020B0503020204020204" pitchFamily="34" charset="-122"/>
            </a:endParaRP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randombar(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circle(in)">
                                      <p:cBhvr>
                                        <p:cTn id="12" dur="10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circle(in)">
                                      <p:cBhvr>
                                        <p:cTn id="17" dur="10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circle(in)">
                                      <p:cBhvr>
                                        <p:cTn id="22" dur="10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circle(in)">
                                      <p:cBhvr>
                                        <p:cTn id="27" dur="10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circle(in)">
                                      <p:cBhvr>
                                        <p:cTn id="32" dur="10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circle(in)">
                                      <p:cBhvr>
                                        <p:cTn id="37" dur="10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19745"/>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rPr>
              <a:t>补充知识：信息的定量描述</a:t>
            </a:r>
            <a:endPar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endParaRPr>
          </a:p>
        </p:txBody>
      </p:sp>
      <p:sp>
        <p:nvSpPr>
          <p:cNvPr id="9" name="Rectangle 3"/>
          <p:cNvSpPr txBox="1">
            <a:spLocks noChangeArrowheads="1"/>
          </p:cNvSpPr>
          <p:nvPr/>
        </p:nvSpPr>
        <p:spPr bwMode="auto">
          <a:xfrm>
            <a:off x="524719" y="1387822"/>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457200" lvl="1" indent="-457200">
              <a:lnSpc>
                <a:spcPct val="90000"/>
              </a:lnSpc>
              <a:buClr>
                <a:srgbClr val="009999"/>
              </a:buClr>
              <a:buFont typeface="Wingdings" panose="05000000000000000000" pitchFamily="2" charset="2"/>
              <a:buChar char="p"/>
              <a:defRPr/>
            </a:pPr>
            <a:r>
              <a:rPr lang="zh-CN" altLang="en-US" sz="32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信息量</a:t>
            </a:r>
            <a:r>
              <a:rPr lang="zh-CN" altLang="en-US" sz="3200" dirty="0">
                <a:solidFill>
                  <a:srgbClr val="000000"/>
                </a:solidFill>
                <a:effectLst>
                  <a:outerShdw blurRad="38100" dist="38100" dir="2700000" algn="tl">
                    <a:srgbClr val="C0C0C0"/>
                  </a:outerShdw>
                </a:effectLst>
                <a:latin typeface="+mn-ea"/>
              </a:rPr>
              <a:t>的</a:t>
            </a:r>
            <a:r>
              <a:rPr lang="zh-CN" altLang="en-US" sz="3200" dirty="0" smtClean="0">
                <a:solidFill>
                  <a:srgbClr val="000000"/>
                </a:solidFill>
                <a:effectLst>
                  <a:outerShdw blurRad="38100" dist="38100" dir="2700000" algn="tl">
                    <a:srgbClr val="C0C0C0"/>
                  </a:outerShdw>
                </a:effectLst>
                <a:latin typeface="+mn-ea"/>
              </a:rPr>
              <a:t>定义</a:t>
            </a:r>
            <a:endParaRPr kumimoji="0" lang="en-US" altLang="zh-CN" sz="3200" b="0"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a:p>
            <a:pPr lvl="1">
              <a:defRPr/>
            </a:pP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若一个消息</a:t>
            </a:r>
            <a:r>
              <a:rPr lang="en-US" altLang="zh-CN"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x</a:t>
            </a: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出现的概率为</a:t>
            </a:r>
            <a:r>
              <a:rPr lang="en-US" altLang="zh-CN"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p</a:t>
            </a: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，则这一消息所含的信息量</a:t>
            </a:r>
            <a:r>
              <a:rPr lang="zh-CN" altLang="en-US" sz="2400" b="0" kern="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为</a:t>
            </a:r>
            <a:endParaRPr lang="en-US" altLang="zh-CN" sz="2400" b="0" kern="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lvl="1">
              <a:defRPr/>
            </a:pPr>
            <a:endParaRPr lang="en-US" altLang="zh-CN" sz="28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lvl="1">
              <a:defRPr/>
            </a:pPr>
            <a:endParaRPr lang="en-US" altLang="zh-CN" sz="2800" b="0" kern="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457200" lvl="1" indent="-457200">
              <a:lnSpc>
                <a:spcPct val="90000"/>
              </a:lnSpc>
              <a:buClr>
                <a:srgbClr val="009999"/>
              </a:buClr>
              <a:buFont typeface="Wingdings" panose="05000000000000000000" pitchFamily="2" charset="2"/>
              <a:buChar char="p"/>
              <a:defRPr/>
            </a:pPr>
            <a:r>
              <a:rPr lang="zh-CN" altLang="en-US" sz="32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信息量单位</a:t>
            </a:r>
            <a:endParaRPr lang="zh-CN" altLang="en-US" sz="32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lvl="1">
              <a:defRPr/>
            </a:pP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以</a:t>
            </a:r>
            <a:r>
              <a:rPr lang="en-US" altLang="zh-CN"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2</a:t>
            </a: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为底时，单位为 </a:t>
            </a:r>
            <a:r>
              <a:rPr lang="en-US" altLang="zh-CN"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bit</a:t>
            </a: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binary unit</a:t>
            </a: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，比特）</a:t>
            </a:r>
            <a:endPar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lvl="1">
              <a:defRPr/>
            </a:pP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以</a:t>
            </a:r>
            <a:r>
              <a:rPr lang="en-US" altLang="zh-CN"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e</a:t>
            </a: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为底时，单位为 </a:t>
            </a:r>
            <a:r>
              <a:rPr lang="en-US" altLang="zh-CN" sz="2400" b="0" kern="0" dirty="0" err="1">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nat</a:t>
            </a: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natural unit</a:t>
            </a: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，奈特）</a:t>
            </a:r>
            <a:endPar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lvl="1">
              <a:defRPr/>
            </a:pP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以</a:t>
            </a:r>
            <a:r>
              <a:rPr lang="en-US" altLang="zh-CN"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10</a:t>
            </a: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为底时，单位为 </a:t>
            </a:r>
            <a:r>
              <a:rPr lang="en-US" altLang="zh-CN"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hart</a:t>
            </a: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Hartley</a:t>
            </a:r>
            <a:r>
              <a:rPr lang="zh-CN" altLang="en-US" sz="24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，哈特</a:t>
            </a:r>
            <a:r>
              <a:rPr lang="zh-CN" altLang="en-US" sz="28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lang="en-US" altLang="zh-CN" sz="28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lvl="1">
              <a:defRPr/>
            </a:pPr>
            <a:endParaRPr lang="en-US" altLang="zh-CN" sz="2800" b="0" kern="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endParaRPr>
          </a:p>
        </p:txBody>
      </p:sp>
      <p:graphicFrame>
        <p:nvGraphicFramePr>
          <p:cNvPr id="2" name="对象 1"/>
          <p:cNvGraphicFramePr>
            <a:graphicFrameLocks noChangeAspect="1"/>
          </p:cNvGraphicFramePr>
          <p:nvPr/>
        </p:nvGraphicFramePr>
        <p:xfrm>
          <a:off x="3621063" y="2464197"/>
          <a:ext cx="1978853" cy="432817"/>
        </p:xfrm>
        <a:graphic>
          <a:graphicData uri="http://schemas.openxmlformats.org/presentationml/2006/ole">
            <mc:AlternateContent xmlns:mc="http://schemas.openxmlformats.org/markup-compatibility/2006">
              <mc:Choice xmlns:v="urn:schemas-microsoft-com:vml" Requires="v">
                <p:oleObj spid="_x0000_s18439" name="公式" r:id="rId1" imgW="862965" imgH="190500" progId="">
                  <p:embed/>
                </p:oleObj>
              </mc:Choice>
              <mc:Fallback>
                <p:oleObj name="公式" r:id="rId1" imgW="862965" imgH="190500" progId="">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1063" y="2464197"/>
                        <a:ext cx="1978853" cy="4328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AutoShape 5"/>
          <p:cNvSpPr>
            <a:spLocks noChangeArrowheads="1"/>
          </p:cNvSpPr>
          <p:nvPr/>
        </p:nvSpPr>
        <p:spPr bwMode="auto">
          <a:xfrm>
            <a:off x="5637287" y="2752229"/>
            <a:ext cx="2807543" cy="432047"/>
          </a:xfrm>
          <a:prstGeom prst="wedgeRectCallout">
            <a:avLst>
              <a:gd name="adj1" fmla="val -56343"/>
              <a:gd name="adj2" fmla="val -35023"/>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FF0000"/>
                </a:solidFill>
                <a:effectLst/>
                <a:uLnTx/>
                <a:uFillTx/>
                <a:ea typeface="黑体" panose="02010609060101010101" pitchFamily="2" charset="-122"/>
              </a:rPr>
              <a:t>其中，对数的底大于</a:t>
            </a:r>
            <a:r>
              <a:rPr kumimoji="0" lang="en-US" altLang="zh-CN" sz="2000" b="1" i="0" u="none" strike="noStrike" kern="0" cap="none" spc="0" normalizeH="0" baseline="0" noProof="0" dirty="0" smtClean="0">
                <a:ln>
                  <a:noFill/>
                </a:ln>
                <a:solidFill>
                  <a:srgbClr val="FF0000"/>
                </a:solidFill>
                <a:effectLst/>
                <a:uLnTx/>
                <a:uFillTx/>
                <a:ea typeface="黑体" panose="02010609060101010101" pitchFamily="2" charset="-122"/>
              </a:rPr>
              <a:t>1</a:t>
            </a:r>
            <a:endParaRPr kumimoji="0" lang="en-US" altLang="zh-CN" sz="2000" b="1" i="0" u="none" strike="noStrike" kern="0" cap="none" spc="0" normalizeH="0" baseline="0" noProof="0" dirty="0" smtClean="0">
              <a:ln>
                <a:noFill/>
              </a:ln>
              <a:solidFill>
                <a:srgbClr val="FF0000"/>
              </a:solidFill>
              <a:effectLst/>
              <a:uLnTx/>
              <a:uFillTx/>
              <a:ea typeface="黑体" panose="02010609060101010101" pitchFamily="2" charset="-122"/>
            </a:endParaRPr>
          </a:p>
        </p:txBody>
      </p:sp>
      <p:pic>
        <p:nvPicPr>
          <p:cNvPr id="13"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7527" y="3256285"/>
            <a:ext cx="4752528" cy="391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27113"/>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rPr>
              <a:t>补充知识：信息的定量描述</a:t>
            </a:r>
            <a:endPar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endParaRPr>
          </a:p>
        </p:txBody>
      </p:sp>
      <p:sp>
        <p:nvSpPr>
          <p:cNvPr id="9" name="Rectangle 3"/>
          <p:cNvSpPr txBox="1">
            <a:spLocks noChangeArrowheads="1"/>
          </p:cNvSpPr>
          <p:nvPr/>
        </p:nvSpPr>
        <p:spPr bwMode="auto">
          <a:xfrm>
            <a:off x="524719" y="1819870"/>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a:lnSpc>
                <a:spcPct val="90000"/>
              </a:lnSpc>
              <a:defRPr/>
            </a:pPr>
            <a:r>
              <a:rPr lang="zh-CN" altLang="en-US" b="0" dirty="0">
                <a:latin typeface="微软雅黑" panose="020B0503020204020204" pitchFamily="34" charset="-122"/>
                <a:ea typeface="微软雅黑" panose="020B0503020204020204" pitchFamily="34" charset="-122"/>
              </a:rPr>
              <a:t>抛一枚均匀硬币，出现正面与反面的信息量是多少？</a:t>
            </a:r>
            <a:endParaRPr lang="zh-CN" altLang="en-US" b="0" dirty="0">
              <a:latin typeface="微软雅黑" panose="020B0503020204020204" pitchFamily="34" charset="-122"/>
              <a:ea typeface="微软雅黑" panose="020B0503020204020204" pitchFamily="34" charset="-122"/>
            </a:endParaRPr>
          </a:p>
          <a:p>
            <a:pPr>
              <a:lnSpc>
                <a:spcPct val="90000"/>
              </a:lnSpc>
              <a:buNone/>
              <a:defRPr/>
            </a:pPr>
            <a:r>
              <a:rPr lang="zh-CN" altLang="en-US" b="0" dirty="0">
                <a:latin typeface="微软雅黑" panose="020B0503020204020204" pitchFamily="34" charset="-122"/>
                <a:ea typeface="微软雅黑" panose="020B0503020204020204" pitchFamily="34" charset="-122"/>
              </a:rPr>
              <a:t>    解：出现正面与反面的概率均为</a:t>
            </a:r>
            <a:r>
              <a:rPr lang="en-US" altLang="zh-CN" b="0" dirty="0">
                <a:latin typeface="微软雅黑" panose="020B0503020204020204" pitchFamily="34" charset="-122"/>
                <a:ea typeface="微软雅黑" panose="020B0503020204020204" pitchFamily="34" charset="-122"/>
              </a:rPr>
              <a:t>0. 5</a:t>
            </a:r>
            <a:r>
              <a:rPr lang="zh-CN" altLang="en-US" b="0" dirty="0">
                <a:latin typeface="微软雅黑" panose="020B0503020204020204" pitchFamily="34" charset="-122"/>
                <a:ea typeface="微软雅黑" panose="020B0503020204020204" pitchFamily="34" charset="-122"/>
              </a:rPr>
              <a:t>，它们的信息量是</a:t>
            </a:r>
            <a:endParaRPr lang="en-US" altLang="zh-CN" b="0" dirty="0">
              <a:latin typeface="微软雅黑" panose="020B0503020204020204" pitchFamily="34" charset="-122"/>
              <a:ea typeface="微软雅黑" panose="020B0503020204020204" pitchFamily="34" charset="-122"/>
            </a:endParaRPr>
          </a:p>
          <a:p>
            <a:pPr marL="5080" indent="360680">
              <a:lnSpc>
                <a:spcPct val="90000"/>
              </a:lnSpc>
              <a:buNone/>
              <a:defRPr/>
            </a:pPr>
            <a:r>
              <a:rPr lang="en-US" altLang="zh-CN" b="0" i="1" dirty="0">
                <a:latin typeface="微软雅黑" panose="020B0503020204020204" pitchFamily="34" charset="-122"/>
                <a:ea typeface="微软雅黑" panose="020B0503020204020204" pitchFamily="34" charset="-122"/>
              </a:rPr>
              <a:t>I</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正</a:t>
            </a:r>
            <a:r>
              <a:rPr lang="en-US" altLang="zh-CN" b="0" dirty="0">
                <a:latin typeface="微软雅黑" panose="020B0503020204020204" pitchFamily="34" charset="-122"/>
                <a:ea typeface="微软雅黑" panose="020B0503020204020204" pitchFamily="34" charset="-122"/>
              </a:rPr>
              <a:t>)= -</a:t>
            </a:r>
            <a:r>
              <a:rPr lang="en-US" altLang="zh-CN"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log</a:t>
            </a:r>
            <a:r>
              <a:rPr lang="en-US" altLang="zh-CN"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b="0" i="1" dirty="0">
                <a:latin typeface="微软雅黑" panose="020B0503020204020204" pitchFamily="34" charset="-122"/>
                <a:ea typeface="微软雅黑" panose="020B0503020204020204" pitchFamily="34" charset="-122"/>
              </a:rPr>
              <a:t>p</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正</a:t>
            </a:r>
            <a:r>
              <a:rPr lang="en-US" altLang="zh-CN" b="0" dirty="0">
                <a:latin typeface="微软雅黑" panose="020B0503020204020204" pitchFamily="34" charset="-122"/>
                <a:ea typeface="微软雅黑" panose="020B0503020204020204" pitchFamily="34" charset="-122"/>
              </a:rPr>
              <a:t>)= -</a:t>
            </a:r>
            <a:r>
              <a:rPr lang="en-US" altLang="zh-CN"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log</a:t>
            </a:r>
            <a:r>
              <a:rPr lang="en-US" altLang="zh-CN"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b="0" dirty="0">
                <a:latin typeface="微软雅黑" panose="020B0503020204020204" pitchFamily="34" charset="-122"/>
                <a:ea typeface="微软雅黑" panose="020B0503020204020204" pitchFamily="34" charset="-122"/>
              </a:rPr>
              <a:t>0.5=1b</a:t>
            </a:r>
            <a:endParaRPr lang="en-US" altLang="zh-CN" b="0" dirty="0">
              <a:latin typeface="微软雅黑" panose="020B0503020204020204" pitchFamily="34" charset="-122"/>
              <a:ea typeface="微软雅黑" panose="020B0503020204020204" pitchFamily="34" charset="-122"/>
            </a:endParaRPr>
          </a:p>
          <a:p>
            <a:pPr marL="5080" indent="360680">
              <a:lnSpc>
                <a:spcPct val="90000"/>
              </a:lnSpc>
              <a:buNone/>
              <a:defRPr/>
            </a:pPr>
            <a:r>
              <a:rPr lang="en-US" altLang="zh-CN" b="0" i="1" dirty="0">
                <a:latin typeface="微软雅黑" panose="020B0503020204020204" pitchFamily="34" charset="-122"/>
                <a:ea typeface="微软雅黑" panose="020B0503020204020204" pitchFamily="34" charset="-122"/>
              </a:rPr>
              <a:t>I</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反</a:t>
            </a:r>
            <a:r>
              <a:rPr lang="en-US" altLang="zh-CN" b="0" dirty="0">
                <a:latin typeface="微软雅黑" panose="020B0503020204020204" pitchFamily="34" charset="-122"/>
                <a:ea typeface="微软雅黑" panose="020B0503020204020204" pitchFamily="34" charset="-122"/>
              </a:rPr>
              <a:t>)= -</a:t>
            </a:r>
            <a:r>
              <a:rPr lang="en-US" altLang="zh-CN"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log</a:t>
            </a:r>
            <a:r>
              <a:rPr lang="en-US" altLang="zh-CN"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b="0" i="1" dirty="0">
                <a:latin typeface="微软雅黑" panose="020B0503020204020204" pitchFamily="34" charset="-122"/>
                <a:ea typeface="微软雅黑" panose="020B0503020204020204" pitchFamily="34" charset="-122"/>
              </a:rPr>
              <a:t>p</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反</a:t>
            </a:r>
            <a:r>
              <a:rPr lang="en-US" altLang="zh-CN" b="0" dirty="0">
                <a:latin typeface="微软雅黑" panose="020B0503020204020204" pitchFamily="34" charset="-122"/>
                <a:ea typeface="微软雅黑" panose="020B0503020204020204" pitchFamily="34" charset="-122"/>
              </a:rPr>
              <a:t>)= -</a:t>
            </a:r>
            <a:r>
              <a:rPr lang="en-US" altLang="zh-CN"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log</a:t>
            </a:r>
            <a:r>
              <a:rPr lang="en-US" altLang="zh-CN"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b="0" dirty="0" smtClean="0">
                <a:latin typeface="微软雅黑" panose="020B0503020204020204" pitchFamily="34" charset="-122"/>
                <a:ea typeface="微软雅黑" panose="020B0503020204020204" pitchFamily="34" charset="-122"/>
              </a:rPr>
              <a:t>0.5=1b</a:t>
            </a:r>
            <a:endParaRPr lang="en-US" altLang="zh-CN" b="0" dirty="0" smtClean="0">
              <a:latin typeface="微软雅黑" panose="020B0503020204020204" pitchFamily="34" charset="-122"/>
              <a:ea typeface="微软雅黑" panose="020B0503020204020204" pitchFamily="34" charset="-122"/>
            </a:endParaRPr>
          </a:p>
          <a:p>
            <a:pPr marL="5080" indent="360680">
              <a:lnSpc>
                <a:spcPct val="90000"/>
              </a:lnSpc>
              <a:buNone/>
              <a:defRPr/>
            </a:pPr>
            <a:endParaRPr lang="en-US" altLang="zh-CN" b="0" dirty="0" smtClean="0">
              <a:latin typeface="微软雅黑" panose="020B0503020204020204" pitchFamily="34" charset="-122"/>
              <a:ea typeface="微软雅黑" panose="020B0503020204020204" pitchFamily="34" charset="-122"/>
            </a:endParaRPr>
          </a:p>
          <a:p>
            <a:pPr>
              <a:lnSpc>
                <a:spcPct val="90000"/>
              </a:lnSpc>
              <a:defRPr/>
            </a:pPr>
            <a:r>
              <a:rPr lang="zh-CN" altLang="en-US" b="0" dirty="0">
                <a:latin typeface="微软雅黑" panose="020B0503020204020204" pitchFamily="34" charset="-122"/>
                <a:ea typeface="微软雅黑" panose="020B0503020204020204" pitchFamily="34" charset="-122"/>
              </a:rPr>
              <a:t>抛一枚畸形硬币，出现正面与反面的概率分别是</a:t>
            </a:r>
            <a:r>
              <a:rPr lang="en-US" altLang="zh-CN" b="0" dirty="0">
                <a:latin typeface="微软雅黑" panose="020B0503020204020204" pitchFamily="34" charset="-122"/>
                <a:ea typeface="微软雅黑" panose="020B0503020204020204" pitchFamily="34" charset="-122"/>
              </a:rPr>
              <a:t>1/4，3/4，</a:t>
            </a:r>
            <a:r>
              <a:rPr lang="zh-CN" altLang="en-US" b="0" dirty="0">
                <a:latin typeface="微软雅黑" panose="020B0503020204020204" pitchFamily="34" charset="-122"/>
                <a:ea typeface="微软雅黑" panose="020B0503020204020204" pitchFamily="34" charset="-122"/>
              </a:rPr>
              <a:t>出现正面与反面时的信息量是多少？</a:t>
            </a:r>
            <a:endParaRPr lang="zh-CN" altLang="en-US" b="0" dirty="0">
              <a:latin typeface="微软雅黑" panose="020B0503020204020204" pitchFamily="34" charset="-122"/>
              <a:ea typeface="微软雅黑" panose="020B0503020204020204" pitchFamily="34" charset="-122"/>
            </a:endParaRPr>
          </a:p>
          <a:p>
            <a:pPr>
              <a:lnSpc>
                <a:spcPct val="90000"/>
              </a:lnSpc>
              <a:buNone/>
              <a:defRPr/>
            </a:pPr>
            <a:r>
              <a:rPr lang="zh-CN" altLang="en-US" b="0" dirty="0">
                <a:latin typeface="微软雅黑" panose="020B0503020204020204" pitchFamily="34" charset="-122"/>
                <a:ea typeface="微软雅黑" panose="020B0503020204020204" pitchFamily="34" charset="-122"/>
              </a:rPr>
              <a:t>    解：出现正面与反面的概率分别是</a:t>
            </a:r>
            <a:r>
              <a:rPr lang="en-US" altLang="zh-CN" b="0" dirty="0">
                <a:latin typeface="微软雅黑" panose="020B0503020204020204" pitchFamily="34" charset="-122"/>
                <a:ea typeface="微软雅黑" panose="020B0503020204020204" pitchFamily="34" charset="-122"/>
              </a:rPr>
              <a:t>1/4，3/4</a:t>
            </a:r>
            <a:r>
              <a:rPr lang="zh-CN" altLang="en-US" b="0" dirty="0">
                <a:latin typeface="微软雅黑" panose="020B0503020204020204" pitchFamily="34" charset="-122"/>
                <a:ea typeface="微软雅黑" panose="020B0503020204020204" pitchFamily="34" charset="-122"/>
              </a:rPr>
              <a:t>，它们的信息量是</a:t>
            </a:r>
            <a:endParaRPr lang="en-US" altLang="zh-CN" b="0" dirty="0">
              <a:latin typeface="微软雅黑" panose="020B0503020204020204" pitchFamily="34" charset="-122"/>
              <a:ea typeface="微软雅黑" panose="020B0503020204020204" pitchFamily="34" charset="-122"/>
            </a:endParaRPr>
          </a:p>
          <a:p>
            <a:pPr marL="5080" indent="360680">
              <a:lnSpc>
                <a:spcPct val="90000"/>
              </a:lnSpc>
              <a:buNone/>
              <a:defRPr/>
            </a:pPr>
            <a:r>
              <a:rPr lang="en-US" altLang="zh-CN" b="0" i="1" dirty="0">
                <a:latin typeface="微软雅黑" panose="020B0503020204020204" pitchFamily="34" charset="-122"/>
                <a:ea typeface="微软雅黑" panose="020B0503020204020204" pitchFamily="34" charset="-122"/>
              </a:rPr>
              <a:t>I</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正</a:t>
            </a:r>
            <a:r>
              <a:rPr lang="en-US" altLang="zh-CN" b="0" dirty="0">
                <a:latin typeface="微软雅黑" panose="020B0503020204020204" pitchFamily="34" charset="-122"/>
                <a:ea typeface="微软雅黑" panose="020B0503020204020204" pitchFamily="34" charset="-122"/>
              </a:rPr>
              <a:t>)= -</a:t>
            </a:r>
            <a:r>
              <a:rPr lang="en-US" altLang="zh-CN"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log</a:t>
            </a:r>
            <a:r>
              <a:rPr lang="en-US" altLang="zh-CN"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b="0" i="1" dirty="0">
                <a:latin typeface="微软雅黑" panose="020B0503020204020204" pitchFamily="34" charset="-122"/>
                <a:ea typeface="微软雅黑" panose="020B0503020204020204" pitchFamily="34" charset="-122"/>
              </a:rPr>
              <a:t>p</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正</a:t>
            </a:r>
            <a:r>
              <a:rPr lang="en-US" altLang="zh-CN" b="0" dirty="0">
                <a:latin typeface="微软雅黑" panose="020B0503020204020204" pitchFamily="34" charset="-122"/>
                <a:ea typeface="微软雅黑" panose="020B0503020204020204" pitchFamily="34" charset="-122"/>
              </a:rPr>
              <a:t>)= -</a:t>
            </a:r>
            <a:r>
              <a:rPr lang="en-US" altLang="zh-CN"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log</a:t>
            </a:r>
            <a:r>
              <a:rPr lang="en-US" altLang="zh-CN"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b="0" dirty="0">
                <a:latin typeface="微软雅黑" panose="020B0503020204020204" pitchFamily="34" charset="-122"/>
                <a:ea typeface="微软雅黑" panose="020B0503020204020204" pitchFamily="34" charset="-122"/>
              </a:rPr>
              <a:t>1/4=2b</a:t>
            </a:r>
            <a:endParaRPr lang="en-US" altLang="zh-CN" b="0" dirty="0">
              <a:latin typeface="微软雅黑" panose="020B0503020204020204" pitchFamily="34" charset="-122"/>
              <a:ea typeface="微软雅黑" panose="020B0503020204020204" pitchFamily="34" charset="-122"/>
            </a:endParaRPr>
          </a:p>
          <a:p>
            <a:pPr marL="5080" indent="360680">
              <a:lnSpc>
                <a:spcPct val="90000"/>
              </a:lnSpc>
              <a:buFont typeface="Wingdings" panose="05000000000000000000" pitchFamily="2" charset="2"/>
              <a:buNone/>
              <a:defRPr/>
            </a:pPr>
            <a:r>
              <a:rPr lang="en-US" altLang="zh-CN" b="0" i="1" dirty="0">
                <a:latin typeface="微软雅黑" panose="020B0503020204020204" pitchFamily="34" charset="-122"/>
                <a:ea typeface="微软雅黑" panose="020B0503020204020204" pitchFamily="34" charset="-122"/>
              </a:rPr>
              <a:t>I</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反</a:t>
            </a:r>
            <a:r>
              <a:rPr lang="en-US" altLang="zh-CN" b="0" dirty="0">
                <a:latin typeface="微软雅黑" panose="020B0503020204020204" pitchFamily="34" charset="-122"/>
                <a:ea typeface="微软雅黑" panose="020B0503020204020204" pitchFamily="34" charset="-122"/>
              </a:rPr>
              <a:t>)= -</a:t>
            </a:r>
            <a:r>
              <a:rPr lang="en-US" altLang="zh-CN"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log</a:t>
            </a:r>
            <a:r>
              <a:rPr lang="en-US" altLang="zh-CN"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b="0" i="1" dirty="0">
                <a:latin typeface="微软雅黑" panose="020B0503020204020204" pitchFamily="34" charset="-122"/>
                <a:ea typeface="微软雅黑" panose="020B0503020204020204" pitchFamily="34" charset="-122"/>
              </a:rPr>
              <a:t>p</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反</a:t>
            </a:r>
            <a:r>
              <a:rPr lang="en-US" altLang="zh-CN" b="0" dirty="0">
                <a:latin typeface="微软雅黑" panose="020B0503020204020204" pitchFamily="34" charset="-122"/>
                <a:ea typeface="微软雅黑" panose="020B0503020204020204" pitchFamily="34" charset="-122"/>
              </a:rPr>
              <a:t>)= -</a:t>
            </a:r>
            <a:r>
              <a:rPr lang="en-US" altLang="zh-CN"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log</a:t>
            </a:r>
            <a:r>
              <a:rPr lang="en-US" altLang="zh-CN"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b="0" dirty="0">
                <a:latin typeface="微软雅黑" panose="020B0503020204020204" pitchFamily="34" charset="-122"/>
                <a:ea typeface="微软雅黑" panose="020B0503020204020204" pitchFamily="34" charset="-122"/>
              </a:rPr>
              <a:t>3/4=0.415b</a:t>
            </a:r>
            <a:endParaRPr lang="en-US" altLang="zh-CN" b="0" dirty="0">
              <a:latin typeface="微软雅黑" panose="020B0503020204020204" pitchFamily="34" charset="-122"/>
              <a:ea typeface="微软雅黑" panose="020B0503020204020204" pitchFamily="34" charset="-122"/>
            </a:endParaRPr>
          </a:p>
          <a:p>
            <a:pPr marL="5080" indent="360680">
              <a:lnSpc>
                <a:spcPct val="90000"/>
              </a:lnSpc>
              <a:buFont typeface="Wingdings" panose="05000000000000000000" pitchFamily="2" charset="2"/>
              <a:buNone/>
              <a:defRPr/>
            </a:pPr>
            <a:endParaRPr lang="en-US" altLang="zh-CN" b="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randombar(horizontal)">
                                      <p:cBhvr>
                                        <p:cTn id="7" dur="500"/>
                                        <p:tgtEl>
                                          <p:spTgt spid="9">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randombar(horizontal)">
                                      <p:cBhvr>
                                        <p:cTn id="10" dur="500"/>
                                        <p:tgtEl>
                                          <p:spTgt spid="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randombar(horizontal)">
                                      <p:cBhvr>
                                        <p:cTn id="15" dur="500"/>
                                        <p:tgtEl>
                                          <p:spTgt spid="9">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xEl>
                                              <p:pRg st="6" end="6"/>
                                            </p:txEl>
                                          </p:spTgt>
                                        </p:tgtEl>
                                        <p:attrNameLst>
                                          <p:attrName>style.visibility</p:attrName>
                                        </p:attrNameLst>
                                      </p:cBhvr>
                                      <p:to>
                                        <p:strVal val="visible"/>
                                      </p:to>
                                    </p:set>
                                    <p:animEffect transition="in" filter="randombar(horizontal)">
                                      <p:cBhvr>
                                        <p:cTn id="20" dur="500"/>
                                        <p:tgtEl>
                                          <p:spTgt spid="9">
                                            <p:txEl>
                                              <p:pRg st="6" end="6"/>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animEffect transition="in" filter="randombar(horizontal)">
                                      <p:cBhvr>
                                        <p:cTn id="23" dur="500"/>
                                        <p:tgtEl>
                                          <p:spTgt spid="9">
                                            <p:txEl>
                                              <p:pRg st="7" end="7"/>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9">
                                            <p:txEl>
                                              <p:pRg st="8" end="8"/>
                                            </p:txEl>
                                          </p:spTgt>
                                        </p:tgtEl>
                                        <p:attrNameLst>
                                          <p:attrName>style.visibility</p:attrName>
                                        </p:attrNameLst>
                                      </p:cBhvr>
                                      <p:to>
                                        <p:strVal val="visible"/>
                                      </p:to>
                                    </p:set>
                                    <p:animEffect transition="in" filter="randombar(horizontal)">
                                      <p:cBhvr>
                                        <p:cTn id="26"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27113"/>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rPr>
              <a:t>补充知识：信息的定量描述</a:t>
            </a:r>
            <a:endPar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endParaRPr>
          </a:p>
        </p:txBody>
      </p:sp>
      <p:sp>
        <p:nvSpPr>
          <p:cNvPr id="9" name="Rectangle 3"/>
          <p:cNvSpPr txBox="1">
            <a:spLocks noChangeArrowheads="1"/>
          </p:cNvSpPr>
          <p:nvPr/>
        </p:nvSpPr>
        <p:spPr bwMode="auto">
          <a:xfrm>
            <a:off x="524719" y="1819870"/>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a:lnSpc>
                <a:spcPct val="90000"/>
              </a:lnSpc>
              <a:defRPr/>
            </a:pPr>
            <a:r>
              <a:rPr lang="zh-CN" altLang="en-US" b="0" dirty="0">
                <a:latin typeface="微软雅黑" panose="020B0503020204020204" pitchFamily="34" charset="-122"/>
                <a:ea typeface="微软雅黑" panose="020B0503020204020204" pitchFamily="34" charset="-122"/>
              </a:rPr>
              <a:t>信源含有的信息量是信源发出的所有可能消息的</a:t>
            </a:r>
            <a:r>
              <a:rPr lang="zh-CN" altLang="en-US" b="0" dirty="0">
                <a:solidFill>
                  <a:srgbClr val="FF0000"/>
                </a:solidFill>
                <a:latin typeface="微软雅黑" panose="020B0503020204020204" pitchFamily="34" charset="-122"/>
                <a:ea typeface="微软雅黑" panose="020B0503020204020204" pitchFamily="34" charset="-122"/>
              </a:rPr>
              <a:t>平均不确定性</a:t>
            </a:r>
            <a:r>
              <a:rPr lang="zh-CN" altLang="en-US" b="0" dirty="0">
                <a:latin typeface="微软雅黑" panose="020B0503020204020204" pitchFamily="34" charset="-122"/>
                <a:ea typeface="微软雅黑" panose="020B0503020204020204" pitchFamily="34" charset="-122"/>
              </a:rPr>
              <a:t>，香农把信源所含有的信息量称为信息</a:t>
            </a:r>
            <a:r>
              <a:rPr lang="zh-CN" altLang="en-US" b="0" dirty="0">
                <a:solidFill>
                  <a:srgbClr val="FF0000"/>
                </a:solidFill>
                <a:latin typeface="微软雅黑" panose="020B0503020204020204" pitchFamily="34" charset="-122"/>
                <a:ea typeface="微软雅黑" panose="020B0503020204020204" pitchFamily="34" charset="-122"/>
              </a:rPr>
              <a:t>熵</a:t>
            </a:r>
            <a:r>
              <a:rPr lang="zh-CN" altLang="en-US" b="0" dirty="0">
                <a:latin typeface="微软雅黑" panose="020B0503020204020204" pitchFamily="34" charset="-122"/>
                <a:ea typeface="微软雅黑" panose="020B0503020204020204" pitchFamily="34" charset="-122"/>
              </a:rPr>
              <a:t>，是指每个符号所含信息量的</a:t>
            </a:r>
            <a:r>
              <a:rPr lang="zh-CN" altLang="en-US" b="0" dirty="0">
                <a:solidFill>
                  <a:srgbClr val="FF0000"/>
                </a:solidFill>
                <a:latin typeface="微软雅黑" panose="020B0503020204020204" pitchFamily="34" charset="-122"/>
                <a:ea typeface="微软雅黑" panose="020B0503020204020204" pitchFamily="34" charset="-122"/>
              </a:rPr>
              <a:t>统计平均</a:t>
            </a:r>
            <a:r>
              <a:rPr lang="zh-CN" altLang="en-US" b="0" dirty="0">
                <a:latin typeface="微软雅黑" panose="020B0503020204020204" pitchFamily="34" charset="-122"/>
                <a:ea typeface="微软雅黑" panose="020B0503020204020204" pitchFamily="34" charset="-122"/>
              </a:rPr>
              <a:t>值。</a:t>
            </a:r>
            <a:r>
              <a:rPr lang="en-US" altLang="zh-CN" b="0" i="1" dirty="0">
                <a:latin typeface="微软雅黑" panose="020B0503020204020204" pitchFamily="34" charset="-122"/>
                <a:ea typeface="微软雅黑" panose="020B0503020204020204" pitchFamily="34" charset="-122"/>
              </a:rPr>
              <a:t>m</a:t>
            </a:r>
            <a:r>
              <a:rPr lang="zh-CN" altLang="en-US" b="0" dirty="0">
                <a:latin typeface="微软雅黑" panose="020B0503020204020204" pitchFamily="34" charset="-122"/>
                <a:ea typeface="微软雅黑" panose="020B0503020204020204" pitchFamily="34" charset="-122"/>
              </a:rPr>
              <a:t>种符号的平均信息量为</a:t>
            </a:r>
            <a:endParaRPr lang="zh-CN" altLang="en-US" b="0" dirty="0">
              <a:latin typeface="微软雅黑" panose="020B0503020204020204" pitchFamily="34" charset="-122"/>
              <a:ea typeface="微软雅黑" panose="020B0503020204020204" pitchFamily="34" charset="-122"/>
            </a:endParaRPr>
          </a:p>
          <a:p>
            <a:pPr marL="5080" indent="360680">
              <a:lnSpc>
                <a:spcPct val="90000"/>
              </a:lnSpc>
              <a:buNone/>
              <a:defRPr/>
            </a:pPr>
            <a:endParaRPr lang="en-US" altLang="zh-CN" b="0"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5080" indent="360680">
              <a:lnSpc>
                <a:spcPct val="90000"/>
              </a:lnSpc>
              <a:buFont typeface="Wingdings" panose="05000000000000000000" pitchFamily="2" charset="2"/>
              <a:buNone/>
              <a:defRPr/>
            </a:pPr>
            <a:endParaRPr lang="en-US" altLang="zh-CN" b="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endParaRPr>
          </a:p>
        </p:txBody>
      </p:sp>
      <p:pic>
        <p:nvPicPr>
          <p:cNvPr id="1433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56317" y="3387725"/>
            <a:ext cx="6275122" cy="948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randombar(horizontal)">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4413151" y="231949"/>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endParaRPr lang="zh-CN" altLang="en-US" sz="3800" dirty="0">
              <a:sym typeface="+mn-lt"/>
            </a:endParaRPr>
          </a:p>
        </p:txBody>
      </p:sp>
      <p:pic>
        <p:nvPicPr>
          <p:cNvPr id="9" name="图片 8" descr="说明: C:\Users\zxd\Desktop\第八章 机器学习visio原图\00678rgojw1f7vkx9f07dj30m80bojt8.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48855" y="952029"/>
            <a:ext cx="9361040" cy="5328592"/>
          </a:xfrm>
          <a:prstGeom prst="rect">
            <a:avLst/>
          </a:prstGeom>
          <a:noFill/>
          <a:ln>
            <a:noFill/>
          </a:ln>
        </p:spPr>
      </p:pic>
      <p:sp>
        <p:nvSpPr>
          <p:cNvPr id="2" name="矩形 1"/>
          <p:cNvSpPr/>
          <p:nvPr/>
        </p:nvSpPr>
        <p:spPr>
          <a:xfrm>
            <a:off x="3913302" y="6352629"/>
            <a:ext cx="5570756"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人工智能、机器学习和深度学习三者之间的关系</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27113"/>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rPr>
              <a:t>补充知识：信息的定量描述</a:t>
            </a:r>
            <a:endPar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endParaRPr>
          </a:p>
        </p:txBody>
      </p:sp>
      <p:sp>
        <p:nvSpPr>
          <p:cNvPr id="9" name="Rectangle 3"/>
          <p:cNvSpPr txBox="1">
            <a:spLocks noChangeArrowheads="1"/>
          </p:cNvSpPr>
          <p:nvPr/>
        </p:nvSpPr>
        <p:spPr bwMode="auto">
          <a:xfrm>
            <a:off x="524719" y="1819870"/>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a:lnSpc>
                <a:spcPct val="90000"/>
              </a:lnSpc>
              <a:defRPr/>
            </a:pPr>
            <a:r>
              <a:rPr lang="zh-CN" altLang="en-US" b="0" dirty="0">
                <a:latin typeface="微软雅黑" panose="020B0503020204020204" pitchFamily="34" charset="-122"/>
                <a:ea typeface="微软雅黑" panose="020B0503020204020204" pitchFamily="34" charset="-122"/>
              </a:rPr>
              <a:t>抛一枚均匀硬币的信息</a:t>
            </a:r>
            <a:r>
              <a:rPr lang="zh-CN" altLang="en-US" b="0" dirty="0">
                <a:solidFill>
                  <a:srgbClr val="FF0000"/>
                </a:solidFill>
                <a:latin typeface="微软雅黑" panose="020B0503020204020204" pitchFamily="34" charset="-122"/>
                <a:ea typeface="微软雅黑" panose="020B0503020204020204" pitchFamily="34" charset="-122"/>
              </a:rPr>
              <a:t>熵</a:t>
            </a:r>
            <a:r>
              <a:rPr lang="zh-CN" altLang="en-US" b="0" dirty="0">
                <a:latin typeface="微软雅黑" panose="020B0503020204020204" pitchFamily="34" charset="-122"/>
                <a:ea typeface="微软雅黑" panose="020B0503020204020204" pitchFamily="34" charset="-122"/>
              </a:rPr>
              <a:t>是多少</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marL="0" indent="0">
              <a:lnSpc>
                <a:spcPct val="90000"/>
              </a:lnSpc>
              <a:buNone/>
              <a:defRPr/>
            </a:pPr>
            <a:r>
              <a:rPr lang="en-US" altLang="zh-CN" b="0" dirty="0">
                <a:latin typeface="微软雅黑" panose="020B0503020204020204" pitchFamily="34" charset="-122"/>
                <a:ea typeface="微软雅黑" panose="020B0503020204020204" pitchFamily="34" charset="-122"/>
              </a:rPr>
              <a:t> </a:t>
            </a:r>
            <a:r>
              <a:rPr lang="en-US" altLang="zh-CN" b="0" dirty="0" smtClean="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 解：出现正面与反面的概率均为</a:t>
            </a:r>
            <a:r>
              <a:rPr lang="en-US" altLang="zh-CN" b="0" dirty="0">
                <a:latin typeface="微软雅黑" panose="020B0503020204020204" pitchFamily="34" charset="-122"/>
                <a:ea typeface="微软雅黑" panose="020B0503020204020204" pitchFamily="34" charset="-122"/>
              </a:rPr>
              <a:t>0. 5</a:t>
            </a:r>
            <a:r>
              <a:rPr lang="zh-CN" altLang="en-US" b="0" dirty="0">
                <a:latin typeface="微软雅黑" panose="020B0503020204020204" pitchFamily="34" charset="-122"/>
                <a:ea typeface="微软雅黑" panose="020B0503020204020204" pitchFamily="34" charset="-122"/>
              </a:rPr>
              <a:t>，信息</a:t>
            </a:r>
            <a:r>
              <a:rPr lang="zh-CN" altLang="en-US" b="0" dirty="0">
                <a:solidFill>
                  <a:srgbClr val="FF0000"/>
                </a:solidFill>
                <a:latin typeface="微软雅黑" panose="020B0503020204020204" pitchFamily="34" charset="-122"/>
                <a:ea typeface="微软雅黑" panose="020B0503020204020204" pitchFamily="34" charset="-122"/>
              </a:rPr>
              <a:t>熵</a:t>
            </a:r>
            <a:r>
              <a:rPr lang="zh-CN" altLang="en-US" b="0" dirty="0">
                <a:latin typeface="微软雅黑" panose="020B0503020204020204" pitchFamily="34" charset="-122"/>
                <a:ea typeface="微软雅黑" panose="020B0503020204020204" pitchFamily="34" charset="-122"/>
              </a:rPr>
              <a:t>是</a:t>
            </a:r>
            <a:endParaRPr lang="zh-CN" altLang="en-US" b="0" dirty="0">
              <a:latin typeface="微软雅黑" panose="020B0503020204020204" pitchFamily="34" charset="-122"/>
              <a:ea typeface="微软雅黑" panose="020B0503020204020204" pitchFamily="34" charset="-122"/>
            </a:endParaRPr>
          </a:p>
          <a:p>
            <a:pPr marL="5080" indent="360680">
              <a:lnSpc>
                <a:spcPct val="90000"/>
              </a:lnSpc>
              <a:buNone/>
              <a:defRPr/>
            </a:pPr>
            <a:endParaRPr lang="en-US" altLang="zh-CN" b="0"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5080" indent="360680">
              <a:lnSpc>
                <a:spcPct val="90000"/>
              </a:lnSpc>
              <a:buFont typeface="Wingdings" panose="05000000000000000000" pitchFamily="2" charset="2"/>
              <a:buNone/>
              <a:defRPr/>
            </a:pPr>
            <a:endParaRPr lang="en-US" altLang="zh-CN" b="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endParaRPr>
          </a:p>
        </p:txBody>
      </p:sp>
      <p:graphicFrame>
        <p:nvGraphicFramePr>
          <p:cNvPr id="2" name="对象 1"/>
          <p:cNvGraphicFramePr>
            <a:graphicFrameLocks noChangeAspect="1"/>
          </p:cNvGraphicFramePr>
          <p:nvPr/>
        </p:nvGraphicFramePr>
        <p:xfrm>
          <a:off x="2972991" y="2968253"/>
          <a:ext cx="5040560" cy="2422572"/>
        </p:xfrm>
        <a:graphic>
          <a:graphicData uri="http://schemas.openxmlformats.org/presentationml/2006/ole">
            <mc:AlternateContent xmlns:mc="http://schemas.openxmlformats.org/markup-compatibility/2006">
              <mc:Choice xmlns:v="urn:schemas-microsoft-com:vml" Requires="v">
                <p:oleObj spid="_x0000_s19463" name="公式" r:id="rId1" imgW="1435100" imgH="800100" progId="">
                  <p:embed/>
                </p:oleObj>
              </mc:Choice>
              <mc:Fallback>
                <p:oleObj name="公式" r:id="rId1" imgW="1435100" imgH="800100" progId="">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991" y="2968253"/>
                        <a:ext cx="5040560" cy="24225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randombar(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27113"/>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4000" b="1">
                <a:solidFill>
                  <a:srgbClr val="CC00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4000" b="1">
                <a:solidFill>
                  <a:srgbClr val="CC0000"/>
                </a:solidFill>
                <a:latin typeface="Arial" panose="020B060402020202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rPr>
              <a:t>补充知识：信息的定量描述</a:t>
            </a:r>
            <a:endParaRPr kumimoji="0" lang="zh-CN" altLang="en-US" sz="3400" b="1" i="0" u="none" strike="noStrike" kern="0" cap="none" spc="0" normalizeH="0" baseline="0" noProof="0" dirty="0" smtClean="0">
              <a:ln>
                <a:noFill/>
              </a:ln>
              <a:solidFill>
                <a:srgbClr val="CC0000"/>
              </a:solidFill>
              <a:effectLst/>
              <a:uLnTx/>
              <a:uFillTx/>
              <a:latin typeface="Arial" panose="020B0604020202020204"/>
              <a:ea typeface="黑体" panose="02010609060101010101" pitchFamily="2" charset="-122"/>
              <a:cs typeface="+mj-cs"/>
            </a:endParaRPr>
          </a:p>
        </p:txBody>
      </p:sp>
      <p:sp>
        <p:nvSpPr>
          <p:cNvPr id="9" name="Rectangle 3"/>
          <p:cNvSpPr txBox="1">
            <a:spLocks noChangeArrowheads="1"/>
          </p:cNvSpPr>
          <p:nvPr/>
        </p:nvSpPr>
        <p:spPr bwMode="auto">
          <a:xfrm>
            <a:off x="524719" y="1819870"/>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a:lnSpc>
                <a:spcPct val="90000"/>
              </a:lnSpc>
              <a:defRPr/>
            </a:pPr>
            <a:r>
              <a:rPr lang="zh-CN" altLang="en-US" b="0" dirty="0">
                <a:latin typeface="微软雅黑" panose="020B0503020204020204" pitchFamily="34" charset="-122"/>
                <a:ea typeface="微软雅黑" panose="020B0503020204020204" pitchFamily="34" charset="-122"/>
              </a:rPr>
              <a:t>抛一枚畸形硬币，出现正面与反面的概率分别是</a:t>
            </a:r>
            <a:r>
              <a:rPr lang="en-US" altLang="zh-CN" b="0" dirty="0">
                <a:latin typeface="微软雅黑" panose="020B0503020204020204" pitchFamily="34" charset="-122"/>
                <a:ea typeface="微软雅黑" panose="020B0503020204020204" pitchFamily="34" charset="-122"/>
              </a:rPr>
              <a:t>1/4，3/4，</a:t>
            </a:r>
            <a:r>
              <a:rPr lang="zh-CN" altLang="en-US" b="0" dirty="0">
                <a:latin typeface="微软雅黑" panose="020B0503020204020204" pitchFamily="34" charset="-122"/>
                <a:ea typeface="微软雅黑" panose="020B0503020204020204" pitchFamily="34" charset="-122"/>
              </a:rPr>
              <a:t>出现正面与反面时的</a:t>
            </a:r>
            <a:r>
              <a:rPr lang="zh-CN" altLang="en-US" b="0" dirty="0" smtClean="0">
                <a:latin typeface="微软雅黑" panose="020B0503020204020204" pitchFamily="34" charset="-122"/>
                <a:ea typeface="微软雅黑" panose="020B0503020204020204" pitchFamily="34" charset="-122"/>
              </a:rPr>
              <a:t>信息</a:t>
            </a:r>
            <a:r>
              <a:rPr lang="zh-CN" altLang="en-US" b="0" dirty="0">
                <a:solidFill>
                  <a:srgbClr val="FF0000"/>
                </a:solidFill>
                <a:latin typeface="微软雅黑" panose="020B0503020204020204" pitchFamily="34" charset="-122"/>
                <a:ea typeface="微软雅黑" panose="020B0503020204020204" pitchFamily="34" charset="-122"/>
              </a:rPr>
              <a:t>熵</a:t>
            </a:r>
            <a:r>
              <a:rPr lang="zh-CN" altLang="en-US" b="0" dirty="0" smtClean="0">
                <a:latin typeface="微软雅黑" panose="020B0503020204020204" pitchFamily="34" charset="-122"/>
                <a:ea typeface="微软雅黑" panose="020B0503020204020204" pitchFamily="34" charset="-122"/>
              </a:rPr>
              <a:t>是</a:t>
            </a:r>
            <a:r>
              <a:rPr lang="zh-CN" altLang="en-US" b="0" dirty="0">
                <a:latin typeface="微软雅黑" panose="020B0503020204020204" pitchFamily="34" charset="-122"/>
                <a:ea typeface="微软雅黑" panose="020B0503020204020204" pitchFamily="34" charset="-122"/>
              </a:rPr>
              <a:t>多少？</a:t>
            </a:r>
            <a:endParaRPr lang="zh-CN" altLang="en-US" b="0" dirty="0">
              <a:latin typeface="微软雅黑" panose="020B0503020204020204" pitchFamily="34" charset="-122"/>
              <a:ea typeface="微软雅黑" panose="020B0503020204020204" pitchFamily="34" charset="-122"/>
            </a:endParaRPr>
          </a:p>
          <a:p>
            <a:pPr>
              <a:lnSpc>
                <a:spcPct val="90000"/>
              </a:lnSpc>
              <a:buNone/>
              <a:defRPr/>
            </a:pPr>
            <a:r>
              <a:rPr lang="zh-CN" altLang="en-US" b="0" dirty="0" smtClean="0">
                <a:latin typeface="微软雅黑" panose="020B0503020204020204" pitchFamily="34" charset="-122"/>
                <a:ea typeface="微软雅黑" panose="020B0503020204020204" pitchFamily="34" charset="-122"/>
              </a:rPr>
              <a:t>    解</a:t>
            </a:r>
            <a:r>
              <a:rPr lang="zh-CN" altLang="en-US" b="0" dirty="0">
                <a:latin typeface="微软雅黑" panose="020B0503020204020204" pitchFamily="34" charset="-122"/>
                <a:ea typeface="微软雅黑" panose="020B0503020204020204" pitchFamily="34" charset="-122"/>
              </a:rPr>
              <a:t>：出现正面与反面的概率分别是</a:t>
            </a:r>
            <a:r>
              <a:rPr lang="en-US" altLang="zh-CN" b="0" dirty="0">
                <a:latin typeface="微软雅黑" panose="020B0503020204020204" pitchFamily="34" charset="-122"/>
                <a:ea typeface="微软雅黑" panose="020B0503020204020204" pitchFamily="34" charset="-122"/>
              </a:rPr>
              <a:t>1/4，3/4</a:t>
            </a:r>
            <a:r>
              <a:rPr lang="zh-CN" altLang="en-US" b="0" dirty="0">
                <a:latin typeface="微软雅黑" panose="020B0503020204020204" pitchFamily="34" charset="-122"/>
                <a:ea typeface="微软雅黑" panose="020B0503020204020204" pitchFamily="34" charset="-122"/>
              </a:rPr>
              <a:t>，信息</a:t>
            </a:r>
            <a:r>
              <a:rPr lang="zh-CN" altLang="en-US" b="0" dirty="0">
                <a:solidFill>
                  <a:srgbClr val="FF0000"/>
                </a:solidFill>
                <a:latin typeface="微软雅黑" panose="020B0503020204020204" pitchFamily="34" charset="-122"/>
                <a:ea typeface="微软雅黑" panose="020B0503020204020204" pitchFamily="34" charset="-122"/>
              </a:rPr>
              <a:t>熵</a:t>
            </a:r>
            <a:r>
              <a:rPr lang="zh-CN" altLang="en-US" b="0" dirty="0">
                <a:latin typeface="微软雅黑" panose="020B0503020204020204" pitchFamily="34" charset="-122"/>
                <a:ea typeface="微软雅黑" panose="020B0503020204020204" pitchFamily="34" charset="-122"/>
              </a:rPr>
              <a:t>是</a:t>
            </a:r>
            <a:endParaRPr lang="en-US" altLang="zh-CN" b="0" dirty="0">
              <a:latin typeface="微软雅黑" panose="020B0503020204020204" pitchFamily="34" charset="-122"/>
              <a:ea typeface="微软雅黑" panose="020B0503020204020204" pitchFamily="34" charset="-122"/>
            </a:endParaRPr>
          </a:p>
          <a:p>
            <a:pPr marL="5080" indent="360680">
              <a:lnSpc>
                <a:spcPct val="90000"/>
              </a:lnSpc>
              <a:buNone/>
              <a:defRPr/>
            </a:pPr>
            <a:endParaRPr lang="en-US" altLang="zh-CN" b="0"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5080" indent="360680">
              <a:lnSpc>
                <a:spcPct val="90000"/>
              </a:lnSpc>
              <a:buFont typeface="Wingdings" panose="05000000000000000000" pitchFamily="2" charset="2"/>
              <a:buNone/>
              <a:defRPr/>
            </a:pPr>
            <a:endParaRPr lang="en-US" altLang="zh-CN" b="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endParaRPr>
          </a:p>
        </p:txBody>
      </p:sp>
      <p:graphicFrame>
        <p:nvGraphicFramePr>
          <p:cNvPr id="3" name="对象 2"/>
          <p:cNvGraphicFramePr>
            <a:graphicFrameLocks noChangeAspect="1"/>
          </p:cNvGraphicFramePr>
          <p:nvPr/>
        </p:nvGraphicFramePr>
        <p:xfrm>
          <a:off x="2886075" y="3255963"/>
          <a:ext cx="5862638" cy="2262187"/>
        </p:xfrm>
        <a:graphic>
          <a:graphicData uri="http://schemas.openxmlformats.org/presentationml/2006/ole">
            <mc:AlternateContent xmlns:mc="http://schemas.openxmlformats.org/markup-compatibility/2006">
              <mc:Choice xmlns:v="urn:schemas-microsoft-com:vml" Requires="v">
                <p:oleObj spid="_x0000_s20487" name="公式" r:id="rId1" imgW="57302400" imgH="20726400" progId="Equation.3">
                  <p:embed/>
                </p:oleObj>
              </mc:Choice>
              <mc:Fallback>
                <p:oleObj name="公式" r:id="rId1" imgW="57302400" imgH="20726400" progId="Equation.3">
                  <p:embed/>
                  <p:pic>
                    <p:nvPicPr>
                      <p:cNvPr id="0" name="对象 2"/>
                      <p:cNvPicPr>
                        <a:picLocks noChangeAspect="1" noChangeArrowheads="1"/>
                      </p:cNvPicPr>
                      <p:nvPr/>
                    </p:nvPicPr>
                    <p:blipFill>
                      <a:blip r:embed="rId2"/>
                      <a:srcRect/>
                      <a:stretch>
                        <a:fillRect/>
                      </a:stretch>
                    </p:blipFill>
                    <p:spPr bwMode="auto">
                      <a:xfrm>
                        <a:off x="2886075" y="3255963"/>
                        <a:ext cx="5862638" cy="2262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randombar(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15" name="Rectangle 3"/>
          <p:cNvSpPr txBox="1">
            <a:spLocks noChangeArrowheads="1"/>
          </p:cNvSpPr>
          <p:nvPr/>
        </p:nvSpPr>
        <p:spPr bwMode="auto">
          <a:xfrm>
            <a:off x="468313" y="1125538"/>
            <a:ext cx="8229600" cy="655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333399"/>
              </a:buClr>
              <a:buSzPct val="75000"/>
              <a:buFont typeface="Wingdings" panose="05000000000000000000" pitchFamily="2" charset="2"/>
              <a:buChar char="p"/>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面临的问题：</a:t>
            </a:r>
            <a:endPar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如何选择属性，使生成的决策树</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最小</a:t>
            </a: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的？ </a:t>
            </a:r>
            <a:endPar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00000"/>
              </a:lnSpc>
              <a:spcBef>
                <a:spcPct val="20000"/>
              </a:spcBef>
              <a:spcAft>
                <a:spcPct val="0"/>
              </a:spcAft>
              <a:buClr>
                <a:srgbClr val="333399"/>
              </a:buClr>
              <a:buSzPct val="75000"/>
              <a:buFont typeface="Wingdings" panose="05000000000000000000" pitchFamily="2" charset="2"/>
              <a:buChar char="p"/>
              <a:defRPr/>
            </a:pPr>
            <a:r>
              <a:rPr kumimoji="0" lang="en-US" altLang="zh-CN"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ID3</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算法采用了</a:t>
            </a:r>
            <a:r>
              <a:rPr kumimoji="0" lang="zh-CN" altLang="en-US"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香农（</a:t>
            </a:r>
            <a:r>
              <a:rPr kumimoji="0" lang="en-US" altLang="zh-CN"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Shannon</a:t>
            </a:r>
            <a:r>
              <a:rPr kumimoji="0" lang="zh-CN" altLang="en-US"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）信息论</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目标</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使分类时平均的测试次数最小</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给定的</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例子集</a:t>
            </a:r>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en-US" altLang="zh-CN"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M(C)</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：从</a:t>
            </a:r>
            <a:r>
              <a:rPr kumimoji="0" lang="en-US" altLang="zh-CN"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C</a:t>
            </a:r>
            <a:r>
              <a:rPr kumimoji="0" lang="zh-CN" altLang="en-US"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判别一个对象的类属</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所要求的</a:t>
            </a:r>
            <a:r>
              <a:rPr kumimoji="0" lang="zh-CN" altLang="en-US"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总的期望信息量</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a:p>
            <a:pPr marL="342900" marR="0" lvl="0" indent="-342900" algn="l" defTabSz="914400" rtl="0" eaLnBrk="1" fontAlgn="base" latinLnBrk="0" hangingPunct="1">
              <a:lnSpc>
                <a:spcPct val="100000"/>
              </a:lnSpc>
              <a:spcBef>
                <a:spcPct val="20000"/>
              </a:spcBef>
              <a:spcAft>
                <a:spcPct val="0"/>
              </a:spcAft>
              <a:buClr>
                <a:srgbClr val="333399"/>
              </a:buClr>
              <a:buSzPct val="75000"/>
              <a:buFont typeface="Wingdings" panose="05000000000000000000" pitchFamily="2" charset="2"/>
              <a:buChar char="p"/>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人分类问题：</a:t>
            </a:r>
            <a:r>
              <a:rPr kumimoji="0" lang="en-US" altLang="zh-CN"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M(C) = -P</a:t>
            </a:r>
            <a:r>
              <a:rPr kumimoji="0" lang="en-US" altLang="zh-CN" b="0" i="0" u="none" strike="noStrike" kern="0" cap="none" spc="0" normalizeH="0" baseline="3000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log</a:t>
            </a:r>
            <a:r>
              <a:rPr kumimoji="0" lang="en-US" altLang="zh-CN" b="0" i="0" u="none" strike="noStrike" kern="0" cap="none" spc="0" normalizeH="0" baseline="-2500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2</a:t>
            </a:r>
            <a:r>
              <a:rPr kumimoji="0" lang="en-US" altLang="zh-CN"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P</a:t>
            </a:r>
            <a:r>
              <a:rPr kumimoji="0" lang="en-US" altLang="zh-CN" b="0" i="0" u="none" strike="noStrike" kern="0" cap="none" spc="0" normalizeH="0" baseline="3000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 - P</a:t>
            </a:r>
            <a:r>
              <a:rPr kumimoji="0" lang="en-US" altLang="zh-CN" b="0" i="0" u="none" strike="noStrike" kern="0" cap="none" spc="0" normalizeH="0" baseline="3000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log</a:t>
            </a:r>
            <a:r>
              <a:rPr kumimoji="0" lang="en-US" altLang="zh-CN" b="0" i="0" u="none" strike="noStrike" kern="0" cap="none" spc="0" normalizeH="0" baseline="-2500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2</a:t>
            </a:r>
            <a:r>
              <a:rPr kumimoji="0" lang="en-US" altLang="zh-CN"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P</a:t>
            </a:r>
            <a:r>
              <a:rPr kumimoji="0" lang="en-US" altLang="zh-CN" b="0" i="0" u="none" strike="noStrike" kern="0" cap="none" spc="0" normalizeH="0" baseline="3000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b="0" i="0" u="none" strike="noStrike" kern="0" cap="none" spc="0" normalizeH="0" baseline="3000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 </a:t>
            </a:r>
            <a:endParaRPr kumimoji="0" lang="en-US" altLang="zh-CN" b="0" i="0" u="none" strike="noStrike" kern="0" cap="none" spc="0" normalizeH="0" baseline="3000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类消息的</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概率</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P</a:t>
            </a:r>
            <a:r>
              <a:rPr kumimoji="0" lang="en-US" altLang="zh-CN" sz="2800" b="0" i="0" u="none" strike="noStrike" kern="0" cap="none" spc="0" normalizeH="0" baseline="3000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 </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类消息的</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概率</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P</a:t>
            </a:r>
            <a:r>
              <a:rPr kumimoji="0" lang="en-US" altLang="zh-CN" sz="2800" b="0" i="0" u="none" strike="noStrike" kern="0" cap="none" spc="0" normalizeH="0" baseline="3000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 </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16" name="Rectangle 4"/>
          <p:cNvSpPr>
            <a:spLocks noChangeArrowheads="1"/>
          </p:cNvSpPr>
          <p:nvPr/>
        </p:nvSpPr>
        <p:spPr bwMode="auto">
          <a:xfrm>
            <a:off x="1820863" y="6025688"/>
            <a:ext cx="8534400" cy="83099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rPr>
              <a:t>对于上述例子，</a:t>
            </a:r>
            <a:r>
              <a:rPr kumimoji="0" lang="en-US" altLang="zh-CN" sz="2400" b="1" i="0" u="none" strike="noStrike" kern="0" cap="none" spc="0" normalizeH="0" baseline="0" noProof="0" dirty="0" smtClean="0">
                <a:ln>
                  <a:noFill/>
                </a:ln>
                <a:solidFill>
                  <a:srgbClr val="FF0000"/>
                </a:solidFill>
                <a:effectLst/>
                <a:uLnTx/>
                <a:uFillTx/>
                <a:cs typeface="Times New Roman" panose="02020603050405020304" pitchFamily="18" charset="0"/>
              </a:rPr>
              <a:t>C</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集有</a:t>
            </a: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anose="02020603050405020304" pitchFamily="18" charset="0"/>
              </a:rPr>
              <a:t>８</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个例子，</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3</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个为“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5</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为</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，则</a:t>
            </a:r>
            <a:b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b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anose="02020603050405020304" pitchFamily="18" charset="0"/>
              </a:rPr>
              <a:t> </a:t>
            </a:r>
            <a:r>
              <a:rPr kumimoji="0" lang="en-US" altLang="zh-CN" sz="2400" b="1" i="0" u="none" strike="noStrike" kern="0" cap="none" spc="0" normalizeH="0" baseline="0" noProof="0" dirty="0" smtClean="0">
                <a:ln>
                  <a:noFill/>
                </a:ln>
                <a:solidFill>
                  <a:srgbClr val="FF0000"/>
                </a:solidFill>
                <a:effectLst/>
                <a:uLnTx/>
                <a:uFillTx/>
              </a:rPr>
              <a:t>M(C) = </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 0.954 bits</a:t>
            </a:r>
            <a:endParaRPr kumimoji="0" lang="en-US" altLang="zh-CN" sz="2400" b="1" i="0" u="none" strike="noStrike" kern="0" cap="none" spc="0" normalizeH="0" baseline="0" noProof="0" dirty="0" smtClean="0">
              <a:ln>
                <a:noFill/>
              </a:ln>
              <a:solidFill>
                <a:srgbClr val="FF0000"/>
              </a:solidFill>
              <a:effectLst/>
              <a:uLnTx/>
              <a:uFillTx/>
            </a:endParaRPr>
          </a:p>
        </p:txBody>
      </p:sp>
      <p:sp>
        <p:nvSpPr>
          <p:cNvPr id="17" name="AutoShape 5"/>
          <p:cNvSpPr>
            <a:spLocks noChangeArrowheads="1"/>
          </p:cNvSpPr>
          <p:nvPr/>
        </p:nvSpPr>
        <p:spPr bwMode="auto">
          <a:xfrm>
            <a:off x="5350024" y="5055840"/>
            <a:ext cx="4103687" cy="720725"/>
          </a:xfrm>
          <a:prstGeom prst="wedgeRectCallout">
            <a:avLst>
              <a:gd name="adj1" fmla="val -56343"/>
              <a:gd name="adj2" fmla="val -35023"/>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FF0000"/>
                </a:solidFill>
                <a:effectLst/>
                <a:uLnTx/>
                <a:uFillTx/>
                <a:ea typeface="黑体" panose="02010609060101010101" pitchFamily="2" charset="-122"/>
              </a:rPr>
              <a:t>概率</a:t>
            </a:r>
            <a:r>
              <a:rPr kumimoji="0"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近似地表示为</a:t>
            </a:r>
            <a:r>
              <a:rPr kumimoji="0" lang="zh-CN" altLang="en-US" sz="2400" b="1" i="0" u="none" strike="noStrike" kern="0" cap="none" spc="0" normalizeH="0" baseline="0" noProof="0" dirty="0" smtClean="0">
                <a:ln>
                  <a:noFill/>
                </a:ln>
                <a:solidFill>
                  <a:srgbClr val="FF0000"/>
                </a:solidFill>
                <a:effectLst/>
                <a:uLnTx/>
                <a:uFillTx/>
                <a:ea typeface="黑体" panose="02010609060101010101" pitchFamily="2" charset="-122"/>
              </a:rPr>
              <a:t>相对频率</a:t>
            </a:r>
            <a:r>
              <a:rPr kumimoji="0" lang="en-US" altLang="zh-CN" sz="2400" b="1" i="0" u="none" strike="noStrike" kern="0" cap="none" spc="0" normalizeH="0" baseline="0" noProof="0" dirty="0" smtClean="0">
                <a:ln>
                  <a:noFill/>
                </a:ln>
                <a:solidFill>
                  <a:srgbClr val="FF0000"/>
                </a:solidFill>
                <a:effectLst/>
                <a:uLnTx/>
                <a:uFillTx/>
                <a:ea typeface="黑体" panose="02010609060101010101" pitchFamily="2" charset="-122"/>
                <a:sym typeface="Symbol" panose="05050102010706020507" pitchFamily="18" charset="2"/>
              </a:rPr>
              <a:t>P</a:t>
            </a:r>
            <a:r>
              <a:rPr kumimoji="0" lang="en-US" altLang="zh-CN" sz="2400" b="1" i="0" u="none" strike="noStrike" kern="0" cap="none" spc="0" normalizeH="0" baseline="30000" noProof="0" dirty="0" smtClean="0">
                <a:ln>
                  <a:noFill/>
                </a:ln>
                <a:solidFill>
                  <a:srgbClr val="FF0000"/>
                </a:solidFill>
                <a:effectLst/>
                <a:uLnTx/>
                <a:uFillTx/>
                <a:ea typeface="黑体" panose="02010609060101010101" pitchFamily="2" charset="-122"/>
                <a:sym typeface="Symbol" panose="05050102010706020507" pitchFamily="18" charset="2"/>
              </a:rPr>
              <a:t>+</a:t>
            </a:r>
            <a:r>
              <a:rPr kumimoji="0" lang="en-US" altLang="zh-CN" sz="2400" b="1" i="0" u="none" strike="noStrike" kern="0" cap="none" spc="0" normalizeH="0" baseline="0" noProof="0" dirty="0" smtClean="0">
                <a:ln>
                  <a:noFill/>
                </a:ln>
                <a:solidFill>
                  <a:srgbClr val="FF0000"/>
                </a:solidFill>
                <a:effectLst/>
                <a:uLnTx/>
                <a:uFillTx/>
                <a:ea typeface="黑体" panose="02010609060101010101" pitchFamily="2" charset="-122"/>
              </a:rPr>
              <a:t> =3/8</a:t>
            </a:r>
            <a:endParaRPr kumimoji="0" lang="en-US" altLang="zh-CN" sz="2400" b="1" i="0" u="none" strike="noStrike" kern="0" cap="none" spc="0" normalizeH="0" baseline="0" noProof="0" dirty="0" smtClean="0">
              <a:ln>
                <a:noFill/>
              </a:ln>
              <a:solidFill>
                <a:srgbClr val="FF0000"/>
              </a:solidFill>
              <a:effectLst/>
              <a:uLnTx/>
              <a:uFillTx/>
              <a:ea typeface="黑体" panose="02010609060101010101" pitchFamily="2" charset="-122"/>
            </a:endParaRPr>
          </a:p>
        </p:txBody>
      </p:sp>
      <p:sp>
        <p:nvSpPr>
          <p:cNvPr id="18" name="Rectangle 7"/>
          <p:cNvSpPr>
            <a:spLocks noChangeArrowheads="1"/>
          </p:cNvSpPr>
          <p:nvPr/>
        </p:nvSpPr>
        <p:spPr bwMode="auto">
          <a:xfrm>
            <a:off x="7584479" y="880021"/>
            <a:ext cx="5181600" cy="3477875"/>
          </a:xfrm>
          <a:prstGeom prst="rect">
            <a:avLst/>
          </a:prstGeom>
          <a:solidFill>
            <a:srgbClr val="FFFFFF"/>
          </a:solidFill>
          <a:ln>
            <a:noFill/>
          </a:ln>
          <a:effectLst/>
        </p:spPr>
        <p:txBody>
          <a:bodyPr>
            <a:spAutoFit/>
          </a:bodyPr>
          <a:lstStyle/>
          <a:p>
            <a:pPr>
              <a:defRPr/>
            </a:pPr>
            <a:r>
              <a:rPr lang="zh-CN" altLang="en-US" sz="2200" b="1" dirty="0">
                <a:solidFill>
                  <a:srgbClr val="0000FF"/>
                </a:solidFill>
                <a:effectLst>
                  <a:outerShdw blurRad="38100" dist="38100" dir="2700000" algn="tl">
                    <a:srgbClr val="C0C0C0"/>
                  </a:outerShdw>
                </a:effectLst>
                <a:latin typeface="Arial" panose="020B0604020202020204" pitchFamily="34" charset="0"/>
                <a:ea typeface="仿宋_GB2312" pitchFamily="49" charset="-122"/>
              </a:rPr>
              <a:t>高度　　发色　　　眼睛　 　　类别</a:t>
            </a:r>
            <a:br>
              <a:rPr lang="zh-CN" altLang="en-US" sz="2200" b="1" dirty="0">
                <a:effectLst>
                  <a:outerShdw blurRad="38100" dist="38100" dir="2700000" algn="tl">
                    <a:srgbClr val="C0C0C0"/>
                  </a:outerShdw>
                </a:effectLst>
                <a:latin typeface="Arial" panose="020B0604020202020204" pitchFamily="34" charset="0"/>
                <a:ea typeface="仿宋_GB2312" pitchFamily="49" charset="-122"/>
              </a:rPr>
            </a:br>
            <a:r>
              <a:rPr lang="zh-CN" altLang="en-US" sz="22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矮　　　黑色　　　</a:t>
            </a:r>
            <a:r>
              <a:rPr lang="zh-CN" altLang="en-US" sz="22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200" b="1" dirty="0">
                <a:effectLst>
                  <a:outerShdw blurRad="38100" dist="38100" dir="2700000" algn="tl">
                    <a:srgbClr val="C0C0C0"/>
                  </a:outerShdw>
                </a:effectLst>
                <a:latin typeface="楷体_GB2312" pitchFamily="49" charset="-122"/>
                <a:ea typeface="仿宋_GB2312" pitchFamily="49" charset="-122"/>
              </a:rPr>
              <a:t>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高　　　黑色　　　</a:t>
            </a:r>
            <a:r>
              <a:rPr lang="zh-CN" altLang="en-US" sz="22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200" b="1" dirty="0">
                <a:effectLst>
                  <a:outerShdw blurRad="38100" dist="38100" dir="2700000" algn="tl">
                    <a:srgbClr val="C0C0C0"/>
                  </a:outerShdw>
                </a:effectLst>
                <a:latin typeface="楷体_GB2312" pitchFamily="49" charset="-122"/>
                <a:ea typeface="仿宋_GB2312" pitchFamily="49" charset="-122"/>
              </a:rPr>
              <a:t>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矮　　　金色　　　</a:t>
            </a:r>
            <a:r>
              <a:rPr lang="zh-CN" altLang="en-US" sz="22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200" b="1" dirty="0">
                <a:effectLst>
                  <a:outerShdw blurRad="38100" dist="38100" dir="2700000" algn="tl">
                    <a:srgbClr val="C0C0C0"/>
                  </a:outerShdw>
                </a:effectLst>
                <a:latin typeface="楷体_GB2312" pitchFamily="49" charset="-122"/>
                <a:ea typeface="仿宋_GB2312" pitchFamily="49" charset="-122"/>
              </a:rPr>
              <a:t>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高　　　金色　　　棕色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高　　　黑色　　　棕色　　　　－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矮　　　金色　　　棕色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高　　　金色　　　</a:t>
            </a:r>
            <a:r>
              <a:rPr lang="zh-CN" altLang="en-US" sz="22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200" b="1" dirty="0">
                <a:effectLst>
                  <a:outerShdw blurRad="38100" dist="38100" dir="2700000" algn="tl">
                    <a:srgbClr val="C0C0C0"/>
                  </a:outerShdw>
                </a:effectLst>
                <a:latin typeface="楷体_GB2312" pitchFamily="49" charset="-122"/>
                <a:ea typeface="仿宋_GB2312" pitchFamily="49" charset="-122"/>
              </a:rPr>
              <a:t>　　　　＋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高　　　红色　　　</a:t>
            </a:r>
            <a:r>
              <a:rPr lang="zh-CN" altLang="en-US" sz="22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200" b="1" dirty="0">
                <a:effectLst>
                  <a:outerShdw blurRad="38100" dist="38100" dir="2700000" algn="tl">
                    <a:srgbClr val="C0C0C0"/>
                  </a:outerShdw>
                </a:effectLst>
                <a:latin typeface="楷体_GB2312" pitchFamily="49" charset="-122"/>
                <a:ea typeface="仿宋_GB2312" pitchFamily="49" charset="-122"/>
              </a:rPr>
              <a:t>　　　　＋</a:t>
            </a:r>
            <a:endParaRPr lang="zh-CN" altLang="en-US" sz="2200" b="1" dirty="0">
              <a:effectLst>
                <a:outerShdw blurRad="38100" dist="38100" dir="2700000" algn="tl">
                  <a:srgbClr val="C0C0C0"/>
                </a:outerShdw>
              </a:effectLst>
              <a:latin typeface="楷体_GB2312" pitchFamily="49" charset="-122"/>
              <a:ea typeface="仿宋_GB2312" pitchFamily="49" charset="-122"/>
            </a:endParaRPr>
          </a:p>
        </p:txBody>
      </p:sp>
      <p:sp>
        <p:nvSpPr>
          <p:cNvPr id="19" name="Rectangle 8"/>
          <p:cNvSpPr>
            <a:spLocks noChangeArrowheads="1"/>
          </p:cNvSpPr>
          <p:nvPr/>
        </p:nvSpPr>
        <p:spPr bwMode="auto">
          <a:xfrm>
            <a:off x="7657504" y="2292896"/>
            <a:ext cx="4679950" cy="360363"/>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Rectangle 9"/>
          <p:cNvSpPr>
            <a:spLocks noChangeArrowheads="1"/>
          </p:cNvSpPr>
          <p:nvPr/>
        </p:nvSpPr>
        <p:spPr bwMode="auto">
          <a:xfrm>
            <a:off x="7657504" y="3588296"/>
            <a:ext cx="4679950" cy="360363"/>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Rectangle 10"/>
          <p:cNvSpPr>
            <a:spLocks noChangeArrowheads="1"/>
          </p:cNvSpPr>
          <p:nvPr/>
        </p:nvSpPr>
        <p:spPr bwMode="auto">
          <a:xfrm>
            <a:off x="7657504" y="3948659"/>
            <a:ext cx="4679950" cy="360362"/>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strips(downRight)">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strips(downRight)">
                                      <p:cBhvr>
                                        <p:cTn id="12" dur="500"/>
                                        <p:tgtEl>
                                          <p:spTgt spid="15">
                                            <p:txEl>
                                              <p:pRg st="2" end="2"/>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animEffect transition="in" filter="strips(downRight)">
                                      <p:cBhvr>
                                        <p:cTn id="15" dur="500"/>
                                        <p:tgtEl>
                                          <p:spTgt spid="1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15">
                                            <p:txEl>
                                              <p:pRg st="4" end="4"/>
                                            </p:txEl>
                                          </p:spTgt>
                                        </p:tgtEl>
                                        <p:attrNameLst>
                                          <p:attrName>style.visibility</p:attrName>
                                        </p:attrNameLst>
                                      </p:cBhvr>
                                      <p:to>
                                        <p:strVal val="visible"/>
                                      </p:to>
                                    </p:set>
                                    <p:animEffect transition="in" filter="strips(downRight)">
                                      <p:cBhvr>
                                        <p:cTn id="20" dur="500"/>
                                        <p:tgtEl>
                                          <p:spTgt spid="15">
                                            <p:txEl>
                                              <p:pRg st="4" end="4"/>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animEffect transition="in" filter="strips(downRight)">
                                      <p:cBhvr>
                                        <p:cTn id="23" dur="500"/>
                                        <p:tgtEl>
                                          <p:spTgt spid="1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ox(i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15">
                                            <p:txEl>
                                              <p:pRg st="6" end="6"/>
                                            </p:txEl>
                                          </p:spTgt>
                                        </p:tgtEl>
                                        <p:attrNameLst>
                                          <p:attrName>style.visibility</p:attrName>
                                        </p:attrNameLst>
                                      </p:cBhvr>
                                      <p:to>
                                        <p:strVal val="visible"/>
                                      </p:to>
                                    </p:set>
                                    <p:animEffect transition="in" filter="strips(downRight)">
                                      <p:cBhvr>
                                        <p:cTn id="33" dur="500"/>
                                        <p:tgtEl>
                                          <p:spTgt spid="15">
                                            <p:txEl>
                                              <p:pRg st="6" end="6"/>
                                            </p:txEl>
                                          </p:spTgt>
                                        </p:tgtEl>
                                      </p:cBhvr>
                                    </p:animEffect>
                                  </p:childTnLst>
                                </p:cTn>
                              </p:par>
                              <p:par>
                                <p:cTn id="34" presetID="18" presetClass="entr" presetSubtype="6" fill="hold" grpId="0" nodeType="withEffect">
                                  <p:stCondLst>
                                    <p:cond delay="0"/>
                                  </p:stCondLst>
                                  <p:childTnLst>
                                    <p:set>
                                      <p:cBhvr>
                                        <p:cTn id="35" dur="1" fill="hold">
                                          <p:stCondLst>
                                            <p:cond delay="0"/>
                                          </p:stCondLst>
                                        </p:cTn>
                                        <p:tgtEl>
                                          <p:spTgt spid="15">
                                            <p:txEl>
                                              <p:pRg st="7" end="7"/>
                                            </p:txEl>
                                          </p:spTgt>
                                        </p:tgtEl>
                                        <p:attrNameLst>
                                          <p:attrName>style.visibility</p:attrName>
                                        </p:attrNameLst>
                                      </p:cBhvr>
                                      <p:to>
                                        <p:strVal val="visible"/>
                                      </p:to>
                                    </p:set>
                                    <p:animEffect transition="in" filter="strips(downRight)">
                                      <p:cBhvr>
                                        <p:cTn id="36" dur="500"/>
                                        <p:tgtEl>
                                          <p:spTgt spid="15">
                                            <p:txEl>
                                              <p:pRg st="7" end="7"/>
                                            </p:txEl>
                                          </p:spTgt>
                                        </p:tgtEl>
                                      </p:cBhvr>
                                    </p:animEffect>
                                  </p:childTnLst>
                                </p:cTn>
                              </p:par>
                              <p:par>
                                <p:cTn id="37" presetID="18" presetClass="entr" presetSubtype="6" fill="hold" grpId="0" nodeType="with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animEffect transition="in" filter="strips(downRight)">
                                      <p:cBhvr>
                                        <p:cTn id="39" dur="500"/>
                                        <p:tgtEl>
                                          <p:spTgt spid="1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strips(downLef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ox(in)">
                                      <p:cBhvr>
                                        <p:cTn id="49" dur="500"/>
                                        <p:tgtEl>
                                          <p:spTgt spid="19"/>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ox(in)">
                                      <p:cBhvr>
                                        <p:cTn id="52" dur="500"/>
                                        <p:tgtEl>
                                          <p:spTgt spid="20"/>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ox(in)">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ox(in)">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animBg="1"/>
      <p:bldP spid="17" grpId="0" animBg="1"/>
      <p:bldP spid="18" grpId="0" animBg="1"/>
      <p:bldP spid="19" grpId="0" animBg="1"/>
      <p:bldP spid="20" grpId="0" animBg="1"/>
      <p:bldP spid="2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3"/>
          <p:cNvSpPr txBox="1">
            <a:spLocks noChangeArrowheads="1"/>
          </p:cNvSpPr>
          <p:nvPr/>
        </p:nvSpPr>
        <p:spPr bwMode="auto">
          <a:xfrm>
            <a:off x="468313" y="1024086"/>
            <a:ext cx="8675687"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为构造</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C</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的决策树时下一个</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可能选取的属性</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{A1,A2,..,An}</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为属性</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的值且是互斥的；</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属性</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将集合</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C</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划分为若</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n</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个子集合；</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600200" marR="0" lvl="3" indent="-228600" algn="l" defTabSz="914400" rtl="0" eaLnBrk="1" fontAlgn="base" latinLnBrk="0" hangingPunct="1">
              <a:lnSpc>
                <a:spcPct val="100000"/>
              </a:lnSpc>
              <a:spcBef>
                <a:spcPct val="20000"/>
              </a:spcBef>
              <a:spcAft>
                <a:spcPct val="0"/>
              </a:spcAft>
              <a:buClrTx/>
              <a:buSzPct val="75000"/>
              <a:buFont typeface="Wingdings" panose="05000000000000000000" pitchFamily="2" charset="2"/>
              <a:buChar char="n"/>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Cn</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M(</a:t>
            </a:r>
            <a:r>
              <a:rPr kumimoji="0" lang="en-US" altLang="zh-CN" sz="2800" b="0" i="0" u="none" strike="noStrike" kern="0" cap="none" spc="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rPr>
              <a:t>Ci</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是子集</a:t>
            </a:r>
            <a:r>
              <a:rPr kumimoji="0" lang="en-US" altLang="zh-CN" sz="2800" b="0" i="0" u="none" strike="noStrike" kern="0" cap="none" spc="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rPr>
              <a:t>Ci</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判别一个对象的类属</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所要求的</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总的期望信息量</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B(C, A)</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属性</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构造</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决策树</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后需要的</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期望信息量</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集合</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C</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值为</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Ai</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的概率</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P(Ai)</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 </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M(</a:t>
            </a:r>
            <a:r>
              <a:rPr kumimoji="0" lang="en-US" altLang="zh-CN" sz="2800" b="0" i="0" u="none" strike="noStrike" kern="0" cap="none" spc="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rPr>
              <a:t>Ci</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endPar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7401991" y="519993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a:solidFill>
                  <a:srgbClr val="0000FF"/>
                </a:solidFill>
                <a:ea typeface="黑体" panose="02010609060101010101" pitchFamily="2" charset="-122"/>
              </a:rPr>
              <a:t>属性</a:t>
            </a:r>
            <a:r>
              <a:rPr lang="en-US" altLang="zh-CN" sz="2400" b="1" dirty="0">
                <a:solidFill>
                  <a:srgbClr val="0000FF"/>
                </a:solidFill>
                <a:ea typeface="黑体" panose="02010609060101010101" pitchFamily="2" charset="-122"/>
              </a:rPr>
              <a:t>A</a:t>
            </a:r>
            <a:endParaRPr lang="en-US" altLang="zh-CN" sz="2400" b="1" dirty="0">
              <a:solidFill>
                <a:srgbClr val="0000FF"/>
              </a:solidFill>
              <a:ea typeface="黑体" panose="02010609060101010101" pitchFamily="2" charset="-122"/>
            </a:endParaRPr>
          </a:p>
        </p:txBody>
      </p:sp>
      <p:sp>
        <p:nvSpPr>
          <p:cNvPr id="10" name="Text Box 11"/>
          <p:cNvSpPr txBox="1">
            <a:spLocks noChangeArrowheads="1"/>
          </p:cNvSpPr>
          <p:nvPr/>
        </p:nvSpPr>
        <p:spPr bwMode="auto">
          <a:xfrm>
            <a:off x="5314429" y="570475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ea typeface="黑体" panose="02010609060101010101" pitchFamily="2" charset="-122"/>
              </a:rPr>
              <a:t>A1</a:t>
            </a:r>
            <a:endParaRPr lang="en-US" altLang="zh-CN" sz="2400" b="1">
              <a:ea typeface="黑体" panose="02010609060101010101" pitchFamily="2" charset="-122"/>
            </a:endParaRPr>
          </a:p>
        </p:txBody>
      </p:sp>
      <p:sp>
        <p:nvSpPr>
          <p:cNvPr id="11" name="Text Box 12"/>
          <p:cNvSpPr txBox="1">
            <a:spLocks noChangeArrowheads="1"/>
          </p:cNvSpPr>
          <p:nvPr/>
        </p:nvSpPr>
        <p:spPr bwMode="auto">
          <a:xfrm>
            <a:off x="7257529" y="60651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24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A2</a:t>
            </a:r>
            <a:endParaRPr kumimoji="0" lang="en-US" altLang="zh-CN" sz="24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 name="Text Box 13"/>
          <p:cNvSpPr txBox="1">
            <a:spLocks noChangeArrowheads="1"/>
          </p:cNvSpPr>
          <p:nvPr/>
        </p:nvSpPr>
        <p:spPr bwMode="auto">
          <a:xfrm>
            <a:off x="10462691" y="555870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ea typeface="黑体" panose="02010609060101010101" pitchFamily="2" charset="-122"/>
              </a:rPr>
              <a:t>An</a:t>
            </a:r>
            <a:endParaRPr lang="en-US" altLang="zh-CN" sz="2400" b="1">
              <a:ea typeface="黑体" panose="02010609060101010101" pitchFamily="2" charset="-122"/>
            </a:endParaRPr>
          </a:p>
        </p:txBody>
      </p:sp>
      <p:cxnSp>
        <p:nvCxnSpPr>
          <p:cNvPr id="13" name="AutoShape 14"/>
          <p:cNvCxnSpPr>
            <a:cxnSpLocks noChangeShapeType="1"/>
            <a:stCxn id="9" idx="2"/>
            <a:endCxn id="16" idx="0"/>
          </p:cNvCxnSpPr>
          <p:nvPr/>
        </p:nvCxnSpPr>
        <p:spPr bwMode="auto">
          <a:xfrm flipH="1">
            <a:off x="4125391" y="5657131"/>
            <a:ext cx="4032250" cy="839787"/>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4" name="AutoShape 15"/>
          <p:cNvCxnSpPr>
            <a:cxnSpLocks noChangeShapeType="1"/>
            <a:stCxn id="9" idx="2"/>
            <a:endCxn id="17" idx="0"/>
          </p:cNvCxnSpPr>
          <p:nvPr/>
        </p:nvCxnSpPr>
        <p:spPr bwMode="auto">
          <a:xfrm flipH="1">
            <a:off x="7652816" y="5657131"/>
            <a:ext cx="504825" cy="91122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5" name="AutoShape 16"/>
          <p:cNvCxnSpPr>
            <a:cxnSpLocks noChangeShapeType="1"/>
            <a:stCxn id="9" idx="2"/>
            <a:endCxn id="18" idx="0"/>
          </p:cNvCxnSpPr>
          <p:nvPr/>
        </p:nvCxnSpPr>
        <p:spPr bwMode="auto">
          <a:xfrm>
            <a:off x="8157641" y="5657131"/>
            <a:ext cx="3060700" cy="477837"/>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6" name="Text Box 17"/>
          <p:cNvSpPr txBox="1">
            <a:spLocks noChangeArrowheads="1"/>
          </p:cNvSpPr>
          <p:nvPr/>
        </p:nvSpPr>
        <p:spPr bwMode="auto">
          <a:xfrm>
            <a:off x="3369741" y="64969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ea typeface="黑体" panose="02010609060101010101" pitchFamily="2" charset="-122"/>
              </a:rPr>
              <a:t>C1</a:t>
            </a:r>
            <a:endParaRPr lang="en-US" altLang="zh-CN" sz="2400" b="1">
              <a:ea typeface="黑体" panose="02010609060101010101" pitchFamily="2" charset="-122"/>
            </a:endParaRPr>
          </a:p>
        </p:txBody>
      </p:sp>
      <p:sp>
        <p:nvSpPr>
          <p:cNvPr id="17" name="Text Box 18"/>
          <p:cNvSpPr txBox="1">
            <a:spLocks noChangeArrowheads="1"/>
          </p:cNvSpPr>
          <p:nvPr/>
        </p:nvSpPr>
        <p:spPr bwMode="auto">
          <a:xfrm>
            <a:off x="6897166" y="656835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24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C2</a:t>
            </a:r>
            <a:endParaRPr kumimoji="0" lang="en-US" altLang="zh-CN" sz="24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 name="Text Box 19"/>
          <p:cNvSpPr txBox="1">
            <a:spLocks noChangeArrowheads="1"/>
          </p:cNvSpPr>
          <p:nvPr/>
        </p:nvSpPr>
        <p:spPr bwMode="auto">
          <a:xfrm>
            <a:off x="10462691" y="613496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ea typeface="黑体" panose="02010609060101010101" pitchFamily="2" charset="-122"/>
              </a:rPr>
              <a:t>Cn</a:t>
            </a:r>
            <a:endParaRPr lang="en-US" altLang="zh-CN" sz="2400" b="1">
              <a:ea typeface="黑体" panose="02010609060101010101" pitchFamily="2" charset="-122"/>
            </a:endParaRPr>
          </a:p>
        </p:txBody>
      </p:sp>
      <p:sp>
        <p:nvSpPr>
          <p:cNvPr id="19" name="Text Box 20"/>
          <p:cNvSpPr txBox="1">
            <a:spLocks noChangeArrowheads="1"/>
          </p:cNvSpPr>
          <p:nvPr/>
        </p:nvSpPr>
        <p:spPr bwMode="auto">
          <a:xfrm>
            <a:off x="4377804" y="64969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dirty="0">
                <a:solidFill>
                  <a:srgbClr val="0000FF"/>
                </a:solidFill>
                <a:ea typeface="黑体" panose="02010609060101010101" pitchFamily="2" charset="-122"/>
              </a:rPr>
              <a:t>M(C1)</a:t>
            </a:r>
            <a:endParaRPr lang="en-US" altLang="zh-CN" sz="2400" b="1" dirty="0">
              <a:solidFill>
                <a:srgbClr val="0000FF"/>
              </a:solidFill>
              <a:ea typeface="黑体" panose="02010609060101010101" pitchFamily="2" charset="-122"/>
            </a:endParaRPr>
          </a:p>
        </p:txBody>
      </p:sp>
      <p:sp>
        <p:nvSpPr>
          <p:cNvPr id="20" name="Text Box 21"/>
          <p:cNvSpPr txBox="1">
            <a:spLocks noChangeArrowheads="1"/>
          </p:cNvSpPr>
          <p:nvPr/>
        </p:nvSpPr>
        <p:spPr bwMode="auto">
          <a:xfrm>
            <a:off x="7906816" y="64969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solidFill>
                  <a:srgbClr val="0000FF"/>
                </a:solidFill>
                <a:ea typeface="黑体" panose="02010609060101010101" pitchFamily="2" charset="-122"/>
              </a:rPr>
              <a:t>M(C2)</a:t>
            </a:r>
            <a:endParaRPr lang="en-US" altLang="zh-CN" sz="2400" b="1">
              <a:solidFill>
                <a:srgbClr val="0000FF"/>
              </a:solidFill>
              <a:ea typeface="黑体" panose="02010609060101010101" pitchFamily="2" charset="-122"/>
            </a:endParaRPr>
          </a:p>
        </p:txBody>
      </p:sp>
      <p:sp>
        <p:nvSpPr>
          <p:cNvPr id="21" name="Text Box 22"/>
          <p:cNvSpPr txBox="1">
            <a:spLocks noChangeArrowheads="1"/>
          </p:cNvSpPr>
          <p:nvPr/>
        </p:nvSpPr>
        <p:spPr bwMode="auto">
          <a:xfrm>
            <a:off x="10462691" y="64969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solidFill>
                  <a:srgbClr val="0000FF"/>
                </a:solidFill>
                <a:ea typeface="黑体" panose="02010609060101010101" pitchFamily="2" charset="-122"/>
              </a:rPr>
              <a:t>M(Cn)</a:t>
            </a:r>
            <a:endParaRPr lang="en-US" altLang="zh-CN" sz="2400" b="1">
              <a:solidFill>
                <a:srgbClr val="0000FF"/>
              </a:solidFill>
              <a:ea typeface="黑体" panose="02010609060101010101" pitchFamily="2" charset="-122"/>
            </a:endParaRPr>
          </a:p>
        </p:txBody>
      </p:sp>
      <p:sp>
        <p:nvSpPr>
          <p:cNvPr id="22" name="Text Box 23"/>
          <p:cNvSpPr txBox="1">
            <a:spLocks noChangeArrowheads="1"/>
          </p:cNvSpPr>
          <p:nvPr/>
        </p:nvSpPr>
        <p:spPr bwMode="auto">
          <a:xfrm>
            <a:off x="4377804" y="570475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2400" b="1" i="0" u="none" strike="noStrike" kern="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rPr>
              <a:t>P(A1)</a:t>
            </a:r>
            <a:endParaRPr kumimoji="0" lang="en-US" altLang="zh-CN" sz="2400" b="1" i="0" u="none" strike="noStrike" kern="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3" name="Text Box 24"/>
          <p:cNvSpPr txBox="1">
            <a:spLocks noChangeArrowheads="1"/>
          </p:cNvSpPr>
          <p:nvPr/>
        </p:nvSpPr>
        <p:spPr bwMode="auto">
          <a:xfrm>
            <a:off x="8194154" y="60651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P(A2)</a:t>
            </a:r>
            <a:endParaRPr kumimoji="0"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4" name="Text Box 25"/>
          <p:cNvSpPr txBox="1">
            <a:spLocks noChangeArrowheads="1"/>
          </p:cNvSpPr>
          <p:nvPr/>
        </p:nvSpPr>
        <p:spPr bwMode="auto">
          <a:xfrm>
            <a:off x="10462691" y="512849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P(An)</a:t>
            </a:r>
            <a:endParaRPr kumimoji="0"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strips(downRight)">
                                      <p:cBhvr>
                                        <p:cTn id="7" dur="500"/>
                                        <p:tgtEl>
                                          <p:spTgt spid="6">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strips(downRight)">
                                      <p:cBhvr>
                                        <p:cTn id="13" dur="500"/>
                                        <p:tgtEl>
                                          <p:spTgt spid="6">
                                            <p:txEl>
                                              <p:pRg st="1" end="1"/>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ox(in)">
                                      <p:cBhvr>
                                        <p:cTn id="16" dur="500"/>
                                        <p:tgtEl>
                                          <p:spTgt spid="10"/>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500"/>
                                        <p:tgtEl>
                                          <p:spTgt spid="11"/>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down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strips(downRight)">
                                      <p:cBhvr>
                                        <p:cTn id="27" dur="500"/>
                                        <p:tgtEl>
                                          <p:spTgt spid="6">
                                            <p:txEl>
                                              <p:pRg st="2" end="2"/>
                                            </p:txEl>
                                          </p:spTgt>
                                        </p:tgtEl>
                                      </p:cBhvr>
                                    </p:animEffect>
                                  </p:childTnLst>
                                </p:cTn>
                              </p:par>
                              <p:par>
                                <p:cTn id="28" presetID="18" presetClass="entr" presetSubtype="6" fill="hold" grpId="0"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strips(downRight)">
                                      <p:cBhvr>
                                        <p:cTn id="30" dur="500"/>
                                        <p:tgtEl>
                                          <p:spTgt spid="6">
                                            <p:txEl>
                                              <p:pRg st="3" end="3"/>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ox(in)">
                                      <p:cBhvr>
                                        <p:cTn id="33" dur="500"/>
                                        <p:tgtEl>
                                          <p:spTgt spid="13"/>
                                        </p:tgtEl>
                                      </p:cBhvr>
                                    </p:animEffect>
                                  </p:childTnLst>
                                </p:cTn>
                              </p:par>
                              <p:par>
                                <p:cTn id="34" presetID="4" presetClass="entr" presetSubtype="16"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ox(in)">
                                      <p:cBhvr>
                                        <p:cTn id="36" dur="500"/>
                                        <p:tgtEl>
                                          <p:spTgt spid="14"/>
                                        </p:tgtEl>
                                      </p:cBhvr>
                                    </p:animEffect>
                                  </p:childTnLst>
                                </p:cTn>
                              </p:par>
                              <p:par>
                                <p:cTn id="37" presetID="4" presetClass="entr" presetSubtype="16"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ox(in)">
                                      <p:cBhvr>
                                        <p:cTn id="39" dur="500"/>
                                        <p:tgtEl>
                                          <p:spTgt spid="15"/>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ox(in)">
                                      <p:cBhvr>
                                        <p:cTn id="42" dur="500"/>
                                        <p:tgtEl>
                                          <p:spTgt spid="16"/>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ox(in)">
                                      <p:cBhvr>
                                        <p:cTn id="45" dur="500"/>
                                        <p:tgtEl>
                                          <p:spTgt spid="17"/>
                                        </p:tgtEl>
                                      </p:cBhvr>
                                    </p:animEffect>
                                  </p:childTnLst>
                                </p:cTn>
                              </p:par>
                              <p:par>
                                <p:cTn id="46" presetID="18" presetClass="entr" presetSubtype="12"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strips(downLeft)">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grpId="0" nodeType="click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animEffect transition="in" filter="strips(downRight)">
                                      <p:cBhvr>
                                        <p:cTn id="53" dur="500"/>
                                        <p:tgtEl>
                                          <p:spTgt spid="6">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ox(in)">
                                      <p:cBhvr>
                                        <p:cTn id="58" dur="500"/>
                                        <p:tgtEl>
                                          <p:spTgt spid="19"/>
                                        </p:tgtEl>
                                      </p:cBhvr>
                                    </p:animEffect>
                                  </p:childTnLst>
                                </p:cTn>
                              </p:par>
                            </p:childTnLst>
                          </p:cTn>
                        </p:par>
                        <p:par>
                          <p:cTn id="59" fill="hold">
                            <p:stCondLst>
                              <p:cond delay="500"/>
                            </p:stCondLst>
                            <p:childTnLst>
                              <p:par>
                                <p:cTn id="60" presetID="4" presetClass="entr" presetSubtype="16" fill="hold"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box(in)">
                                      <p:cBhvr>
                                        <p:cTn id="62" dur="500"/>
                                        <p:tgtEl>
                                          <p:spTgt spid="20"/>
                                        </p:tgtEl>
                                      </p:cBhvr>
                                    </p:animEffect>
                                  </p:childTnLst>
                                </p:cTn>
                              </p:par>
                            </p:childTnLst>
                          </p:cTn>
                        </p:par>
                        <p:par>
                          <p:cTn id="63" fill="hold">
                            <p:stCondLst>
                              <p:cond delay="1000"/>
                            </p:stCondLst>
                            <p:childTnLst>
                              <p:par>
                                <p:cTn id="64" presetID="4" presetClass="entr" presetSubtype="16" fill="hold"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box(in)">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grpId="0" nodeType="clickEffect">
                                  <p:stCondLst>
                                    <p:cond delay="0"/>
                                  </p:stCondLst>
                                  <p:childTnLst>
                                    <p:set>
                                      <p:cBhvr>
                                        <p:cTn id="70" dur="1" fill="hold">
                                          <p:stCondLst>
                                            <p:cond delay="0"/>
                                          </p:stCondLst>
                                        </p:cTn>
                                        <p:tgtEl>
                                          <p:spTgt spid="6">
                                            <p:txEl>
                                              <p:pRg st="5" end="5"/>
                                            </p:txEl>
                                          </p:spTgt>
                                        </p:tgtEl>
                                        <p:attrNameLst>
                                          <p:attrName>style.visibility</p:attrName>
                                        </p:attrNameLst>
                                      </p:cBhvr>
                                      <p:to>
                                        <p:strVal val="visible"/>
                                      </p:to>
                                    </p:set>
                                    <p:animEffect transition="in" filter="strips(downRight)">
                                      <p:cBhvr>
                                        <p:cTn id="71" dur="500"/>
                                        <p:tgtEl>
                                          <p:spTgt spid="6">
                                            <p:txEl>
                                              <p:pRg st="5" end="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grpId="0" nodeType="clickEffect">
                                  <p:stCondLst>
                                    <p:cond delay="0"/>
                                  </p:stCondLst>
                                  <p:childTnLst>
                                    <p:set>
                                      <p:cBhvr>
                                        <p:cTn id="75" dur="1" fill="hold">
                                          <p:stCondLst>
                                            <p:cond delay="0"/>
                                          </p:stCondLst>
                                        </p:cTn>
                                        <p:tgtEl>
                                          <p:spTgt spid="6">
                                            <p:txEl>
                                              <p:pRg st="6" end="6"/>
                                            </p:txEl>
                                          </p:spTgt>
                                        </p:tgtEl>
                                        <p:attrNameLst>
                                          <p:attrName>style.visibility</p:attrName>
                                        </p:attrNameLst>
                                      </p:cBhvr>
                                      <p:to>
                                        <p:strVal val="visible"/>
                                      </p:to>
                                    </p:set>
                                    <p:animEffect transition="in" filter="strips(downRight)">
                                      <p:cBhvr>
                                        <p:cTn id="76" dur="500"/>
                                        <p:tgtEl>
                                          <p:spTgt spid="6">
                                            <p:txEl>
                                              <p:pRg st="6" end="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4" presetClass="entr" presetSubtype="16" fill="hold"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ox(in)">
                                      <p:cBhvr>
                                        <p:cTn id="81" dur="500"/>
                                        <p:tgtEl>
                                          <p:spTgt spid="22"/>
                                        </p:tgtEl>
                                      </p:cBhvr>
                                    </p:animEffect>
                                  </p:childTnLst>
                                </p:cTn>
                              </p:par>
                            </p:childTnLst>
                          </p:cTn>
                        </p:par>
                        <p:par>
                          <p:cTn id="82" fill="hold">
                            <p:stCondLst>
                              <p:cond delay="500"/>
                            </p:stCondLst>
                            <p:childTnLst>
                              <p:par>
                                <p:cTn id="83" presetID="4" presetClass="entr" presetSubtype="16"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box(in)">
                                      <p:cBhvr>
                                        <p:cTn id="85" dur="500"/>
                                        <p:tgtEl>
                                          <p:spTgt spid="23"/>
                                        </p:tgtEl>
                                      </p:cBhvr>
                                    </p:animEffect>
                                  </p:childTnLst>
                                </p:cTn>
                              </p:par>
                            </p:childTnLst>
                          </p:cTn>
                        </p:par>
                        <p:par>
                          <p:cTn id="86" fill="hold">
                            <p:stCondLst>
                              <p:cond delay="1000"/>
                            </p:stCondLst>
                            <p:childTnLst>
                              <p:par>
                                <p:cTn id="87" presetID="18" presetClass="entr" presetSubtype="12" fill="hold" nodeType="after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strips(downLeft)">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10" grpId="0"/>
      <p:bldP spid="11" grpId="0"/>
      <p:bldP spid="12" grpId="0"/>
      <p:bldP spid="16" grpId="0"/>
      <p:bldP spid="17" grpId="0"/>
      <p:bldP spid="1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Rectangle 3"/>
          <p:cNvSpPr txBox="1">
            <a:spLocks noChangeArrowheads="1"/>
          </p:cNvSpPr>
          <p:nvPr/>
        </p:nvSpPr>
        <p:spPr bwMode="auto">
          <a:xfrm>
            <a:off x="756345" y="1195214"/>
            <a:ext cx="10857606"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M(C)</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P</a:t>
            </a:r>
            <a:r>
              <a:rPr kumimoji="0" lang="en-US" altLang="zh-CN" sz="2800" b="0" i="0" u="none" strike="noStrike" kern="0" cap="none" spc="0" normalizeH="0" baseline="3000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i</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log</a:t>
            </a:r>
            <a:r>
              <a:rPr kumimoji="0" lang="en-US" altLang="zh-CN" sz="28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2</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P</a:t>
            </a:r>
            <a:r>
              <a:rPr kumimoji="0" lang="en-US" altLang="zh-CN" sz="2800" b="0" i="0" u="none" strike="noStrike" kern="0" cap="none" spc="0" normalizeH="0" baseline="30000" noProof="0" dirty="0" smtClean="0">
                <a:ln>
                  <a:noFill/>
                </a:ln>
                <a:solidFill>
                  <a:srgbClr val="0000FF"/>
                </a:solidFill>
                <a:effectLst/>
                <a:uLnTx/>
                <a:uFillTx/>
                <a:latin typeface="微软雅黑" panose="020B0503020204020204" pitchFamily="34" charset="-122"/>
                <a:ea typeface="微软雅黑" panose="020B0503020204020204" pitchFamily="34" charset="-122"/>
                <a:sym typeface="Symbol" panose="05050102010706020507" pitchFamily="18" charset="2"/>
              </a:rPr>
              <a:t>i </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en-US" altLang="zh-CN"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C</a:t>
            </a:r>
            <a:r>
              <a:rPr kumimoji="0" lang="zh-CN" altLang="en-US"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判别一个对象的类属</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所要求的</a:t>
            </a:r>
            <a:r>
              <a:rPr kumimoji="0" lang="zh-CN" altLang="en-US"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总的期望信息量</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M(</a:t>
            </a:r>
            <a:r>
              <a:rPr kumimoji="0" lang="en-US" altLang="zh-CN" sz="2800" b="0" i="0" u="none" strike="noStrike" kern="0" cap="none" spc="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rPr>
              <a:t>Ci</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 </a:t>
            </a:r>
            <a:endPar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en-US" altLang="zh-CN" b="0" i="0" u="none" strike="noStrike" kern="0" cap="none" spc="0" normalizeH="0" baseline="0" noProof="0" dirty="0" err="1" smtClean="0">
                <a:ln>
                  <a:noFill/>
                </a:ln>
                <a:solidFill>
                  <a:srgbClr val="FF0000"/>
                </a:solidFill>
                <a:effectLst/>
                <a:uLnTx/>
                <a:uFillTx/>
                <a:latin typeface="微软雅黑" panose="020B0503020204020204" pitchFamily="34" charset="-122"/>
                <a:ea typeface="微软雅黑" panose="020B0503020204020204" pitchFamily="34" charset="-122"/>
              </a:rPr>
              <a:t>Ci</a:t>
            </a:r>
            <a:r>
              <a:rPr kumimoji="0" lang="zh-CN" altLang="en-US"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判别一个对象的类属</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所要求的</a:t>
            </a:r>
            <a:r>
              <a:rPr kumimoji="0" lang="zh-CN" altLang="en-US"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总的期望信息量</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B(</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C</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 A)</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C</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值为</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Ai</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的概率</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P(Ai)</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 </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M(</a:t>
            </a:r>
            <a:r>
              <a:rPr kumimoji="0" lang="en-US" altLang="zh-CN" sz="2800" b="0" i="0" u="none" strike="noStrike" kern="0" cap="none" spc="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rPr>
              <a:t>Ci</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endPar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en-US" altLang="zh-CN"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C</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按属性</a:t>
            </a:r>
            <a:r>
              <a:rPr kumimoji="0" lang="en-US" altLang="zh-CN"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构造</a:t>
            </a:r>
            <a:r>
              <a:rPr kumimoji="0" lang="zh-CN" altLang="en-US"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决策树</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后</a:t>
            </a:r>
            <a:r>
              <a:rPr kumimoji="0" lang="zh-CN" altLang="en-US"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需要的期望信息量</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endPar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M(C)-B(C, A)</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越大</a:t>
            </a:r>
            <a:endPar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说明测试这个</a:t>
            </a:r>
            <a:r>
              <a:rPr kumimoji="0" lang="zh-CN" altLang="en-US"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属性</a:t>
            </a:r>
            <a:r>
              <a:rPr kumimoji="0" lang="en-US" altLang="zh-CN"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所能</a:t>
            </a:r>
            <a:r>
              <a:rPr kumimoji="0" lang="zh-CN" altLang="en-US"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传递的信息量越大</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zh-CN" altLang="en-US"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判别的速度也就越快</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1" eaLnBrk="1" hangingPunct="1">
              <a:buClr>
                <a:srgbClr val="009999"/>
              </a:buClr>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关键：选择</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M(C)-B(C, A)</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最大</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属性</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生成决策树；</a:t>
            </a:r>
            <a:r>
              <a:rPr lang="zh-CN" altLang="en-US" sz="2800" dirty="0">
                <a:solidFill>
                  <a:srgbClr val="FF3300"/>
                </a:solidFill>
                <a:latin typeface="微软雅黑" panose="020B0503020204020204" pitchFamily="34" charset="-122"/>
                <a:ea typeface="微软雅黑" panose="020B0503020204020204" pitchFamily="34" charset="-122"/>
              </a:rPr>
              <a:t> ★</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randombar(horizontal)">
                                      <p:cBhvr>
                                        <p:cTn id="7" dur="500"/>
                                        <p:tgtEl>
                                          <p:spTgt spid="9">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randombar(horizontal)">
                                      <p:cBhvr>
                                        <p:cTn id="10" dur="500"/>
                                        <p:tgtEl>
                                          <p:spTgt spid="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randombar(horizontal)">
                                      <p:cBhvr>
                                        <p:cTn id="15" dur="500"/>
                                        <p:tgtEl>
                                          <p:spTgt spid="9">
                                            <p:txEl>
                                              <p:pRg st="4" end="4"/>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xEl>
                                              <p:pRg st="5" end="5"/>
                                            </p:txEl>
                                          </p:spTgt>
                                        </p:tgtEl>
                                        <p:attrNameLst>
                                          <p:attrName>style.visibility</p:attrName>
                                        </p:attrNameLst>
                                      </p:cBhvr>
                                      <p:to>
                                        <p:strVal val="visible"/>
                                      </p:to>
                                    </p:set>
                                    <p:animEffect transition="in" filter="randombar(horizontal)">
                                      <p:cBhvr>
                                        <p:cTn id="18" dur="500"/>
                                        <p:tgtEl>
                                          <p:spTgt spid="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animEffect transition="in" filter="randombar(horizontal)">
                                      <p:cBhvr>
                                        <p:cTn id="23" dur="500"/>
                                        <p:tgtEl>
                                          <p:spTgt spid="9">
                                            <p:txEl>
                                              <p:pRg st="6" end="6"/>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randombar(horizontal)">
                                      <p:cBhvr>
                                        <p:cTn id="26" dur="500"/>
                                        <p:tgtEl>
                                          <p:spTgt spid="9">
                                            <p:txEl>
                                              <p:pRg st="7" end="7"/>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animEffect transition="in" filter="randombar(horizontal)">
                                      <p:cBhvr>
                                        <p:cTn id="29" dur="500"/>
                                        <p:tgtEl>
                                          <p:spTgt spid="9">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9">
                                            <p:txEl>
                                              <p:pRg st="9" end="9"/>
                                            </p:txEl>
                                          </p:spTgt>
                                        </p:tgtEl>
                                        <p:attrNameLst>
                                          <p:attrName>style.visibility</p:attrName>
                                        </p:attrNameLst>
                                      </p:cBhvr>
                                      <p:to>
                                        <p:strVal val="visible"/>
                                      </p:to>
                                    </p:set>
                                    <p:animEffect transition="in" filter="randombar(horizontal)">
                                      <p:cBhvr>
                                        <p:cTn id="34"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Rectangle 3"/>
          <p:cNvSpPr txBox="1">
            <a:spLocks noChangeArrowheads="1"/>
          </p:cNvSpPr>
          <p:nvPr/>
        </p:nvSpPr>
        <p:spPr bwMode="auto">
          <a:xfrm>
            <a:off x="468313" y="1771626"/>
            <a:ext cx="822960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r>
              <a:rPr kumimoji="0" lang="zh-CN" altLang="en-US" sz="26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选取“</a:t>
            </a:r>
            <a:r>
              <a:rPr kumimoji="0" lang="zh-CN" altLang="en-US" sz="2600"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rPr>
              <a:t>高度</a:t>
            </a:r>
            <a:r>
              <a:rPr kumimoji="0" lang="zh-CN" altLang="en-US" sz="26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”为树的根节点：</a:t>
            </a:r>
            <a:endParaRPr kumimoji="0" lang="zh-CN" altLang="en-US" sz="26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r>
              <a:rPr kumimoji="0" lang="en-US"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2</a:t>
            </a:r>
            <a:r>
              <a:rPr kumimoji="0" lang="zh-CN" altLang="en-US"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个</a:t>
            </a:r>
            <a:r>
              <a:rPr kumimoji="0" lang="zh-CN" altLang="en-US" sz="2400"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rPr>
              <a:t>属性值</a:t>
            </a:r>
            <a:r>
              <a:rPr kumimoji="0" lang="en-US"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——2</a:t>
            </a:r>
            <a:r>
              <a:rPr kumimoji="0" lang="zh-CN" altLang="en-US"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个</a:t>
            </a:r>
            <a:r>
              <a:rPr kumimoji="0" lang="zh-CN" altLang="en-US" sz="2400"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rPr>
              <a:t>对象子集</a:t>
            </a:r>
            <a:r>
              <a:rPr kumimoji="0" lang="zh-CN" altLang="en-US"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rPr>
              <a:t>  </a:t>
            </a:r>
            <a:endParaRPr kumimoji="0" lang="zh-CN" altLang="en-US"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anose="05000000000000000000" pitchFamily="2" charset="2"/>
              <a:buChar char="n"/>
              <a:defRPr/>
            </a:pPr>
            <a:endParaRPr kumimoji="0" lang="en-US" altLang="zh-CN" sz="26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p:txBody>
      </p:sp>
      <p:sp>
        <p:nvSpPr>
          <p:cNvPr id="10" name="Text Box 4"/>
          <p:cNvSpPr txBox="1">
            <a:spLocks noChangeArrowheads="1"/>
          </p:cNvSpPr>
          <p:nvPr/>
        </p:nvSpPr>
        <p:spPr bwMode="auto">
          <a:xfrm>
            <a:off x="4787900" y="357185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00FF"/>
                </a:solidFill>
                <a:ea typeface="黑体" panose="02010609060101010101" pitchFamily="2" charset="-122"/>
              </a:rPr>
              <a:t>高度</a:t>
            </a:r>
            <a:endParaRPr lang="zh-CN" altLang="en-US" sz="2400" b="1">
              <a:solidFill>
                <a:srgbClr val="0000FF"/>
              </a:solidFill>
              <a:ea typeface="黑体" panose="02010609060101010101" pitchFamily="2" charset="-122"/>
            </a:endParaRPr>
          </a:p>
        </p:txBody>
      </p:sp>
      <p:sp>
        <p:nvSpPr>
          <p:cNvPr id="11" name="Text Box 5"/>
          <p:cNvSpPr txBox="1">
            <a:spLocks noChangeArrowheads="1"/>
          </p:cNvSpPr>
          <p:nvPr/>
        </p:nvSpPr>
        <p:spPr bwMode="auto">
          <a:xfrm>
            <a:off x="3492500" y="414811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高</a:t>
            </a:r>
            <a:endParaRPr lang="zh-CN" altLang="en-US" sz="2400" b="1">
              <a:ea typeface="黑体" panose="02010609060101010101" pitchFamily="2" charset="-122"/>
            </a:endParaRPr>
          </a:p>
        </p:txBody>
      </p:sp>
      <p:sp>
        <p:nvSpPr>
          <p:cNvPr id="12" name="Text Box 7"/>
          <p:cNvSpPr txBox="1">
            <a:spLocks noChangeArrowheads="1"/>
          </p:cNvSpPr>
          <p:nvPr/>
        </p:nvSpPr>
        <p:spPr bwMode="auto">
          <a:xfrm>
            <a:off x="6300788" y="414811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矮</a:t>
            </a:r>
            <a:endParaRPr lang="zh-CN" altLang="en-US" sz="2400" b="1">
              <a:ea typeface="黑体" panose="02010609060101010101" pitchFamily="2" charset="-122"/>
            </a:endParaRPr>
          </a:p>
        </p:txBody>
      </p:sp>
      <p:sp>
        <p:nvSpPr>
          <p:cNvPr id="13" name="Text Box 8"/>
          <p:cNvSpPr txBox="1">
            <a:spLocks noChangeArrowheads="1"/>
          </p:cNvSpPr>
          <p:nvPr/>
        </p:nvSpPr>
        <p:spPr bwMode="auto">
          <a:xfrm>
            <a:off x="2627313" y="4868838"/>
            <a:ext cx="327660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200" b="1">
                <a:solidFill>
                  <a:srgbClr val="0066FF"/>
                </a:solidFill>
                <a:ea typeface="黑体" panose="02010609060101010101" pitchFamily="2" charset="-122"/>
              </a:rPr>
              <a:t>{</a:t>
            </a:r>
            <a:r>
              <a:rPr lang="zh-CN" altLang="en-US" sz="2200" b="1">
                <a:solidFill>
                  <a:srgbClr val="0066FF"/>
                </a:solidFill>
                <a:ea typeface="黑体" panose="02010609060101010101" pitchFamily="2" charset="-122"/>
              </a:rPr>
              <a:t>高，金，棕：－</a:t>
            </a:r>
            <a:r>
              <a:rPr lang="en-US" altLang="zh-CN" sz="2200" b="1">
                <a:solidFill>
                  <a:srgbClr val="0066FF"/>
                </a:solidFill>
                <a:ea typeface="黑体" panose="02010609060101010101" pitchFamily="2" charset="-122"/>
              </a:rPr>
              <a:t>}</a:t>
            </a:r>
            <a:endParaRPr lang="en-US" altLang="zh-CN" sz="2200" b="1">
              <a:solidFill>
                <a:srgbClr val="0066FF"/>
              </a:solidFill>
              <a:ea typeface="黑体" panose="02010609060101010101" pitchFamily="2" charset="-122"/>
            </a:endParaRPr>
          </a:p>
          <a:p>
            <a:pPr algn="ctr" eaLnBrk="1" hangingPunct="1">
              <a:spcBef>
                <a:spcPct val="50000"/>
              </a:spcBef>
            </a:pPr>
            <a:r>
              <a:rPr lang="en-US" altLang="zh-CN" sz="2200" b="1">
                <a:ea typeface="黑体" panose="02010609060101010101" pitchFamily="2" charset="-122"/>
              </a:rPr>
              <a:t>{</a:t>
            </a:r>
            <a:r>
              <a:rPr lang="zh-CN" altLang="en-US" sz="2200" b="1">
                <a:ea typeface="黑体" panose="02010609060101010101" pitchFamily="2" charset="-122"/>
              </a:rPr>
              <a:t>高，红，蓝：＋</a:t>
            </a:r>
            <a:r>
              <a:rPr lang="en-US" altLang="zh-CN" sz="2200" b="1">
                <a:ea typeface="黑体" panose="02010609060101010101" pitchFamily="2" charset="-122"/>
              </a:rPr>
              <a:t>}</a:t>
            </a:r>
            <a:endParaRPr lang="en-US" altLang="zh-CN" sz="2200" b="1">
              <a:ea typeface="黑体" panose="02010609060101010101" pitchFamily="2" charset="-122"/>
            </a:endParaRPr>
          </a:p>
          <a:p>
            <a:pPr algn="ctr" eaLnBrk="1" hangingPunct="1">
              <a:spcBef>
                <a:spcPct val="50000"/>
              </a:spcBef>
            </a:pPr>
            <a:r>
              <a:rPr lang="en-US" altLang="zh-CN" sz="2200" b="1">
                <a:solidFill>
                  <a:srgbClr val="0066FF"/>
                </a:solidFill>
                <a:ea typeface="黑体" panose="02010609060101010101" pitchFamily="2" charset="-122"/>
              </a:rPr>
              <a:t>{</a:t>
            </a:r>
            <a:r>
              <a:rPr lang="zh-CN" altLang="en-US" sz="2200" b="1">
                <a:solidFill>
                  <a:srgbClr val="0066FF"/>
                </a:solidFill>
                <a:ea typeface="黑体" panose="02010609060101010101" pitchFamily="2" charset="-122"/>
              </a:rPr>
              <a:t>高，黑，蓝：－</a:t>
            </a:r>
            <a:r>
              <a:rPr lang="en-US" altLang="zh-CN" sz="2200" b="1">
                <a:solidFill>
                  <a:srgbClr val="0066FF"/>
                </a:solidFill>
                <a:ea typeface="黑体" panose="02010609060101010101" pitchFamily="2" charset="-122"/>
              </a:rPr>
              <a:t>}</a:t>
            </a:r>
            <a:endParaRPr lang="en-US" altLang="zh-CN" sz="2200" b="1">
              <a:solidFill>
                <a:srgbClr val="0066FF"/>
              </a:solidFill>
              <a:ea typeface="黑体" panose="02010609060101010101" pitchFamily="2" charset="-122"/>
            </a:endParaRPr>
          </a:p>
          <a:p>
            <a:pPr algn="ctr" eaLnBrk="1" hangingPunct="1">
              <a:spcBef>
                <a:spcPct val="50000"/>
              </a:spcBef>
            </a:pPr>
            <a:r>
              <a:rPr lang="en-US" altLang="zh-CN" sz="2200" b="1">
                <a:ea typeface="黑体" panose="02010609060101010101" pitchFamily="2" charset="-122"/>
              </a:rPr>
              <a:t>{</a:t>
            </a:r>
            <a:r>
              <a:rPr lang="zh-CN" altLang="en-US" sz="2200" b="1">
                <a:ea typeface="黑体" panose="02010609060101010101" pitchFamily="2" charset="-122"/>
              </a:rPr>
              <a:t>高，金，蓝：＋</a:t>
            </a:r>
            <a:r>
              <a:rPr lang="en-US" altLang="zh-CN" sz="2200" b="1">
                <a:ea typeface="黑体" panose="02010609060101010101" pitchFamily="2" charset="-122"/>
              </a:rPr>
              <a:t>}</a:t>
            </a:r>
            <a:endParaRPr lang="en-US" altLang="zh-CN" sz="2200" b="1">
              <a:ea typeface="黑体" panose="02010609060101010101" pitchFamily="2" charset="-122"/>
            </a:endParaRPr>
          </a:p>
          <a:p>
            <a:pPr algn="ctr" eaLnBrk="1" hangingPunct="1">
              <a:spcBef>
                <a:spcPct val="50000"/>
              </a:spcBef>
            </a:pPr>
            <a:r>
              <a:rPr lang="en-US" altLang="zh-CN" sz="2200" b="1">
                <a:solidFill>
                  <a:srgbClr val="0066FF"/>
                </a:solidFill>
                <a:ea typeface="黑体" panose="02010609060101010101" pitchFamily="2" charset="-122"/>
              </a:rPr>
              <a:t>{</a:t>
            </a:r>
            <a:r>
              <a:rPr lang="zh-CN" altLang="en-US" sz="2200" b="1">
                <a:solidFill>
                  <a:srgbClr val="0066FF"/>
                </a:solidFill>
                <a:ea typeface="黑体" panose="02010609060101010101" pitchFamily="2" charset="-122"/>
              </a:rPr>
              <a:t>高，黑，棕：－</a:t>
            </a:r>
            <a:r>
              <a:rPr lang="en-US" altLang="zh-CN" sz="2200" b="1">
                <a:solidFill>
                  <a:srgbClr val="0066FF"/>
                </a:solidFill>
                <a:ea typeface="黑体" panose="02010609060101010101" pitchFamily="2" charset="-122"/>
              </a:rPr>
              <a:t>}</a:t>
            </a:r>
            <a:r>
              <a:rPr lang="en-US" altLang="zh-CN" sz="2200" b="1">
                <a:ea typeface="黑体" panose="02010609060101010101" pitchFamily="2" charset="-122"/>
              </a:rPr>
              <a:t>  </a:t>
            </a:r>
            <a:endParaRPr lang="en-US" altLang="zh-CN" sz="2200" b="1">
              <a:ea typeface="黑体" panose="02010609060101010101" pitchFamily="2" charset="-122"/>
            </a:endParaRPr>
          </a:p>
        </p:txBody>
      </p:sp>
      <p:cxnSp>
        <p:nvCxnSpPr>
          <p:cNvPr id="14" name="AutoShape 9"/>
          <p:cNvCxnSpPr>
            <a:cxnSpLocks noChangeShapeType="1"/>
            <a:stCxn id="10" idx="2"/>
            <a:endCxn id="13" idx="0"/>
          </p:cNvCxnSpPr>
          <p:nvPr/>
        </p:nvCxnSpPr>
        <p:spPr bwMode="auto">
          <a:xfrm flipH="1">
            <a:off x="4265613" y="4029051"/>
            <a:ext cx="1277937" cy="839787"/>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5" name="Text Box 11"/>
          <p:cNvSpPr txBox="1">
            <a:spLocks noChangeArrowheads="1"/>
          </p:cNvSpPr>
          <p:nvPr/>
        </p:nvSpPr>
        <p:spPr bwMode="auto">
          <a:xfrm>
            <a:off x="5867400" y="4940276"/>
            <a:ext cx="32766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｛矮、金、蓝</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rPr>
              <a:t>｛矮、黑、棕</a:t>
            </a:r>
            <a:r>
              <a:rPr kumimoji="0" lang="en-US" altLang="zh-CN"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rPr>
              <a:t>｛矮、金、棕</a:t>
            </a:r>
            <a:r>
              <a:rPr kumimoji="0" lang="en-US" altLang="zh-CN"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endParaRPr>
          </a:p>
        </p:txBody>
      </p:sp>
      <p:cxnSp>
        <p:nvCxnSpPr>
          <p:cNvPr id="16" name="AutoShape 13"/>
          <p:cNvCxnSpPr>
            <a:cxnSpLocks noChangeShapeType="1"/>
            <a:stCxn id="10" idx="2"/>
            <a:endCxn id="15" idx="0"/>
          </p:cNvCxnSpPr>
          <p:nvPr/>
        </p:nvCxnSpPr>
        <p:spPr bwMode="auto">
          <a:xfrm>
            <a:off x="5543550" y="4029051"/>
            <a:ext cx="1962150" cy="91122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7" name="Rectangle 14"/>
          <p:cNvSpPr>
            <a:spLocks noChangeArrowheads="1"/>
          </p:cNvSpPr>
          <p:nvPr/>
        </p:nvSpPr>
        <p:spPr bwMode="auto">
          <a:xfrm>
            <a:off x="250825" y="880021"/>
            <a:ext cx="8458200" cy="858837"/>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高</a:t>
            </a:r>
            <a:r>
              <a:rPr kumimoji="1" lang="zh-CN" altLang="en-US"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”的分支的</a:t>
            </a:r>
            <a:r>
              <a:rPr kumimoji="1"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所需期望信息量</a:t>
            </a:r>
            <a:r>
              <a:rPr kumimoji="1" lang="zh-CN" altLang="en-US"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为：</a:t>
            </a:r>
            <a:r>
              <a:rPr kumimoji="1" lang="en-US" altLang="zh-CN" sz="24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M(C</a:t>
            </a:r>
            <a:r>
              <a:rPr kumimoji="1" lang="zh-CN" altLang="en-US" sz="2400" b="1" i="0" u="none" strike="noStrike" kern="0" cap="none" spc="0" normalizeH="0" baseline="-25000" noProof="0" dirty="0" smtClean="0">
                <a:ln>
                  <a:noFill/>
                </a:ln>
                <a:solidFill>
                  <a:srgbClr val="FF0000"/>
                </a:solidFill>
                <a:effectLst/>
                <a:uLnTx/>
                <a:uFillTx/>
                <a:latin typeface="微软雅黑" panose="020B0503020204020204" pitchFamily="34" charset="-122"/>
                <a:ea typeface="微软雅黑" panose="020B0503020204020204" pitchFamily="34" charset="-122"/>
              </a:rPr>
              <a:t>高</a:t>
            </a:r>
            <a:r>
              <a:rPr kumimoji="1" lang="en-US" altLang="zh-CN" sz="24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br>
              <a:rPr kumimoji="1" lang="en-US" altLang="zh-CN" sz="24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br>
            <a:r>
              <a:rPr kumimoji="1" lang="zh-CN" altLang="en-US"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1"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2/5</a:t>
            </a:r>
            <a:r>
              <a:rPr kumimoji="1" lang="zh-CN" altLang="en-US"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log</a:t>
            </a:r>
            <a:r>
              <a:rPr kumimoji="1" lang="en-US" altLang="zh-CN" sz="2400" b="1" i="0" u="none" strike="noStrike" kern="0" cap="none" spc="0" normalizeH="0" baseline="-2500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2</a:t>
            </a:r>
            <a:r>
              <a:rPr kumimoji="1" lang="zh-CN" altLang="en-US"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2/5</a:t>
            </a:r>
            <a:r>
              <a:rPr kumimoji="1" lang="zh-CN" altLang="en-US"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3/5</a:t>
            </a:r>
            <a:r>
              <a:rPr kumimoji="1" lang="zh-CN" altLang="en-US"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log</a:t>
            </a:r>
            <a:r>
              <a:rPr kumimoji="1" lang="en-US" altLang="zh-CN" sz="2400" b="1" i="0" u="none" strike="noStrike" kern="0" cap="none" spc="0" normalizeH="0" baseline="-2500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2</a:t>
            </a:r>
            <a:r>
              <a:rPr kumimoji="1" lang="zh-CN" altLang="en-US"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3/5</a:t>
            </a:r>
            <a:r>
              <a:rPr kumimoji="1" lang="zh-CN" altLang="en-US"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 0.971 bits</a:t>
            </a:r>
            <a:endParaRPr kumimoji="1"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8" name="AutoShape 15"/>
          <p:cNvSpPr>
            <a:spLocks noChangeArrowheads="1"/>
          </p:cNvSpPr>
          <p:nvPr/>
        </p:nvSpPr>
        <p:spPr bwMode="auto">
          <a:xfrm>
            <a:off x="395288" y="1916088"/>
            <a:ext cx="2232025" cy="504825"/>
          </a:xfrm>
          <a:prstGeom prst="wedgeRectCallout">
            <a:avLst>
              <a:gd name="adj1" fmla="val 5546"/>
              <a:gd name="adj2" fmla="val -103144"/>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en-US" altLang="zh-CN" sz="2400" b="1" i="0" u="none" strike="noStrike" kern="0" cap="none" spc="0" normalizeH="0" baseline="3000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=2/5</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19" name="AutoShape 16"/>
          <p:cNvSpPr>
            <a:spLocks noChangeArrowheads="1"/>
          </p:cNvSpPr>
          <p:nvPr/>
        </p:nvSpPr>
        <p:spPr bwMode="auto">
          <a:xfrm>
            <a:off x="2987675" y="1989113"/>
            <a:ext cx="2232025" cy="504825"/>
          </a:xfrm>
          <a:prstGeom prst="wedgeRectCallout">
            <a:avLst>
              <a:gd name="adj1" fmla="val 11236"/>
              <a:gd name="adj2" fmla="val -118241"/>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en-US" altLang="zh-CN" sz="2400" b="1" i="0" u="none" strike="noStrike" kern="0" cap="none" spc="0" normalizeH="0" baseline="3000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=3/5</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0" name="Rectangle 17"/>
          <p:cNvSpPr>
            <a:spLocks noChangeArrowheads="1"/>
          </p:cNvSpPr>
          <p:nvPr/>
        </p:nvSpPr>
        <p:spPr bwMode="auto">
          <a:xfrm>
            <a:off x="250825" y="1816646"/>
            <a:ext cx="8458200" cy="858837"/>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en-US" altLang="zh-CN" sz="2400" b="1"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华文中宋" panose="02010600040101010101" pitchFamily="2" charset="-122"/>
              </a:rPr>
              <a:t>“</a:t>
            </a:r>
            <a:r>
              <a:rPr kumimoji="1" lang="zh-CN" altLang="en-US" sz="2400" b="1" i="0" u="none" strike="noStrike" kern="0" cap="none" spc="0" normalizeH="0" baseline="0" noProof="0" dirty="0" smtClean="0">
                <a:ln>
                  <a:noFill/>
                </a:ln>
                <a:solidFill>
                  <a:srgbClr val="0000FF"/>
                </a:solidFill>
                <a:effectLst/>
                <a:uLnTx/>
                <a:uFillTx/>
                <a:latin typeface="华文中宋" panose="02010600040101010101" pitchFamily="2" charset="-122"/>
                <a:ea typeface="华文中宋" panose="02010600040101010101" pitchFamily="2" charset="-122"/>
              </a:rPr>
              <a:t>矮</a:t>
            </a:r>
            <a:r>
              <a:rPr kumimoji="1" lang="zh-CN" altLang="en-US" sz="2400" b="1"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华文中宋" panose="02010600040101010101"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的分支的</a:t>
            </a:r>
            <a:r>
              <a:rPr kumimoji="1" lang="zh-CN" altLang="en-US" sz="2400" b="1" i="0" u="none" strike="noStrike" kern="0" cap="none" spc="0" normalizeH="0" baseline="0" noProof="0" dirty="0" smtClean="0">
                <a:ln>
                  <a:noFill/>
                </a:ln>
                <a:solidFill>
                  <a:srgbClr val="0000FF"/>
                </a:solidFill>
                <a:effectLst/>
                <a:uLnTx/>
                <a:uFillTx/>
                <a:latin typeface="华文中宋" panose="02010600040101010101" pitchFamily="2" charset="-122"/>
                <a:ea typeface="华文中宋" panose="02010600040101010101" pitchFamily="2" charset="-122"/>
              </a:rPr>
              <a:t>所需期望信息量</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为：</a:t>
            </a:r>
            <a:r>
              <a:rPr kumimoji="1" lang="en-US" altLang="zh-CN" sz="2400" b="1" i="0" u="none" strike="noStrike" kern="0" cap="none" spc="0" normalizeH="0" baseline="0" noProof="0" dirty="0" smtClean="0">
                <a:ln>
                  <a:noFill/>
                </a:ln>
                <a:solidFill>
                  <a:srgbClr val="FF0000"/>
                </a:solidFill>
                <a:effectLst/>
                <a:uLnTx/>
                <a:uFillTx/>
              </a:rPr>
              <a:t>M(C</a:t>
            </a:r>
            <a:r>
              <a:rPr kumimoji="1" lang="zh-CN" altLang="en-US" sz="2400" b="1" i="0" u="none" strike="noStrike" kern="0" cap="none" spc="0" normalizeH="0" baseline="-25000" noProof="0" dirty="0" smtClean="0">
                <a:ln>
                  <a:noFill/>
                </a:ln>
                <a:solidFill>
                  <a:srgbClr val="FF0000"/>
                </a:solidFill>
                <a:effectLst/>
                <a:uLnTx/>
                <a:uFillTx/>
              </a:rPr>
              <a:t>矮</a:t>
            </a:r>
            <a:r>
              <a:rPr kumimoji="1" lang="en-US" altLang="zh-CN" sz="2400" b="1" i="0" u="none" strike="noStrike" kern="0" cap="none" spc="0" normalizeH="0" baseline="0" noProof="0" dirty="0" smtClean="0">
                <a:ln>
                  <a:noFill/>
                </a:ln>
                <a:solidFill>
                  <a:srgbClr val="FF0000"/>
                </a:solidFill>
                <a:effectLst/>
                <a:uLnTx/>
                <a:uFillTx/>
              </a:rPr>
              <a:t>)</a:t>
            </a:r>
            <a:br>
              <a:rPr kumimoji="1" lang="en-US" altLang="zh-CN"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1/3</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log</a:t>
            </a:r>
            <a:r>
              <a:rPr kumimoji="1" lang="en-US" altLang="zh-CN" sz="2400" b="1" i="0" u="none" strike="noStrike" kern="0" cap="none" spc="0" normalizeH="0" baseline="-2500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2</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1/3</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2/3</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log</a:t>
            </a:r>
            <a:r>
              <a:rPr kumimoji="1" lang="en-US" altLang="zh-CN" sz="2400" b="1" i="0" u="none" strike="noStrike" kern="0" cap="none" spc="0" normalizeH="0" baseline="-2500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2</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2/3</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 0.918 bits</a:t>
            </a:r>
            <a:endParaRPr kumimoji="1" lang="en-US" altLang="zh-CN"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21" name="AutoShape 18"/>
          <p:cNvSpPr>
            <a:spLocks noChangeArrowheads="1"/>
          </p:cNvSpPr>
          <p:nvPr/>
        </p:nvSpPr>
        <p:spPr bwMode="auto">
          <a:xfrm>
            <a:off x="539750" y="2995588"/>
            <a:ext cx="2232025" cy="504825"/>
          </a:xfrm>
          <a:prstGeom prst="wedgeRectCallout">
            <a:avLst>
              <a:gd name="adj1" fmla="val -852"/>
              <a:gd name="adj2" fmla="val -120755"/>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en-US" altLang="zh-CN" sz="2400" b="1" i="0" u="none" strike="noStrike" kern="0" cap="none" spc="0" normalizeH="0" baseline="3000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=1/3</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2" name="AutoShape 19"/>
          <p:cNvSpPr>
            <a:spLocks noChangeArrowheads="1"/>
          </p:cNvSpPr>
          <p:nvPr/>
        </p:nvSpPr>
        <p:spPr bwMode="auto">
          <a:xfrm>
            <a:off x="3203575" y="2924151"/>
            <a:ext cx="2232025" cy="504825"/>
          </a:xfrm>
          <a:prstGeom prst="wedgeRectCallout">
            <a:avLst>
              <a:gd name="adj1" fmla="val 5759"/>
              <a:gd name="adj2" fmla="val -117611"/>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en-US" altLang="zh-CN" sz="2400" b="1" i="0" u="none" strike="noStrike" kern="0" cap="none" spc="0" normalizeH="0" baseline="3000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=2/3</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3" name="Rectangle 20"/>
          <p:cNvSpPr>
            <a:spLocks noChangeArrowheads="1"/>
          </p:cNvSpPr>
          <p:nvPr/>
        </p:nvSpPr>
        <p:spPr bwMode="auto">
          <a:xfrm>
            <a:off x="250825" y="2751683"/>
            <a:ext cx="8458200" cy="858838"/>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rgbClr val="FF0000"/>
                </a:solidFill>
                <a:effectLst/>
                <a:uLnTx/>
                <a:uFillTx/>
                <a:ea typeface="黑体" panose="02010609060101010101" pitchFamily="2" charset="-122"/>
              </a:rPr>
              <a:t>C</a:t>
            </a:r>
            <a:r>
              <a:rPr kumimoji="0"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以</a:t>
            </a: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属性</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a:t>
            </a:r>
            <a:r>
              <a:rPr kumimoji="1" lang="zh-CN" altLang="en-US" sz="2400" b="1" i="0" u="none" strike="noStrike" kern="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作划分后进一步判别所需的</a:t>
            </a:r>
            <a:r>
              <a:rPr kumimoji="1" lang="zh-CN" altLang="en-US" sz="2400" b="1" i="0" u="none" strike="noStrike" kern="0" cap="none" spc="0" normalizeH="0" baseline="0" noProof="0" dirty="0" smtClean="0">
                <a:ln>
                  <a:noFill/>
                </a:ln>
                <a:solidFill>
                  <a:srgbClr val="0000FF"/>
                </a:solidFill>
                <a:effectLst/>
                <a:uLnTx/>
                <a:uFillTx/>
                <a:latin typeface="黑体" panose="02010609060101010101" pitchFamily="2" charset="-122"/>
                <a:ea typeface="黑体" panose="02010609060101010101" pitchFamily="2" charset="-122"/>
              </a:rPr>
              <a:t>期望信息量</a:t>
            </a: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00FF"/>
                </a:solidFill>
                <a:effectLst/>
                <a:uLnTx/>
                <a:uFillTx/>
              </a:rPr>
              <a:t>B(</a:t>
            </a:r>
            <a:r>
              <a:rPr kumimoji="1" lang="en-US" altLang="zh-CN" sz="2400" b="1" i="0" u="none" strike="noStrike" kern="0" cap="none" spc="0" normalizeH="0" baseline="0" noProof="0" dirty="0" smtClean="0">
                <a:ln>
                  <a:noFill/>
                </a:ln>
                <a:solidFill>
                  <a:srgbClr val="FF0000"/>
                </a:solidFill>
                <a:effectLst/>
                <a:uLnTx/>
                <a:uFillTx/>
              </a:rPr>
              <a:t>C</a:t>
            </a:r>
            <a:r>
              <a:rPr kumimoji="1" lang="en-US" altLang="zh-CN" sz="2400" b="1" i="0" u="none" strike="noStrike" kern="0" cap="none" spc="0" normalizeH="0" baseline="0" noProof="0" dirty="0" smtClean="0">
                <a:ln>
                  <a:noFill/>
                </a:ln>
                <a:solidFill>
                  <a:srgbClr val="0000FF"/>
                </a:solidFill>
                <a:effectLst/>
                <a:uLnTx/>
                <a:uFillTx/>
              </a:rPr>
              <a:t>,“</a:t>
            </a:r>
            <a:r>
              <a:rPr kumimoji="1" lang="zh-CN" altLang="en-US" sz="2400" b="1" i="0" u="none" strike="noStrike" kern="0" cap="none" spc="0" normalizeH="0" baseline="0" noProof="0" dirty="0" smtClean="0">
                <a:ln>
                  <a:noFill/>
                </a:ln>
                <a:solidFill>
                  <a:srgbClr val="FF0000"/>
                </a:solidFill>
                <a:effectLst/>
                <a:uLnTx/>
                <a:uFillTx/>
              </a:rPr>
              <a:t>高度</a:t>
            </a:r>
            <a:r>
              <a:rPr kumimoji="1" lang="zh-CN" altLang="en-US" sz="2400" b="1" i="0" u="none" strike="noStrike" kern="0" cap="none" spc="0" normalizeH="0" baseline="0" noProof="0" dirty="0" smtClean="0">
                <a:ln>
                  <a:noFill/>
                </a:ln>
                <a:solidFill>
                  <a:srgbClr val="0000FF"/>
                </a:solidFill>
                <a:effectLst/>
                <a:uLnTx/>
                <a:uFillTx/>
              </a:rPr>
              <a:t>”</a:t>
            </a:r>
            <a:r>
              <a:rPr kumimoji="1" lang="en-US" altLang="zh-CN" sz="2400" b="1" i="0" u="none" strike="noStrike" kern="0" cap="none" spc="0" normalizeH="0" baseline="0" noProof="0" dirty="0" smtClean="0">
                <a:ln>
                  <a:noFill/>
                </a:ln>
                <a:solidFill>
                  <a:srgbClr val="0000FF"/>
                </a:solidFill>
                <a:effectLst/>
                <a:uLnTx/>
                <a:uFillTx/>
              </a:rPr>
              <a:t>) = 5/8</a:t>
            </a:r>
            <a:r>
              <a:rPr kumimoji="1" lang="en-US" altLang="zh-CN" sz="2400" b="1" i="0" u="none" strike="noStrike" kern="0" cap="none" spc="0" normalizeH="0" baseline="0" noProof="0" dirty="0" smtClean="0">
                <a:ln>
                  <a:noFill/>
                </a:ln>
                <a:solidFill>
                  <a:sysClr val="windowText" lastClr="000000"/>
                </a:solidFill>
                <a:effectLst/>
                <a:uLnTx/>
                <a:uFillTx/>
              </a:rPr>
              <a:t>× </a:t>
            </a:r>
            <a:r>
              <a:rPr kumimoji="1" lang="en-US" altLang="zh-CN" sz="2400" b="1" i="0" u="none" strike="noStrike" kern="0" cap="none" spc="0" normalizeH="0" baseline="0" noProof="0" dirty="0" smtClean="0">
                <a:ln>
                  <a:noFill/>
                </a:ln>
                <a:solidFill>
                  <a:srgbClr val="FF0000"/>
                </a:solidFill>
                <a:effectLst/>
                <a:uLnTx/>
                <a:uFillTx/>
              </a:rPr>
              <a:t>M(C</a:t>
            </a:r>
            <a:r>
              <a:rPr kumimoji="1" lang="zh-CN" altLang="en-US" sz="2400" b="1" i="0" u="none" strike="noStrike" kern="0" cap="none" spc="0" normalizeH="0" baseline="0" noProof="0" dirty="0" smtClean="0">
                <a:ln>
                  <a:noFill/>
                </a:ln>
                <a:solidFill>
                  <a:srgbClr val="FF0000"/>
                </a:solidFill>
                <a:effectLst/>
                <a:uLnTx/>
                <a:uFillTx/>
              </a:rPr>
              <a:t>高</a:t>
            </a:r>
            <a:r>
              <a:rPr kumimoji="1" lang="en-US" altLang="zh-CN" sz="2400" b="1" i="0" u="none" strike="noStrike" kern="0" cap="none" spc="0" normalizeH="0" baseline="0" noProof="0" dirty="0" smtClean="0">
                <a:ln>
                  <a:noFill/>
                </a:ln>
                <a:solidFill>
                  <a:srgbClr val="FF0000"/>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 </a:t>
            </a:r>
            <a:r>
              <a:rPr kumimoji="1" lang="en-US" altLang="zh-CN" sz="2400" b="1" i="0" u="none" strike="noStrike" kern="0" cap="none" spc="0" normalizeH="0" baseline="0" noProof="0" dirty="0" smtClean="0">
                <a:ln>
                  <a:noFill/>
                </a:ln>
                <a:solidFill>
                  <a:srgbClr val="0000FF"/>
                </a:solidFill>
                <a:effectLst/>
                <a:uLnTx/>
                <a:uFillTx/>
              </a:rPr>
              <a:t>+ 3/8</a:t>
            </a:r>
            <a:r>
              <a:rPr kumimoji="1" lang="en-US" altLang="zh-CN" sz="2400" b="1" i="0" u="none" strike="noStrike" kern="0" cap="none" spc="0" normalizeH="0" baseline="0" noProof="0" dirty="0" smtClean="0">
                <a:ln>
                  <a:noFill/>
                </a:ln>
                <a:solidFill>
                  <a:sysClr val="windowText" lastClr="000000"/>
                </a:solidFill>
                <a:effectLst/>
                <a:uLnTx/>
                <a:uFillTx/>
              </a:rPr>
              <a:t>× </a:t>
            </a:r>
            <a:r>
              <a:rPr kumimoji="1" lang="en-US" altLang="zh-CN" sz="2400" b="1" i="0" u="none" strike="noStrike" kern="0" cap="none" spc="0" normalizeH="0" baseline="0" noProof="0" dirty="0" smtClean="0">
                <a:ln>
                  <a:noFill/>
                </a:ln>
                <a:solidFill>
                  <a:srgbClr val="FF0000"/>
                </a:solidFill>
                <a:effectLst/>
                <a:uLnTx/>
                <a:uFillTx/>
              </a:rPr>
              <a:t>M(C</a:t>
            </a:r>
            <a:r>
              <a:rPr kumimoji="1" lang="zh-CN" altLang="en-US" sz="2400" b="1" i="0" u="none" strike="noStrike" kern="0" cap="none" spc="0" normalizeH="0" baseline="0" noProof="0" dirty="0" smtClean="0">
                <a:ln>
                  <a:noFill/>
                </a:ln>
                <a:solidFill>
                  <a:srgbClr val="FF0000"/>
                </a:solidFill>
                <a:effectLst/>
                <a:uLnTx/>
                <a:uFillTx/>
              </a:rPr>
              <a:t>矮</a:t>
            </a:r>
            <a:r>
              <a:rPr kumimoji="1" lang="en-US" altLang="zh-CN" sz="2400" b="1" i="0" u="none" strike="noStrike" kern="0" cap="none" spc="0" normalizeH="0" baseline="0" noProof="0" dirty="0" smtClean="0">
                <a:ln>
                  <a:noFill/>
                </a:ln>
                <a:solidFill>
                  <a:srgbClr val="FF0000"/>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 </a:t>
            </a:r>
            <a:r>
              <a:rPr kumimoji="1" lang="en-US" altLang="zh-CN" sz="2400" b="1" i="0" u="none" strike="noStrike" kern="0" cap="none" spc="0" normalizeH="0" baseline="0" noProof="0" dirty="0" smtClean="0">
                <a:ln>
                  <a:noFill/>
                </a:ln>
                <a:solidFill>
                  <a:srgbClr val="0000FF"/>
                </a:solidFill>
                <a:effectLst/>
                <a:uLnTx/>
                <a:uFillTx/>
              </a:rPr>
              <a:t>= 0.951 bits</a:t>
            </a:r>
            <a:endParaRPr kumimoji="1" lang="en-US" altLang="zh-CN" sz="2400" b="1" i="0" u="none" strike="noStrike" kern="0" cap="none" spc="0" normalizeH="0" baseline="0" noProof="0" dirty="0" smtClean="0">
              <a:ln>
                <a:noFill/>
              </a:ln>
              <a:solidFill>
                <a:srgbClr val="0000FF"/>
              </a:solidFill>
              <a:effectLst/>
              <a:uLnTx/>
              <a:uFillTx/>
            </a:endParaRPr>
          </a:p>
        </p:txBody>
      </p:sp>
      <p:sp>
        <p:nvSpPr>
          <p:cNvPr id="24" name="AutoShape 22"/>
          <p:cNvSpPr>
            <a:spLocks noChangeArrowheads="1"/>
          </p:cNvSpPr>
          <p:nvPr/>
        </p:nvSpPr>
        <p:spPr bwMode="auto">
          <a:xfrm>
            <a:off x="539750" y="4579913"/>
            <a:ext cx="2232025" cy="504825"/>
          </a:xfrm>
          <a:prstGeom prst="wedgeRectCallout">
            <a:avLst>
              <a:gd name="adj1" fmla="val 105833"/>
              <a:gd name="adj2" fmla="val -74213"/>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FF0000"/>
                </a:solidFill>
                <a:effectLst/>
                <a:uLnTx/>
                <a:uFillTx/>
              </a:rPr>
              <a:t>高</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=5/8</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5" name="AutoShape 23"/>
          <p:cNvSpPr>
            <a:spLocks noChangeArrowheads="1"/>
          </p:cNvSpPr>
          <p:nvPr/>
        </p:nvSpPr>
        <p:spPr bwMode="auto">
          <a:xfrm>
            <a:off x="611188" y="5372076"/>
            <a:ext cx="2232025" cy="504825"/>
          </a:xfrm>
          <a:prstGeom prst="wedgeRectCallout">
            <a:avLst>
              <a:gd name="adj1" fmla="val 226171"/>
              <a:gd name="adj2" fmla="val -248426"/>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FF0000"/>
                </a:solidFill>
                <a:effectLst/>
                <a:uLnTx/>
                <a:uFillTx/>
              </a:rPr>
              <a:t>矮</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=3/8</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6" name="Oval 24"/>
          <p:cNvSpPr>
            <a:spLocks noChangeArrowheads="1"/>
          </p:cNvSpPr>
          <p:nvPr/>
        </p:nvSpPr>
        <p:spPr bwMode="auto">
          <a:xfrm>
            <a:off x="2627313" y="4076676"/>
            <a:ext cx="3097212" cy="3240087"/>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Oval 25"/>
          <p:cNvSpPr>
            <a:spLocks noChangeArrowheads="1"/>
          </p:cNvSpPr>
          <p:nvPr/>
        </p:nvSpPr>
        <p:spPr bwMode="auto">
          <a:xfrm>
            <a:off x="5795963" y="3860776"/>
            <a:ext cx="3097212" cy="3240087"/>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Text Box 27"/>
          <p:cNvSpPr txBox="1">
            <a:spLocks noChangeArrowheads="1"/>
          </p:cNvSpPr>
          <p:nvPr/>
        </p:nvSpPr>
        <p:spPr bwMode="auto">
          <a:xfrm>
            <a:off x="1547813" y="6235676"/>
            <a:ext cx="1223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高</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9" name="Text Box 28"/>
          <p:cNvSpPr txBox="1">
            <a:spLocks noChangeArrowheads="1"/>
          </p:cNvSpPr>
          <p:nvPr/>
        </p:nvSpPr>
        <p:spPr bwMode="auto">
          <a:xfrm>
            <a:off x="7740650" y="6380138"/>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矮</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pic>
        <p:nvPicPr>
          <p:cNvPr id="1741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1846" y="1456085"/>
            <a:ext cx="4116279" cy="285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Right)">
                                      <p:cBhvr>
                                        <p:cTn id="7" dur="500"/>
                                        <p:tgtEl>
                                          <p:spTgt spid="9">
                                            <p:txEl>
                                              <p:pRg st="0" end="0"/>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Right)">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500"/>
                                        <p:tgtEl>
                                          <p:spTgt spid="11"/>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ox(in)">
                                      <p:cBhvr>
                                        <p:cTn id="21" dur="500"/>
                                        <p:tgtEl>
                                          <p:spTgt spid="12"/>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ox(in)">
                                      <p:cBhvr>
                                        <p:cTn id="24" dur="500"/>
                                        <p:tgtEl>
                                          <p:spTgt spid="13"/>
                                        </p:tgtEl>
                                      </p:cBhvr>
                                    </p:animEffect>
                                  </p:childTnLst>
                                </p:cTn>
                              </p:par>
                              <p:par>
                                <p:cTn id="25" presetID="4"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ox(in)">
                                      <p:cBhvr>
                                        <p:cTn id="27" dur="500"/>
                                        <p:tgtEl>
                                          <p:spTgt spid="14"/>
                                        </p:tgtEl>
                                      </p:cBhvr>
                                    </p:animEffect>
                                  </p:childTnLst>
                                </p:cTn>
                              </p:par>
                              <p:par>
                                <p:cTn id="28" presetID="4" presetClass="entr" presetSubtype="16"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ox(in)">
                                      <p:cBhvr>
                                        <p:cTn id="30" dur="500"/>
                                        <p:tgtEl>
                                          <p:spTgt spid="16"/>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ox(in)">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ox(in)">
                                      <p:cBhvr>
                                        <p:cTn id="38" dur="500"/>
                                        <p:tgtEl>
                                          <p:spTgt spid="17"/>
                                        </p:tgtEl>
                                      </p:cBhvr>
                                    </p:animEffect>
                                  </p:childTnLst>
                                </p:cTn>
                              </p:par>
                              <p:par>
                                <p:cTn id="39" presetID="21"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heel(4)">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strips(downLeft)">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strips(downLeft)">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xit" presetSubtype="4" fill="hold" grpId="1" nodeType="clickEffect">
                                  <p:stCondLst>
                                    <p:cond delay="0"/>
                                  </p:stCondLst>
                                  <p:childTnLst>
                                    <p:anim calcmode="lin" valueType="num">
                                      <p:cBhvr additive="base">
                                        <p:cTn id="55" dur="500"/>
                                        <p:tgtEl>
                                          <p:spTgt spid="18"/>
                                        </p:tgtEl>
                                        <p:attrNameLst>
                                          <p:attrName>ppt_x</p:attrName>
                                        </p:attrNameLst>
                                      </p:cBhvr>
                                      <p:tavLst>
                                        <p:tav tm="0">
                                          <p:val>
                                            <p:strVal val="ppt_x"/>
                                          </p:val>
                                        </p:tav>
                                        <p:tav tm="100000">
                                          <p:val>
                                            <p:strVal val="ppt_x"/>
                                          </p:val>
                                        </p:tav>
                                      </p:tavLst>
                                    </p:anim>
                                    <p:anim calcmode="lin" valueType="num">
                                      <p:cBhvr additive="base">
                                        <p:cTn id="56" dur="500"/>
                                        <p:tgtEl>
                                          <p:spTgt spid="18"/>
                                        </p:tgtEl>
                                        <p:attrNameLst>
                                          <p:attrName>ppt_y</p:attrName>
                                        </p:attrNameLst>
                                      </p:cBhvr>
                                      <p:tavLst>
                                        <p:tav tm="0">
                                          <p:val>
                                            <p:strVal val="ppt_y"/>
                                          </p:val>
                                        </p:tav>
                                        <p:tav tm="100000">
                                          <p:val>
                                            <p:strVal val="1+ppt_h/2"/>
                                          </p:val>
                                        </p:tav>
                                      </p:tavLst>
                                    </p:anim>
                                    <p:set>
                                      <p:cBhvr>
                                        <p:cTn id="57" dur="1" fill="hold">
                                          <p:stCondLst>
                                            <p:cond delay="499"/>
                                          </p:stCondLst>
                                        </p:cTn>
                                        <p:tgtEl>
                                          <p:spTgt spid="18"/>
                                        </p:tgtEl>
                                        <p:attrNameLst>
                                          <p:attrName>style.visibility</p:attrName>
                                        </p:attrNameLst>
                                      </p:cBhvr>
                                      <p:to>
                                        <p:strVal val="hidden"/>
                                      </p:to>
                                    </p:set>
                                  </p:childTnLst>
                                </p:cTn>
                              </p:par>
                              <p:par>
                                <p:cTn id="58" presetID="2" presetClass="exit" presetSubtype="4" fill="hold" grpId="1" nodeType="withEffect">
                                  <p:stCondLst>
                                    <p:cond delay="0"/>
                                  </p:stCondLst>
                                  <p:childTnLst>
                                    <p:anim calcmode="lin" valueType="num">
                                      <p:cBhvr additive="base">
                                        <p:cTn id="59" dur="500"/>
                                        <p:tgtEl>
                                          <p:spTgt spid="19"/>
                                        </p:tgtEl>
                                        <p:attrNameLst>
                                          <p:attrName>ppt_x</p:attrName>
                                        </p:attrNameLst>
                                      </p:cBhvr>
                                      <p:tavLst>
                                        <p:tav tm="0">
                                          <p:val>
                                            <p:strVal val="ppt_x"/>
                                          </p:val>
                                        </p:tav>
                                        <p:tav tm="100000">
                                          <p:val>
                                            <p:strVal val="ppt_x"/>
                                          </p:val>
                                        </p:tav>
                                      </p:tavLst>
                                    </p:anim>
                                    <p:anim calcmode="lin" valueType="num">
                                      <p:cBhvr additive="base">
                                        <p:cTn id="60" dur="500"/>
                                        <p:tgtEl>
                                          <p:spTgt spid="19"/>
                                        </p:tgtEl>
                                        <p:attrNameLst>
                                          <p:attrName>ppt_y</p:attrName>
                                        </p:attrNameLst>
                                      </p:cBhvr>
                                      <p:tavLst>
                                        <p:tav tm="0">
                                          <p:val>
                                            <p:strVal val="ppt_y"/>
                                          </p:val>
                                        </p:tav>
                                        <p:tav tm="100000">
                                          <p:val>
                                            <p:strVal val="1+ppt_h/2"/>
                                          </p:val>
                                        </p:tav>
                                      </p:tavLst>
                                    </p:anim>
                                    <p:set>
                                      <p:cBhvr>
                                        <p:cTn id="61" dur="1" fill="hold">
                                          <p:stCondLst>
                                            <p:cond delay="499"/>
                                          </p:stCondLst>
                                        </p:cTn>
                                        <p:tgtEl>
                                          <p:spTgt spid="19"/>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26"/>
                                        </p:tgtEl>
                                        <p:attrNameLst>
                                          <p:attrName>ppt_x</p:attrName>
                                        </p:attrNameLst>
                                      </p:cBhvr>
                                      <p:tavLst>
                                        <p:tav tm="0">
                                          <p:val>
                                            <p:strVal val="ppt_x"/>
                                          </p:val>
                                        </p:tav>
                                        <p:tav tm="100000">
                                          <p:val>
                                            <p:strVal val="ppt_x"/>
                                          </p:val>
                                        </p:tav>
                                      </p:tavLst>
                                    </p:anim>
                                    <p:anim calcmode="lin" valueType="num">
                                      <p:cBhvr additive="base">
                                        <p:cTn id="64" dur="500"/>
                                        <p:tgtEl>
                                          <p:spTgt spid="26"/>
                                        </p:tgtEl>
                                        <p:attrNameLst>
                                          <p:attrName>ppt_y</p:attrName>
                                        </p:attrNameLst>
                                      </p:cBhvr>
                                      <p:tavLst>
                                        <p:tav tm="0">
                                          <p:val>
                                            <p:strVal val="ppt_y"/>
                                          </p:val>
                                        </p:tav>
                                        <p:tav tm="100000">
                                          <p:val>
                                            <p:strVal val="1+ppt_h/2"/>
                                          </p:val>
                                        </p:tav>
                                      </p:tavLst>
                                    </p:anim>
                                    <p:set>
                                      <p:cBhvr>
                                        <p:cTn id="65" dur="1" fill="hold">
                                          <p:stCondLst>
                                            <p:cond delay="499"/>
                                          </p:stCondLst>
                                        </p:cTn>
                                        <p:tgtEl>
                                          <p:spTgt spid="2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7"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1000"/>
                                        <p:tgtEl>
                                          <p:spTgt spid="28"/>
                                        </p:tgtEl>
                                      </p:cBhvr>
                                    </p:animEffect>
                                    <p:anim calcmode="lin" valueType="num">
                                      <p:cBhvr>
                                        <p:cTn id="71" dur="1000" fill="hold"/>
                                        <p:tgtEl>
                                          <p:spTgt spid="28"/>
                                        </p:tgtEl>
                                        <p:attrNameLst>
                                          <p:attrName>ppt_x</p:attrName>
                                        </p:attrNameLst>
                                      </p:cBhvr>
                                      <p:tavLst>
                                        <p:tav tm="0">
                                          <p:val>
                                            <p:strVal val="#ppt_x"/>
                                          </p:val>
                                        </p:tav>
                                        <p:tav tm="100000">
                                          <p:val>
                                            <p:strVal val="#ppt_x"/>
                                          </p:val>
                                        </p:tav>
                                      </p:tavLst>
                                    </p:anim>
                                    <p:anim calcmode="lin" valueType="num">
                                      <p:cBhvr>
                                        <p:cTn id="72" dur="900" decel="100000" fill="hold"/>
                                        <p:tgtEl>
                                          <p:spTgt spid="28"/>
                                        </p:tgtEl>
                                        <p:attrNameLst>
                                          <p:attrName>ppt_y</p:attrName>
                                        </p:attrNameLst>
                                      </p:cBhvr>
                                      <p:tavLst>
                                        <p:tav tm="0">
                                          <p:val>
                                            <p:strVal val="#ppt_y+1"/>
                                          </p:val>
                                        </p:tav>
                                        <p:tav tm="100000">
                                          <p:val>
                                            <p:strVal val="#ppt_y-.03"/>
                                          </p:val>
                                        </p:tav>
                                      </p:tavLst>
                                    </p:anim>
                                    <p:anim calcmode="lin" valueType="num">
                                      <p:cBhvr>
                                        <p:cTn id="73"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ox(in)">
                                      <p:cBhvr>
                                        <p:cTn id="78" dur="500"/>
                                        <p:tgtEl>
                                          <p:spTgt spid="20"/>
                                        </p:tgtEl>
                                      </p:cBhvr>
                                    </p:animEffect>
                                  </p:childTnLst>
                                </p:cTn>
                              </p:par>
                              <p:par>
                                <p:cTn id="79" presetID="21" presetClass="entr" presetSubtype="4"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heel(4)">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12"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strips(downLeft)">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18" presetClass="entr" presetSubtype="12"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strips(downLeft)">
                                      <p:cBhvr>
                                        <p:cTn id="91" dur="500"/>
                                        <p:tgtEl>
                                          <p:spTgt spid="2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xit" presetSubtype="4" fill="hold" grpId="1" nodeType="clickEffect">
                                  <p:stCondLst>
                                    <p:cond delay="0"/>
                                  </p:stCondLst>
                                  <p:childTnLst>
                                    <p:anim calcmode="lin" valueType="num">
                                      <p:cBhvr additive="base">
                                        <p:cTn id="95" dur="500"/>
                                        <p:tgtEl>
                                          <p:spTgt spid="21"/>
                                        </p:tgtEl>
                                        <p:attrNameLst>
                                          <p:attrName>ppt_x</p:attrName>
                                        </p:attrNameLst>
                                      </p:cBhvr>
                                      <p:tavLst>
                                        <p:tav tm="0">
                                          <p:val>
                                            <p:strVal val="ppt_x"/>
                                          </p:val>
                                        </p:tav>
                                        <p:tav tm="100000">
                                          <p:val>
                                            <p:strVal val="ppt_x"/>
                                          </p:val>
                                        </p:tav>
                                      </p:tavLst>
                                    </p:anim>
                                    <p:anim calcmode="lin" valueType="num">
                                      <p:cBhvr additive="base">
                                        <p:cTn id="96" dur="500"/>
                                        <p:tgtEl>
                                          <p:spTgt spid="21"/>
                                        </p:tgtEl>
                                        <p:attrNameLst>
                                          <p:attrName>ppt_y</p:attrName>
                                        </p:attrNameLst>
                                      </p:cBhvr>
                                      <p:tavLst>
                                        <p:tav tm="0">
                                          <p:val>
                                            <p:strVal val="ppt_y"/>
                                          </p:val>
                                        </p:tav>
                                        <p:tav tm="100000">
                                          <p:val>
                                            <p:strVal val="1+ppt_h/2"/>
                                          </p:val>
                                        </p:tav>
                                      </p:tavLst>
                                    </p:anim>
                                    <p:set>
                                      <p:cBhvr>
                                        <p:cTn id="97" dur="1" fill="hold">
                                          <p:stCondLst>
                                            <p:cond delay="499"/>
                                          </p:stCondLst>
                                        </p:cTn>
                                        <p:tgtEl>
                                          <p:spTgt spid="21"/>
                                        </p:tgtEl>
                                        <p:attrNameLst>
                                          <p:attrName>style.visibility</p:attrName>
                                        </p:attrNameLst>
                                      </p:cBhvr>
                                      <p:to>
                                        <p:strVal val="hidden"/>
                                      </p:to>
                                    </p:set>
                                  </p:childTnLst>
                                </p:cTn>
                              </p:par>
                              <p:par>
                                <p:cTn id="98" presetID="2" presetClass="exit" presetSubtype="4" fill="hold" grpId="1" nodeType="withEffect">
                                  <p:stCondLst>
                                    <p:cond delay="0"/>
                                  </p:stCondLst>
                                  <p:childTnLst>
                                    <p:anim calcmode="lin" valueType="num">
                                      <p:cBhvr additive="base">
                                        <p:cTn id="99" dur="500"/>
                                        <p:tgtEl>
                                          <p:spTgt spid="22"/>
                                        </p:tgtEl>
                                        <p:attrNameLst>
                                          <p:attrName>ppt_x</p:attrName>
                                        </p:attrNameLst>
                                      </p:cBhvr>
                                      <p:tavLst>
                                        <p:tav tm="0">
                                          <p:val>
                                            <p:strVal val="ppt_x"/>
                                          </p:val>
                                        </p:tav>
                                        <p:tav tm="100000">
                                          <p:val>
                                            <p:strVal val="ppt_x"/>
                                          </p:val>
                                        </p:tav>
                                      </p:tavLst>
                                    </p:anim>
                                    <p:anim calcmode="lin" valueType="num">
                                      <p:cBhvr additive="base">
                                        <p:cTn id="100" dur="500"/>
                                        <p:tgtEl>
                                          <p:spTgt spid="22"/>
                                        </p:tgtEl>
                                        <p:attrNameLst>
                                          <p:attrName>ppt_y</p:attrName>
                                        </p:attrNameLst>
                                      </p:cBhvr>
                                      <p:tavLst>
                                        <p:tav tm="0">
                                          <p:val>
                                            <p:strVal val="ppt_y"/>
                                          </p:val>
                                        </p:tav>
                                        <p:tav tm="100000">
                                          <p:val>
                                            <p:strVal val="1+ppt_h/2"/>
                                          </p:val>
                                        </p:tav>
                                      </p:tavLst>
                                    </p:anim>
                                    <p:set>
                                      <p:cBhvr>
                                        <p:cTn id="101" dur="1" fill="hold">
                                          <p:stCondLst>
                                            <p:cond delay="499"/>
                                          </p:stCondLst>
                                        </p:cTn>
                                        <p:tgtEl>
                                          <p:spTgt spid="22"/>
                                        </p:tgtEl>
                                        <p:attrNameLst>
                                          <p:attrName>style.visibility</p:attrName>
                                        </p:attrNameLst>
                                      </p:cBhvr>
                                      <p:to>
                                        <p:strVal val="hidden"/>
                                      </p:to>
                                    </p:set>
                                  </p:childTnLst>
                                </p:cTn>
                              </p:par>
                              <p:par>
                                <p:cTn id="102" presetID="2" presetClass="exit" presetSubtype="4" fill="hold" grpId="1" nodeType="withEffect">
                                  <p:stCondLst>
                                    <p:cond delay="0"/>
                                  </p:stCondLst>
                                  <p:childTnLst>
                                    <p:anim calcmode="lin" valueType="num">
                                      <p:cBhvr additive="base">
                                        <p:cTn id="103" dur="500"/>
                                        <p:tgtEl>
                                          <p:spTgt spid="27"/>
                                        </p:tgtEl>
                                        <p:attrNameLst>
                                          <p:attrName>ppt_x</p:attrName>
                                        </p:attrNameLst>
                                      </p:cBhvr>
                                      <p:tavLst>
                                        <p:tav tm="0">
                                          <p:val>
                                            <p:strVal val="ppt_x"/>
                                          </p:val>
                                        </p:tav>
                                        <p:tav tm="100000">
                                          <p:val>
                                            <p:strVal val="ppt_x"/>
                                          </p:val>
                                        </p:tav>
                                      </p:tavLst>
                                    </p:anim>
                                    <p:anim calcmode="lin" valueType="num">
                                      <p:cBhvr additive="base">
                                        <p:cTn id="104" dur="500"/>
                                        <p:tgtEl>
                                          <p:spTgt spid="27"/>
                                        </p:tgtEl>
                                        <p:attrNameLst>
                                          <p:attrName>ppt_y</p:attrName>
                                        </p:attrNameLst>
                                      </p:cBhvr>
                                      <p:tavLst>
                                        <p:tav tm="0">
                                          <p:val>
                                            <p:strVal val="ppt_y"/>
                                          </p:val>
                                        </p:tav>
                                        <p:tav tm="100000">
                                          <p:val>
                                            <p:strVal val="1+ppt_h/2"/>
                                          </p:val>
                                        </p:tav>
                                      </p:tavLst>
                                    </p:anim>
                                    <p:set>
                                      <p:cBhvr>
                                        <p:cTn id="105" dur="1" fill="hold">
                                          <p:stCondLst>
                                            <p:cond delay="499"/>
                                          </p:stCondLst>
                                        </p:cTn>
                                        <p:tgtEl>
                                          <p:spTgt spid="27"/>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37" presetClass="entr" presetSubtype="0" fill="hold" grpId="0" nodeType="click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1000"/>
                                        <p:tgtEl>
                                          <p:spTgt spid="29"/>
                                        </p:tgtEl>
                                      </p:cBhvr>
                                    </p:animEffect>
                                    <p:anim calcmode="lin" valueType="num">
                                      <p:cBhvr>
                                        <p:cTn id="111" dur="1000" fill="hold"/>
                                        <p:tgtEl>
                                          <p:spTgt spid="29"/>
                                        </p:tgtEl>
                                        <p:attrNameLst>
                                          <p:attrName>ppt_x</p:attrName>
                                        </p:attrNameLst>
                                      </p:cBhvr>
                                      <p:tavLst>
                                        <p:tav tm="0">
                                          <p:val>
                                            <p:strVal val="#ppt_x"/>
                                          </p:val>
                                        </p:tav>
                                        <p:tav tm="100000">
                                          <p:val>
                                            <p:strVal val="#ppt_x"/>
                                          </p:val>
                                        </p:tav>
                                      </p:tavLst>
                                    </p:anim>
                                    <p:anim calcmode="lin" valueType="num">
                                      <p:cBhvr>
                                        <p:cTn id="112" dur="900" decel="100000" fill="hold"/>
                                        <p:tgtEl>
                                          <p:spTgt spid="29"/>
                                        </p:tgtEl>
                                        <p:attrNameLst>
                                          <p:attrName>ppt_y</p:attrName>
                                        </p:attrNameLst>
                                      </p:cBhvr>
                                      <p:tavLst>
                                        <p:tav tm="0">
                                          <p:val>
                                            <p:strVal val="#ppt_y+1"/>
                                          </p:val>
                                        </p:tav>
                                        <p:tav tm="100000">
                                          <p:val>
                                            <p:strVal val="#ppt_y-.03"/>
                                          </p:val>
                                        </p:tav>
                                      </p:tavLst>
                                    </p:anim>
                                    <p:anim calcmode="lin" valueType="num">
                                      <p:cBhvr>
                                        <p:cTn id="113"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 presetClass="entr" presetSubtype="16"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box(in)">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18" presetClass="entr" presetSubtype="12" fill="hold" grpId="0" nodeType="clickEffect">
                                  <p:stCondLst>
                                    <p:cond delay="0"/>
                                  </p:stCondLst>
                                  <p:childTnLst>
                                    <p:set>
                                      <p:cBhvr>
                                        <p:cTn id="122" dur="1" fill="hold">
                                          <p:stCondLst>
                                            <p:cond delay="0"/>
                                          </p:stCondLst>
                                        </p:cTn>
                                        <p:tgtEl>
                                          <p:spTgt spid="24"/>
                                        </p:tgtEl>
                                        <p:attrNameLst>
                                          <p:attrName>style.visibility</p:attrName>
                                        </p:attrNameLst>
                                      </p:cBhvr>
                                      <p:to>
                                        <p:strVal val="visible"/>
                                      </p:to>
                                    </p:set>
                                    <p:animEffect transition="in" filter="strips(downLeft)">
                                      <p:cBhvr>
                                        <p:cTn id="123" dur="500"/>
                                        <p:tgtEl>
                                          <p:spTgt spid="24"/>
                                        </p:tgtEl>
                                      </p:cBhvr>
                                    </p:animEffect>
                                  </p:childTnLst>
                                </p:cTn>
                              </p:par>
                            </p:childTnLst>
                          </p:cTn>
                        </p:par>
                      </p:childTnLst>
                    </p:cTn>
                  </p:par>
                  <p:par>
                    <p:cTn id="124" fill="hold">
                      <p:stCondLst>
                        <p:cond delay="indefinite"/>
                      </p:stCondLst>
                      <p:childTnLst>
                        <p:par>
                          <p:cTn id="125" fill="hold">
                            <p:stCondLst>
                              <p:cond delay="0"/>
                            </p:stCondLst>
                            <p:childTnLst>
                              <p:par>
                                <p:cTn id="126" presetID="18" presetClass="entr" presetSubtype="12" fill="hold" grpId="0"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strips(downLeft)">
                                      <p:cBhvr>
                                        <p:cTn id="1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5" grpId="0"/>
      <p:bldP spid="17" grpId="0" animBg="1"/>
      <p:bldP spid="18" grpId="0" animBg="1"/>
      <p:bldP spid="18" grpId="1" animBg="1"/>
      <p:bldP spid="19" grpId="0" animBg="1"/>
      <p:bldP spid="19" grpId="1" animBg="1"/>
      <p:bldP spid="20" grpId="0" animBg="1"/>
      <p:bldP spid="21" grpId="0" animBg="1"/>
      <p:bldP spid="21" grpId="1" animBg="1"/>
      <p:bldP spid="22" grpId="0" animBg="1"/>
      <p:bldP spid="22" grpId="1" animBg="1"/>
      <p:bldP spid="23" grpId="0" animBg="1"/>
      <p:bldP spid="24" grpId="0" animBg="1"/>
      <p:bldP spid="25" grpId="0" animBg="1"/>
      <p:bldP spid="26" grpId="0" animBg="1"/>
      <p:bldP spid="26" grpId="1" animBg="1"/>
      <p:bldP spid="27" grpId="0" animBg="1"/>
      <p:bldP spid="27" grpId="1" animBg="1"/>
      <p:bldP spid="28" grpId="0"/>
      <p:bldP spid="2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5"/>
          <p:cNvSpPr>
            <a:spLocks noChangeArrowheads="1"/>
          </p:cNvSpPr>
          <p:nvPr/>
        </p:nvSpPr>
        <p:spPr bwMode="auto">
          <a:xfrm>
            <a:off x="1424384" y="1484411"/>
            <a:ext cx="8458200" cy="858838"/>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以属性</a:t>
            </a:r>
            <a:r>
              <a:rPr kumimoji="1" lang="zh-CN" altLang="en-US" sz="2400" b="1" i="0" u="none" strike="noStrike" kern="0" cap="none" spc="0" normalizeH="0" baseline="0" noProof="0" dirty="0" smtClean="0">
                <a:ln>
                  <a:noFill/>
                </a:ln>
                <a:solidFill>
                  <a:sysClr val="windowText" lastClr="000000"/>
                </a:solidFill>
                <a:effectLst/>
                <a:uLnTx/>
                <a:uFillTx/>
              </a:rPr>
              <a:t>“</a:t>
            </a:r>
            <a:r>
              <a:rPr kumimoji="1" lang="zh-CN" altLang="en-US" sz="2400" b="1" i="0" u="none" strike="noStrike" kern="0" cap="none" spc="0" normalizeH="0" baseline="0" noProof="0" dirty="0" smtClean="0">
                <a:ln>
                  <a:noFill/>
                </a:ln>
                <a:solidFill>
                  <a:srgbClr val="0066FF"/>
                </a:solidFill>
                <a:effectLst/>
                <a:uLnTx/>
                <a:uFillTx/>
                <a:latin typeface="黑体" panose="02010609060101010101" pitchFamily="2" charset="-122"/>
                <a:ea typeface="黑体" panose="02010609060101010101" pitchFamily="2" charset="-122"/>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作划分后进一步判别所需的期望信息量为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B(C,"</a:t>
            </a:r>
            <a:r>
              <a:rPr kumimoji="1" lang="zh-CN" altLang="en-US" sz="2400" b="1" i="0" u="none" strike="noStrike" kern="0" cap="none" spc="0" normalizeH="0" baseline="0" noProof="0" dirty="0" smtClean="0">
                <a:ln>
                  <a:noFill/>
                </a:ln>
                <a:solidFill>
                  <a:srgbClr val="0066FF"/>
                </a:solidFill>
                <a:effectLst/>
                <a:uLnTx/>
                <a:uFillTx/>
              </a:rPr>
              <a:t>高度</a:t>
            </a:r>
            <a:r>
              <a:rPr kumimoji="1" lang="en-US" altLang="zh-CN" sz="2400" b="1" i="0" u="none" strike="noStrike" kern="0" cap="none" spc="0" normalizeH="0" baseline="0" noProof="0" dirty="0" smtClean="0">
                <a:ln>
                  <a:noFill/>
                </a:ln>
                <a:solidFill>
                  <a:srgbClr val="0066FF"/>
                </a:solidFill>
                <a:effectLst/>
                <a:uLnTx/>
                <a:uFillTx/>
              </a:rPr>
              <a:t>") = 5/8</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0.971 + 3/8</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0.918 = 0.951 bits</a:t>
            </a:r>
            <a:endParaRPr kumimoji="1" lang="en-US" altLang="zh-CN" sz="2400" b="1" i="0" u="none" strike="noStrike" kern="0" cap="none" spc="0" normalizeH="0" baseline="0" noProof="0" dirty="0" smtClean="0">
              <a:ln>
                <a:noFill/>
              </a:ln>
              <a:solidFill>
                <a:srgbClr val="0066FF"/>
              </a:solidFill>
              <a:effectLst/>
              <a:uLnTx/>
              <a:uFillTx/>
            </a:endParaRPr>
          </a:p>
        </p:txBody>
      </p:sp>
      <p:sp>
        <p:nvSpPr>
          <p:cNvPr id="9" name="Rectangle 26"/>
          <p:cNvSpPr>
            <a:spLocks noChangeArrowheads="1"/>
          </p:cNvSpPr>
          <p:nvPr/>
        </p:nvSpPr>
        <p:spPr bwMode="auto">
          <a:xfrm>
            <a:off x="1424384" y="3649910"/>
            <a:ext cx="8458200" cy="858837"/>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anose="02010609060101010101" pitchFamily="2" charset="-122"/>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M(C)-B(C,"</a:t>
            </a:r>
            <a:r>
              <a:rPr kumimoji="1" lang="zh-CN" altLang="en-US" sz="2400" b="1" i="0" u="none" strike="noStrike" kern="0" cap="none" spc="0" normalizeH="0" baseline="0" noProof="0" dirty="0" smtClean="0">
                <a:ln>
                  <a:noFill/>
                </a:ln>
                <a:solidFill>
                  <a:srgbClr val="0066FF"/>
                </a:solidFill>
                <a:effectLst/>
                <a:uLnTx/>
                <a:uFillTx/>
              </a:rPr>
              <a:t>高度</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0.954</a:t>
            </a:r>
            <a:r>
              <a:rPr kumimoji="1" lang="en-US" altLang="zh-CN" sz="2400" b="1" i="0" u="none" strike="noStrike" kern="0" cap="none" spc="0" normalizeH="0" baseline="0" noProof="0" dirty="0" smtClean="0">
                <a:ln>
                  <a:noFill/>
                </a:ln>
                <a:solidFill>
                  <a:srgbClr val="0066FF"/>
                </a:solidFill>
                <a:effectLst/>
                <a:uLnTx/>
                <a:uFillTx/>
              </a:rPr>
              <a:t> - 0.951 = </a:t>
            </a:r>
            <a:r>
              <a:rPr kumimoji="1" lang="en-US" altLang="zh-CN" sz="2400" b="1" i="0" u="none" strike="noStrike" kern="0" cap="none" spc="0" normalizeH="0" baseline="0" noProof="0" dirty="0" smtClean="0">
                <a:ln>
                  <a:noFill/>
                </a:ln>
                <a:solidFill>
                  <a:srgbClr val="FF0000"/>
                </a:solidFill>
                <a:effectLst/>
                <a:uLnTx/>
                <a:uFillTx/>
              </a:rPr>
              <a:t>0.003 bits</a:t>
            </a:r>
            <a:endParaRPr kumimoji="1" lang="en-US" altLang="zh-CN" sz="2400" b="1" i="0" u="none" strike="noStrike" kern="0" cap="none" spc="0" normalizeH="0" baseline="0" noProof="0" dirty="0" smtClean="0">
              <a:ln>
                <a:noFill/>
              </a:ln>
              <a:solidFill>
                <a:srgbClr val="FF0000"/>
              </a:solidFill>
              <a:effectLst/>
              <a:uLnTx/>
              <a:uFillTx/>
            </a:endParaRPr>
          </a:p>
        </p:txBody>
      </p:sp>
      <p:sp>
        <p:nvSpPr>
          <p:cNvPr id="10" name="Rectangle 30"/>
          <p:cNvSpPr>
            <a:spLocks noChangeArrowheads="1"/>
          </p:cNvSpPr>
          <p:nvPr/>
        </p:nvSpPr>
        <p:spPr bwMode="auto">
          <a:xfrm>
            <a:off x="1351359" y="2536924"/>
            <a:ext cx="8534400" cy="830997"/>
          </a:xfrm>
          <a:prstGeom prst="rect">
            <a:avLst/>
          </a:prstGeom>
          <a:solidFill>
            <a:srgbClr val="FFFFCC"/>
          </a:solidFill>
          <a:ln w="9525">
            <a:solidFill>
              <a:srgbClr val="000000"/>
            </a:solidFill>
            <a:miter lim="800000"/>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rPr>
              <a:t>对于上述例子，</a:t>
            </a:r>
            <a:r>
              <a:rPr kumimoji="0" lang="en-US" altLang="zh-CN" sz="2400" b="1" i="0" u="none" strike="noStrike" kern="0" cap="none" spc="0" normalizeH="0" baseline="0" noProof="0" dirty="0" smtClean="0">
                <a:ln>
                  <a:noFill/>
                </a:ln>
                <a:solidFill>
                  <a:srgbClr val="FF0000"/>
                </a:solidFill>
                <a:effectLst/>
                <a:uLnTx/>
                <a:uFillTx/>
                <a:cs typeface="Times New Roman" panose="02020603050405020304" pitchFamily="18" charset="0"/>
              </a:rPr>
              <a:t>C</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集有</a:t>
            </a: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anose="02020603050405020304" pitchFamily="18" charset="0"/>
              </a:rPr>
              <a:t>８</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个例子，</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3</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个为“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5</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为</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，则</a:t>
            </a:r>
            <a:b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b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anose="02020603050405020304" pitchFamily="18" charset="0"/>
              </a:rPr>
              <a:t> </a:t>
            </a:r>
            <a:r>
              <a:rPr kumimoji="0" lang="en-US" altLang="zh-CN" sz="2400" b="1" i="0" u="none" strike="noStrike" kern="0" cap="none" spc="0" normalizeH="0" baseline="0" noProof="0" dirty="0" smtClean="0">
                <a:ln>
                  <a:noFill/>
                </a:ln>
                <a:solidFill>
                  <a:srgbClr val="FF0000"/>
                </a:solidFill>
                <a:effectLst/>
                <a:uLnTx/>
                <a:uFillTx/>
              </a:rPr>
              <a:t>M(C) = </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 0.954 bits</a:t>
            </a:r>
            <a:endParaRPr kumimoji="0" lang="en-US" altLang="zh-CN" sz="2400" b="1" i="0" u="none" strike="noStrike" kern="0" cap="none" spc="0" normalizeH="0" baseline="0" noProof="0" dirty="0" smtClean="0">
              <a:ln>
                <a:noFill/>
              </a:ln>
              <a:solidFill>
                <a:srgbClr val="FF0000"/>
              </a:solidFill>
              <a:effectLst/>
              <a:uLnTx/>
              <a:uFillTx/>
            </a:endParaRPr>
          </a:p>
        </p:txBody>
      </p:sp>
      <p:sp>
        <p:nvSpPr>
          <p:cNvPr id="11" name="Rectangle 32"/>
          <p:cNvSpPr>
            <a:spLocks noChangeArrowheads="1"/>
          </p:cNvSpPr>
          <p:nvPr/>
        </p:nvSpPr>
        <p:spPr bwMode="auto">
          <a:xfrm>
            <a:off x="1351359" y="4768949"/>
            <a:ext cx="8458200" cy="863600"/>
          </a:xfrm>
          <a:prstGeom prst="rect">
            <a:avLst/>
          </a:prstGeom>
          <a:solidFill>
            <a:srgbClr val="FFFFCC"/>
          </a:solidFill>
          <a:ln w="9525">
            <a:solidFill>
              <a:srgbClr val="333399"/>
            </a:solidFill>
            <a:miter lim="800000"/>
          </a:ln>
        </p:spPr>
        <p:txBody>
          <a:bodyPr anchor="ctr" anchorCtr="1"/>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属性</a:t>
            </a:r>
            <a:r>
              <a:rPr kumimoji="1" lang="zh-CN" altLang="en-US" sz="2400" b="1" i="0" u="none" strike="noStrike" kern="0" cap="none" spc="0" normalizeH="0" baseline="0" noProof="0" dirty="0" smtClean="0">
                <a:ln>
                  <a:noFill/>
                </a:ln>
                <a:solidFill>
                  <a:sysClr val="windowText" lastClr="000000"/>
                </a:solidFill>
                <a:effectLst/>
                <a:uLnTx/>
                <a:uFillTx/>
              </a:rPr>
              <a:t>“</a:t>
            </a:r>
            <a:r>
              <a:rPr kumimoji="1" lang="zh-CN" altLang="en-US" sz="2400" b="1" i="0" u="none" strike="noStrike" kern="0" cap="none" spc="0" normalizeH="0" baseline="0" noProof="0" dirty="0" smtClean="0">
                <a:ln>
                  <a:noFill/>
                </a:ln>
                <a:solidFill>
                  <a:srgbClr val="0066FF"/>
                </a:solidFill>
                <a:effectLst/>
                <a:uLnTx/>
                <a:uFillTx/>
                <a:ea typeface="黑体" panose="02010609060101010101" pitchFamily="2" charset="-122"/>
              </a:rPr>
              <a:t>发色</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作为</a:t>
            </a:r>
            <a:r>
              <a:rPr kumimoji="1" lang="zh-CN" altLang="en-US" sz="2400" b="1" i="0" u="none" strike="noStrike" kern="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rPr>
              <a:t>根节点</a:t>
            </a: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构造决策树</a:t>
            </a:r>
            <a:endParaRPr kumimoji="1" lang="zh-CN" altLang="en-US" sz="2400" b="1" i="0" u="none" strike="noStrike" kern="0" cap="none" spc="0" normalizeH="0" baseline="0" noProof="0" dirty="0" smtClean="0">
              <a:ln>
                <a:noFill/>
              </a:ln>
              <a:solidFill>
                <a:srgbClr val="0066FF"/>
              </a:solidFill>
              <a:effectLst/>
              <a:uLnTx/>
              <a:uFillTx/>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1" nodeType="clickEffect">
                                  <p:stCondLst>
                                    <p:cond delay="0"/>
                                  </p:stCondLst>
                                  <p:childTnLst>
                                    <p:animEffect transition="out" filter="box(in)">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4" presetClass="exit" presetSubtype="16" fill="hold" grpId="0" nodeType="withEffect">
                                  <p:stCondLst>
                                    <p:cond delay="0"/>
                                  </p:stCondLst>
                                  <p:childTnLst>
                                    <p:animEffect transition="out" filter="box(in)">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ox(in)">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0" grpId="1"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4"/>
          <p:cNvSpPr txBox="1">
            <a:spLocks noChangeArrowheads="1"/>
          </p:cNvSpPr>
          <p:nvPr/>
        </p:nvSpPr>
        <p:spPr bwMode="auto">
          <a:xfrm>
            <a:off x="3779838" y="34369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发色</a:t>
            </a:r>
            <a:endParaRPr lang="zh-CN" altLang="en-US" sz="2400" b="1">
              <a:solidFill>
                <a:srgbClr val="0066FF"/>
              </a:solidFill>
              <a:ea typeface="黑体" panose="02010609060101010101" pitchFamily="2" charset="-122"/>
            </a:endParaRPr>
          </a:p>
        </p:txBody>
      </p:sp>
      <p:sp>
        <p:nvSpPr>
          <p:cNvPr id="9" name="Text Box 5"/>
          <p:cNvSpPr txBox="1">
            <a:spLocks noChangeArrowheads="1"/>
          </p:cNvSpPr>
          <p:nvPr/>
        </p:nvSpPr>
        <p:spPr bwMode="auto">
          <a:xfrm>
            <a:off x="2195513" y="38687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黑色</a:t>
            </a:r>
            <a:endParaRPr lang="zh-CN" altLang="en-US" sz="2400" b="1">
              <a:ea typeface="黑体" panose="02010609060101010101" pitchFamily="2" charset="-122"/>
            </a:endParaRPr>
          </a:p>
        </p:txBody>
      </p:sp>
      <p:sp>
        <p:nvSpPr>
          <p:cNvPr id="10" name="Text Box 6"/>
          <p:cNvSpPr txBox="1">
            <a:spLocks noChangeArrowheads="1"/>
          </p:cNvSpPr>
          <p:nvPr/>
        </p:nvSpPr>
        <p:spPr bwMode="auto">
          <a:xfrm>
            <a:off x="4284663" y="40846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红色</a:t>
            </a:r>
            <a:endParaRPr lang="zh-CN" altLang="en-US" sz="2400" b="1">
              <a:ea typeface="黑体" panose="02010609060101010101" pitchFamily="2" charset="-122"/>
            </a:endParaRPr>
          </a:p>
        </p:txBody>
      </p:sp>
      <p:sp>
        <p:nvSpPr>
          <p:cNvPr id="11" name="Text Box 7"/>
          <p:cNvSpPr txBox="1">
            <a:spLocks noChangeArrowheads="1"/>
          </p:cNvSpPr>
          <p:nvPr/>
        </p:nvSpPr>
        <p:spPr bwMode="auto">
          <a:xfrm>
            <a:off x="5867400" y="394017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金色</a:t>
            </a:r>
            <a:endParaRPr lang="zh-CN" altLang="en-US" sz="2400" b="1">
              <a:ea typeface="黑体" panose="02010609060101010101" pitchFamily="2" charset="-122"/>
            </a:endParaRPr>
          </a:p>
        </p:txBody>
      </p:sp>
      <p:sp>
        <p:nvSpPr>
          <p:cNvPr id="12" name="Text Box 8"/>
          <p:cNvSpPr txBox="1">
            <a:spLocks noChangeArrowheads="1"/>
          </p:cNvSpPr>
          <p:nvPr/>
        </p:nvSpPr>
        <p:spPr bwMode="auto">
          <a:xfrm>
            <a:off x="0" y="4652963"/>
            <a:ext cx="32766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｛矮、黑色、蓝色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cxnSp>
        <p:nvCxnSpPr>
          <p:cNvPr id="13" name="AutoShape 9"/>
          <p:cNvCxnSpPr>
            <a:cxnSpLocks noChangeShapeType="1"/>
            <a:stCxn id="6" idx="2"/>
            <a:endCxn id="12" idx="0"/>
          </p:cNvCxnSpPr>
          <p:nvPr/>
        </p:nvCxnSpPr>
        <p:spPr bwMode="auto">
          <a:xfrm flipH="1">
            <a:off x="1638300" y="3894138"/>
            <a:ext cx="2897188" cy="75882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4" name="Text Box 10"/>
          <p:cNvSpPr txBox="1">
            <a:spLocks noChangeArrowheads="1"/>
          </p:cNvSpPr>
          <p:nvPr/>
        </p:nvSpPr>
        <p:spPr bwMode="auto">
          <a:xfrm>
            <a:off x="2987675" y="4732338"/>
            <a:ext cx="3276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｛高、红色、蓝色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p:txBody>
      </p:sp>
      <p:sp>
        <p:nvSpPr>
          <p:cNvPr id="15" name="Text Box 11"/>
          <p:cNvSpPr txBox="1">
            <a:spLocks noChangeArrowheads="1"/>
          </p:cNvSpPr>
          <p:nvPr/>
        </p:nvSpPr>
        <p:spPr bwMode="auto">
          <a:xfrm>
            <a:off x="5867400" y="4732338"/>
            <a:ext cx="32766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｛矮、金色、蓝色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｛高、金色、棕色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｛高、金色、蓝色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｛矮、金色、棕色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p:txBody>
      </p:sp>
      <p:cxnSp>
        <p:nvCxnSpPr>
          <p:cNvPr id="16" name="AutoShape 12"/>
          <p:cNvCxnSpPr>
            <a:cxnSpLocks noChangeShapeType="1"/>
            <a:stCxn id="6" idx="2"/>
            <a:endCxn id="14" idx="0"/>
          </p:cNvCxnSpPr>
          <p:nvPr/>
        </p:nvCxnSpPr>
        <p:spPr bwMode="auto">
          <a:xfrm>
            <a:off x="4535488" y="3894138"/>
            <a:ext cx="90487" cy="8382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7" name="AutoShape 13"/>
          <p:cNvCxnSpPr>
            <a:cxnSpLocks noChangeShapeType="1"/>
            <a:stCxn id="6" idx="2"/>
            <a:endCxn id="15" idx="0"/>
          </p:cNvCxnSpPr>
          <p:nvPr/>
        </p:nvCxnSpPr>
        <p:spPr bwMode="auto">
          <a:xfrm>
            <a:off x="4535488" y="3894138"/>
            <a:ext cx="2970212" cy="8382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8" name="AutoShape 14"/>
          <p:cNvSpPr>
            <a:spLocks noChangeArrowheads="1"/>
          </p:cNvSpPr>
          <p:nvPr/>
        </p:nvSpPr>
        <p:spPr bwMode="auto">
          <a:xfrm>
            <a:off x="468313" y="2924175"/>
            <a:ext cx="2232025" cy="504825"/>
          </a:xfrm>
          <a:prstGeom prst="wedgeRectCallout">
            <a:avLst>
              <a:gd name="adj1" fmla="val -13301"/>
              <a:gd name="adj2" fmla="val 317296"/>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=0</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19" name="AutoShape 15"/>
          <p:cNvSpPr>
            <a:spLocks noChangeArrowheads="1"/>
          </p:cNvSpPr>
          <p:nvPr/>
        </p:nvSpPr>
        <p:spPr bwMode="auto">
          <a:xfrm>
            <a:off x="3492500" y="5956300"/>
            <a:ext cx="2232025" cy="504825"/>
          </a:xfrm>
          <a:prstGeom prst="wedgeRectCallout">
            <a:avLst>
              <a:gd name="adj1" fmla="val 8676"/>
              <a:gd name="adj2" fmla="val -207546"/>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=0</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0" name="Rectangle 17"/>
          <p:cNvSpPr>
            <a:spLocks noChangeArrowheads="1"/>
          </p:cNvSpPr>
          <p:nvPr/>
        </p:nvSpPr>
        <p:spPr bwMode="auto">
          <a:xfrm>
            <a:off x="468313" y="981075"/>
            <a:ext cx="8458200" cy="858838"/>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以属性</a:t>
            </a:r>
            <a:r>
              <a:rPr kumimoji="1" lang="zh-CN" altLang="en-US" sz="2400" b="1" i="0" u="none" strike="noStrike" kern="0" cap="none" spc="0" normalizeH="0" baseline="0" noProof="0" dirty="0" smtClean="0">
                <a:ln>
                  <a:noFill/>
                </a:ln>
                <a:solidFill>
                  <a:sysClr val="windowText" lastClr="000000"/>
                </a:solidFill>
                <a:effectLst/>
                <a:uLnTx/>
                <a:uFillTx/>
              </a:rPr>
              <a:t>“</a:t>
            </a:r>
            <a:r>
              <a:rPr kumimoji="1" lang="zh-CN" altLang="en-US" sz="2400" b="1" i="0" u="none" strike="noStrike" kern="0" cap="none" spc="0" normalizeH="0" baseline="0" noProof="0" dirty="0" smtClean="0">
                <a:ln>
                  <a:noFill/>
                </a:ln>
                <a:solidFill>
                  <a:srgbClr val="0066FF"/>
                </a:solidFill>
                <a:effectLst/>
                <a:uLnTx/>
                <a:uFillTx/>
                <a:ea typeface="黑体" panose="02010609060101010101" pitchFamily="2" charset="-122"/>
              </a:rPr>
              <a:t>发色</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作划分后进一步判别所需的期望信息量为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br>
            <a:r>
              <a:rPr kumimoji="1" lang="zh-CN" altLang="en-US" sz="2400" b="1" i="0" u="none" strike="noStrike" kern="0" cap="none" spc="0" normalizeH="0" baseline="0" noProof="0" dirty="0" smtClean="0">
                <a:ln>
                  <a:noFill/>
                </a:ln>
                <a:solidFill>
                  <a:srgbClr val="0066FF"/>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B(C,“</a:t>
            </a:r>
            <a:r>
              <a:rPr kumimoji="1" lang="zh-CN" altLang="en-US" sz="2400" b="1" i="0" u="none" strike="noStrike" kern="0" cap="none" spc="0" normalizeH="0" baseline="0" noProof="0" dirty="0" smtClean="0">
                <a:ln>
                  <a:noFill/>
                </a:ln>
                <a:solidFill>
                  <a:srgbClr val="0066FF"/>
                </a:solidFill>
                <a:effectLst/>
                <a:uLnTx/>
                <a:uFillTx/>
                <a:ea typeface="黑体" panose="02010609060101010101" pitchFamily="2" charset="-122"/>
              </a:rPr>
              <a:t>发色</a:t>
            </a:r>
            <a:r>
              <a:rPr kumimoji="1" lang="zh-CN" altLang="en-US" sz="2400" b="1" i="0" u="none" strike="noStrike" kern="0" cap="none" spc="0" normalizeH="0" baseline="0" noProof="0" dirty="0" smtClean="0">
                <a:ln>
                  <a:noFill/>
                </a:ln>
                <a:solidFill>
                  <a:srgbClr val="0066FF"/>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 = 3/8</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0</a:t>
            </a:r>
            <a:r>
              <a:rPr kumimoji="1" lang="en-US" altLang="zh-CN" sz="2400" b="1" i="0" u="none" strike="noStrike" kern="0" cap="none" spc="0" normalizeH="0" baseline="0" noProof="0" dirty="0" smtClean="0">
                <a:ln>
                  <a:noFill/>
                </a:ln>
                <a:solidFill>
                  <a:srgbClr val="0066FF"/>
                </a:solidFill>
                <a:effectLst/>
                <a:uLnTx/>
                <a:uFillTx/>
              </a:rPr>
              <a:t> + 1/8</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0</a:t>
            </a:r>
            <a:r>
              <a:rPr kumimoji="1" lang="en-US" altLang="zh-CN" sz="2400" b="1" i="0" u="none" strike="noStrike" kern="0" cap="none" spc="0" normalizeH="0" baseline="0" noProof="0" dirty="0" smtClean="0">
                <a:ln>
                  <a:noFill/>
                </a:ln>
                <a:solidFill>
                  <a:srgbClr val="0066FF"/>
                </a:solidFill>
                <a:effectLst/>
                <a:uLnTx/>
                <a:uFillTx/>
              </a:rPr>
              <a:t> + 4/8</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1 </a:t>
            </a:r>
            <a:r>
              <a:rPr kumimoji="1" lang="en-US" altLang="zh-CN" sz="2400" b="1" i="0" u="none" strike="noStrike" kern="0" cap="none" spc="0" normalizeH="0" baseline="0" noProof="0" dirty="0" smtClean="0">
                <a:ln>
                  <a:noFill/>
                </a:ln>
                <a:solidFill>
                  <a:srgbClr val="0066FF"/>
                </a:solidFill>
                <a:effectLst/>
                <a:uLnTx/>
                <a:uFillTx/>
              </a:rPr>
              <a:t>= 0.5 bits</a:t>
            </a:r>
            <a:endParaRPr kumimoji="1" lang="en-US" altLang="zh-CN" sz="2400" b="1" i="0" u="none" strike="noStrike" kern="0" cap="none" spc="0" normalizeH="0" baseline="0" noProof="0" dirty="0" smtClean="0">
              <a:ln>
                <a:noFill/>
              </a:ln>
              <a:solidFill>
                <a:srgbClr val="0066FF"/>
              </a:solidFill>
              <a:effectLst/>
              <a:uLnTx/>
              <a:uFillTx/>
            </a:endParaRPr>
          </a:p>
        </p:txBody>
      </p:sp>
      <p:sp>
        <p:nvSpPr>
          <p:cNvPr id="21" name="AutoShape 18"/>
          <p:cNvSpPr>
            <a:spLocks noChangeArrowheads="1"/>
          </p:cNvSpPr>
          <p:nvPr/>
        </p:nvSpPr>
        <p:spPr bwMode="auto">
          <a:xfrm>
            <a:off x="4211638" y="3508375"/>
            <a:ext cx="4681537" cy="504825"/>
          </a:xfrm>
          <a:prstGeom prst="wedgeRectCallout">
            <a:avLst>
              <a:gd name="adj1" fmla="val 30060"/>
              <a:gd name="adj2" fmla="val 187106"/>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=1</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2" name="Rectangle 19"/>
          <p:cNvSpPr>
            <a:spLocks noChangeArrowheads="1"/>
          </p:cNvSpPr>
          <p:nvPr/>
        </p:nvSpPr>
        <p:spPr bwMode="auto">
          <a:xfrm>
            <a:off x="468313" y="1844675"/>
            <a:ext cx="8458200" cy="858838"/>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anose="02010609060101010101" pitchFamily="2" charset="-122"/>
              </a:rPr>
              <a:t>发色</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br>
            <a:r>
              <a:rPr kumimoji="1" lang="zh-CN" altLang="en-US" sz="2400" b="1" i="0" u="none" strike="noStrike" kern="0" cap="none" spc="0" normalizeH="0" baseline="0" noProof="0" dirty="0" smtClean="0">
                <a:ln>
                  <a:noFill/>
                </a:ln>
                <a:solidFill>
                  <a:srgbClr val="0066FF"/>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M(C)-B(C,"</a:t>
            </a:r>
            <a:r>
              <a:rPr kumimoji="1" lang="zh-CN" altLang="en-US" sz="2400" b="1" i="0" u="none" strike="noStrike" kern="0" cap="none" spc="0" normalizeH="0" baseline="0" noProof="0" dirty="0" smtClean="0">
                <a:ln>
                  <a:noFill/>
                </a:ln>
                <a:solidFill>
                  <a:srgbClr val="0066FF"/>
                </a:solidFill>
                <a:effectLst/>
                <a:uLnTx/>
                <a:uFillTx/>
                <a:ea typeface="黑体" panose="02010609060101010101" pitchFamily="2" charset="-122"/>
              </a:rPr>
              <a:t>发色</a:t>
            </a:r>
            <a:r>
              <a:rPr kumimoji="1" lang="en-US" altLang="zh-CN" sz="2400" b="1" i="0" u="none" strike="noStrike" kern="0" cap="none" spc="0" normalizeH="0" baseline="0" noProof="0" dirty="0" smtClean="0">
                <a:ln>
                  <a:noFill/>
                </a:ln>
                <a:solidFill>
                  <a:srgbClr val="0066FF"/>
                </a:solidFill>
                <a:effectLst/>
                <a:uLnTx/>
                <a:uFillTx/>
              </a:rPr>
              <a:t>") = 0.954 - 0.5 = </a:t>
            </a:r>
            <a:r>
              <a:rPr kumimoji="1" lang="en-US" altLang="zh-CN" sz="2400" b="1" i="0" u="none" strike="noStrike" kern="0" cap="none" spc="0" normalizeH="0" baseline="0" noProof="0" dirty="0" smtClean="0">
                <a:ln>
                  <a:noFill/>
                </a:ln>
                <a:solidFill>
                  <a:srgbClr val="FF0000"/>
                </a:solidFill>
                <a:effectLst/>
                <a:uLnTx/>
                <a:uFillTx/>
              </a:rPr>
              <a:t>0.454 bits</a:t>
            </a:r>
            <a:endParaRPr kumimoji="1" lang="en-US" altLang="zh-CN" sz="2400" b="1" i="0" u="none" strike="noStrike" kern="0" cap="none" spc="0" normalizeH="0" baseline="0" noProof="0" dirty="0" smtClean="0">
              <a:ln>
                <a:noFill/>
              </a:ln>
              <a:solidFill>
                <a:srgbClr val="FF0000"/>
              </a:solidFill>
              <a:effectLst/>
              <a:uLnTx/>
              <a:uFillTx/>
            </a:endParaRPr>
          </a:p>
        </p:txBody>
      </p:sp>
      <p:sp>
        <p:nvSpPr>
          <p:cNvPr id="23" name="Text Box 22"/>
          <p:cNvSpPr txBox="1">
            <a:spLocks noChangeArrowheads="1"/>
          </p:cNvSpPr>
          <p:nvPr/>
        </p:nvSpPr>
        <p:spPr bwMode="auto">
          <a:xfrm>
            <a:off x="1403350" y="3573463"/>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黑</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4" name="Text Box 23"/>
          <p:cNvSpPr txBox="1">
            <a:spLocks noChangeArrowheads="1"/>
          </p:cNvSpPr>
          <p:nvPr/>
        </p:nvSpPr>
        <p:spPr bwMode="auto">
          <a:xfrm>
            <a:off x="3492500" y="5445125"/>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红</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5" name="Text Box 24"/>
          <p:cNvSpPr txBox="1">
            <a:spLocks noChangeArrowheads="1"/>
          </p:cNvSpPr>
          <p:nvPr/>
        </p:nvSpPr>
        <p:spPr bwMode="auto">
          <a:xfrm>
            <a:off x="6443663" y="2997200"/>
            <a:ext cx="1223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金</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6" name="AutoShape 25"/>
          <p:cNvSpPr>
            <a:spLocks noChangeArrowheads="1"/>
          </p:cNvSpPr>
          <p:nvPr/>
        </p:nvSpPr>
        <p:spPr bwMode="auto">
          <a:xfrm>
            <a:off x="468313" y="2924175"/>
            <a:ext cx="2232025" cy="504825"/>
          </a:xfrm>
          <a:prstGeom prst="wedgeRectCallout">
            <a:avLst>
              <a:gd name="adj1" fmla="val -24255"/>
              <a:gd name="adj2" fmla="val 318556"/>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FF0000"/>
                </a:solidFill>
                <a:effectLst/>
                <a:uLnTx/>
                <a:uFillTx/>
              </a:rPr>
              <a:t>黑</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=3/8</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7" name="AutoShape 26"/>
          <p:cNvSpPr>
            <a:spLocks noChangeArrowheads="1"/>
          </p:cNvSpPr>
          <p:nvPr/>
        </p:nvSpPr>
        <p:spPr bwMode="auto">
          <a:xfrm>
            <a:off x="3276600" y="2924175"/>
            <a:ext cx="2232025" cy="504825"/>
          </a:xfrm>
          <a:prstGeom prst="wedgeRectCallout">
            <a:avLst>
              <a:gd name="adj1" fmla="val -7111"/>
              <a:gd name="adj2" fmla="val 154088"/>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FF0000"/>
                </a:solidFill>
                <a:effectLst/>
                <a:uLnTx/>
                <a:uFillTx/>
              </a:rPr>
              <a:t>红</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=1/8</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8" name="AutoShape 27"/>
          <p:cNvSpPr>
            <a:spLocks noChangeArrowheads="1"/>
          </p:cNvSpPr>
          <p:nvPr/>
        </p:nvSpPr>
        <p:spPr bwMode="auto">
          <a:xfrm>
            <a:off x="6372225" y="3500438"/>
            <a:ext cx="2232025" cy="504825"/>
          </a:xfrm>
          <a:prstGeom prst="wedgeRectCallout">
            <a:avLst>
              <a:gd name="adj1" fmla="val 6829"/>
              <a:gd name="adj2" fmla="val 167926"/>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rgbClr val="0066FF"/>
                </a:solidFill>
                <a:effectLst/>
                <a:uLnTx/>
                <a:uFillTx/>
              </a:rPr>
              <a:t>P(</a:t>
            </a:r>
            <a:r>
              <a:rPr lang="zh-CN" altLang="en-US" sz="2400" b="1" kern="0" dirty="0">
                <a:solidFill>
                  <a:srgbClr val="FF0000"/>
                </a:solidFill>
              </a:rPr>
              <a:t>金</a:t>
            </a:r>
            <a:r>
              <a:rPr kumimoji="0" lang="en-US" altLang="zh-CN" sz="2400" b="1" i="0" u="none" strike="noStrike" kern="0" cap="none" spc="0" normalizeH="0" baseline="0" noProof="0" dirty="0" smtClean="0">
                <a:ln>
                  <a:noFill/>
                </a:ln>
                <a:solidFill>
                  <a:srgbClr val="0066FF"/>
                </a:solidFill>
                <a:effectLst/>
                <a:uLnTx/>
                <a:uFillTx/>
              </a:rPr>
              <a:t>)</a:t>
            </a:r>
            <a:r>
              <a:rPr kumimoji="0" lang="en-US" altLang="zh-CN" sz="2400" b="0" i="0" u="none" strike="noStrike" kern="0" cap="none" spc="0" normalizeH="0" baseline="0" noProof="0" dirty="0" smtClean="0">
                <a:ln>
                  <a:noFill/>
                </a:ln>
                <a:solidFill>
                  <a:sysClr val="windowText" lastClr="000000"/>
                </a:solidFill>
                <a:effectLst/>
                <a:uLnTx/>
                <a:uFillTx/>
              </a:rPr>
              <a:t> </a:t>
            </a:r>
            <a:r>
              <a:rPr kumimoji="0" lang="en-US" altLang="zh-CN" sz="2400" b="1" i="0" u="none" strike="noStrike" kern="0" cap="none" spc="0" normalizeH="0" baseline="0" noProof="0" dirty="0" smtClean="0">
                <a:ln>
                  <a:noFill/>
                </a:ln>
                <a:solidFill>
                  <a:srgbClr val="FF0000"/>
                </a:solidFill>
                <a:effectLst/>
                <a:uLnTx/>
                <a:uFillTx/>
                <a:ea typeface="黑体" panose="02010609060101010101" pitchFamily="2" charset="-122"/>
              </a:rPr>
              <a:t>=4/8</a:t>
            </a:r>
            <a:endParaRPr kumimoji="0" lang="en-US" altLang="zh-CN" sz="2400" b="1" i="0" u="none" strike="noStrike" kern="0" cap="none" spc="0" normalizeH="0" baseline="0" noProof="0" dirty="0" smtClean="0">
              <a:ln>
                <a:noFill/>
              </a:ln>
              <a:solidFill>
                <a:srgbClr val="FF0000"/>
              </a:solidFill>
              <a:effectLst/>
              <a:uLnTx/>
              <a:uFillTx/>
              <a:ea typeface="黑体" panose="02010609060101010101" pitchFamily="2" charset="-122"/>
            </a:endParaRPr>
          </a:p>
        </p:txBody>
      </p:sp>
      <p:sp>
        <p:nvSpPr>
          <p:cNvPr id="29" name="Text Box 28"/>
          <p:cNvSpPr txBox="1">
            <a:spLocks noChangeArrowheads="1"/>
          </p:cNvSpPr>
          <p:nvPr/>
        </p:nvSpPr>
        <p:spPr bwMode="auto">
          <a:xfrm>
            <a:off x="1403350" y="357346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黑</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)=0</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30" name="Text Box 29"/>
          <p:cNvSpPr txBox="1">
            <a:spLocks noChangeArrowheads="1"/>
          </p:cNvSpPr>
          <p:nvPr/>
        </p:nvSpPr>
        <p:spPr bwMode="auto">
          <a:xfrm>
            <a:off x="3492500" y="5445125"/>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红</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)=0</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31" name="Text Box 30"/>
          <p:cNvSpPr txBox="1">
            <a:spLocks noChangeArrowheads="1"/>
          </p:cNvSpPr>
          <p:nvPr/>
        </p:nvSpPr>
        <p:spPr bwMode="auto">
          <a:xfrm>
            <a:off x="6443663" y="2997200"/>
            <a:ext cx="1512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金</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pic>
        <p:nvPicPr>
          <p:cNvPr id="3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63723" y="2145062"/>
            <a:ext cx="4116279" cy="285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900" decel="100000" fill="hold"/>
                                        <p:tgtEl>
                                          <p:spTgt spid="2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900" decel="100000" fill="hold"/>
                                        <p:tgtEl>
                                          <p:spTgt spid="2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900" decel="100000" fill="hold"/>
                                        <p:tgtEl>
                                          <p:spTgt spid="2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strips(downLef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strips(downLeft)">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strips(downLef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grpId="1" nodeType="clickEffect">
                                  <p:stCondLst>
                                    <p:cond delay="0"/>
                                  </p:stCondLst>
                                  <p:childTnLst>
                                    <p:anim calcmode="lin" valueType="num">
                                      <p:cBhvr additive="base">
                                        <p:cTn id="45" dur="500"/>
                                        <p:tgtEl>
                                          <p:spTgt spid="18"/>
                                        </p:tgtEl>
                                        <p:attrNameLst>
                                          <p:attrName>ppt_x</p:attrName>
                                        </p:attrNameLst>
                                      </p:cBhvr>
                                      <p:tavLst>
                                        <p:tav tm="0">
                                          <p:val>
                                            <p:strVal val="ppt_x"/>
                                          </p:val>
                                        </p:tav>
                                        <p:tav tm="100000">
                                          <p:val>
                                            <p:strVal val="ppt_x"/>
                                          </p:val>
                                        </p:tav>
                                      </p:tavLst>
                                    </p:anim>
                                    <p:anim calcmode="lin" valueType="num">
                                      <p:cBhvr additive="base">
                                        <p:cTn id="46" dur="500"/>
                                        <p:tgtEl>
                                          <p:spTgt spid="18"/>
                                        </p:tgtEl>
                                        <p:attrNameLst>
                                          <p:attrName>ppt_y</p:attrName>
                                        </p:attrNameLst>
                                      </p:cBhvr>
                                      <p:tavLst>
                                        <p:tav tm="0">
                                          <p:val>
                                            <p:strVal val="ppt_y"/>
                                          </p:val>
                                        </p:tav>
                                        <p:tav tm="100000">
                                          <p:val>
                                            <p:strVal val="1+ppt_h/2"/>
                                          </p:val>
                                        </p:tav>
                                      </p:tavLst>
                                    </p:anim>
                                    <p:set>
                                      <p:cBhvr>
                                        <p:cTn id="47" dur="1" fill="hold">
                                          <p:stCondLst>
                                            <p:cond delay="499"/>
                                          </p:stCondLst>
                                        </p:cTn>
                                        <p:tgtEl>
                                          <p:spTgt spid="18"/>
                                        </p:tgtEl>
                                        <p:attrNameLst>
                                          <p:attrName>style.visibility</p:attrName>
                                        </p:attrNameLst>
                                      </p:cBhvr>
                                      <p:to>
                                        <p:strVal val="hidden"/>
                                      </p:to>
                                    </p:set>
                                  </p:childTnLst>
                                </p:cTn>
                              </p:par>
                              <p:par>
                                <p:cTn id="48" presetID="2" presetClass="exit" presetSubtype="4" fill="hold" grpId="1" nodeType="withEffect">
                                  <p:stCondLst>
                                    <p:cond delay="0"/>
                                  </p:stCondLst>
                                  <p:childTnLst>
                                    <p:anim calcmode="lin" valueType="num">
                                      <p:cBhvr additive="base">
                                        <p:cTn id="49" dur="500"/>
                                        <p:tgtEl>
                                          <p:spTgt spid="21"/>
                                        </p:tgtEl>
                                        <p:attrNameLst>
                                          <p:attrName>ppt_x</p:attrName>
                                        </p:attrNameLst>
                                      </p:cBhvr>
                                      <p:tavLst>
                                        <p:tav tm="0">
                                          <p:val>
                                            <p:strVal val="ppt_x"/>
                                          </p:val>
                                        </p:tav>
                                        <p:tav tm="100000">
                                          <p:val>
                                            <p:strVal val="ppt_x"/>
                                          </p:val>
                                        </p:tav>
                                      </p:tavLst>
                                    </p:anim>
                                    <p:anim calcmode="lin" valueType="num">
                                      <p:cBhvr additive="base">
                                        <p:cTn id="50" dur="500"/>
                                        <p:tgtEl>
                                          <p:spTgt spid="21"/>
                                        </p:tgtEl>
                                        <p:attrNameLst>
                                          <p:attrName>ppt_y</p:attrName>
                                        </p:attrNameLst>
                                      </p:cBhvr>
                                      <p:tavLst>
                                        <p:tav tm="0">
                                          <p:val>
                                            <p:strVal val="ppt_y"/>
                                          </p:val>
                                        </p:tav>
                                        <p:tav tm="100000">
                                          <p:val>
                                            <p:strVal val="1+ppt_h/2"/>
                                          </p:val>
                                        </p:tav>
                                      </p:tavLst>
                                    </p:anim>
                                    <p:set>
                                      <p:cBhvr>
                                        <p:cTn id="51" dur="1" fill="hold">
                                          <p:stCondLst>
                                            <p:cond delay="499"/>
                                          </p:stCondLst>
                                        </p:cTn>
                                        <p:tgtEl>
                                          <p:spTgt spid="21"/>
                                        </p:tgtEl>
                                        <p:attrNameLst>
                                          <p:attrName>style.visibility</p:attrName>
                                        </p:attrNameLst>
                                      </p:cBhvr>
                                      <p:to>
                                        <p:strVal val="hidden"/>
                                      </p:to>
                                    </p:set>
                                  </p:childTnLst>
                                </p:cTn>
                              </p:par>
                              <p:par>
                                <p:cTn id="52" presetID="2" presetClass="exit" presetSubtype="4" fill="hold" grpId="1" nodeType="withEffect">
                                  <p:stCondLst>
                                    <p:cond delay="0"/>
                                  </p:stCondLst>
                                  <p:childTnLst>
                                    <p:anim calcmode="lin" valueType="num">
                                      <p:cBhvr additive="base">
                                        <p:cTn id="53" dur="500"/>
                                        <p:tgtEl>
                                          <p:spTgt spid="19"/>
                                        </p:tgtEl>
                                        <p:attrNameLst>
                                          <p:attrName>ppt_x</p:attrName>
                                        </p:attrNameLst>
                                      </p:cBhvr>
                                      <p:tavLst>
                                        <p:tav tm="0">
                                          <p:val>
                                            <p:strVal val="ppt_x"/>
                                          </p:val>
                                        </p:tav>
                                        <p:tav tm="100000">
                                          <p:val>
                                            <p:strVal val="ppt_x"/>
                                          </p:val>
                                        </p:tav>
                                      </p:tavLst>
                                    </p:anim>
                                    <p:anim calcmode="lin" valueType="num">
                                      <p:cBhvr additive="base">
                                        <p:cTn id="54" dur="500"/>
                                        <p:tgtEl>
                                          <p:spTgt spid="19"/>
                                        </p:tgtEl>
                                        <p:attrNameLst>
                                          <p:attrName>ppt_y</p:attrName>
                                        </p:attrNameLst>
                                      </p:cBhvr>
                                      <p:tavLst>
                                        <p:tav tm="0">
                                          <p:val>
                                            <p:strVal val="ppt_y"/>
                                          </p:val>
                                        </p:tav>
                                        <p:tav tm="100000">
                                          <p:val>
                                            <p:strVal val="1+ppt_h/2"/>
                                          </p:val>
                                        </p:tav>
                                      </p:tavLst>
                                    </p:anim>
                                    <p:set>
                                      <p:cBhvr>
                                        <p:cTn id="55" dur="1" fill="hold">
                                          <p:stCondLst>
                                            <p:cond delay="499"/>
                                          </p:stCondLst>
                                        </p:cTn>
                                        <p:tgtEl>
                                          <p:spTgt spid="1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xit" presetSubtype="4" fill="hold" grpId="1" nodeType="clickEffect">
                                  <p:stCondLst>
                                    <p:cond delay="0"/>
                                  </p:stCondLst>
                                  <p:childTnLst>
                                    <p:anim calcmode="lin" valueType="num">
                                      <p:cBhvr additive="base">
                                        <p:cTn id="59" dur="500"/>
                                        <p:tgtEl>
                                          <p:spTgt spid="25"/>
                                        </p:tgtEl>
                                        <p:attrNameLst>
                                          <p:attrName>ppt_x</p:attrName>
                                        </p:attrNameLst>
                                      </p:cBhvr>
                                      <p:tavLst>
                                        <p:tav tm="0">
                                          <p:val>
                                            <p:strVal val="ppt_x"/>
                                          </p:val>
                                        </p:tav>
                                        <p:tav tm="100000">
                                          <p:val>
                                            <p:strVal val="ppt_x"/>
                                          </p:val>
                                        </p:tav>
                                      </p:tavLst>
                                    </p:anim>
                                    <p:anim calcmode="lin" valueType="num">
                                      <p:cBhvr additive="base">
                                        <p:cTn id="60" dur="500"/>
                                        <p:tgtEl>
                                          <p:spTgt spid="25"/>
                                        </p:tgtEl>
                                        <p:attrNameLst>
                                          <p:attrName>ppt_y</p:attrName>
                                        </p:attrNameLst>
                                      </p:cBhvr>
                                      <p:tavLst>
                                        <p:tav tm="0">
                                          <p:val>
                                            <p:strVal val="ppt_y"/>
                                          </p:val>
                                        </p:tav>
                                        <p:tav tm="100000">
                                          <p:val>
                                            <p:strVal val="1+ppt_h/2"/>
                                          </p:val>
                                        </p:tav>
                                      </p:tavLst>
                                    </p:anim>
                                    <p:set>
                                      <p:cBhvr>
                                        <p:cTn id="61" dur="1" fill="hold">
                                          <p:stCondLst>
                                            <p:cond delay="499"/>
                                          </p:stCondLst>
                                        </p:cTn>
                                        <p:tgtEl>
                                          <p:spTgt spid="25"/>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ppt_x"/>
                                          </p:val>
                                        </p:tav>
                                      </p:tavLst>
                                    </p:anim>
                                    <p:anim calcmode="lin" valueType="num">
                                      <p:cBhvr additive="base">
                                        <p:cTn id="64" dur="500"/>
                                        <p:tgtEl>
                                          <p:spTgt spid="24"/>
                                        </p:tgtEl>
                                        <p:attrNameLst>
                                          <p:attrName>ppt_y</p:attrName>
                                        </p:attrNameLst>
                                      </p:cBhvr>
                                      <p:tavLst>
                                        <p:tav tm="0">
                                          <p:val>
                                            <p:strVal val="ppt_y"/>
                                          </p:val>
                                        </p:tav>
                                        <p:tav tm="100000">
                                          <p:val>
                                            <p:strVal val="1+ppt_h/2"/>
                                          </p:val>
                                        </p:tav>
                                      </p:tavLst>
                                    </p:anim>
                                    <p:set>
                                      <p:cBhvr>
                                        <p:cTn id="65" dur="1" fill="hold">
                                          <p:stCondLst>
                                            <p:cond delay="499"/>
                                          </p:stCondLst>
                                        </p:cTn>
                                        <p:tgtEl>
                                          <p:spTgt spid="24"/>
                                        </p:tgtEl>
                                        <p:attrNameLst>
                                          <p:attrName>style.visibility</p:attrName>
                                        </p:attrNameLst>
                                      </p:cBhvr>
                                      <p:to>
                                        <p:strVal val="hidden"/>
                                      </p:to>
                                    </p:set>
                                  </p:childTnLst>
                                </p:cTn>
                              </p:par>
                              <p:par>
                                <p:cTn id="66" presetID="2" presetClass="exit" presetSubtype="4" fill="hold" grpId="1" nodeType="withEffect">
                                  <p:stCondLst>
                                    <p:cond delay="0"/>
                                  </p:stCondLst>
                                  <p:childTnLst>
                                    <p:anim calcmode="lin" valueType="num">
                                      <p:cBhvr additive="base">
                                        <p:cTn id="67" dur="500"/>
                                        <p:tgtEl>
                                          <p:spTgt spid="23"/>
                                        </p:tgtEl>
                                        <p:attrNameLst>
                                          <p:attrName>ppt_x</p:attrName>
                                        </p:attrNameLst>
                                      </p:cBhvr>
                                      <p:tavLst>
                                        <p:tav tm="0">
                                          <p:val>
                                            <p:strVal val="ppt_x"/>
                                          </p:val>
                                        </p:tav>
                                        <p:tav tm="100000">
                                          <p:val>
                                            <p:strVal val="ppt_x"/>
                                          </p:val>
                                        </p:tav>
                                      </p:tavLst>
                                    </p:anim>
                                    <p:anim calcmode="lin" valueType="num">
                                      <p:cBhvr additive="base">
                                        <p:cTn id="68" dur="500"/>
                                        <p:tgtEl>
                                          <p:spTgt spid="23"/>
                                        </p:tgtEl>
                                        <p:attrNameLst>
                                          <p:attrName>ppt_y</p:attrName>
                                        </p:attrNameLst>
                                      </p:cBhvr>
                                      <p:tavLst>
                                        <p:tav tm="0">
                                          <p:val>
                                            <p:strVal val="ppt_y"/>
                                          </p:val>
                                        </p:tav>
                                        <p:tav tm="100000">
                                          <p:val>
                                            <p:strVal val="1+ppt_h/2"/>
                                          </p:val>
                                        </p:tav>
                                      </p:tavLst>
                                    </p:anim>
                                    <p:set>
                                      <p:cBhvr>
                                        <p:cTn id="69" dur="1" fill="hold">
                                          <p:stCondLst>
                                            <p:cond delay="499"/>
                                          </p:stCondLst>
                                        </p:cTn>
                                        <p:tgtEl>
                                          <p:spTgt spid="23"/>
                                        </p:tgtEl>
                                        <p:attrNameLst>
                                          <p:attrName>style.visibility</p:attrName>
                                        </p:attrNameLst>
                                      </p:cBhvr>
                                      <p:to>
                                        <p:strVal val="hidden"/>
                                      </p:to>
                                    </p:set>
                                  </p:childTnLst>
                                </p:cTn>
                              </p:par>
                              <p:par>
                                <p:cTn id="70" presetID="37"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1000"/>
                                        <p:tgtEl>
                                          <p:spTgt spid="29"/>
                                        </p:tgtEl>
                                      </p:cBhvr>
                                    </p:animEffect>
                                    <p:anim calcmode="lin" valueType="num">
                                      <p:cBhvr>
                                        <p:cTn id="73" dur="1000" fill="hold"/>
                                        <p:tgtEl>
                                          <p:spTgt spid="29"/>
                                        </p:tgtEl>
                                        <p:attrNameLst>
                                          <p:attrName>ppt_x</p:attrName>
                                        </p:attrNameLst>
                                      </p:cBhvr>
                                      <p:tavLst>
                                        <p:tav tm="0">
                                          <p:val>
                                            <p:strVal val="#ppt_x"/>
                                          </p:val>
                                        </p:tav>
                                        <p:tav tm="100000">
                                          <p:val>
                                            <p:strVal val="#ppt_x"/>
                                          </p:val>
                                        </p:tav>
                                      </p:tavLst>
                                    </p:anim>
                                    <p:anim calcmode="lin" valueType="num">
                                      <p:cBhvr>
                                        <p:cTn id="74" dur="900" decel="100000" fill="hold"/>
                                        <p:tgtEl>
                                          <p:spTgt spid="29"/>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76" presetID="37"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00"/>
                                        <p:tgtEl>
                                          <p:spTgt spid="30"/>
                                        </p:tgtEl>
                                      </p:cBhvr>
                                    </p:animEffect>
                                    <p:anim calcmode="lin" valueType="num">
                                      <p:cBhvr>
                                        <p:cTn id="79" dur="1000" fill="hold"/>
                                        <p:tgtEl>
                                          <p:spTgt spid="30"/>
                                        </p:tgtEl>
                                        <p:attrNameLst>
                                          <p:attrName>ppt_x</p:attrName>
                                        </p:attrNameLst>
                                      </p:cBhvr>
                                      <p:tavLst>
                                        <p:tav tm="0">
                                          <p:val>
                                            <p:strVal val="#ppt_x"/>
                                          </p:val>
                                        </p:tav>
                                        <p:tav tm="100000">
                                          <p:val>
                                            <p:strVal val="#ppt_x"/>
                                          </p:val>
                                        </p:tav>
                                      </p:tavLst>
                                    </p:anim>
                                    <p:anim calcmode="lin" valueType="num">
                                      <p:cBhvr>
                                        <p:cTn id="80" dur="900" decel="100000" fill="hold"/>
                                        <p:tgtEl>
                                          <p:spTgt spid="30"/>
                                        </p:tgtEl>
                                        <p:attrNameLst>
                                          <p:attrName>ppt_y</p:attrName>
                                        </p:attrNameLst>
                                      </p:cBhvr>
                                      <p:tavLst>
                                        <p:tav tm="0">
                                          <p:val>
                                            <p:strVal val="#ppt_y+1"/>
                                          </p:val>
                                        </p:tav>
                                        <p:tav tm="100000">
                                          <p:val>
                                            <p:strVal val="#ppt_y-.03"/>
                                          </p:val>
                                        </p:tav>
                                      </p:tavLst>
                                    </p:anim>
                                    <p:anim calcmode="lin" valueType="num">
                                      <p:cBhvr>
                                        <p:cTn id="81"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82" presetID="37"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1000"/>
                                        <p:tgtEl>
                                          <p:spTgt spid="31"/>
                                        </p:tgtEl>
                                      </p:cBhvr>
                                    </p:animEffect>
                                    <p:anim calcmode="lin" valueType="num">
                                      <p:cBhvr>
                                        <p:cTn id="85" dur="1000" fill="hold"/>
                                        <p:tgtEl>
                                          <p:spTgt spid="31"/>
                                        </p:tgtEl>
                                        <p:attrNameLst>
                                          <p:attrName>ppt_x</p:attrName>
                                        </p:attrNameLst>
                                      </p:cBhvr>
                                      <p:tavLst>
                                        <p:tav tm="0">
                                          <p:val>
                                            <p:strVal val="#ppt_x"/>
                                          </p:val>
                                        </p:tav>
                                        <p:tav tm="100000">
                                          <p:val>
                                            <p:strVal val="#ppt_x"/>
                                          </p:val>
                                        </p:tav>
                                      </p:tavLst>
                                    </p:anim>
                                    <p:anim calcmode="lin" valueType="num">
                                      <p:cBhvr>
                                        <p:cTn id="86" dur="900" decel="100000" fill="hold"/>
                                        <p:tgtEl>
                                          <p:spTgt spid="31"/>
                                        </p:tgtEl>
                                        <p:attrNameLst>
                                          <p:attrName>ppt_y</p:attrName>
                                        </p:attrNameLst>
                                      </p:cBhvr>
                                      <p:tavLst>
                                        <p:tav tm="0">
                                          <p:val>
                                            <p:strVal val="#ppt_y+1"/>
                                          </p:val>
                                        </p:tav>
                                        <p:tav tm="100000">
                                          <p:val>
                                            <p:strVal val="#ppt_y-.03"/>
                                          </p:val>
                                        </p:tav>
                                      </p:tavLst>
                                    </p:anim>
                                    <p:anim calcmode="lin" valueType="num">
                                      <p:cBhvr>
                                        <p:cTn id="87"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strips(downLeft)">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18" presetClass="entr" presetSubtype="12"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strips(downLeft)">
                                      <p:cBhvr>
                                        <p:cTn id="97" dur="500"/>
                                        <p:tgtEl>
                                          <p:spTgt spid="27"/>
                                        </p:tgtEl>
                                      </p:cBhvr>
                                    </p:animEffect>
                                  </p:childTnLst>
                                </p:cTn>
                              </p:par>
                            </p:childTnLst>
                          </p:cTn>
                        </p:par>
                      </p:childTnLst>
                    </p:cTn>
                  </p:par>
                  <p:par>
                    <p:cTn id="98" fill="hold">
                      <p:stCondLst>
                        <p:cond delay="indefinite"/>
                      </p:stCondLst>
                      <p:childTnLst>
                        <p:par>
                          <p:cTn id="99" fill="hold">
                            <p:stCondLst>
                              <p:cond delay="0"/>
                            </p:stCondLst>
                            <p:childTnLst>
                              <p:par>
                                <p:cTn id="100" presetID="18" presetClass="entr" presetSubtype="12" fill="hold" grpId="0"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strips(downLeft)">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500" fill="hold"/>
                                        <p:tgtEl>
                                          <p:spTgt spid="20"/>
                                        </p:tgtEl>
                                        <p:attrNameLst>
                                          <p:attrName>ppt_x</p:attrName>
                                        </p:attrNameLst>
                                      </p:cBhvr>
                                      <p:tavLst>
                                        <p:tav tm="0">
                                          <p:val>
                                            <p:strVal val="#ppt_x"/>
                                          </p:val>
                                        </p:tav>
                                        <p:tav tm="100000">
                                          <p:val>
                                            <p:strVal val="#ppt_x"/>
                                          </p:val>
                                        </p:tav>
                                      </p:tavLst>
                                    </p:anim>
                                    <p:anim calcmode="lin" valueType="num">
                                      <p:cBhvr additive="base">
                                        <p:cTn id="10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22"/>
                                        </p:tgtEl>
                                        <p:attrNameLst>
                                          <p:attrName>style.visibility</p:attrName>
                                        </p:attrNameLst>
                                      </p:cBhvr>
                                      <p:to>
                                        <p:strVal val="visible"/>
                                      </p:to>
                                    </p:set>
                                    <p:anim calcmode="lin" valueType="num">
                                      <p:cBhvr additive="base">
                                        <p:cTn id="113" dur="500" fill="hold"/>
                                        <p:tgtEl>
                                          <p:spTgt spid="22"/>
                                        </p:tgtEl>
                                        <p:attrNameLst>
                                          <p:attrName>ppt_x</p:attrName>
                                        </p:attrNameLst>
                                      </p:cBhvr>
                                      <p:tavLst>
                                        <p:tav tm="0">
                                          <p:val>
                                            <p:strVal val="#ppt_x"/>
                                          </p:val>
                                        </p:tav>
                                        <p:tav tm="100000">
                                          <p:val>
                                            <p:strVal val="#ppt_x"/>
                                          </p:val>
                                        </p:tav>
                                      </p:tavLst>
                                    </p:anim>
                                    <p:anim calcmode="lin" valueType="num">
                                      <p:cBhvr additive="base">
                                        <p:cTn id="1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1" grpId="0" animBg="1"/>
      <p:bldP spid="21" grpId="1" animBg="1"/>
      <p:bldP spid="22" grpId="0" animBg="1"/>
      <p:bldP spid="23" grpId="0"/>
      <p:bldP spid="23" grpId="1"/>
      <p:bldP spid="24" grpId="0"/>
      <p:bldP spid="24" grpId="1"/>
      <p:bldP spid="25" grpId="0"/>
      <p:bldP spid="25" grpId="1"/>
      <p:bldP spid="26" grpId="0" animBg="1"/>
      <p:bldP spid="27" grpId="0" animBg="1"/>
      <p:bldP spid="28" grpId="0" animBg="1"/>
      <p:bldP spid="29" grpId="0"/>
      <p:bldP spid="30" grpId="0"/>
      <p:bldP spid="3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Rectangle 4"/>
          <p:cNvSpPr>
            <a:spLocks noChangeArrowheads="1"/>
          </p:cNvSpPr>
          <p:nvPr/>
        </p:nvSpPr>
        <p:spPr bwMode="auto">
          <a:xfrm>
            <a:off x="165696" y="2469456"/>
            <a:ext cx="8458200" cy="858837"/>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anose="02010609060101010101" pitchFamily="2" charset="-122"/>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M(C)-B(C,"</a:t>
            </a:r>
            <a:r>
              <a:rPr kumimoji="1" lang="zh-CN" altLang="en-US" sz="2400" b="1" i="0" u="none" strike="noStrike" kern="0" cap="none" spc="0" normalizeH="0" baseline="0" noProof="0" dirty="0" smtClean="0">
                <a:ln>
                  <a:noFill/>
                </a:ln>
                <a:solidFill>
                  <a:srgbClr val="0066FF"/>
                </a:solidFill>
                <a:effectLst/>
                <a:uLnTx/>
                <a:uFillTx/>
              </a:rPr>
              <a:t>高度</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0.954</a:t>
            </a:r>
            <a:r>
              <a:rPr kumimoji="1" lang="en-US" altLang="zh-CN" sz="2400" b="1" i="0" u="none" strike="noStrike" kern="0" cap="none" spc="0" normalizeH="0" baseline="0" noProof="0" dirty="0" smtClean="0">
                <a:ln>
                  <a:noFill/>
                </a:ln>
                <a:solidFill>
                  <a:srgbClr val="0066FF"/>
                </a:solidFill>
                <a:effectLst/>
                <a:uLnTx/>
                <a:uFillTx/>
              </a:rPr>
              <a:t> - 0.951 = </a:t>
            </a:r>
            <a:r>
              <a:rPr kumimoji="1" lang="en-US" altLang="zh-CN" sz="2400" b="1" i="0" u="none" strike="noStrike" kern="0" cap="none" spc="0" normalizeH="0" baseline="0" noProof="0" dirty="0" smtClean="0">
                <a:ln>
                  <a:noFill/>
                </a:ln>
                <a:solidFill>
                  <a:srgbClr val="FF0000"/>
                </a:solidFill>
                <a:effectLst/>
                <a:uLnTx/>
                <a:uFillTx/>
              </a:rPr>
              <a:t>0.003 bits</a:t>
            </a:r>
            <a:endParaRPr kumimoji="1" lang="en-US" altLang="zh-CN" sz="2400" b="1" i="0" u="none" strike="noStrike" kern="0" cap="none" spc="0" normalizeH="0" baseline="0" noProof="0" dirty="0" smtClean="0">
              <a:ln>
                <a:noFill/>
              </a:ln>
              <a:solidFill>
                <a:srgbClr val="FF0000"/>
              </a:solidFill>
              <a:effectLst/>
              <a:uLnTx/>
              <a:uFillTx/>
            </a:endParaRPr>
          </a:p>
        </p:txBody>
      </p:sp>
      <p:sp>
        <p:nvSpPr>
          <p:cNvPr id="10" name="Rectangle 5"/>
          <p:cNvSpPr>
            <a:spLocks noChangeArrowheads="1"/>
          </p:cNvSpPr>
          <p:nvPr/>
        </p:nvSpPr>
        <p:spPr bwMode="auto">
          <a:xfrm>
            <a:off x="165696" y="3616325"/>
            <a:ext cx="8458200" cy="858838"/>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测试这属性“发色”传递的信息为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br>
            <a:r>
              <a:rPr kumimoji="1" lang="zh-CN" altLang="en-US" sz="2400" b="1" i="0" u="none" strike="noStrike" kern="0" cap="none" spc="0" normalizeH="0" baseline="0" noProof="0" dirty="0" smtClean="0">
                <a:ln>
                  <a:noFill/>
                </a:ln>
                <a:solidFill>
                  <a:srgbClr val="0066FF"/>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M(C)-B(C,"</a:t>
            </a:r>
            <a:r>
              <a:rPr kumimoji="1" lang="zh-CN" altLang="en-US" sz="2400" b="1" i="0" u="none" strike="noStrike" kern="0" cap="none" spc="0" normalizeH="0" baseline="0" noProof="0" dirty="0" smtClean="0">
                <a:ln>
                  <a:noFill/>
                </a:ln>
                <a:solidFill>
                  <a:srgbClr val="0066FF"/>
                </a:solidFill>
                <a:effectLst/>
                <a:uLnTx/>
                <a:uFillTx/>
                <a:ea typeface="黑体" panose="02010609060101010101" pitchFamily="2" charset="-122"/>
              </a:rPr>
              <a:t>发色</a:t>
            </a:r>
            <a:r>
              <a:rPr kumimoji="1" lang="en-US" altLang="zh-CN" sz="2400" b="1" i="0" u="none" strike="noStrike" kern="0" cap="none" spc="0" normalizeH="0" baseline="0" noProof="0" dirty="0" smtClean="0">
                <a:ln>
                  <a:noFill/>
                </a:ln>
                <a:solidFill>
                  <a:srgbClr val="0066FF"/>
                </a:solidFill>
                <a:effectLst/>
                <a:uLnTx/>
                <a:uFillTx/>
              </a:rPr>
              <a:t>") = 0.954 - 0.5 = </a:t>
            </a:r>
            <a:r>
              <a:rPr kumimoji="1" lang="en-US" altLang="zh-CN" sz="2400" b="1" i="0" u="none" strike="noStrike" kern="0" cap="none" spc="0" normalizeH="0" baseline="0" noProof="0" dirty="0" smtClean="0">
                <a:ln>
                  <a:noFill/>
                </a:ln>
                <a:solidFill>
                  <a:srgbClr val="FF0000"/>
                </a:solidFill>
                <a:effectLst/>
                <a:uLnTx/>
                <a:uFillTx/>
              </a:rPr>
              <a:t>0.454 bits</a:t>
            </a:r>
            <a:endParaRPr kumimoji="1" lang="en-US" altLang="zh-CN" sz="2400" b="1" i="0" u="none" strike="noStrike" kern="0" cap="none" spc="0" normalizeH="0" baseline="0" noProof="0" dirty="0" smtClean="0">
              <a:ln>
                <a:noFill/>
              </a:ln>
              <a:solidFill>
                <a:srgbClr val="FF0000"/>
              </a:solidFill>
              <a:effectLst/>
              <a:uLnTx/>
              <a:uFillTx/>
            </a:endParaRPr>
          </a:p>
        </p:txBody>
      </p:sp>
      <p:sp>
        <p:nvSpPr>
          <p:cNvPr id="11" name="Rectangle 7"/>
          <p:cNvSpPr>
            <a:spLocks noChangeArrowheads="1"/>
          </p:cNvSpPr>
          <p:nvPr/>
        </p:nvSpPr>
        <p:spPr bwMode="auto">
          <a:xfrm>
            <a:off x="92670" y="4773712"/>
            <a:ext cx="8531225" cy="858837"/>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anose="02010609060101010101" pitchFamily="2" charset="-122"/>
              </a:rPr>
              <a:t>眼睛</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br>
            <a:r>
              <a:rPr kumimoji="1" lang="zh-CN" altLang="en-US" sz="2400" b="1" i="0" u="none" strike="noStrike" kern="0" cap="none" spc="0" normalizeH="0" baseline="0" noProof="0" dirty="0" smtClean="0">
                <a:ln>
                  <a:noFill/>
                </a:ln>
                <a:solidFill>
                  <a:srgbClr val="0066FF"/>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M(C)-B(C,"</a:t>
            </a:r>
            <a:r>
              <a:rPr kumimoji="1" lang="zh-CN" altLang="en-US" sz="2400" b="1" i="0" u="none" strike="noStrike" kern="0" cap="none" spc="0" normalizeH="0" baseline="0" noProof="0" dirty="0" smtClean="0">
                <a:ln>
                  <a:noFill/>
                </a:ln>
                <a:solidFill>
                  <a:srgbClr val="0066FF"/>
                </a:solidFill>
                <a:effectLst/>
                <a:uLnTx/>
                <a:uFillTx/>
                <a:ea typeface="黑体" panose="02010609060101010101" pitchFamily="2" charset="-122"/>
              </a:rPr>
              <a:t>眼睛</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0.347 bits</a:t>
            </a:r>
            <a:endParaRPr kumimoji="1" lang="en-US" altLang="zh-CN" sz="2400" b="1" i="0" u="none" strike="noStrike" kern="0" cap="none" spc="0" normalizeH="0" baseline="0" noProof="0" dirty="0" smtClean="0">
              <a:ln>
                <a:noFill/>
              </a:ln>
              <a:solidFill>
                <a:srgbClr val="FF0000"/>
              </a:solidFill>
              <a:effectLst/>
              <a:uLnTx/>
              <a:uFillTx/>
            </a:endParaRPr>
          </a:p>
        </p:txBody>
      </p:sp>
      <p:sp>
        <p:nvSpPr>
          <p:cNvPr id="12" name="Rectangle 8"/>
          <p:cNvSpPr>
            <a:spLocks noChangeArrowheads="1"/>
          </p:cNvSpPr>
          <p:nvPr/>
        </p:nvSpPr>
        <p:spPr bwMode="auto">
          <a:xfrm>
            <a:off x="92671" y="1389162"/>
            <a:ext cx="8534400" cy="830997"/>
          </a:xfrm>
          <a:prstGeom prst="rect">
            <a:avLst/>
          </a:prstGeom>
          <a:solidFill>
            <a:srgbClr val="FFFFCC"/>
          </a:solidFill>
          <a:ln w="9525">
            <a:solidFill>
              <a:srgbClr val="000000"/>
            </a:solidFill>
            <a:miter lim="800000"/>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rPr>
              <a:t>对于上述例子，</a:t>
            </a:r>
            <a:r>
              <a:rPr kumimoji="0" lang="en-US" altLang="zh-CN" sz="2400" b="1" i="0" u="none" strike="noStrike" kern="0" cap="none" spc="0" normalizeH="0" baseline="0" noProof="0" dirty="0" smtClean="0">
                <a:ln>
                  <a:noFill/>
                </a:ln>
                <a:solidFill>
                  <a:srgbClr val="FF0000"/>
                </a:solidFill>
                <a:effectLst/>
                <a:uLnTx/>
                <a:uFillTx/>
                <a:cs typeface="Times New Roman" panose="02020603050405020304" pitchFamily="18" charset="0"/>
              </a:rPr>
              <a:t>C</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集有</a:t>
            </a: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anose="02020603050405020304" pitchFamily="18" charset="0"/>
              </a:rPr>
              <a:t>８</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个例子，</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3</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个为“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5</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为</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，则</a:t>
            </a:r>
            <a:b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b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anose="02020603050405020304" pitchFamily="18" charset="0"/>
              </a:rPr>
              <a:t> </a:t>
            </a:r>
            <a:r>
              <a:rPr kumimoji="0" lang="en-US" altLang="zh-CN" sz="2400" b="1" i="0" u="none" strike="noStrike" kern="0" cap="none" spc="0" normalizeH="0" baseline="0" noProof="0" dirty="0" smtClean="0">
                <a:ln>
                  <a:noFill/>
                </a:ln>
                <a:solidFill>
                  <a:srgbClr val="FF0000"/>
                </a:solidFill>
                <a:effectLst/>
                <a:uLnTx/>
                <a:uFillTx/>
              </a:rPr>
              <a:t>M(C) = </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 0.954 bits</a:t>
            </a:r>
            <a:endParaRPr kumimoji="0" lang="en-US" altLang="zh-CN" sz="2400" b="1" i="0" u="none" strike="noStrike" kern="0" cap="none" spc="0" normalizeH="0" baseline="0" noProof="0" dirty="0" smtClean="0">
              <a:ln>
                <a:noFill/>
              </a:ln>
              <a:solidFill>
                <a:srgbClr val="FF0000"/>
              </a:solidFill>
              <a:effectLst/>
              <a:uLnTx/>
              <a:uFillTx/>
            </a:endParaRPr>
          </a:p>
        </p:txBody>
      </p:sp>
      <p:pic>
        <p:nvPicPr>
          <p:cNvPr id="13"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61623" y="1816124"/>
            <a:ext cx="4150165" cy="295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10"/>
                                        </p:tgtEl>
                                        <p:attrNameLst>
                                          <p:attrName>fillcolor</p:attrName>
                                        </p:attrNameLst>
                                      </p:cBhvr>
                                      <p:to>
                                        <a:srgbClr val="99FF66"/>
                                      </p:to>
                                    </p:animClr>
                                    <p:set>
                                      <p:cBhvr>
                                        <p:cTn id="17" dur="500" fill="hold"/>
                                        <p:tgtEl>
                                          <p:spTgt spid="10"/>
                                        </p:tgtEl>
                                        <p:attrNameLst>
                                          <p:attrName>fill.type</p:attrName>
                                        </p:attrNameLst>
                                      </p:cBhvr>
                                      <p:to>
                                        <p:strVal val="solid"/>
                                      </p:to>
                                    </p:set>
                                    <p:set>
                                      <p:cBhvr>
                                        <p:cTn id="18" dur="5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3"/>
          <p:cNvSpPr txBox="1">
            <a:spLocks noChangeArrowheads="1"/>
          </p:cNvSpPr>
          <p:nvPr/>
        </p:nvSpPr>
        <p:spPr bwMode="auto">
          <a:xfrm>
            <a:off x="5096519" y="1672109"/>
            <a:ext cx="1511300" cy="4572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chemeClr val="bg1"/>
                </a:solidFill>
                <a:ea typeface="黑体" panose="02010609060101010101" pitchFamily="2" charset="-122"/>
              </a:rPr>
              <a:t>发色</a:t>
            </a:r>
            <a:endParaRPr lang="zh-CN" altLang="en-US" sz="2400" b="1">
              <a:solidFill>
                <a:schemeClr val="bg1"/>
              </a:solidFill>
              <a:ea typeface="黑体" panose="02010609060101010101" pitchFamily="2" charset="-122"/>
            </a:endParaRPr>
          </a:p>
        </p:txBody>
      </p:sp>
      <p:sp>
        <p:nvSpPr>
          <p:cNvPr id="9" name="Text Box 4"/>
          <p:cNvSpPr txBox="1">
            <a:spLocks noChangeArrowheads="1"/>
          </p:cNvSpPr>
          <p:nvPr/>
        </p:nvSpPr>
        <p:spPr bwMode="auto">
          <a:xfrm>
            <a:off x="3008957" y="217693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黑色</a:t>
            </a:r>
            <a:endParaRPr lang="zh-CN" altLang="en-US" sz="2400" b="1">
              <a:ea typeface="黑体" panose="02010609060101010101" pitchFamily="2" charset="-122"/>
            </a:endParaRPr>
          </a:p>
        </p:txBody>
      </p:sp>
      <p:sp>
        <p:nvSpPr>
          <p:cNvPr id="10" name="Text Box 5"/>
          <p:cNvSpPr txBox="1">
            <a:spLocks noChangeArrowheads="1"/>
          </p:cNvSpPr>
          <p:nvPr/>
        </p:nvSpPr>
        <p:spPr bwMode="auto">
          <a:xfrm>
            <a:off x="4737744" y="253729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红色</a:t>
            </a:r>
            <a:endParaRPr lang="zh-CN" altLang="en-US" sz="2400" b="1">
              <a:ea typeface="黑体" panose="02010609060101010101" pitchFamily="2" charset="-122"/>
            </a:endParaRPr>
          </a:p>
        </p:txBody>
      </p:sp>
      <p:sp>
        <p:nvSpPr>
          <p:cNvPr id="11" name="Text Box 6"/>
          <p:cNvSpPr txBox="1">
            <a:spLocks noChangeArrowheads="1"/>
          </p:cNvSpPr>
          <p:nvPr/>
        </p:nvSpPr>
        <p:spPr bwMode="auto">
          <a:xfrm>
            <a:off x="6896744" y="203247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金色</a:t>
            </a:r>
            <a:endParaRPr lang="zh-CN" altLang="en-US" sz="2400" b="1">
              <a:ea typeface="黑体" panose="02010609060101010101" pitchFamily="2" charset="-122"/>
            </a:endParaRPr>
          </a:p>
        </p:txBody>
      </p:sp>
      <p:cxnSp>
        <p:nvCxnSpPr>
          <p:cNvPr id="12" name="AutoShape 7"/>
          <p:cNvCxnSpPr>
            <a:cxnSpLocks noChangeShapeType="1"/>
            <a:stCxn id="6" idx="2"/>
            <a:endCxn id="16" idx="0"/>
          </p:cNvCxnSpPr>
          <p:nvPr/>
        </p:nvCxnSpPr>
        <p:spPr bwMode="auto">
          <a:xfrm flipH="1">
            <a:off x="2864494" y="2129309"/>
            <a:ext cx="2987675" cy="752475"/>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cxnSp>
        <p:nvCxnSpPr>
          <p:cNvPr id="13" name="AutoShape 9"/>
          <p:cNvCxnSpPr>
            <a:cxnSpLocks noChangeShapeType="1"/>
            <a:stCxn id="6" idx="2"/>
            <a:endCxn id="15" idx="0"/>
          </p:cNvCxnSpPr>
          <p:nvPr/>
        </p:nvCxnSpPr>
        <p:spPr bwMode="auto">
          <a:xfrm>
            <a:off x="5852169" y="2129309"/>
            <a:ext cx="36513" cy="1041400"/>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cxnSp>
        <p:nvCxnSpPr>
          <p:cNvPr id="14" name="AutoShape 10"/>
          <p:cNvCxnSpPr>
            <a:cxnSpLocks noChangeShapeType="1"/>
            <a:stCxn id="6" idx="2"/>
          </p:cNvCxnSpPr>
          <p:nvPr/>
        </p:nvCxnSpPr>
        <p:spPr bwMode="auto">
          <a:xfrm>
            <a:off x="5852169" y="2129309"/>
            <a:ext cx="2881313" cy="911225"/>
          </a:xfrm>
          <a:prstGeom prst="straightConnector1">
            <a:avLst/>
          </a:prstGeom>
          <a:noFill/>
          <a:ln w="28575">
            <a:solidFill>
              <a:schemeClr val="tx1"/>
            </a:solidFill>
            <a:round/>
          </a:ln>
          <a:extLst>
            <a:ext uri="{909E8E84-426E-40DD-AFC4-6F175D3DCCD1}">
              <a14:hiddenFill xmlns:a14="http://schemas.microsoft.com/office/drawing/2010/main">
                <a:noFill/>
              </a14:hiddenFill>
            </a:ext>
          </a:extLst>
        </p:spPr>
      </p:cxnSp>
      <p:sp>
        <p:nvSpPr>
          <p:cNvPr id="15" name="Oval 13"/>
          <p:cNvSpPr>
            <a:spLocks noChangeArrowheads="1"/>
          </p:cNvSpPr>
          <p:nvPr/>
        </p:nvSpPr>
        <p:spPr bwMode="auto">
          <a:xfrm>
            <a:off x="5528319" y="3184996"/>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16" name="Oval 14"/>
          <p:cNvSpPr>
            <a:spLocks noChangeArrowheads="1"/>
          </p:cNvSpPr>
          <p:nvPr/>
        </p:nvSpPr>
        <p:spPr bwMode="auto">
          <a:xfrm>
            <a:off x="2504132" y="2896071"/>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anose="02010609060101010101" pitchFamily="2" charset="-122"/>
              </a:rPr>
              <a:t>－</a:t>
            </a:r>
            <a:endParaRPr lang="zh-CN" altLang="en-US" sz="2400" b="1">
              <a:solidFill>
                <a:srgbClr val="0066FF"/>
              </a:solidFill>
              <a:ea typeface="黑体" panose="02010609060101010101" pitchFamily="2" charset="-122"/>
            </a:endParaRPr>
          </a:p>
        </p:txBody>
      </p:sp>
      <p:sp>
        <p:nvSpPr>
          <p:cNvPr id="17" name="Text Box 26"/>
          <p:cNvSpPr txBox="1">
            <a:spLocks noChangeArrowheads="1"/>
          </p:cNvSpPr>
          <p:nvPr/>
        </p:nvSpPr>
        <p:spPr bwMode="auto">
          <a:xfrm>
            <a:off x="7041207" y="3113559"/>
            <a:ext cx="32766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200" b="1">
                <a:latin typeface="黑体" panose="02010609060101010101" pitchFamily="2" charset="-122"/>
                <a:ea typeface="黑体" panose="02010609060101010101" pitchFamily="2" charset="-122"/>
              </a:rPr>
              <a:t>｛矮、金色、蓝色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latin typeface="黑体" panose="02010609060101010101" pitchFamily="2" charset="-122"/>
                <a:ea typeface="黑体" panose="02010609060101010101" pitchFamily="2" charset="-122"/>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｛高、金色、蓝色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a:p>
            <a:pPr algn="ctr" eaLnBrk="1" hangingPunct="1">
              <a:spcBef>
                <a:spcPct val="50000"/>
              </a:spcBef>
            </a:pPr>
            <a:r>
              <a:rPr lang="zh-CN" altLang="en-US" sz="2200" b="1">
                <a:latin typeface="黑体" panose="02010609060101010101" pitchFamily="2" charset="-122"/>
                <a:ea typeface="黑体" panose="02010609060101010101" pitchFamily="2" charset="-122"/>
              </a:rPr>
              <a:t>｛矮、金色、棕色</a:t>
            </a:r>
            <a:r>
              <a:rPr lang="en-US" altLang="zh-CN" sz="2200" b="1">
                <a:latin typeface="黑体" panose="02010609060101010101" pitchFamily="2" charset="-122"/>
                <a:ea typeface="黑体" panose="02010609060101010101" pitchFamily="2" charset="-122"/>
              </a:rPr>
              <a:t>:</a:t>
            </a:r>
            <a:r>
              <a:rPr lang="zh-CN" altLang="en-US" sz="2200" b="1">
                <a:solidFill>
                  <a:srgbClr val="0066FF"/>
                </a:solidFill>
              </a:rPr>
              <a:t>－</a:t>
            </a:r>
            <a:r>
              <a:rPr lang="zh-CN" altLang="en-US" sz="2200" b="1">
                <a:latin typeface="黑体" panose="02010609060101010101" pitchFamily="2" charset="-122"/>
                <a:ea typeface="黑体" panose="02010609060101010101" pitchFamily="2" charset="-122"/>
              </a:rPr>
              <a:t>｝</a:t>
            </a:r>
            <a:endParaRPr lang="zh-CN" altLang="en-US" sz="2200" b="1">
              <a:latin typeface="黑体" panose="02010609060101010101" pitchFamily="2" charset="-122"/>
              <a:ea typeface="黑体" panose="02010609060101010101" pitchFamily="2" charset="-122"/>
            </a:endParaRPr>
          </a:p>
        </p:txBody>
      </p:sp>
    </p:spTree>
  </p:cSld>
  <p:clrMapOvr>
    <a:masterClrMapping/>
  </p:clrMapOvr>
  <p:transition advTm="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4413151" y="15925"/>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endParaRPr lang="zh-CN" altLang="en-US" sz="3800" dirty="0">
              <a:sym typeface="+mn-lt"/>
            </a:endParaRPr>
          </a:p>
        </p:txBody>
      </p:sp>
      <p:sp>
        <p:nvSpPr>
          <p:cNvPr id="2" name="矩形 1"/>
          <p:cNvSpPr/>
          <p:nvPr/>
        </p:nvSpPr>
        <p:spPr>
          <a:xfrm>
            <a:off x="3261023" y="6888623"/>
            <a:ext cx="641553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计算机分辨“一”“二”“三”“口”“田”的决策树 </a:t>
            </a:r>
            <a:endParaRPr lang="zh-CN" altLang="en-US" sz="2000" dirty="0">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93071" y="672962"/>
            <a:ext cx="5616624" cy="618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0"/>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4"/>
          <p:cNvSpPr txBox="1">
            <a:spLocks noChangeArrowheads="1"/>
          </p:cNvSpPr>
          <p:nvPr/>
        </p:nvSpPr>
        <p:spPr bwMode="auto">
          <a:xfrm>
            <a:off x="9273455" y="1823591"/>
            <a:ext cx="32766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｛矮、金色、蓝色</a:t>
            </a:r>
            <a:r>
              <a:rPr kumimoji="0" lang="en-US" altLang="zh-CN"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｛高、金色、棕色</a:t>
            </a:r>
            <a:r>
              <a:rPr kumimoji="0" lang="en-US" altLang="zh-CN"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400" b="1" i="0" u="none" strike="noStrike" kern="0" cap="none" spc="0" normalizeH="0" baseline="0" noProof="0" dirty="0" smtClean="0">
                <a:ln>
                  <a:noFill/>
                </a:ln>
                <a:solidFill>
                  <a:srgbClr val="0066FF"/>
                </a:solidFill>
                <a:effectLst/>
                <a:uLnTx/>
                <a:uFillTx/>
                <a:latin typeface="黑体" panose="02010609060101010101" pitchFamily="2" charset="-122"/>
                <a:ea typeface="黑体" panose="02010609060101010101" pitchFamily="2" charset="-122"/>
              </a:rPr>
              <a:t>－</a:t>
            </a: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｛高、金色、蓝色</a:t>
            </a:r>
            <a:r>
              <a:rPr kumimoji="0" lang="en-US" altLang="zh-CN"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｛矮、金色、棕色</a:t>
            </a:r>
            <a:r>
              <a:rPr kumimoji="0" lang="en-US" altLang="zh-CN"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endParaRPr>
          </a:p>
        </p:txBody>
      </p:sp>
      <p:sp>
        <p:nvSpPr>
          <p:cNvPr id="9" name="Rectangle 5"/>
          <p:cNvSpPr>
            <a:spLocks noChangeArrowheads="1"/>
          </p:cNvSpPr>
          <p:nvPr/>
        </p:nvSpPr>
        <p:spPr bwMode="auto">
          <a:xfrm>
            <a:off x="308125" y="1024037"/>
            <a:ext cx="8534400" cy="830997"/>
          </a:xfrm>
          <a:prstGeom prst="rect">
            <a:avLst/>
          </a:prstGeom>
          <a:solidFill>
            <a:srgbClr val="FFFFCC"/>
          </a:solidFill>
          <a:ln w="9525">
            <a:solidFill>
              <a:srgbClr val="000000"/>
            </a:solidFill>
            <a:miter lim="800000"/>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rgbClr val="FF0000"/>
                </a:solidFill>
                <a:effectLst/>
                <a:uLnTx/>
                <a:uFillTx/>
                <a:cs typeface="Times New Roman" panose="02020603050405020304" pitchFamily="18" charset="0"/>
              </a:rPr>
              <a:t>C1</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集有</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cs typeface="Times New Roman" panose="02020603050405020304" pitchFamily="18" charset="0"/>
              </a:rPr>
              <a:t>4</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个例子，</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2</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个为“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2</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，则</a:t>
            </a:r>
            <a:b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b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anose="02020603050405020304" pitchFamily="18" charset="0"/>
              </a:rPr>
              <a:t> </a:t>
            </a:r>
            <a:r>
              <a:rPr kumimoji="0" lang="en-US" altLang="zh-CN" sz="2400" b="1" i="0" u="none" strike="noStrike" kern="0" cap="none" spc="0" normalizeH="0" baseline="0" noProof="0" dirty="0" smtClean="0">
                <a:ln>
                  <a:noFill/>
                </a:ln>
                <a:solidFill>
                  <a:srgbClr val="FF0000"/>
                </a:solidFill>
                <a:effectLst/>
                <a:uLnTx/>
                <a:uFillTx/>
                <a:cs typeface="Times New Roman" panose="02020603050405020304" pitchFamily="18" charset="0"/>
              </a:rPr>
              <a:t>M(C1) = </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 1 bits</a:t>
            </a:r>
            <a:endParaRPr kumimoji="0" lang="en-US" altLang="zh-CN" sz="2400" b="1" i="0" u="none" strike="noStrike" kern="0" cap="none" spc="0" normalizeH="0" baseline="0" noProof="0" dirty="0" smtClean="0">
              <a:ln>
                <a:noFill/>
              </a:ln>
              <a:solidFill>
                <a:srgbClr val="FF0000"/>
              </a:solidFill>
              <a:effectLst/>
              <a:uLnTx/>
              <a:uFillTx/>
            </a:endParaRPr>
          </a:p>
        </p:txBody>
      </p:sp>
      <p:sp>
        <p:nvSpPr>
          <p:cNvPr id="10" name="Oval 12"/>
          <p:cNvSpPr>
            <a:spLocks noChangeArrowheads="1"/>
          </p:cNvSpPr>
          <p:nvPr/>
        </p:nvSpPr>
        <p:spPr bwMode="auto">
          <a:xfrm>
            <a:off x="4916637" y="5966296"/>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11" name="Oval 13"/>
          <p:cNvSpPr>
            <a:spLocks noChangeArrowheads="1"/>
          </p:cNvSpPr>
          <p:nvPr/>
        </p:nvSpPr>
        <p:spPr bwMode="auto">
          <a:xfrm>
            <a:off x="7221687" y="5966296"/>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smtClean="0">
                <a:ln>
                  <a:noFill/>
                </a:ln>
                <a:solidFill>
                  <a:srgbClr val="0066FF"/>
                </a:solidFill>
                <a:effectLst/>
                <a:uLnTx/>
                <a:uFillTx/>
              </a:rPr>
              <a:t>－</a:t>
            </a:r>
            <a:endParaRPr kumimoji="0" lang="zh-CN" altLang="en-US" sz="2400" b="1" i="0" u="none" strike="noStrike" kern="0" cap="none" spc="0" normalizeH="0" baseline="0" noProof="0" smtClean="0">
              <a:ln>
                <a:noFill/>
              </a:ln>
              <a:solidFill>
                <a:srgbClr val="0066FF"/>
              </a:solidFill>
              <a:effectLst/>
              <a:uLnTx/>
              <a:uFillTx/>
            </a:endParaRPr>
          </a:p>
        </p:txBody>
      </p:sp>
      <p:sp>
        <p:nvSpPr>
          <p:cNvPr id="12" name="Text Box 14"/>
          <p:cNvSpPr txBox="1">
            <a:spLocks noChangeArrowheads="1"/>
          </p:cNvSpPr>
          <p:nvPr/>
        </p:nvSpPr>
        <p:spPr bwMode="auto">
          <a:xfrm>
            <a:off x="5997725" y="3805709"/>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眼睛</a:t>
            </a:r>
            <a:endParaRPr lang="zh-CN" altLang="en-US" sz="2400" b="1">
              <a:solidFill>
                <a:srgbClr val="0066FF"/>
              </a:solidFill>
              <a:ea typeface="黑体" panose="02010609060101010101" pitchFamily="2" charset="-122"/>
            </a:endParaRPr>
          </a:p>
        </p:txBody>
      </p:sp>
      <p:cxnSp>
        <p:nvCxnSpPr>
          <p:cNvPr id="13" name="AutoShape 15"/>
          <p:cNvCxnSpPr>
            <a:cxnSpLocks noChangeShapeType="1"/>
            <a:stCxn id="12" idx="2"/>
            <a:endCxn id="10" idx="0"/>
          </p:cNvCxnSpPr>
          <p:nvPr/>
        </p:nvCxnSpPr>
        <p:spPr bwMode="auto">
          <a:xfrm flipH="1">
            <a:off x="5277000" y="4262909"/>
            <a:ext cx="1476375" cy="16891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4" name="AutoShape 16"/>
          <p:cNvCxnSpPr>
            <a:cxnSpLocks noChangeShapeType="1"/>
            <a:stCxn id="12" idx="2"/>
            <a:endCxn id="11" idx="0"/>
          </p:cNvCxnSpPr>
          <p:nvPr/>
        </p:nvCxnSpPr>
        <p:spPr bwMode="auto">
          <a:xfrm>
            <a:off x="6753375" y="4262909"/>
            <a:ext cx="828675" cy="16891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5" name="Text Box 17"/>
          <p:cNvSpPr txBox="1">
            <a:spLocks noChangeArrowheads="1"/>
          </p:cNvSpPr>
          <p:nvPr/>
        </p:nvSpPr>
        <p:spPr bwMode="auto">
          <a:xfrm>
            <a:off x="7113737" y="502967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棕色</a:t>
            </a:r>
            <a:endParaRPr lang="zh-CN" altLang="en-US" sz="2400" b="1">
              <a:ea typeface="黑体" panose="02010609060101010101" pitchFamily="2" charset="-122"/>
            </a:endParaRPr>
          </a:p>
        </p:txBody>
      </p:sp>
      <p:sp>
        <p:nvSpPr>
          <p:cNvPr id="16" name="Text Box 18"/>
          <p:cNvSpPr txBox="1">
            <a:spLocks noChangeArrowheads="1"/>
          </p:cNvSpPr>
          <p:nvPr/>
        </p:nvSpPr>
        <p:spPr bwMode="auto">
          <a:xfrm>
            <a:off x="4340375" y="495823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蓝色</a:t>
            </a:r>
            <a:endParaRPr lang="zh-CN" altLang="en-US" sz="2400" b="1">
              <a:ea typeface="黑体" panose="02010609060101010101" pitchFamily="2" charset="-122"/>
            </a:endParaRPr>
          </a:p>
        </p:txBody>
      </p:sp>
      <p:sp>
        <p:nvSpPr>
          <p:cNvPr id="17" name="AutoShape 19"/>
          <p:cNvSpPr>
            <a:spLocks noChangeArrowheads="1"/>
          </p:cNvSpPr>
          <p:nvPr/>
        </p:nvSpPr>
        <p:spPr bwMode="auto">
          <a:xfrm>
            <a:off x="2540150" y="4769321"/>
            <a:ext cx="2232025" cy="504825"/>
          </a:xfrm>
          <a:prstGeom prst="wedgeRectCallout">
            <a:avLst>
              <a:gd name="adj1" fmla="val 58676"/>
              <a:gd name="adj2" fmla="val 207546"/>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=0</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18" name="AutoShape 23"/>
          <p:cNvSpPr>
            <a:spLocks noChangeArrowheads="1"/>
          </p:cNvSpPr>
          <p:nvPr/>
        </p:nvSpPr>
        <p:spPr bwMode="auto">
          <a:xfrm>
            <a:off x="6824812" y="4264496"/>
            <a:ext cx="2232025" cy="504825"/>
          </a:xfrm>
          <a:prstGeom prst="wedgeRectCallout">
            <a:avLst>
              <a:gd name="adj1" fmla="val -2065"/>
              <a:gd name="adj2" fmla="val 279560"/>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=0</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19" name="Text Box 24"/>
          <p:cNvSpPr txBox="1">
            <a:spLocks noChangeArrowheads="1"/>
          </p:cNvSpPr>
          <p:nvPr/>
        </p:nvSpPr>
        <p:spPr bwMode="auto">
          <a:xfrm>
            <a:off x="4629300" y="4408959"/>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蓝</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)=0</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0" name="Text Box 25"/>
          <p:cNvSpPr txBox="1">
            <a:spLocks noChangeArrowheads="1"/>
          </p:cNvSpPr>
          <p:nvPr/>
        </p:nvSpPr>
        <p:spPr bwMode="auto">
          <a:xfrm>
            <a:off x="7221687" y="3977159"/>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棕</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)=0</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1" name="AutoShape 26"/>
          <p:cNvSpPr>
            <a:spLocks noChangeArrowheads="1"/>
          </p:cNvSpPr>
          <p:nvPr/>
        </p:nvSpPr>
        <p:spPr bwMode="auto">
          <a:xfrm>
            <a:off x="1747987" y="4193059"/>
            <a:ext cx="2232025" cy="504825"/>
          </a:xfrm>
          <a:prstGeom prst="wedgeRectCallout">
            <a:avLst>
              <a:gd name="adj1" fmla="val 99218"/>
              <a:gd name="adj2" fmla="val 301259"/>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0066FF"/>
                </a:solidFill>
                <a:effectLst/>
                <a:uLnTx/>
                <a:uFillTx/>
              </a:rPr>
              <a:t>蓝</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=1/2</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2" name="AutoShape 27"/>
          <p:cNvSpPr>
            <a:spLocks noChangeArrowheads="1"/>
          </p:cNvSpPr>
          <p:nvPr/>
        </p:nvSpPr>
        <p:spPr bwMode="auto">
          <a:xfrm>
            <a:off x="6500962" y="5129684"/>
            <a:ext cx="2232025" cy="504825"/>
          </a:xfrm>
          <a:prstGeom prst="wedgeRectCallout">
            <a:avLst>
              <a:gd name="adj1" fmla="val -3981"/>
              <a:gd name="adj2" fmla="val 144338"/>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0066FF"/>
                </a:solidFill>
                <a:effectLst/>
                <a:uLnTx/>
                <a:uFillTx/>
              </a:rPr>
              <a:t>棕</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=1/2</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3" name="Rectangle 28"/>
          <p:cNvSpPr>
            <a:spLocks noChangeArrowheads="1"/>
          </p:cNvSpPr>
          <p:nvPr/>
        </p:nvSpPr>
        <p:spPr bwMode="auto">
          <a:xfrm>
            <a:off x="308125" y="1960141"/>
            <a:ext cx="8534400" cy="858838"/>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以属性</a:t>
            </a:r>
            <a:r>
              <a:rPr kumimoji="1" lang="zh-CN" altLang="en-US" sz="2400" b="1" i="0" u="none" strike="noStrike" kern="0" cap="none" spc="0" normalizeH="0" baseline="0" noProof="0" dirty="0" smtClean="0">
                <a:ln>
                  <a:noFill/>
                </a:ln>
                <a:solidFill>
                  <a:sysClr val="windowText" lastClr="000000"/>
                </a:solidFill>
                <a:effectLst/>
                <a:uLnTx/>
                <a:uFillTx/>
              </a:rPr>
              <a:t>“</a:t>
            </a:r>
            <a:r>
              <a:rPr kumimoji="1" lang="zh-CN" altLang="en-US" sz="2400" b="1" i="0" u="none" strike="noStrike" kern="0" cap="none" spc="0" normalizeH="0" baseline="0" noProof="0" dirty="0" smtClean="0">
                <a:ln>
                  <a:noFill/>
                </a:ln>
                <a:solidFill>
                  <a:srgbClr val="0000FF"/>
                </a:solidFill>
                <a:effectLst/>
                <a:uLnTx/>
                <a:uFillTx/>
              </a:rPr>
              <a:t>眼睛</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作划分后进一步判别所需的期望信息量为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br>
            <a:r>
              <a:rPr kumimoji="1" lang="zh-CN" altLang="en-US" sz="2400" b="1" i="0" u="none" strike="noStrike" kern="0" cap="none" spc="0" normalizeH="0" baseline="0" noProof="0" dirty="0" smtClean="0">
                <a:ln>
                  <a:noFill/>
                </a:ln>
                <a:solidFill>
                  <a:srgbClr val="0066FF"/>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B(C1,“</a:t>
            </a:r>
            <a:r>
              <a:rPr kumimoji="1" lang="zh-CN" altLang="en-US" sz="2400" b="1" i="0" u="none" strike="noStrike" kern="0" cap="none" spc="0" normalizeH="0" baseline="0" noProof="0" dirty="0" smtClean="0">
                <a:ln>
                  <a:noFill/>
                </a:ln>
                <a:solidFill>
                  <a:srgbClr val="0066FF"/>
                </a:solidFill>
                <a:effectLst/>
                <a:uLnTx/>
                <a:uFillTx/>
                <a:ea typeface="黑体" panose="02010609060101010101" pitchFamily="2" charset="-122"/>
              </a:rPr>
              <a:t>眼睛</a:t>
            </a:r>
            <a:r>
              <a:rPr kumimoji="1" lang="zh-CN" altLang="en-US" sz="2400" b="1" i="0" u="none" strike="noStrike" kern="0" cap="none" spc="0" normalizeH="0" baseline="0" noProof="0" dirty="0" smtClean="0">
                <a:ln>
                  <a:noFill/>
                </a:ln>
                <a:solidFill>
                  <a:srgbClr val="0066FF"/>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 = 1/2</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0</a:t>
            </a:r>
            <a:r>
              <a:rPr kumimoji="1" lang="en-US" altLang="zh-CN" sz="2400" b="1" i="0" u="none" strike="noStrike" kern="0" cap="none" spc="0" normalizeH="0" baseline="0" noProof="0" dirty="0" smtClean="0">
                <a:ln>
                  <a:noFill/>
                </a:ln>
                <a:solidFill>
                  <a:srgbClr val="0066FF"/>
                </a:solidFill>
                <a:effectLst/>
                <a:uLnTx/>
                <a:uFillTx/>
              </a:rPr>
              <a:t> + 1/2</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0 </a:t>
            </a:r>
            <a:r>
              <a:rPr kumimoji="1" lang="en-US" altLang="zh-CN" sz="2400" b="1" i="0" u="none" strike="noStrike" kern="0" cap="none" spc="0" normalizeH="0" baseline="0" noProof="0" dirty="0" smtClean="0">
                <a:ln>
                  <a:noFill/>
                </a:ln>
                <a:solidFill>
                  <a:srgbClr val="0066FF"/>
                </a:solidFill>
                <a:effectLst/>
                <a:uLnTx/>
                <a:uFillTx/>
              </a:rPr>
              <a:t>= 0 bits</a:t>
            </a:r>
            <a:endParaRPr kumimoji="1" lang="en-US" altLang="zh-CN" sz="2400" b="1" i="0" u="none" strike="noStrike" kern="0" cap="none" spc="0" normalizeH="0" baseline="0" noProof="0" dirty="0" smtClean="0">
              <a:ln>
                <a:noFill/>
              </a:ln>
              <a:solidFill>
                <a:srgbClr val="0066FF"/>
              </a:solidFill>
              <a:effectLst/>
              <a:uLnTx/>
              <a:uFillTx/>
            </a:endParaRPr>
          </a:p>
        </p:txBody>
      </p:sp>
      <p:sp>
        <p:nvSpPr>
          <p:cNvPr id="24" name="Rectangle 29"/>
          <p:cNvSpPr>
            <a:spLocks noChangeArrowheads="1"/>
          </p:cNvSpPr>
          <p:nvPr/>
        </p:nvSpPr>
        <p:spPr bwMode="auto">
          <a:xfrm>
            <a:off x="308695" y="2968724"/>
            <a:ext cx="8533830" cy="858838"/>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anose="02010609060101010101" pitchFamily="2" charset="-122"/>
              </a:rPr>
              <a:t>眼睛</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M(C1)-B(C1,“</a:t>
            </a:r>
            <a:r>
              <a:rPr kumimoji="1" lang="zh-CN" altLang="en-US" sz="2400" b="1" i="0" u="none" strike="noStrike" kern="0" cap="none" spc="0" normalizeH="0" baseline="0" noProof="0" dirty="0" smtClean="0">
                <a:ln>
                  <a:noFill/>
                </a:ln>
                <a:solidFill>
                  <a:srgbClr val="0066FF"/>
                </a:solidFill>
                <a:effectLst/>
                <a:uLnTx/>
                <a:uFillTx/>
              </a:rPr>
              <a:t>眼睛</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1</a:t>
            </a:r>
            <a:r>
              <a:rPr kumimoji="1" lang="en-US" altLang="zh-CN" sz="2400" b="1" i="0" u="none" strike="noStrike" kern="0" cap="none" spc="0" normalizeH="0" baseline="0" noProof="0" dirty="0" smtClean="0">
                <a:ln>
                  <a:noFill/>
                </a:ln>
                <a:solidFill>
                  <a:srgbClr val="0066FF"/>
                </a:solidFill>
                <a:effectLst/>
                <a:uLnTx/>
                <a:uFillTx/>
              </a:rPr>
              <a:t> - 0 = </a:t>
            </a:r>
            <a:r>
              <a:rPr kumimoji="1" lang="en-US" altLang="zh-CN" sz="2400" b="1" i="0" u="none" strike="noStrike" kern="0" cap="none" spc="0" normalizeH="0" baseline="0" noProof="0" dirty="0" smtClean="0">
                <a:ln>
                  <a:noFill/>
                </a:ln>
                <a:solidFill>
                  <a:srgbClr val="FF0000"/>
                </a:solidFill>
                <a:effectLst/>
                <a:uLnTx/>
                <a:uFillTx/>
              </a:rPr>
              <a:t>1 bits</a:t>
            </a:r>
            <a:endParaRPr kumimoji="1" lang="en-US" altLang="zh-CN" sz="2400" b="1" i="0" u="none" strike="noStrike" kern="0" cap="none" spc="0" normalizeH="0" baseline="0" noProof="0" dirty="0" smtClean="0">
              <a:ln>
                <a:noFill/>
              </a:ln>
              <a:solidFill>
                <a:srgbClr val="FF0000"/>
              </a:solidFill>
              <a:effectLst/>
              <a:uLnTx/>
              <a:uFillTx/>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strips(downLeft)">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strips(downLeft)">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grpId="1" nodeType="clickEffect">
                                  <p:stCondLst>
                                    <p:cond delay="0"/>
                                  </p:stCondLst>
                                  <p:childTnLst>
                                    <p:anim calcmode="lin" valueType="num">
                                      <p:cBhvr additive="base">
                                        <p:cTn id="52" dur="500"/>
                                        <p:tgtEl>
                                          <p:spTgt spid="17"/>
                                        </p:tgtEl>
                                        <p:attrNameLst>
                                          <p:attrName>ppt_x</p:attrName>
                                        </p:attrNameLst>
                                      </p:cBhvr>
                                      <p:tavLst>
                                        <p:tav tm="0">
                                          <p:val>
                                            <p:strVal val="ppt_x"/>
                                          </p:val>
                                        </p:tav>
                                        <p:tav tm="100000">
                                          <p:val>
                                            <p:strVal val="ppt_x"/>
                                          </p:val>
                                        </p:tav>
                                      </p:tavLst>
                                    </p:anim>
                                    <p:anim calcmode="lin" valueType="num">
                                      <p:cBhvr additive="base">
                                        <p:cTn id="53" dur="500"/>
                                        <p:tgtEl>
                                          <p:spTgt spid="17"/>
                                        </p:tgtEl>
                                        <p:attrNameLst>
                                          <p:attrName>ppt_y</p:attrName>
                                        </p:attrNameLst>
                                      </p:cBhvr>
                                      <p:tavLst>
                                        <p:tav tm="0">
                                          <p:val>
                                            <p:strVal val="ppt_y"/>
                                          </p:val>
                                        </p:tav>
                                        <p:tav tm="100000">
                                          <p:val>
                                            <p:strVal val="1+ppt_h/2"/>
                                          </p:val>
                                        </p:tav>
                                      </p:tavLst>
                                    </p:anim>
                                    <p:set>
                                      <p:cBhvr>
                                        <p:cTn id="54" dur="1" fill="hold">
                                          <p:stCondLst>
                                            <p:cond delay="499"/>
                                          </p:stCondLst>
                                        </p:cTn>
                                        <p:tgtEl>
                                          <p:spTgt spid="17"/>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18"/>
                                        </p:tgtEl>
                                        <p:attrNameLst>
                                          <p:attrName>ppt_x</p:attrName>
                                        </p:attrNameLst>
                                      </p:cBhvr>
                                      <p:tavLst>
                                        <p:tav tm="0">
                                          <p:val>
                                            <p:strVal val="ppt_x"/>
                                          </p:val>
                                        </p:tav>
                                        <p:tav tm="100000">
                                          <p:val>
                                            <p:strVal val="ppt_x"/>
                                          </p:val>
                                        </p:tav>
                                      </p:tavLst>
                                    </p:anim>
                                    <p:anim calcmode="lin" valueType="num">
                                      <p:cBhvr additive="base">
                                        <p:cTn id="57" dur="500"/>
                                        <p:tgtEl>
                                          <p:spTgt spid="18"/>
                                        </p:tgtEl>
                                        <p:attrNameLst>
                                          <p:attrName>ppt_y</p:attrName>
                                        </p:attrNameLst>
                                      </p:cBhvr>
                                      <p:tavLst>
                                        <p:tav tm="0">
                                          <p:val>
                                            <p:strVal val="ppt_y"/>
                                          </p:val>
                                        </p:tav>
                                        <p:tav tm="100000">
                                          <p:val>
                                            <p:strVal val="1+ppt_h/2"/>
                                          </p:val>
                                        </p:tav>
                                      </p:tavLst>
                                    </p:anim>
                                    <p:set>
                                      <p:cBhvr>
                                        <p:cTn id="58" dur="1" fill="hold">
                                          <p:stCondLst>
                                            <p:cond delay="499"/>
                                          </p:stCondLst>
                                        </p:cTn>
                                        <p:tgtEl>
                                          <p:spTgt spid="1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900" decel="100000" fill="hold"/>
                                        <p:tgtEl>
                                          <p:spTgt spid="19"/>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67" presetID="37"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900" decel="100000" fill="hold"/>
                                        <p:tgtEl>
                                          <p:spTgt spid="20"/>
                                        </p:tgtEl>
                                        <p:attrNameLst>
                                          <p:attrName>ppt_y</p:attrName>
                                        </p:attrNameLst>
                                      </p:cBhvr>
                                      <p:tavLst>
                                        <p:tav tm="0">
                                          <p:val>
                                            <p:strVal val="#ppt_y+1"/>
                                          </p:val>
                                        </p:tav>
                                        <p:tav tm="100000">
                                          <p:val>
                                            <p:strVal val="#ppt_y-.03"/>
                                          </p:val>
                                        </p:tav>
                                      </p:tavLst>
                                    </p:anim>
                                    <p:anim calcmode="lin" valueType="num">
                                      <p:cBhvr>
                                        <p:cTn id="7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8" presetClass="entr" presetSubtype="12"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strips(downLeft)">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12"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strips(downLeft)">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 presetClass="entr" presetSubtype="16"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box(in)">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5" grpId="0"/>
      <p:bldP spid="16" grpId="0"/>
      <p:bldP spid="17" grpId="0" animBg="1"/>
      <p:bldP spid="17" grpId="1" animBg="1"/>
      <p:bldP spid="18" grpId="0" animBg="1"/>
      <p:bldP spid="18" grpId="1" animBg="1"/>
      <p:bldP spid="19" grpId="0"/>
      <p:bldP spid="20" grpId="0"/>
      <p:bldP spid="21" grpId="0" animBg="1"/>
      <p:bldP spid="22" grpId="0" animBg="1"/>
      <p:bldP spid="23" grpId="0" animBg="1"/>
      <p:bldP spid="2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2"/>
          <p:cNvSpPr txBox="1">
            <a:spLocks noChangeArrowheads="1"/>
          </p:cNvSpPr>
          <p:nvPr/>
        </p:nvSpPr>
        <p:spPr bwMode="auto">
          <a:xfrm>
            <a:off x="9237687" y="2014747"/>
            <a:ext cx="32766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｛矮、金色、蓝色</a:t>
            </a:r>
            <a:r>
              <a:rPr kumimoji="0" lang="en-US" altLang="zh-CN"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｛高、金色、棕色</a:t>
            </a:r>
            <a:r>
              <a:rPr kumimoji="0" lang="en-US" altLang="zh-CN"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400" b="1" i="0" u="none" strike="noStrike" kern="0" cap="none" spc="0" normalizeH="0" baseline="0" noProof="0" dirty="0" smtClean="0">
                <a:ln>
                  <a:noFill/>
                </a:ln>
                <a:solidFill>
                  <a:srgbClr val="0066FF"/>
                </a:solidFill>
                <a:effectLst/>
                <a:uLnTx/>
                <a:uFillTx/>
                <a:latin typeface="黑体" panose="02010609060101010101" pitchFamily="2" charset="-122"/>
                <a:ea typeface="黑体" panose="02010609060101010101" pitchFamily="2" charset="-122"/>
              </a:rPr>
              <a:t>－</a:t>
            </a: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｛高、金色、蓝色</a:t>
            </a:r>
            <a:r>
              <a:rPr kumimoji="0" lang="en-US" altLang="zh-CN"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｛矮、金色、棕色</a:t>
            </a:r>
            <a:r>
              <a:rPr kumimoji="0" lang="en-US" altLang="zh-CN"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400"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endParaRPr>
          </a:p>
        </p:txBody>
      </p:sp>
      <p:sp>
        <p:nvSpPr>
          <p:cNvPr id="9" name="Rectangle 3"/>
          <p:cNvSpPr>
            <a:spLocks noChangeArrowheads="1"/>
          </p:cNvSpPr>
          <p:nvPr/>
        </p:nvSpPr>
        <p:spPr bwMode="auto">
          <a:xfrm>
            <a:off x="395288" y="1024037"/>
            <a:ext cx="8534400" cy="830997"/>
          </a:xfrm>
          <a:prstGeom prst="rect">
            <a:avLst/>
          </a:prstGeom>
          <a:solidFill>
            <a:srgbClr val="FFFFCC"/>
          </a:solidFill>
          <a:ln w="9525">
            <a:solidFill>
              <a:srgbClr val="000000"/>
            </a:solidFill>
            <a:miter lim="800000"/>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rgbClr val="FF0000"/>
                </a:solidFill>
                <a:effectLst/>
                <a:uLnTx/>
                <a:uFillTx/>
                <a:cs typeface="Times New Roman" panose="02020603050405020304" pitchFamily="18" charset="0"/>
              </a:rPr>
              <a:t>C1</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集有</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cs typeface="Times New Roman" panose="02020603050405020304" pitchFamily="18" charset="0"/>
              </a:rPr>
              <a:t>4</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个例子，</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2</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个为“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2</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anose="02020603050405020304"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t>，则</a:t>
            </a:r>
            <a:b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anose="02020603050405020304" pitchFamily="18" charset="0"/>
              </a:rPr>
            </a:b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anose="02020603050405020304" pitchFamily="18" charset="0"/>
              </a:rPr>
              <a:t> </a:t>
            </a:r>
            <a:r>
              <a:rPr kumimoji="0" lang="en-US" altLang="zh-CN" sz="2400" b="1" i="0" u="none" strike="noStrike" kern="0" cap="none" spc="0" normalizeH="0" baseline="0" noProof="0" dirty="0" smtClean="0">
                <a:ln>
                  <a:noFill/>
                </a:ln>
                <a:solidFill>
                  <a:srgbClr val="FF0000"/>
                </a:solidFill>
                <a:effectLst/>
                <a:uLnTx/>
                <a:uFillTx/>
                <a:cs typeface="Times New Roman" panose="02020603050405020304" pitchFamily="18" charset="0"/>
              </a:rPr>
              <a:t>M(C1) = </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 1 bits</a:t>
            </a:r>
            <a:endParaRPr kumimoji="0" lang="en-US" altLang="zh-CN" sz="2400" b="1" i="0" u="none" strike="noStrike" kern="0" cap="none" spc="0" normalizeH="0" baseline="0" noProof="0" dirty="0" smtClean="0">
              <a:ln>
                <a:noFill/>
              </a:ln>
              <a:solidFill>
                <a:srgbClr val="FF0000"/>
              </a:solidFill>
              <a:effectLst/>
              <a:uLnTx/>
              <a:uFillTx/>
            </a:endParaRPr>
          </a:p>
        </p:txBody>
      </p:sp>
      <p:sp>
        <p:nvSpPr>
          <p:cNvPr id="10" name="Text Box 6"/>
          <p:cNvSpPr txBox="1">
            <a:spLocks noChangeArrowheads="1"/>
          </p:cNvSpPr>
          <p:nvPr/>
        </p:nvSpPr>
        <p:spPr bwMode="auto">
          <a:xfrm>
            <a:off x="6084888" y="37163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高度</a:t>
            </a:r>
            <a:endParaRPr lang="zh-CN" altLang="en-US" sz="2400" b="1">
              <a:solidFill>
                <a:srgbClr val="0066FF"/>
              </a:solidFill>
              <a:ea typeface="黑体" panose="02010609060101010101" pitchFamily="2" charset="-122"/>
            </a:endParaRPr>
          </a:p>
        </p:txBody>
      </p:sp>
      <p:cxnSp>
        <p:nvCxnSpPr>
          <p:cNvPr id="11" name="AutoShape 7"/>
          <p:cNvCxnSpPr>
            <a:cxnSpLocks noChangeShapeType="1"/>
            <a:stCxn id="10" idx="2"/>
            <a:endCxn id="19" idx="0"/>
          </p:cNvCxnSpPr>
          <p:nvPr/>
        </p:nvCxnSpPr>
        <p:spPr bwMode="auto">
          <a:xfrm flipH="1">
            <a:off x="3689350" y="4173538"/>
            <a:ext cx="3151188" cy="1754187"/>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2" name="AutoShape 8"/>
          <p:cNvCxnSpPr>
            <a:cxnSpLocks noChangeShapeType="1"/>
            <a:stCxn id="10" idx="2"/>
            <a:endCxn id="20" idx="0"/>
          </p:cNvCxnSpPr>
          <p:nvPr/>
        </p:nvCxnSpPr>
        <p:spPr bwMode="auto">
          <a:xfrm>
            <a:off x="6840538" y="4173538"/>
            <a:ext cx="306387" cy="1754187"/>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3" name="Text Box 9"/>
          <p:cNvSpPr txBox="1">
            <a:spLocks noChangeArrowheads="1"/>
          </p:cNvSpPr>
          <p:nvPr/>
        </p:nvSpPr>
        <p:spPr bwMode="auto">
          <a:xfrm>
            <a:off x="4427538" y="515778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矮</a:t>
            </a:r>
            <a:endParaRPr lang="zh-CN" altLang="en-US" sz="2400" b="1">
              <a:ea typeface="黑体" panose="02010609060101010101" pitchFamily="2" charset="-122"/>
            </a:endParaRPr>
          </a:p>
        </p:txBody>
      </p:sp>
      <p:sp>
        <p:nvSpPr>
          <p:cNvPr id="14" name="Text Box 10"/>
          <p:cNvSpPr txBox="1">
            <a:spLocks noChangeArrowheads="1"/>
          </p:cNvSpPr>
          <p:nvPr/>
        </p:nvSpPr>
        <p:spPr bwMode="auto">
          <a:xfrm>
            <a:off x="6877050" y="508476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高</a:t>
            </a:r>
            <a:endParaRPr lang="zh-CN" altLang="en-US" sz="2400" b="1">
              <a:ea typeface="黑体" panose="02010609060101010101" pitchFamily="2" charset="-122"/>
            </a:endParaRPr>
          </a:p>
        </p:txBody>
      </p:sp>
      <p:sp>
        <p:nvSpPr>
          <p:cNvPr id="15" name="AutoShape 12"/>
          <p:cNvSpPr>
            <a:spLocks noChangeArrowheads="1"/>
          </p:cNvSpPr>
          <p:nvPr/>
        </p:nvSpPr>
        <p:spPr bwMode="auto">
          <a:xfrm>
            <a:off x="1116013" y="4508500"/>
            <a:ext cx="4932362" cy="504825"/>
          </a:xfrm>
          <a:prstGeom prst="wedgeRectCallout">
            <a:avLst>
              <a:gd name="adj1" fmla="val 722"/>
              <a:gd name="adj2" fmla="val 222329"/>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1/2 </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log2</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=1</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16" name="Text Box 13"/>
          <p:cNvSpPr txBox="1">
            <a:spLocks noChangeArrowheads="1"/>
          </p:cNvSpPr>
          <p:nvPr/>
        </p:nvSpPr>
        <p:spPr bwMode="auto">
          <a:xfrm>
            <a:off x="4716463" y="4319588"/>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矮</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7" name="Text Box 14"/>
          <p:cNvSpPr txBox="1">
            <a:spLocks noChangeArrowheads="1"/>
          </p:cNvSpPr>
          <p:nvPr/>
        </p:nvSpPr>
        <p:spPr bwMode="auto">
          <a:xfrm>
            <a:off x="7308850" y="422116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rPr>
              <a:t>高</a:t>
            </a:r>
            <a:r>
              <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a:t>
            </a:r>
            <a:endParaRPr kumimoji="1" lang="en-US" altLang="zh-CN" sz="2400" b="1"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8" name="Rectangle 17"/>
          <p:cNvSpPr>
            <a:spLocks noChangeArrowheads="1"/>
          </p:cNvSpPr>
          <p:nvPr/>
        </p:nvSpPr>
        <p:spPr bwMode="auto">
          <a:xfrm>
            <a:off x="395287" y="1888133"/>
            <a:ext cx="8554367" cy="858838"/>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以属性</a:t>
            </a:r>
            <a:r>
              <a:rPr kumimoji="1" lang="zh-CN" altLang="en-US" sz="2400" b="1" i="0" u="none" strike="noStrike" kern="0" cap="none" spc="0" normalizeH="0" baseline="0" noProof="0" dirty="0" smtClean="0">
                <a:ln>
                  <a:noFill/>
                </a:ln>
                <a:solidFill>
                  <a:sysClr val="windowText" lastClr="000000"/>
                </a:solidFill>
                <a:effectLst/>
                <a:uLnTx/>
                <a:uFillTx/>
              </a:rPr>
              <a:t>“</a:t>
            </a:r>
            <a:r>
              <a:rPr kumimoji="1" lang="zh-CN" altLang="en-US" sz="2400" b="1" i="0" u="none" strike="noStrike" kern="0" cap="none" spc="0" normalizeH="0" baseline="0" noProof="0" dirty="0" smtClean="0">
                <a:ln>
                  <a:noFill/>
                </a:ln>
                <a:solidFill>
                  <a:srgbClr val="0000FF"/>
                </a:solidFill>
                <a:effectLst/>
                <a:uLnTx/>
                <a:uFillTx/>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anose="02010609060101010101" pitchFamily="2" charset="-122"/>
                <a:ea typeface="黑体" panose="02010609060101010101" pitchFamily="2" charset="-122"/>
              </a:rPr>
              <a:t>作划分后进一步判别所需的期望信息量为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br>
            <a:r>
              <a:rPr kumimoji="1" lang="zh-CN" altLang="en-US" sz="2400" b="1" i="0" u="none" strike="noStrike" kern="0" cap="none" spc="0" normalizeH="0" baseline="0" noProof="0" dirty="0" smtClean="0">
                <a:ln>
                  <a:noFill/>
                </a:ln>
                <a:solidFill>
                  <a:srgbClr val="0066FF"/>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B(C1,“</a:t>
            </a:r>
            <a:r>
              <a:rPr kumimoji="1" lang="zh-CN" altLang="en-US" sz="2400" b="1" i="0" u="none" strike="noStrike" kern="0" cap="none" spc="0" normalizeH="0" baseline="0" noProof="0" dirty="0" smtClean="0">
                <a:ln>
                  <a:noFill/>
                </a:ln>
                <a:solidFill>
                  <a:srgbClr val="0066FF"/>
                </a:solidFill>
                <a:effectLst/>
                <a:uLnTx/>
                <a:uFillTx/>
                <a:ea typeface="黑体" panose="02010609060101010101" pitchFamily="2" charset="-122"/>
              </a:rPr>
              <a:t>高度</a:t>
            </a:r>
            <a:r>
              <a:rPr kumimoji="1" lang="zh-CN" altLang="en-US" sz="2400" b="1" i="0" u="none" strike="noStrike" kern="0" cap="none" spc="0" normalizeH="0" baseline="0" noProof="0" dirty="0" smtClean="0">
                <a:ln>
                  <a:noFill/>
                </a:ln>
                <a:solidFill>
                  <a:srgbClr val="0066FF"/>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 = 1/2</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1</a:t>
            </a:r>
            <a:r>
              <a:rPr kumimoji="1" lang="en-US" altLang="zh-CN" sz="2400" b="1" i="0" u="none" strike="noStrike" kern="0" cap="none" spc="0" normalizeH="0" baseline="0" noProof="0" dirty="0" smtClean="0">
                <a:ln>
                  <a:noFill/>
                </a:ln>
                <a:solidFill>
                  <a:srgbClr val="0066FF"/>
                </a:solidFill>
                <a:effectLst/>
                <a:uLnTx/>
                <a:uFillTx/>
              </a:rPr>
              <a:t> + 1/2</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1 </a:t>
            </a:r>
            <a:r>
              <a:rPr kumimoji="1" lang="en-US" altLang="zh-CN" sz="2400" b="1" i="0" u="none" strike="noStrike" kern="0" cap="none" spc="0" normalizeH="0" baseline="0" noProof="0" dirty="0" smtClean="0">
                <a:ln>
                  <a:noFill/>
                </a:ln>
                <a:solidFill>
                  <a:srgbClr val="0066FF"/>
                </a:solidFill>
                <a:effectLst/>
                <a:uLnTx/>
                <a:uFillTx/>
              </a:rPr>
              <a:t>= 1 bits</a:t>
            </a:r>
            <a:endParaRPr kumimoji="1" lang="en-US" altLang="zh-CN" sz="2400" b="1" i="0" u="none" strike="noStrike" kern="0" cap="none" spc="0" normalizeH="0" baseline="0" noProof="0" dirty="0" smtClean="0">
              <a:ln>
                <a:noFill/>
              </a:ln>
              <a:solidFill>
                <a:srgbClr val="0066FF"/>
              </a:solidFill>
              <a:effectLst/>
              <a:uLnTx/>
              <a:uFillTx/>
            </a:endParaRPr>
          </a:p>
        </p:txBody>
      </p:sp>
      <p:sp>
        <p:nvSpPr>
          <p:cNvPr id="19" name="Text Box 19"/>
          <p:cNvSpPr txBox="1">
            <a:spLocks noChangeArrowheads="1"/>
          </p:cNvSpPr>
          <p:nvPr/>
        </p:nvSpPr>
        <p:spPr bwMode="auto">
          <a:xfrm>
            <a:off x="2051050" y="5927725"/>
            <a:ext cx="3276600" cy="930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｛矮、金色、蓝色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｛矮、金色、棕色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p:txBody>
      </p:sp>
      <p:sp>
        <p:nvSpPr>
          <p:cNvPr id="20" name="Text Box 20"/>
          <p:cNvSpPr txBox="1">
            <a:spLocks noChangeArrowheads="1"/>
          </p:cNvSpPr>
          <p:nvPr/>
        </p:nvSpPr>
        <p:spPr bwMode="auto">
          <a:xfrm>
            <a:off x="5508625" y="5927725"/>
            <a:ext cx="3276600" cy="930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｛高、金色、棕色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｛高、金色、蓝色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p:txBody>
      </p:sp>
      <p:sp>
        <p:nvSpPr>
          <p:cNvPr id="21" name="AutoShape 21"/>
          <p:cNvSpPr>
            <a:spLocks noChangeArrowheads="1"/>
          </p:cNvSpPr>
          <p:nvPr/>
        </p:nvSpPr>
        <p:spPr bwMode="auto">
          <a:xfrm>
            <a:off x="3779838" y="3716338"/>
            <a:ext cx="4932362" cy="504825"/>
          </a:xfrm>
          <a:prstGeom prst="wedgeRectCallout">
            <a:avLst>
              <a:gd name="adj1" fmla="val 21130"/>
              <a:gd name="adj2" fmla="val 370755"/>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1/2 </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log2</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=1</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2" name="AutoShape 22"/>
          <p:cNvSpPr>
            <a:spLocks noChangeArrowheads="1"/>
          </p:cNvSpPr>
          <p:nvPr/>
        </p:nvSpPr>
        <p:spPr bwMode="auto">
          <a:xfrm>
            <a:off x="0" y="5373688"/>
            <a:ext cx="2232025" cy="504825"/>
          </a:xfrm>
          <a:prstGeom prst="wedgeRectCallout">
            <a:avLst>
              <a:gd name="adj1" fmla="val 51634"/>
              <a:gd name="adj2" fmla="val 140250"/>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0066FF"/>
                </a:solidFill>
                <a:effectLst/>
                <a:uLnTx/>
                <a:uFillTx/>
              </a:rPr>
              <a:t>矮</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=1/2</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3" name="AutoShape 23"/>
          <p:cNvSpPr>
            <a:spLocks noChangeArrowheads="1"/>
          </p:cNvSpPr>
          <p:nvPr/>
        </p:nvSpPr>
        <p:spPr bwMode="auto">
          <a:xfrm>
            <a:off x="6588125" y="5373688"/>
            <a:ext cx="2232025" cy="504825"/>
          </a:xfrm>
          <a:prstGeom prst="wedgeRectCallout">
            <a:avLst>
              <a:gd name="adj1" fmla="val -3981"/>
              <a:gd name="adj2" fmla="val 144338"/>
            </a:avLst>
          </a:prstGeom>
          <a:solidFill>
            <a:srgbClr val="BBE0E3"/>
          </a:soli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0066FF"/>
                </a:solidFill>
                <a:effectLst/>
                <a:uLnTx/>
                <a:uFillTx/>
              </a:rPr>
              <a:t>高</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rPr>
              <a:t>=1/2</a:t>
            </a:r>
            <a:endParaRPr kumimoji="0" lang="en-US" altLang="zh-CN" sz="2400" b="1" i="0" u="none" strike="noStrike" kern="0" cap="none" spc="0" normalizeH="0" baseline="0" noProof="0" smtClean="0">
              <a:ln>
                <a:noFill/>
              </a:ln>
              <a:solidFill>
                <a:srgbClr val="FF0000"/>
              </a:solidFill>
              <a:effectLst/>
              <a:uLnTx/>
              <a:uFillTx/>
              <a:ea typeface="黑体" panose="02010609060101010101" pitchFamily="2" charset="-122"/>
            </a:endParaRPr>
          </a:p>
        </p:txBody>
      </p:sp>
      <p:sp>
        <p:nvSpPr>
          <p:cNvPr id="24" name="Rectangle 18"/>
          <p:cNvSpPr>
            <a:spLocks noChangeArrowheads="1"/>
          </p:cNvSpPr>
          <p:nvPr/>
        </p:nvSpPr>
        <p:spPr bwMode="auto">
          <a:xfrm>
            <a:off x="380702" y="2829496"/>
            <a:ext cx="8548985" cy="858837"/>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anose="02010609060101010101" pitchFamily="2" charset="-122"/>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M(C1)-B(C1,“</a:t>
            </a:r>
            <a:r>
              <a:rPr kumimoji="1" lang="zh-CN" altLang="en-US" sz="2400" b="1" i="0" u="none" strike="noStrike" kern="0" cap="none" spc="0" normalizeH="0" baseline="0" noProof="0" dirty="0" smtClean="0">
                <a:ln>
                  <a:noFill/>
                </a:ln>
                <a:solidFill>
                  <a:srgbClr val="0066FF"/>
                </a:solidFill>
                <a:effectLst/>
                <a:uLnTx/>
                <a:uFillTx/>
              </a:rPr>
              <a:t>高度</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1</a:t>
            </a:r>
            <a:r>
              <a:rPr kumimoji="1" lang="en-US" altLang="zh-CN" sz="2400" b="1" i="0" u="none" strike="noStrike" kern="0" cap="none" spc="0" normalizeH="0" baseline="0" noProof="0" dirty="0" smtClean="0">
                <a:ln>
                  <a:noFill/>
                </a:ln>
                <a:solidFill>
                  <a:srgbClr val="0066FF"/>
                </a:solidFill>
                <a:effectLst/>
                <a:uLnTx/>
                <a:uFillTx/>
              </a:rPr>
              <a:t> - 1 = </a:t>
            </a:r>
            <a:r>
              <a:rPr kumimoji="1" lang="en-US" altLang="zh-CN" sz="2400" b="1" i="0" u="none" strike="noStrike" kern="0" cap="none" spc="0" normalizeH="0" baseline="0" noProof="0" dirty="0" smtClean="0">
                <a:ln>
                  <a:noFill/>
                </a:ln>
                <a:solidFill>
                  <a:srgbClr val="FF0000"/>
                </a:solidFill>
                <a:effectLst/>
                <a:uLnTx/>
                <a:uFillTx/>
              </a:rPr>
              <a:t>0 bits</a:t>
            </a:r>
            <a:endParaRPr kumimoji="1" lang="en-US" altLang="zh-CN" sz="2400" b="1" i="0" u="none" strike="noStrike" kern="0" cap="none" spc="0" normalizeH="0" baseline="0" noProof="0" dirty="0" smtClean="0">
              <a:ln>
                <a:noFill/>
              </a:ln>
              <a:solidFill>
                <a:srgbClr val="FF0000"/>
              </a:solidFill>
              <a:effectLst/>
              <a:uLnTx/>
              <a:uFillTx/>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grpId="1" nodeType="clickEffect">
                                  <p:stCondLst>
                                    <p:cond delay="0"/>
                                  </p:stCondLst>
                                  <p:childTnLst>
                                    <p:anim calcmode="lin" valueType="num">
                                      <p:cBhvr additive="base">
                                        <p:cTn id="46" dur="500"/>
                                        <p:tgtEl>
                                          <p:spTgt spid="15"/>
                                        </p:tgtEl>
                                        <p:attrNameLst>
                                          <p:attrName>ppt_x</p:attrName>
                                        </p:attrNameLst>
                                      </p:cBhvr>
                                      <p:tavLst>
                                        <p:tav tm="0">
                                          <p:val>
                                            <p:strVal val="ppt_x"/>
                                          </p:val>
                                        </p:tav>
                                        <p:tav tm="100000">
                                          <p:val>
                                            <p:strVal val="ppt_x"/>
                                          </p:val>
                                        </p:tav>
                                      </p:tavLst>
                                    </p:anim>
                                    <p:anim calcmode="lin" valueType="num">
                                      <p:cBhvr additive="base">
                                        <p:cTn id="47" dur="500"/>
                                        <p:tgtEl>
                                          <p:spTgt spid="15"/>
                                        </p:tgtEl>
                                        <p:attrNameLst>
                                          <p:attrName>ppt_y</p:attrName>
                                        </p:attrNameLst>
                                      </p:cBhvr>
                                      <p:tavLst>
                                        <p:tav tm="0">
                                          <p:val>
                                            <p:strVal val="ppt_y"/>
                                          </p:val>
                                        </p:tav>
                                        <p:tav tm="100000">
                                          <p:val>
                                            <p:strVal val="1+ppt_h/2"/>
                                          </p:val>
                                        </p:tav>
                                      </p:tavLst>
                                    </p:anim>
                                    <p:set>
                                      <p:cBhvr>
                                        <p:cTn id="48" dur="1" fill="hold">
                                          <p:stCondLst>
                                            <p:cond delay="499"/>
                                          </p:stCondLst>
                                        </p:cTn>
                                        <p:tgtEl>
                                          <p:spTgt spid="15"/>
                                        </p:tgtEl>
                                        <p:attrNameLst>
                                          <p:attrName>style.visibility</p:attrName>
                                        </p:attrNameLst>
                                      </p:cBhvr>
                                      <p:to>
                                        <p:strVal val="hidden"/>
                                      </p:to>
                                    </p:set>
                                  </p:childTnLst>
                                </p:cTn>
                              </p:par>
                              <p:par>
                                <p:cTn id="49" presetID="2" presetClass="exit" presetSubtype="4" fill="hold" grpId="1" nodeType="withEffect">
                                  <p:stCondLst>
                                    <p:cond delay="0"/>
                                  </p:stCondLst>
                                  <p:childTnLst>
                                    <p:anim calcmode="lin" valueType="num">
                                      <p:cBhvr additive="base">
                                        <p:cTn id="50" dur="500"/>
                                        <p:tgtEl>
                                          <p:spTgt spid="21"/>
                                        </p:tgtEl>
                                        <p:attrNameLst>
                                          <p:attrName>ppt_x</p:attrName>
                                        </p:attrNameLst>
                                      </p:cBhvr>
                                      <p:tavLst>
                                        <p:tav tm="0">
                                          <p:val>
                                            <p:strVal val="ppt_x"/>
                                          </p:val>
                                        </p:tav>
                                        <p:tav tm="100000">
                                          <p:val>
                                            <p:strVal val="ppt_x"/>
                                          </p:val>
                                        </p:tav>
                                      </p:tavLst>
                                    </p:anim>
                                    <p:anim calcmode="lin" valueType="num">
                                      <p:cBhvr additive="base">
                                        <p:cTn id="51" dur="500"/>
                                        <p:tgtEl>
                                          <p:spTgt spid="21"/>
                                        </p:tgtEl>
                                        <p:attrNameLst>
                                          <p:attrName>ppt_y</p:attrName>
                                        </p:attrNameLst>
                                      </p:cBhvr>
                                      <p:tavLst>
                                        <p:tav tm="0">
                                          <p:val>
                                            <p:strVal val="ppt_y"/>
                                          </p:val>
                                        </p:tav>
                                        <p:tav tm="100000">
                                          <p:val>
                                            <p:strVal val="1+ppt_h/2"/>
                                          </p:val>
                                        </p:tav>
                                      </p:tavLst>
                                    </p:anim>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strips(down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12"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strips(down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animBg="1"/>
      <p:bldP spid="15" grpId="1" animBg="1"/>
      <p:bldP spid="16" grpId="0"/>
      <p:bldP spid="17" grpId="0"/>
      <p:bldP spid="18" grpId="0" animBg="1"/>
      <p:bldP spid="19" grpId="0" animBg="1"/>
      <p:bldP spid="20" grpId="0" animBg="1"/>
      <p:bldP spid="21" grpId="0" animBg="1"/>
      <p:bldP spid="21" grpId="1" animBg="1"/>
      <p:bldP spid="22" grpId="0" animBg="1"/>
      <p:bldP spid="23" grpId="0" animBg="1"/>
      <p:bldP spid="2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28"/>
          <p:cNvSpPr txBox="1">
            <a:spLocks noChangeArrowheads="1"/>
          </p:cNvSpPr>
          <p:nvPr/>
        </p:nvSpPr>
        <p:spPr bwMode="auto">
          <a:xfrm>
            <a:off x="6898010" y="2247999"/>
            <a:ext cx="3276600" cy="1936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｛矮、金色、蓝色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｛高、金色、棕色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｛高、金色、蓝色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｛矮、金色、棕色</a:t>
            </a:r>
            <a:r>
              <a:rPr kumimoji="0" lang="en-US" altLang="zh-CN"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r>
              <a:rPr kumimoji="0" lang="zh-CN" altLang="en-US" sz="2200" b="1" i="0" u="none" strike="noStrike" kern="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rPr>
              <a:t>－</a:t>
            </a:r>
            <a:r>
              <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rPr>
              <a:t>｝</a:t>
            </a:r>
            <a:endParaRPr kumimoji="0" lang="zh-CN" altLang="en-US" sz="2200" b="1" i="0" u="none" strike="noStrike" kern="0" cap="none" spc="0" normalizeH="0" baseline="0" noProof="0" smtClean="0">
              <a:ln>
                <a:noFill/>
              </a:ln>
              <a:solidFill>
                <a:srgbClr val="000000"/>
              </a:solidFill>
              <a:effectLst/>
              <a:uLnTx/>
              <a:uFillTx/>
              <a:latin typeface="黑体" panose="02010609060101010101" pitchFamily="2" charset="-122"/>
              <a:ea typeface="黑体" panose="02010609060101010101" pitchFamily="2" charset="-122"/>
            </a:endParaRPr>
          </a:p>
        </p:txBody>
      </p:sp>
      <p:sp>
        <p:nvSpPr>
          <p:cNvPr id="9" name="Text Box 3"/>
          <p:cNvSpPr txBox="1">
            <a:spLocks noChangeArrowheads="1"/>
          </p:cNvSpPr>
          <p:nvPr/>
        </p:nvSpPr>
        <p:spPr bwMode="auto">
          <a:xfrm>
            <a:off x="5169222" y="1024037"/>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发色</a:t>
            </a:r>
            <a:endParaRPr lang="zh-CN" altLang="en-US" sz="2400" b="1">
              <a:solidFill>
                <a:srgbClr val="0066FF"/>
              </a:solidFill>
              <a:ea typeface="黑体" panose="02010609060101010101" pitchFamily="2" charset="-122"/>
            </a:endParaRPr>
          </a:p>
        </p:txBody>
      </p:sp>
      <p:sp>
        <p:nvSpPr>
          <p:cNvPr id="10" name="Text Box 4"/>
          <p:cNvSpPr txBox="1">
            <a:spLocks noChangeArrowheads="1"/>
          </p:cNvSpPr>
          <p:nvPr/>
        </p:nvSpPr>
        <p:spPr bwMode="auto">
          <a:xfrm>
            <a:off x="3081660" y="152886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黑色</a:t>
            </a:r>
            <a:endParaRPr lang="zh-CN" altLang="en-US" sz="2400" b="1">
              <a:ea typeface="黑体" panose="02010609060101010101" pitchFamily="2" charset="-122"/>
            </a:endParaRPr>
          </a:p>
        </p:txBody>
      </p:sp>
      <p:sp>
        <p:nvSpPr>
          <p:cNvPr id="11" name="Text Box 5"/>
          <p:cNvSpPr txBox="1">
            <a:spLocks noChangeArrowheads="1"/>
          </p:cNvSpPr>
          <p:nvPr/>
        </p:nvSpPr>
        <p:spPr bwMode="auto">
          <a:xfrm>
            <a:off x="4810447" y="188922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红色</a:t>
            </a:r>
            <a:endParaRPr lang="zh-CN" altLang="en-US" sz="2400" b="1">
              <a:ea typeface="黑体" panose="02010609060101010101" pitchFamily="2" charset="-122"/>
            </a:endParaRPr>
          </a:p>
        </p:txBody>
      </p:sp>
      <p:sp>
        <p:nvSpPr>
          <p:cNvPr id="12" name="Text Box 6"/>
          <p:cNvSpPr txBox="1">
            <a:spLocks noChangeArrowheads="1"/>
          </p:cNvSpPr>
          <p:nvPr/>
        </p:nvSpPr>
        <p:spPr bwMode="auto">
          <a:xfrm>
            <a:off x="6969447" y="1384399"/>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金色</a:t>
            </a:r>
            <a:endParaRPr lang="zh-CN" altLang="en-US" sz="2400" b="1">
              <a:ea typeface="黑体" panose="02010609060101010101" pitchFamily="2" charset="-122"/>
            </a:endParaRPr>
          </a:p>
        </p:txBody>
      </p:sp>
      <p:cxnSp>
        <p:nvCxnSpPr>
          <p:cNvPr id="13" name="AutoShape 7"/>
          <p:cNvCxnSpPr>
            <a:cxnSpLocks noChangeShapeType="1"/>
            <a:stCxn id="9" idx="2"/>
            <a:endCxn id="18" idx="0"/>
          </p:cNvCxnSpPr>
          <p:nvPr/>
        </p:nvCxnSpPr>
        <p:spPr bwMode="auto">
          <a:xfrm flipH="1">
            <a:off x="2937197" y="1481237"/>
            <a:ext cx="2987675" cy="75247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4" name="AutoShape 9"/>
          <p:cNvCxnSpPr>
            <a:cxnSpLocks noChangeShapeType="1"/>
            <a:stCxn id="9" idx="2"/>
            <a:endCxn id="17" idx="0"/>
          </p:cNvCxnSpPr>
          <p:nvPr/>
        </p:nvCxnSpPr>
        <p:spPr bwMode="auto">
          <a:xfrm>
            <a:off x="5924872" y="1481237"/>
            <a:ext cx="36513" cy="10414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15" name="AutoShape 10"/>
          <p:cNvCxnSpPr>
            <a:cxnSpLocks noChangeShapeType="1"/>
            <a:stCxn id="9" idx="2"/>
            <a:endCxn id="20" idx="0"/>
          </p:cNvCxnSpPr>
          <p:nvPr/>
        </p:nvCxnSpPr>
        <p:spPr bwMode="auto">
          <a:xfrm>
            <a:off x="5924872" y="1481237"/>
            <a:ext cx="2881313" cy="911225"/>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16" name="Oval 12"/>
          <p:cNvSpPr>
            <a:spLocks noChangeArrowheads="1"/>
          </p:cNvSpPr>
          <p:nvPr/>
        </p:nvSpPr>
        <p:spPr bwMode="auto">
          <a:xfrm>
            <a:off x="6969447" y="4553049"/>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17" name="Oval 13"/>
          <p:cNvSpPr>
            <a:spLocks noChangeArrowheads="1"/>
          </p:cNvSpPr>
          <p:nvPr/>
        </p:nvSpPr>
        <p:spPr bwMode="auto">
          <a:xfrm>
            <a:off x="5601022" y="2536924"/>
            <a:ext cx="720725" cy="6477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18" name="Oval 14"/>
          <p:cNvSpPr>
            <a:spLocks noChangeArrowheads="1"/>
          </p:cNvSpPr>
          <p:nvPr/>
        </p:nvSpPr>
        <p:spPr bwMode="auto">
          <a:xfrm>
            <a:off x="2576835" y="2247999"/>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anose="02010609060101010101" pitchFamily="2" charset="-122"/>
              </a:rPr>
              <a:t>－</a:t>
            </a:r>
            <a:endParaRPr lang="zh-CN" altLang="en-US" sz="2400" b="1">
              <a:solidFill>
                <a:srgbClr val="0066FF"/>
              </a:solidFill>
              <a:ea typeface="黑体" panose="02010609060101010101" pitchFamily="2" charset="-122"/>
            </a:endParaRPr>
          </a:p>
        </p:txBody>
      </p:sp>
      <p:sp>
        <p:nvSpPr>
          <p:cNvPr id="19" name="Oval 15"/>
          <p:cNvSpPr>
            <a:spLocks noChangeArrowheads="1"/>
          </p:cNvSpPr>
          <p:nvPr/>
        </p:nvSpPr>
        <p:spPr bwMode="auto">
          <a:xfrm>
            <a:off x="9274497" y="4553049"/>
            <a:ext cx="720725" cy="647700"/>
          </a:xfrm>
          <a:prstGeom prst="ellipse">
            <a:avLst/>
          </a:prstGeom>
          <a:noFill/>
          <a:ln w="2857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smtClean="0">
                <a:ln>
                  <a:noFill/>
                </a:ln>
                <a:solidFill>
                  <a:srgbClr val="0066FF"/>
                </a:solidFill>
                <a:effectLst/>
                <a:uLnTx/>
                <a:uFillTx/>
              </a:rPr>
              <a:t>－</a:t>
            </a:r>
            <a:endParaRPr kumimoji="0" lang="zh-CN" altLang="en-US" sz="2400" b="1" i="0" u="none" strike="noStrike" kern="0" cap="none" spc="0" normalizeH="0" baseline="0" noProof="0" smtClean="0">
              <a:ln>
                <a:noFill/>
              </a:ln>
              <a:solidFill>
                <a:srgbClr val="0066FF"/>
              </a:solidFill>
              <a:effectLst/>
              <a:uLnTx/>
              <a:uFillTx/>
            </a:endParaRPr>
          </a:p>
        </p:txBody>
      </p:sp>
      <p:sp>
        <p:nvSpPr>
          <p:cNvPr id="20" name="Text Box 16"/>
          <p:cNvSpPr txBox="1">
            <a:spLocks noChangeArrowheads="1"/>
          </p:cNvSpPr>
          <p:nvPr/>
        </p:nvSpPr>
        <p:spPr bwMode="auto">
          <a:xfrm>
            <a:off x="8050535" y="239246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66FF"/>
                </a:solidFill>
                <a:ea typeface="黑体" panose="02010609060101010101" pitchFamily="2" charset="-122"/>
              </a:rPr>
              <a:t>眼睛</a:t>
            </a:r>
            <a:endParaRPr lang="zh-CN" altLang="en-US" sz="2400" b="1">
              <a:solidFill>
                <a:srgbClr val="0066FF"/>
              </a:solidFill>
              <a:ea typeface="黑体" panose="02010609060101010101" pitchFamily="2" charset="-122"/>
            </a:endParaRPr>
          </a:p>
        </p:txBody>
      </p:sp>
      <p:cxnSp>
        <p:nvCxnSpPr>
          <p:cNvPr id="21" name="AutoShape 17"/>
          <p:cNvCxnSpPr>
            <a:cxnSpLocks noChangeShapeType="1"/>
            <a:stCxn id="20" idx="2"/>
            <a:endCxn id="16" idx="0"/>
          </p:cNvCxnSpPr>
          <p:nvPr/>
        </p:nvCxnSpPr>
        <p:spPr bwMode="auto">
          <a:xfrm flipH="1">
            <a:off x="7329810" y="2849662"/>
            <a:ext cx="1476375" cy="16891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cxnSp>
        <p:nvCxnSpPr>
          <p:cNvPr id="22" name="AutoShape 18"/>
          <p:cNvCxnSpPr>
            <a:cxnSpLocks noChangeShapeType="1"/>
            <a:stCxn id="20" idx="2"/>
            <a:endCxn id="19" idx="0"/>
          </p:cNvCxnSpPr>
          <p:nvPr/>
        </p:nvCxnSpPr>
        <p:spPr bwMode="auto">
          <a:xfrm>
            <a:off x="8806185" y="2849662"/>
            <a:ext cx="828675" cy="1689100"/>
          </a:xfrm>
          <a:prstGeom prst="straightConnector1">
            <a:avLst/>
          </a:prstGeom>
          <a:noFill/>
          <a:ln w="28575">
            <a:solidFill>
              <a:srgbClr val="000000"/>
            </a:solidFill>
            <a:round/>
          </a:ln>
          <a:extLst>
            <a:ext uri="{909E8E84-426E-40DD-AFC4-6F175D3DCCD1}">
              <a14:hiddenFill xmlns:a14="http://schemas.microsoft.com/office/drawing/2010/main">
                <a:noFill/>
              </a14:hiddenFill>
            </a:ext>
          </a:extLst>
        </p:spPr>
      </p:cxnSp>
      <p:sp>
        <p:nvSpPr>
          <p:cNvPr id="23" name="Text Box 19"/>
          <p:cNvSpPr txBox="1">
            <a:spLocks noChangeArrowheads="1"/>
          </p:cNvSpPr>
          <p:nvPr/>
        </p:nvSpPr>
        <p:spPr bwMode="auto">
          <a:xfrm>
            <a:off x="9166547" y="361642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棕色</a:t>
            </a:r>
            <a:endParaRPr lang="zh-CN" altLang="en-US" sz="2400" b="1">
              <a:ea typeface="黑体" panose="02010609060101010101" pitchFamily="2" charset="-122"/>
            </a:endParaRPr>
          </a:p>
        </p:txBody>
      </p:sp>
      <p:sp>
        <p:nvSpPr>
          <p:cNvPr id="24" name="Text Box 20"/>
          <p:cNvSpPr txBox="1">
            <a:spLocks noChangeArrowheads="1"/>
          </p:cNvSpPr>
          <p:nvPr/>
        </p:nvSpPr>
        <p:spPr bwMode="auto">
          <a:xfrm>
            <a:off x="6393185" y="3544987"/>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ea typeface="黑体" panose="02010609060101010101" pitchFamily="2" charset="-122"/>
              </a:rPr>
              <a:t>蓝色</a:t>
            </a:r>
            <a:endParaRPr lang="zh-CN" altLang="en-US" sz="2400" b="1">
              <a:ea typeface="黑体" panose="02010609060101010101" pitchFamily="2" charset="-122"/>
            </a:endParaRPr>
          </a:p>
        </p:txBody>
      </p:sp>
      <p:sp>
        <p:nvSpPr>
          <p:cNvPr id="25" name="Rectangle 26"/>
          <p:cNvSpPr>
            <a:spLocks noChangeArrowheads="1"/>
          </p:cNvSpPr>
          <p:nvPr/>
        </p:nvSpPr>
        <p:spPr bwMode="auto">
          <a:xfrm>
            <a:off x="1931615" y="6303367"/>
            <a:ext cx="8458200" cy="858837"/>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smtClean="0">
                <a:ln>
                  <a:noFill/>
                </a:ln>
                <a:solidFill>
                  <a:sysClr val="windowText" lastClr="000000"/>
                </a:solidFill>
                <a:effectLst/>
                <a:uLnTx/>
                <a:uFillTx/>
                <a:ea typeface="黑体" panose="02010609060101010101" pitchFamily="2" charset="-122"/>
              </a:rPr>
              <a:t>测试这属性“</a:t>
            </a:r>
            <a:r>
              <a:rPr kumimoji="1" lang="zh-CN" altLang="en-US" sz="2400" b="1" i="0" u="none" strike="noStrike" kern="0" cap="none" spc="0" normalizeH="0" baseline="0" noProof="0" smtClean="0">
                <a:ln>
                  <a:noFill/>
                </a:ln>
                <a:solidFill>
                  <a:srgbClr val="FF0000"/>
                </a:solidFill>
                <a:effectLst/>
                <a:uLnTx/>
                <a:uFillTx/>
                <a:ea typeface="黑体" panose="02010609060101010101" pitchFamily="2" charset="-122"/>
              </a:rPr>
              <a:t>高度</a:t>
            </a:r>
            <a:r>
              <a:rPr kumimoji="1" lang="zh-CN" altLang="en-US" sz="2400" b="1" i="0" u="none" strike="noStrike" kern="0" cap="none" spc="0" normalizeH="0" baseline="0" noProof="0" smtClean="0">
                <a:ln>
                  <a:noFill/>
                </a:ln>
                <a:solidFill>
                  <a:sysClr val="windowText" lastClr="000000"/>
                </a:solidFill>
                <a:effectLst/>
                <a:uLnTx/>
                <a:uFillTx/>
                <a:ea typeface="黑体" panose="02010609060101010101" pitchFamily="2" charset="-122"/>
              </a:rPr>
              <a:t>”传递的信息为</a:t>
            </a:r>
            <a:r>
              <a:rPr kumimoji="1" lang="zh-CN" altLang="en-US" sz="2400" b="1" i="0" u="none" strike="noStrike" kern="0" cap="none" spc="0" normalizeH="0" baseline="0" noProof="0" smtClean="0">
                <a:ln>
                  <a:noFill/>
                </a:ln>
                <a:solidFill>
                  <a:sysClr val="windowText" lastClr="000000"/>
                </a:solidFill>
                <a:effectLst/>
                <a:uLnTx/>
                <a:uFillTx/>
                <a:latin typeface="华文中宋" panose="02010600040101010101" pitchFamily="2" charset="-122"/>
                <a:ea typeface="黑体" panose="02010609060101010101" pitchFamily="2" charset="-122"/>
              </a:rPr>
              <a:t>：</a:t>
            </a:r>
            <a:br>
              <a:rPr kumimoji="1" lang="zh-CN" altLang="en-US" sz="2400" b="1" i="0" u="none" strike="noStrike" kern="0" cap="none" spc="0" normalizeH="0" baseline="0" noProof="0" smtClean="0">
                <a:ln>
                  <a:noFill/>
                </a:ln>
                <a:solidFill>
                  <a:sysClr val="windowText" lastClr="000000"/>
                </a:solidFill>
                <a:effectLst/>
                <a:uLnTx/>
                <a:uFillTx/>
                <a:latin typeface="华文中宋" panose="02010600040101010101" pitchFamily="2" charset="-122"/>
                <a:ea typeface="黑体" panose="02010609060101010101" pitchFamily="2" charset="-122"/>
              </a:rPr>
            </a:br>
            <a:r>
              <a:rPr kumimoji="1" lang="zh-CN" altLang="en-US" sz="2400" b="1" i="0" u="none" strike="noStrike" kern="0" cap="none" spc="0" normalizeH="0" baseline="0" noProof="0" smtClean="0">
                <a:ln>
                  <a:noFill/>
                </a:ln>
                <a:solidFill>
                  <a:sysClr val="windowText" lastClr="000000"/>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smtClean="0">
                <a:ln>
                  <a:noFill/>
                </a:ln>
                <a:solidFill>
                  <a:srgbClr val="0066FF"/>
                </a:solidFill>
                <a:effectLst/>
                <a:uLnTx/>
                <a:uFillTx/>
              </a:rPr>
              <a:t>M(C1)-B(C1,“</a:t>
            </a:r>
            <a:r>
              <a:rPr kumimoji="1" lang="zh-CN" altLang="en-US" sz="2400" b="1" i="0" u="none" strike="noStrike" kern="0" cap="none" spc="0" normalizeH="0" baseline="0" noProof="0" smtClean="0">
                <a:ln>
                  <a:noFill/>
                </a:ln>
                <a:solidFill>
                  <a:srgbClr val="0066FF"/>
                </a:solidFill>
                <a:effectLst/>
                <a:uLnTx/>
                <a:uFillTx/>
              </a:rPr>
              <a:t>高度</a:t>
            </a:r>
            <a:r>
              <a:rPr kumimoji="1" lang="en-US" altLang="zh-CN" sz="2400" b="1" i="0" u="none" strike="noStrike" kern="0" cap="none" spc="0" normalizeH="0" baseline="0" noProof="0" smtClean="0">
                <a:ln>
                  <a:noFill/>
                </a:ln>
                <a:solidFill>
                  <a:srgbClr val="0066FF"/>
                </a:solidFill>
                <a:effectLst/>
                <a:uLnTx/>
                <a:uFillTx/>
              </a:rPr>
              <a:t>") = </a:t>
            </a:r>
            <a:r>
              <a:rPr kumimoji="1" lang="en-US" altLang="zh-CN" sz="2400" b="1" i="0" u="none" strike="noStrike" kern="0" cap="none" spc="0" normalizeH="0" baseline="0" noProof="0" smtClean="0">
                <a:ln>
                  <a:noFill/>
                </a:ln>
                <a:solidFill>
                  <a:srgbClr val="FF0000"/>
                </a:solidFill>
                <a:effectLst/>
                <a:uLnTx/>
                <a:uFillTx/>
              </a:rPr>
              <a:t>1</a:t>
            </a:r>
            <a:r>
              <a:rPr kumimoji="1" lang="en-US" altLang="zh-CN" sz="2400" b="1" i="0" u="none" strike="noStrike" kern="0" cap="none" spc="0" normalizeH="0" baseline="0" noProof="0" smtClean="0">
                <a:ln>
                  <a:noFill/>
                </a:ln>
                <a:solidFill>
                  <a:srgbClr val="0066FF"/>
                </a:solidFill>
                <a:effectLst/>
                <a:uLnTx/>
                <a:uFillTx/>
              </a:rPr>
              <a:t> - 1 = </a:t>
            </a:r>
            <a:r>
              <a:rPr kumimoji="1" lang="en-US" altLang="zh-CN" sz="2400" b="1" i="0" u="none" strike="noStrike" kern="0" cap="none" spc="0" normalizeH="0" baseline="0" noProof="0" smtClean="0">
                <a:ln>
                  <a:noFill/>
                </a:ln>
                <a:solidFill>
                  <a:srgbClr val="FF0000"/>
                </a:solidFill>
                <a:effectLst/>
                <a:uLnTx/>
                <a:uFillTx/>
              </a:rPr>
              <a:t>0 bits</a:t>
            </a:r>
            <a:endParaRPr kumimoji="1" lang="en-US" altLang="zh-CN" sz="2400" b="1" i="0" u="none" strike="noStrike" kern="0" cap="none" spc="0" normalizeH="0" baseline="0" noProof="0" smtClean="0">
              <a:ln>
                <a:noFill/>
              </a:ln>
              <a:solidFill>
                <a:srgbClr val="FF0000"/>
              </a:solidFill>
              <a:effectLst/>
              <a:uLnTx/>
              <a:uFillTx/>
            </a:endParaRPr>
          </a:p>
        </p:txBody>
      </p:sp>
      <p:sp>
        <p:nvSpPr>
          <p:cNvPr id="26" name="Rectangle 27"/>
          <p:cNvSpPr>
            <a:spLocks noChangeArrowheads="1"/>
          </p:cNvSpPr>
          <p:nvPr/>
        </p:nvSpPr>
        <p:spPr bwMode="auto">
          <a:xfrm>
            <a:off x="1931615" y="5344517"/>
            <a:ext cx="8458200" cy="858837"/>
          </a:xfrm>
          <a:prstGeom prst="rect">
            <a:avLst/>
          </a:prstGeom>
          <a:solidFill>
            <a:srgbClr val="FFFFCC"/>
          </a:solidFill>
          <a:ln w="9525">
            <a:solidFill>
              <a:srgbClr val="333399"/>
            </a:solidFill>
            <a:miter lim="800000"/>
          </a:ln>
        </p:spPr>
        <p:txBody>
          <a:bodyPr/>
          <a:lstStyle/>
          <a:p>
            <a:pPr marL="0" marR="0" lvl="0" indent="0" algn="ctr" defTabSz="914400" eaLnBrk="0" fontAlgn="auto" latinLnBrk="0" hangingPunct="0">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anose="02010609060101010101" pitchFamily="2" charset="-122"/>
              </a:rPr>
              <a:t>眼睛</a:t>
            </a:r>
            <a:r>
              <a:rPr kumimoji="1" lang="zh-CN" altLang="en-US" sz="2400" b="1" i="0" u="none" strike="noStrike" kern="0" cap="none" spc="0" normalizeH="0" baseline="0" noProof="0" dirty="0" smtClean="0">
                <a:ln>
                  <a:noFill/>
                </a:ln>
                <a:solidFill>
                  <a:sysClr val="windowText" lastClr="000000"/>
                </a:solidFill>
                <a:effectLst/>
                <a:uLnTx/>
                <a:uFillTx/>
                <a:ea typeface="黑体" panose="02010609060101010101" pitchFamily="2"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黑体" panose="02010609060101010101" pitchFamily="2"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anose="02010600040101010101" pitchFamily="2" charset="-122"/>
                <a:ea typeface="华文中宋" panose="02010600040101010101" pitchFamily="2" charset="-122"/>
              </a:rPr>
              <a:t>　 </a:t>
            </a:r>
            <a:r>
              <a:rPr kumimoji="1" lang="en-US" altLang="zh-CN" sz="2400" b="1" i="0" u="none" strike="noStrike" kern="0" cap="none" spc="0" normalizeH="0" baseline="0" noProof="0" dirty="0" smtClean="0">
                <a:ln>
                  <a:noFill/>
                </a:ln>
                <a:solidFill>
                  <a:srgbClr val="0066FF"/>
                </a:solidFill>
                <a:effectLst/>
                <a:uLnTx/>
                <a:uFillTx/>
              </a:rPr>
              <a:t>M(C1)-B(C1,“</a:t>
            </a:r>
            <a:r>
              <a:rPr kumimoji="1" lang="zh-CN" altLang="en-US" sz="2400" b="1" i="0" u="none" strike="noStrike" kern="0" cap="none" spc="0" normalizeH="0" baseline="0" noProof="0" dirty="0" smtClean="0">
                <a:ln>
                  <a:noFill/>
                </a:ln>
                <a:solidFill>
                  <a:srgbClr val="0066FF"/>
                </a:solidFill>
                <a:effectLst/>
                <a:uLnTx/>
                <a:uFillTx/>
              </a:rPr>
              <a:t>眼睛</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1</a:t>
            </a:r>
            <a:r>
              <a:rPr kumimoji="1" lang="en-US" altLang="zh-CN" sz="2400" b="1" i="0" u="none" strike="noStrike" kern="0" cap="none" spc="0" normalizeH="0" baseline="0" noProof="0" dirty="0" smtClean="0">
                <a:ln>
                  <a:noFill/>
                </a:ln>
                <a:solidFill>
                  <a:srgbClr val="0066FF"/>
                </a:solidFill>
                <a:effectLst/>
                <a:uLnTx/>
                <a:uFillTx/>
              </a:rPr>
              <a:t> - 0 = </a:t>
            </a:r>
            <a:r>
              <a:rPr kumimoji="1" lang="en-US" altLang="zh-CN" sz="2400" b="1" i="0" u="none" strike="noStrike" kern="0" cap="none" spc="0" normalizeH="0" baseline="0" noProof="0" dirty="0" smtClean="0">
                <a:ln>
                  <a:noFill/>
                </a:ln>
                <a:solidFill>
                  <a:srgbClr val="FF0000"/>
                </a:solidFill>
                <a:effectLst/>
                <a:uLnTx/>
                <a:uFillTx/>
              </a:rPr>
              <a:t>1 bits</a:t>
            </a:r>
            <a:endParaRPr kumimoji="1" lang="en-US" altLang="zh-CN" sz="2400" b="1" i="0" u="none" strike="noStrike" kern="0" cap="none" spc="0" normalizeH="0" baseline="0" noProof="0" dirty="0" smtClean="0">
              <a:ln>
                <a:noFill/>
              </a:ln>
              <a:solidFill>
                <a:srgbClr val="FF0000"/>
              </a:solidFill>
              <a:effectLst/>
              <a:uLnTx/>
              <a:uFillTx/>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6"/>
                                        </p:tgtEl>
                                        <p:attrNameLst>
                                          <p:attrName>ppt_x</p:attrName>
                                        </p:attrNameLst>
                                      </p:cBhvr>
                                      <p:tavLst>
                                        <p:tav tm="0">
                                          <p:val>
                                            <p:strVal val="ppt_x"/>
                                          </p:val>
                                        </p:tav>
                                        <p:tav tm="100000">
                                          <p:val>
                                            <p:strVal val="ppt_x"/>
                                          </p:val>
                                        </p:tav>
                                      </p:tavLst>
                                    </p:anim>
                                    <p:anim calcmode="lin" valueType="num">
                                      <p:cBhvr additive="base">
                                        <p:cTn id="18" dur="500"/>
                                        <p:tgtEl>
                                          <p:spTgt spid="6"/>
                                        </p:tgtEl>
                                        <p:attrNameLst>
                                          <p:attrName>ppt_y</p:attrName>
                                        </p:attrNameLst>
                                      </p:cBhvr>
                                      <p:tavLst>
                                        <p:tav tm="0">
                                          <p:val>
                                            <p:strVal val="ppt_y"/>
                                          </p:val>
                                        </p:tav>
                                        <p:tav tm="100000">
                                          <p:val>
                                            <p:strVal val="1+ppt_h/2"/>
                                          </p:val>
                                        </p:tav>
                                      </p:tavLst>
                                    </p:anim>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1" nodeType="clickEffect">
                                  <p:stCondLst>
                                    <p:cond delay="0"/>
                                  </p:stCondLst>
                                  <p:childTnLst>
                                    <p:anim calcmode="lin" valueType="num">
                                      <p:cBhvr additive="base">
                                        <p:cTn id="23" dur="500"/>
                                        <p:tgtEl>
                                          <p:spTgt spid="26"/>
                                        </p:tgtEl>
                                        <p:attrNameLst>
                                          <p:attrName>ppt_x</p:attrName>
                                        </p:attrNameLst>
                                      </p:cBhvr>
                                      <p:tavLst>
                                        <p:tav tm="0">
                                          <p:val>
                                            <p:strVal val="ppt_x"/>
                                          </p:val>
                                        </p:tav>
                                        <p:tav tm="100000">
                                          <p:val>
                                            <p:strVal val="ppt_x"/>
                                          </p:val>
                                        </p:tav>
                                      </p:tavLst>
                                    </p:anim>
                                    <p:anim calcmode="lin" valueType="num">
                                      <p:cBhvr additive="base">
                                        <p:cTn id="24" dur="500"/>
                                        <p:tgtEl>
                                          <p:spTgt spid="26"/>
                                        </p:tgtEl>
                                        <p:attrNameLst>
                                          <p:attrName>ppt_y</p:attrName>
                                        </p:attrNameLst>
                                      </p:cBhvr>
                                      <p:tavLst>
                                        <p:tav tm="0">
                                          <p:val>
                                            <p:strVal val="ppt_y"/>
                                          </p:val>
                                        </p:tav>
                                        <p:tav tm="100000">
                                          <p:val>
                                            <p:strVal val="1+ppt_h/2"/>
                                          </p:val>
                                        </p:tav>
                                      </p:tavLst>
                                    </p:anim>
                                    <p:set>
                                      <p:cBhvr>
                                        <p:cTn id="25" dur="1" fill="hold">
                                          <p:stCondLst>
                                            <p:cond delay="499"/>
                                          </p:stCondLst>
                                        </p:cTn>
                                        <p:tgtEl>
                                          <p:spTgt spid="26"/>
                                        </p:tgtEl>
                                        <p:attrNameLst>
                                          <p:attrName>style.visibility</p:attrName>
                                        </p:attrNameLst>
                                      </p:cBhvr>
                                      <p:to>
                                        <p:strVal val="hidden"/>
                                      </p:to>
                                    </p:set>
                                  </p:childTnLst>
                                </p:cTn>
                              </p:par>
                              <p:par>
                                <p:cTn id="26" presetID="2" presetClass="exit" presetSubtype="4" fill="hold" grpId="1" nodeType="withEffect">
                                  <p:stCondLst>
                                    <p:cond delay="0"/>
                                  </p:stCondLst>
                                  <p:childTnLst>
                                    <p:anim calcmode="lin" valueType="num">
                                      <p:cBhvr additive="base">
                                        <p:cTn id="27" dur="500"/>
                                        <p:tgtEl>
                                          <p:spTgt spid="25"/>
                                        </p:tgtEl>
                                        <p:attrNameLst>
                                          <p:attrName>ppt_x</p:attrName>
                                        </p:attrNameLst>
                                      </p:cBhvr>
                                      <p:tavLst>
                                        <p:tav tm="0">
                                          <p:val>
                                            <p:strVal val="ppt_x"/>
                                          </p:val>
                                        </p:tav>
                                        <p:tav tm="100000">
                                          <p:val>
                                            <p:strVal val="ppt_x"/>
                                          </p:val>
                                        </p:tav>
                                      </p:tavLst>
                                    </p:anim>
                                    <p:anim calcmode="lin" valueType="num">
                                      <p:cBhvr additive="base">
                                        <p:cTn id="28" dur="500"/>
                                        <p:tgtEl>
                                          <p:spTgt spid="25"/>
                                        </p:tgtEl>
                                        <p:attrNameLst>
                                          <p:attrName>ppt_y</p:attrName>
                                        </p:attrNameLst>
                                      </p:cBhvr>
                                      <p:tavLst>
                                        <p:tav tm="0">
                                          <p:val>
                                            <p:strVal val="ppt_y"/>
                                          </p:val>
                                        </p:tav>
                                        <p:tav tm="100000">
                                          <p:val>
                                            <p:strVal val="1+ppt_h/2"/>
                                          </p:val>
                                        </p:tav>
                                      </p:tavLst>
                                    </p:anim>
                                    <p:set>
                                      <p:cBhvr>
                                        <p:cTn id="29" dur="1" fill="hold">
                                          <p:stCondLst>
                                            <p:cond delay="499"/>
                                          </p:stCondLst>
                                        </p:cTn>
                                        <p:tgtEl>
                                          <p:spTgt spid="2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9" grpId="0" animBg="1"/>
      <p:bldP spid="20" grpId="0"/>
      <p:bldP spid="23" grpId="0"/>
      <p:bldP spid="24" grpId="0"/>
      <p:bldP spid="25" grpId="0" animBg="1"/>
      <p:bldP spid="25" grpId="1" animBg="1"/>
      <p:bldP spid="26" grpId="0" animBg="1"/>
      <p:bldP spid="26" grpId="1"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25"/>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graphicFrame>
        <p:nvGraphicFramePr>
          <p:cNvPr id="6" name="内容占位符 3"/>
          <p:cNvGraphicFramePr/>
          <p:nvPr/>
        </p:nvGraphicFramePr>
        <p:xfrm>
          <a:off x="1748605" y="1600151"/>
          <a:ext cx="8785226" cy="5616574"/>
        </p:xfrm>
        <a:graphic>
          <a:graphicData uri="http://schemas.openxmlformats.org/drawingml/2006/table">
            <a:tbl>
              <a:tblPr/>
              <a:tblGrid>
                <a:gridCol w="1772063"/>
                <a:gridCol w="1772063"/>
                <a:gridCol w="1772063"/>
                <a:gridCol w="1772063"/>
                <a:gridCol w="1696974"/>
              </a:tblGrid>
              <a:tr h="371580">
                <a:tc>
                  <a:txBody>
                    <a:bodyPr/>
                    <a:lstStyle/>
                    <a:p>
                      <a:pPr algn="ctr">
                        <a:spcAft>
                          <a:spcPts val="0"/>
                        </a:spcAft>
                      </a:pPr>
                      <a:r>
                        <a:rPr lang="zh-CN" sz="2400" b="1" kern="0" dirty="0">
                          <a:solidFill>
                            <a:srgbClr val="0070C0"/>
                          </a:solidFill>
                          <a:latin typeface="Calibri" panose="020F0502020204030204"/>
                          <a:ea typeface="宋体" panose="02010600030101010101" pitchFamily="2" charset="-122"/>
                          <a:cs typeface="宋体" panose="02010600030101010101" pitchFamily="2" charset="-122"/>
                        </a:rPr>
                        <a:t>天气</a:t>
                      </a:r>
                      <a:endParaRPr lang="zh-CN" sz="2400" kern="100" dirty="0">
                        <a:solidFill>
                          <a:srgbClr val="0070C0"/>
                        </a:solidFill>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panose="020F0502020204030204"/>
                          <a:ea typeface="宋体" panose="02010600030101010101" pitchFamily="2" charset="-122"/>
                          <a:cs typeface="宋体" panose="02010600030101010101" pitchFamily="2" charset="-122"/>
                        </a:rPr>
                        <a:t>温度</a:t>
                      </a:r>
                      <a:endParaRPr lang="zh-CN" sz="2400" kern="100" dirty="0">
                        <a:solidFill>
                          <a:srgbClr val="0070C0"/>
                        </a:solidFill>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panose="020F0502020204030204"/>
                          <a:ea typeface="宋体" panose="02010600030101010101" pitchFamily="2" charset="-122"/>
                          <a:cs typeface="宋体" panose="02010600030101010101" pitchFamily="2" charset="-122"/>
                        </a:rPr>
                        <a:t>湿度</a:t>
                      </a:r>
                      <a:endParaRPr lang="zh-CN" sz="2400" kern="100" dirty="0">
                        <a:solidFill>
                          <a:srgbClr val="0070C0"/>
                        </a:solidFill>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panose="020F0502020204030204"/>
                          <a:ea typeface="宋体" panose="02010600030101010101" pitchFamily="2" charset="-122"/>
                          <a:cs typeface="宋体" panose="02010600030101010101" pitchFamily="2" charset="-122"/>
                        </a:rPr>
                        <a:t>风速</a:t>
                      </a:r>
                      <a:endParaRPr lang="zh-CN" sz="2400" kern="100" dirty="0">
                        <a:solidFill>
                          <a:srgbClr val="0070C0"/>
                        </a:solidFill>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panose="020F0502020204030204"/>
                          <a:ea typeface="宋体" panose="02010600030101010101" pitchFamily="2" charset="-122"/>
                          <a:cs typeface="宋体" panose="02010600030101010101" pitchFamily="2" charset="-122"/>
                        </a:rPr>
                        <a:t>活动</a:t>
                      </a:r>
                      <a:endParaRPr lang="zh-CN" sz="2400" kern="100" dirty="0">
                        <a:solidFill>
                          <a:srgbClr val="0070C0"/>
                        </a:solidFill>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4454">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晴</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panose="020F0502020204030204"/>
                          <a:ea typeface="宋体" panose="02010600030101010101" pitchFamily="2" charset="-122"/>
                          <a:cs typeface="宋体" panose="02010600030101010101" pitchFamily="2" charset="-122"/>
                        </a:rPr>
                        <a:t>炎</a:t>
                      </a:r>
                      <a:r>
                        <a:rPr lang="zh-CN" sz="2400" kern="0" dirty="0" smtClean="0">
                          <a:solidFill>
                            <a:srgbClr val="000000"/>
                          </a:solidFill>
                          <a:latin typeface="Calibri" panose="020F0502020204030204"/>
                          <a:ea typeface="宋体" panose="02010600030101010101" pitchFamily="2" charset="-122"/>
                          <a:cs typeface="宋体" panose="02010600030101010101" pitchFamily="2" charset="-122"/>
                        </a:rPr>
                        <a:t>热</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高</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弱</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取消</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晴</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panose="020F0502020204030204"/>
                          <a:ea typeface="宋体" panose="02010600030101010101" pitchFamily="2" charset="-122"/>
                          <a:cs typeface="宋体" panose="02010600030101010101" pitchFamily="2" charset="-122"/>
                        </a:rPr>
                        <a:t>炎</a:t>
                      </a:r>
                      <a:r>
                        <a:rPr lang="zh-CN" sz="2400" kern="0" dirty="0" smtClean="0">
                          <a:solidFill>
                            <a:srgbClr val="000000"/>
                          </a:solidFill>
                          <a:latin typeface="Calibri" panose="020F0502020204030204"/>
                          <a:ea typeface="宋体" panose="02010600030101010101" pitchFamily="2" charset="-122"/>
                          <a:cs typeface="宋体" panose="02010600030101010101" pitchFamily="2" charset="-122"/>
                        </a:rPr>
                        <a:t>热</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高</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强</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取消</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altLang="en-US" sz="2400" kern="100" dirty="0" smtClean="0">
                          <a:latin typeface="Calibri" panose="020F0502020204030204"/>
                          <a:ea typeface="宋体" panose="02010600030101010101" pitchFamily="2" charset="-122"/>
                          <a:cs typeface="Times New Roman" panose="02020603050405020304"/>
                        </a:rPr>
                        <a:t>阴</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panose="020F0502020204030204"/>
                          <a:ea typeface="宋体" panose="02010600030101010101" pitchFamily="2" charset="-122"/>
                          <a:cs typeface="宋体" panose="02010600030101010101" pitchFamily="2" charset="-122"/>
                        </a:rPr>
                        <a:t>炎</a:t>
                      </a:r>
                      <a:r>
                        <a:rPr lang="zh-CN" sz="2400" kern="0" dirty="0" smtClean="0">
                          <a:solidFill>
                            <a:srgbClr val="000000"/>
                          </a:solidFill>
                          <a:latin typeface="Calibri" panose="020F0502020204030204"/>
                          <a:ea typeface="宋体" panose="02010600030101010101" pitchFamily="2" charset="-122"/>
                          <a:cs typeface="宋体" panose="02010600030101010101" pitchFamily="2" charset="-122"/>
                        </a:rPr>
                        <a:t>热</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高</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弱</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雨</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适中</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高</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弱</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雨</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panose="020F0502020204030204"/>
                          <a:ea typeface="宋体" panose="02010600030101010101" pitchFamily="2" charset="-122"/>
                          <a:cs typeface="Times New Roman" panose="02020603050405020304"/>
                        </a:rPr>
                        <a:t>寒冷</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正常</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弱</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进行</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雨</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panose="020F0502020204030204"/>
                          <a:ea typeface="宋体" panose="02010600030101010101" pitchFamily="2" charset="-122"/>
                          <a:cs typeface="Times New Roman" panose="02020603050405020304"/>
                        </a:rPr>
                        <a:t>寒冷</a:t>
                      </a:r>
                      <a:endParaRPr lang="zh-CN" alt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正常</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强</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取消</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altLang="en-US" sz="2400" kern="100" dirty="0" smtClean="0">
                          <a:latin typeface="Calibri" panose="020F0502020204030204"/>
                          <a:ea typeface="宋体" panose="02010600030101010101" pitchFamily="2" charset="-122"/>
                          <a:cs typeface="Times New Roman" panose="02020603050405020304"/>
                        </a:rPr>
                        <a:t>阴</a:t>
                      </a:r>
                      <a:endParaRPr lang="zh-CN" alt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panose="020F0502020204030204"/>
                          <a:ea typeface="宋体" panose="02010600030101010101" pitchFamily="2" charset="-122"/>
                          <a:cs typeface="Times New Roman" panose="02020603050405020304"/>
                        </a:rPr>
                        <a:t>寒冷</a:t>
                      </a:r>
                      <a:endParaRPr lang="zh-CN" alt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正常</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强</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晴</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适中</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高</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弱</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取消</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晴</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panose="020F0502020204030204"/>
                          <a:ea typeface="宋体" panose="02010600030101010101" pitchFamily="2" charset="-122"/>
                          <a:cs typeface="Times New Roman" panose="02020603050405020304"/>
                        </a:rPr>
                        <a:t>寒冷</a:t>
                      </a:r>
                      <a:endParaRPr lang="zh-CN" alt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正常</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弱</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雨</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适中</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正常</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弱</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晴</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适中</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正常</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强</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altLang="en-US" sz="2400" kern="100" dirty="0" smtClean="0">
                          <a:latin typeface="Calibri" panose="020F0502020204030204"/>
                          <a:ea typeface="宋体" panose="02010600030101010101" pitchFamily="2" charset="-122"/>
                          <a:cs typeface="Times New Roman" panose="02020603050405020304"/>
                        </a:rPr>
                        <a:t>阴</a:t>
                      </a:r>
                      <a:endParaRPr lang="zh-CN" alt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适中</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高</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强</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altLang="en-US" sz="2400" kern="100" dirty="0" smtClean="0">
                          <a:latin typeface="Calibri" panose="020F0502020204030204"/>
                          <a:ea typeface="宋体" panose="02010600030101010101" pitchFamily="2" charset="-122"/>
                          <a:cs typeface="Times New Roman" panose="02020603050405020304"/>
                        </a:rPr>
                        <a:t>阴</a:t>
                      </a:r>
                      <a:endParaRPr lang="zh-CN" alt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panose="020F0502020204030204"/>
                          <a:ea typeface="宋体" panose="02010600030101010101" pitchFamily="2" charset="-122"/>
                          <a:cs typeface="宋体" panose="02010600030101010101" pitchFamily="2" charset="-122"/>
                        </a:rPr>
                        <a:t>炎</a:t>
                      </a:r>
                      <a:r>
                        <a:rPr lang="zh-CN" sz="2400" kern="0" dirty="0" smtClean="0">
                          <a:solidFill>
                            <a:srgbClr val="000000"/>
                          </a:solidFill>
                          <a:latin typeface="Calibri" panose="020F0502020204030204"/>
                          <a:ea typeface="宋体" panose="02010600030101010101" pitchFamily="2" charset="-122"/>
                          <a:cs typeface="宋体" panose="02010600030101010101" pitchFamily="2" charset="-122"/>
                        </a:rPr>
                        <a:t>热</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正常</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弱</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580">
                <a:tc>
                  <a:txBody>
                    <a:bodyPr/>
                    <a:lstStyle/>
                    <a:p>
                      <a:pPr algn="ctr">
                        <a:spcAft>
                          <a:spcPts val="0"/>
                        </a:spcAft>
                      </a:pPr>
                      <a:r>
                        <a:rPr lang="zh-CN" sz="2400" kern="0">
                          <a:solidFill>
                            <a:srgbClr val="000000"/>
                          </a:solidFill>
                          <a:latin typeface="Calibri" panose="020F0502020204030204"/>
                          <a:ea typeface="宋体" panose="02010600030101010101" pitchFamily="2" charset="-122"/>
                          <a:cs typeface="宋体" panose="02010600030101010101" pitchFamily="2" charset="-122"/>
                        </a:rPr>
                        <a:t>雨</a:t>
                      </a:r>
                      <a:endParaRPr lang="zh-CN" sz="2400" kern="10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适中</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高</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强</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panose="020F0502020204030204"/>
                          <a:ea typeface="宋体" panose="02010600030101010101" pitchFamily="2" charset="-122"/>
                          <a:cs typeface="宋体" panose="02010600030101010101" pitchFamily="2" charset="-122"/>
                        </a:rPr>
                        <a:t>取消</a:t>
                      </a:r>
                      <a:endParaRPr lang="zh-CN" sz="2400" kern="100" dirty="0">
                        <a:latin typeface="Calibri" panose="020F0502020204030204"/>
                        <a:ea typeface="宋体" panose="02010600030101010101" pitchFamily="2" charset="-122"/>
                        <a:cs typeface="Times New Roman" panose="02020603050405020304"/>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 name="Rectangle 118"/>
          <p:cNvSpPr>
            <a:spLocks noChangeArrowheads="1"/>
          </p:cNvSpPr>
          <p:nvPr/>
        </p:nvSpPr>
        <p:spPr bwMode="auto">
          <a:xfrm>
            <a:off x="1282201" y="735980"/>
            <a:ext cx="10187733" cy="83099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bg1"/>
                </a:solidFill>
                <a:ea typeface="黑体" panose="02010609060101010101" pitchFamily="2" charset="-122"/>
              </a:rPr>
              <a:t>练习</a:t>
            </a:r>
            <a:r>
              <a:rPr lang="zh-CN" altLang="en-US" sz="2400" b="1" dirty="0" smtClean="0">
                <a:solidFill>
                  <a:schemeClr val="bg1"/>
                </a:solidFill>
                <a:ea typeface="黑体" panose="02010609060101010101" pitchFamily="2" charset="-122"/>
              </a:rPr>
              <a:t>：</a:t>
            </a:r>
            <a:r>
              <a:rPr lang="zh-CN" altLang="en-US" sz="2400" b="1" dirty="0">
                <a:solidFill>
                  <a:schemeClr val="bg1"/>
                </a:solidFill>
                <a:ea typeface="黑体" panose="02010609060101010101" pitchFamily="2" charset="-122"/>
              </a:rPr>
              <a:t>构造是否进行打网球的决策树</a:t>
            </a:r>
            <a:endParaRPr lang="zh-CN" altLang="en-US" sz="2400" b="1" dirty="0">
              <a:solidFill>
                <a:schemeClr val="bg1"/>
              </a:solidFill>
              <a:ea typeface="黑体" panose="02010609060101010101" pitchFamily="2" charset="-122"/>
            </a:endParaRPr>
          </a:p>
          <a:p>
            <a:r>
              <a:rPr lang="zh-CN" altLang="en-US" sz="2400" b="1" dirty="0">
                <a:solidFill>
                  <a:schemeClr val="bg1"/>
                </a:solidFill>
                <a:ea typeface="黑体" panose="02010609060101010101" pitchFamily="2" charset="-122"/>
              </a:rPr>
              <a:t>要求：只要求写出按不同状况的根节点值的算式，不要求计算结果</a:t>
            </a:r>
            <a:endParaRPr lang="zh-CN" altLang="en-US" sz="2400" b="1" dirty="0">
              <a:solidFill>
                <a:schemeClr val="bg1"/>
              </a:solidFill>
              <a:ea typeface="黑体" panose="02010609060101010101" pitchFamily="2" charset="-122"/>
            </a:endParaRPr>
          </a:p>
        </p:txBody>
      </p:sp>
    </p:spTree>
  </p:cSld>
  <p:clrMapOvr>
    <a:masterClrMapping/>
  </p:clrMapOvr>
  <p:transition advTm="0"/>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矩形 5"/>
          <p:cNvSpPr>
            <a:spLocks noChangeArrowheads="1"/>
          </p:cNvSpPr>
          <p:nvPr/>
        </p:nvSpPr>
        <p:spPr bwMode="auto">
          <a:xfrm>
            <a:off x="956767" y="6064597"/>
            <a:ext cx="9109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smtClean="0">
                <a:ln>
                  <a:noFill/>
                </a:ln>
                <a:solidFill>
                  <a:srgbClr val="FF0000"/>
                </a:solidFill>
                <a:effectLst/>
                <a:uLnTx/>
                <a:uFillTx/>
                <a:latin typeface="+mn-lt"/>
                <a:ea typeface="黑体" panose="02010609060101010101" pitchFamily="2" charset="-122"/>
                <a:cs typeface="Times New Roman" panose="02020603050405020304" pitchFamily="18" charset="0"/>
              </a:rPr>
              <a:t>M(C) = </a:t>
            </a:r>
            <a:r>
              <a:rPr kumimoji="0" lang="en-US" altLang="zh-CN" sz="2800" b="0" i="0" u="none" strike="noStrike" kern="0" cap="none" spc="0" normalizeH="0" baseline="0" noProof="0" dirty="0" smtClean="0">
                <a:ln>
                  <a:noFill/>
                </a:ln>
                <a:solidFill>
                  <a:srgbClr val="FF0000"/>
                </a:solidFill>
                <a:effectLst/>
                <a:uLnTx/>
                <a:uFillTx/>
                <a:latin typeface="+mn-lt"/>
                <a:ea typeface="黑体" panose="02010609060101010101" pitchFamily="2" charset="-122"/>
              </a:rPr>
              <a:t>= - (9/14)*</a:t>
            </a:r>
            <a:r>
              <a:rPr kumimoji="0" lang="en-US" altLang="zh-CN" sz="2800" b="1" i="0" u="none" strike="noStrike" kern="0" cap="none" spc="0" normalizeH="0" baseline="0" noProof="0" dirty="0" smtClean="0">
                <a:ln>
                  <a:noFill/>
                </a:ln>
                <a:solidFill>
                  <a:srgbClr val="FF0000"/>
                </a:solidFill>
                <a:effectLst/>
                <a:uLnTx/>
                <a:uFillTx/>
                <a:latin typeface="+mn-lt"/>
                <a:ea typeface="黑体" panose="02010609060101010101" pitchFamily="2" charset="-122"/>
                <a:cs typeface="Times New Roman" panose="02020603050405020304" pitchFamily="18" charset="0"/>
              </a:rPr>
              <a:t> log</a:t>
            </a:r>
            <a:r>
              <a:rPr kumimoji="0" lang="en-US" altLang="zh-CN" sz="2800" b="1" i="0" u="none" strike="noStrike" kern="0" cap="none" spc="0" normalizeH="0" baseline="-30000" noProof="0" dirty="0" smtClean="0">
                <a:ln>
                  <a:noFill/>
                </a:ln>
                <a:solidFill>
                  <a:srgbClr val="FF0000"/>
                </a:solidFill>
                <a:effectLst/>
                <a:uLnTx/>
                <a:uFillTx/>
                <a:latin typeface="+mn-lt"/>
                <a:ea typeface="黑体" panose="02010609060101010101" pitchFamily="2" charset="-122"/>
                <a:cs typeface="Times New Roman" panose="02020603050405020304" pitchFamily="18" charset="0"/>
              </a:rPr>
              <a:t>2</a:t>
            </a:r>
            <a:r>
              <a:rPr kumimoji="0" lang="en-US" altLang="zh-CN" sz="2800" b="0" i="0" u="none" strike="noStrike" kern="0" cap="none" spc="0" normalizeH="0" baseline="-25000" noProof="0" dirty="0" smtClean="0">
                <a:ln>
                  <a:noFill/>
                </a:ln>
                <a:solidFill>
                  <a:srgbClr val="FF0000"/>
                </a:solidFill>
                <a:effectLst/>
                <a:uLnTx/>
                <a:uFillTx/>
                <a:latin typeface="+mn-lt"/>
                <a:ea typeface="黑体" panose="02010609060101010101" pitchFamily="2" charset="-122"/>
              </a:rPr>
              <a:t> </a:t>
            </a:r>
            <a:r>
              <a:rPr kumimoji="0" lang="en-US" altLang="zh-CN" sz="2800" b="0" i="0" u="none" strike="noStrike" kern="0" cap="none" spc="0" normalizeH="0" baseline="0" noProof="0" dirty="0" smtClean="0">
                <a:ln>
                  <a:noFill/>
                </a:ln>
                <a:solidFill>
                  <a:srgbClr val="FF0000"/>
                </a:solidFill>
                <a:effectLst/>
                <a:uLnTx/>
                <a:uFillTx/>
                <a:latin typeface="+mn-lt"/>
                <a:ea typeface="黑体" panose="02010609060101010101" pitchFamily="2" charset="-122"/>
              </a:rPr>
              <a:t>(9/14) - (5/14)*</a:t>
            </a:r>
            <a:r>
              <a:rPr kumimoji="0" lang="en-US" altLang="zh-CN" sz="2800" b="1" i="0" u="none" strike="noStrike" kern="0" cap="none" spc="0" normalizeH="0" baseline="0" noProof="0" dirty="0" smtClean="0">
                <a:ln>
                  <a:noFill/>
                </a:ln>
                <a:solidFill>
                  <a:srgbClr val="FF0000"/>
                </a:solidFill>
                <a:effectLst/>
                <a:uLnTx/>
                <a:uFillTx/>
                <a:latin typeface="+mn-lt"/>
                <a:ea typeface="黑体" panose="02010609060101010101" pitchFamily="2" charset="-122"/>
                <a:cs typeface="Times New Roman" panose="02020603050405020304" pitchFamily="18" charset="0"/>
              </a:rPr>
              <a:t> log</a:t>
            </a:r>
            <a:r>
              <a:rPr kumimoji="0" lang="en-US" altLang="zh-CN" sz="2800" b="1" i="0" u="none" strike="noStrike" kern="0" cap="none" spc="0" normalizeH="0" baseline="-30000" noProof="0" dirty="0" smtClean="0">
                <a:ln>
                  <a:noFill/>
                </a:ln>
                <a:solidFill>
                  <a:srgbClr val="FF0000"/>
                </a:solidFill>
                <a:effectLst/>
                <a:uLnTx/>
                <a:uFillTx/>
                <a:latin typeface="+mn-lt"/>
                <a:ea typeface="黑体" panose="02010609060101010101" pitchFamily="2" charset="-122"/>
                <a:cs typeface="Times New Roman" panose="02020603050405020304" pitchFamily="18" charset="0"/>
              </a:rPr>
              <a:t>2</a:t>
            </a:r>
            <a:r>
              <a:rPr kumimoji="0" lang="en-US" altLang="zh-CN" sz="2800" b="0" i="0" u="none" strike="noStrike" kern="0" cap="none" spc="0" normalizeH="0" baseline="-25000" noProof="0" dirty="0" smtClean="0">
                <a:ln>
                  <a:noFill/>
                </a:ln>
                <a:solidFill>
                  <a:srgbClr val="FF0000"/>
                </a:solidFill>
                <a:effectLst/>
                <a:uLnTx/>
                <a:uFillTx/>
                <a:latin typeface="+mn-lt"/>
                <a:ea typeface="黑体" panose="02010609060101010101" pitchFamily="2" charset="-122"/>
              </a:rPr>
              <a:t> </a:t>
            </a:r>
            <a:r>
              <a:rPr kumimoji="0" lang="en-US" altLang="zh-CN" sz="2800" b="0" i="0" u="none" strike="noStrike" kern="0" cap="none" spc="0" normalizeH="0" baseline="0" noProof="0" dirty="0" smtClean="0">
                <a:ln>
                  <a:noFill/>
                </a:ln>
                <a:solidFill>
                  <a:srgbClr val="FF0000"/>
                </a:solidFill>
                <a:effectLst/>
                <a:uLnTx/>
                <a:uFillTx/>
                <a:latin typeface="+mn-lt"/>
                <a:ea typeface="黑体" panose="02010609060101010101" pitchFamily="2" charset="-122"/>
              </a:rPr>
              <a:t>(5/14) = </a:t>
            </a:r>
            <a:r>
              <a:rPr kumimoji="0" lang="en-US" altLang="zh-CN" sz="2800" b="1" i="0" u="none" strike="noStrike" kern="0" cap="none" spc="0" normalizeH="0" baseline="0" noProof="0" dirty="0" smtClean="0">
                <a:ln>
                  <a:noFill/>
                </a:ln>
                <a:solidFill>
                  <a:srgbClr val="FF0000"/>
                </a:solidFill>
                <a:effectLst/>
                <a:uLnTx/>
                <a:uFillTx/>
                <a:latin typeface="+mn-lt"/>
                <a:ea typeface="黑体" panose="02010609060101010101" pitchFamily="2" charset="-122"/>
              </a:rPr>
              <a:t>0.94</a:t>
            </a:r>
            <a:endParaRPr kumimoji="0" lang="zh-CN" altLang="en-US" sz="2800" b="0" i="0" u="none" strike="noStrike" kern="0" cap="none" spc="0" normalizeH="0" baseline="0" noProof="0" dirty="0" smtClean="0">
              <a:ln>
                <a:noFill/>
              </a:ln>
              <a:solidFill>
                <a:srgbClr val="FF0000"/>
              </a:solidFill>
              <a:effectLst/>
              <a:uLnTx/>
              <a:uFillTx/>
              <a:latin typeface="+mn-lt"/>
              <a:ea typeface="黑体" panose="02010609060101010101" pitchFamily="2" charset="-122"/>
            </a:endParaRPr>
          </a:p>
        </p:txBody>
      </p:sp>
      <p:graphicFrame>
        <p:nvGraphicFramePr>
          <p:cNvPr id="9" name="表格 8"/>
          <p:cNvGraphicFramePr>
            <a:graphicFrameLocks noGrp="1"/>
          </p:cNvGraphicFramePr>
          <p:nvPr/>
        </p:nvGraphicFramePr>
        <p:xfrm>
          <a:off x="2195513" y="1044223"/>
          <a:ext cx="4805360" cy="4732342"/>
        </p:xfrm>
        <a:graphic>
          <a:graphicData uri="http://schemas.openxmlformats.org/drawingml/2006/table">
            <a:tbl>
              <a:tblPr/>
              <a:tblGrid>
                <a:gridCol w="918968"/>
                <a:gridCol w="971598"/>
                <a:gridCol w="971598"/>
                <a:gridCol w="971598"/>
                <a:gridCol w="971598"/>
              </a:tblGrid>
              <a:tr h="35646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1" i="0" u="none" strike="noStrike" dirty="0">
                          <a:solidFill>
                            <a:srgbClr val="0070C0"/>
                          </a:solidFill>
                          <a:latin typeface="宋体" panose="02010600030101010101" pitchFamily="2" charset="-122"/>
                        </a:rPr>
                        <a:t>天气</a:t>
                      </a:r>
                      <a:r>
                        <a:rPr lang="zh-CN" altLang="en-US" sz="2000" b="0" i="0" u="none" strike="noStrike" dirty="0">
                          <a:solidFill>
                            <a:srgbClr val="0070C0"/>
                          </a:solidFill>
                          <a:latin typeface="Calibri" panose="020F0502020204030204"/>
                        </a:rPr>
                        <a:t> </a:t>
                      </a:r>
                      <a:endParaRPr lang="zh-CN" altLang="en-US" sz="2000" b="1" i="0" u="none" strike="noStrike" dirty="0">
                        <a:solidFill>
                          <a:srgbClr val="0070C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1" i="0" u="none" strike="noStrike">
                          <a:solidFill>
                            <a:srgbClr val="0070C0"/>
                          </a:solidFill>
                          <a:latin typeface="宋体" panose="02010600030101010101" pitchFamily="2" charset="-122"/>
                        </a:rPr>
                        <a:t>温度</a:t>
                      </a:r>
                      <a:r>
                        <a:rPr lang="zh-CN" altLang="en-US" sz="2000" b="0" i="0" u="none" strike="noStrike">
                          <a:solidFill>
                            <a:srgbClr val="0070C0"/>
                          </a:solidFill>
                          <a:latin typeface="Calibri" panose="020F0502020204030204"/>
                        </a:rPr>
                        <a:t> </a:t>
                      </a:r>
                      <a:endParaRPr lang="zh-CN" altLang="en-US" sz="2000" b="1" i="0" u="none" strike="noStrike">
                        <a:solidFill>
                          <a:srgbClr val="0070C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1" i="0" u="none" strike="noStrike" dirty="0">
                          <a:solidFill>
                            <a:srgbClr val="0070C0"/>
                          </a:solidFill>
                          <a:latin typeface="宋体" panose="02010600030101010101" pitchFamily="2" charset="-122"/>
                        </a:rPr>
                        <a:t>湿度</a:t>
                      </a:r>
                      <a:r>
                        <a:rPr lang="zh-CN" altLang="en-US" sz="2000" b="0" i="0" u="none" strike="noStrike" dirty="0">
                          <a:solidFill>
                            <a:srgbClr val="0070C0"/>
                          </a:solidFill>
                          <a:latin typeface="Calibri" panose="020F0502020204030204"/>
                        </a:rPr>
                        <a:t> </a:t>
                      </a:r>
                      <a:endParaRPr lang="zh-CN" altLang="en-US" sz="2000" b="1" i="0" u="none" strike="noStrike" dirty="0">
                        <a:solidFill>
                          <a:srgbClr val="0070C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1" i="0" u="none" strike="noStrike">
                          <a:solidFill>
                            <a:srgbClr val="0070C0"/>
                          </a:solidFill>
                          <a:latin typeface="宋体" panose="02010600030101010101" pitchFamily="2" charset="-122"/>
                        </a:rPr>
                        <a:t>风速</a:t>
                      </a:r>
                      <a:r>
                        <a:rPr lang="zh-CN" altLang="en-US" sz="2000" b="0" i="0" u="none" strike="noStrike">
                          <a:solidFill>
                            <a:srgbClr val="0070C0"/>
                          </a:solidFill>
                          <a:latin typeface="Calibri" panose="020F0502020204030204"/>
                        </a:rPr>
                        <a:t> </a:t>
                      </a:r>
                      <a:endParaRPr lang="zh-CN" altLang="en-US" sz="2000" b="1" i="0" u="none" strike="noStrike">
                        <a:solidFill>
                          <a:srgbClr val="0070C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1" i="0" u="none" strike="noStrike" dirty="0">
                          <a:solidFill>
                            <a:srgbClr val="0070C0"/>
                          </a:solidFill>
                          <a:latin typeface="宋体" panose="02010600030101010101" pitchFamily="2" charset="-122"/>
                        </a:rPr>
                        <a:t>活动</a:t>
                      </a:r>
                      <a:r>
                        <a:rPr lang="zh-CN" altLang="en-US" sz="2000" b="0" i="0" u="none" strike="noStrike" dirty="0">
                          <a:solidFill>
                            <a:srgbClr val="0070C0"/>
                          </a:solidFill>
                          <a:latin typeface="Calibri" panose="020F0502020204030204"/>
                        </a:rPr>
                        <a:t> </a:t>
                      </a:r>
                      <a:endParaRPr lang="zh-CN" altLang="en-US" sz="2000" b="1" i="0" u="none" strike="noStrike" dirty="0">
                        <a:solidFill>
                          <a:srgbClr val="0070C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阴</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炎热</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雨</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适中</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高</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寒冷</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正常</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寒冷</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正常</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强</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寒冷</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正常</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弱</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正常</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弱</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强</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强</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炎热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弱</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炎热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取消</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晴</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炎热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取消</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寒冷</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取消</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取消</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63">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取消</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矩形 9"/>
          <p:cNvSpPr/>
          <p:nvPr/>
        </p:nvSpPr>
        <p:spPr>
          <a:xfrm>
            <a:off x="6146106" y="1471613"/>
            <a:ext cx="642937" cy="2714625"/>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1" name="矩形 10"/>
          <p:cNvSpPr/>
          <p:nvPr/>
        </p:nvSpPr>
        <p:spPr>
          <a:xfrm>
            <a:off x="6141343" y="4213225"/>
            <a:ext cx="642938" cy="1571625"/>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0000"/>
              </a:solidFill>
              <a:effectLst/>
              <a:uLnTx/>
              <a:uFillTx/>
              <a:latin typeface="Arial" panose="020B0604020202020204"/>
              <a:ea typeface="黑体" panose="02010609060101010101" pitchFamily="2" charset="-122"/>
              <a:cs typeface="+mn-cs"/>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内容占位符 2"/>
          <p:cNvSpPr txBox="1"/>
          <p:nvPr/>
        </p:nvSpPr>
        <p:spPr bwMode="auto">
          <a:xfrm>
            <a:off x="2036887" y="5022850"/>
            <a:ext cx="986408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0" marR="0" lvl="0" indent="802005" algn="l" defTabSz="914400" rtl="0" eaLnBrk="0" fontAlgn="base" latinLnBrk="0" hangingPunct="0">
              <a:lnSpc>
                <a:spcPct val="100000"/>
              </a:lnSpc>
              <a:spcBef>
                <a:spcPct val="20000"/>
              </a:spcBef>
              <a:spcAft>
                <a:spcPct val="0"/>
              </a:spcAft>
              <a:buClr>
                <a:srgbClr val="333399"/>
              </a:buClr>
              <a:buSzPct val="75000"/>
              <a:buFont typeface="Wingdings" panose="05000000000000000000" pitchFamily="2" charset="2"/>
              <a:buNone/>
              <a:defRPr/>
            </a:pPr>
            <a:r>
              <a:rPr kumimoji="0" lang="zh-CN" altLang="en-US" b="1" i="0" u="none" strike="noStrike" kern="0" cap="none" spc="0" normalizeH="0" baseline="0" noProof="0" dirty="0" smtClean="0">
                <a:ln>
                  <a:noFill/>
                </a:ln>
                <a:solidFill>
                  <a:srgbClr val="0070C0"/>
                </a:solidFill>
                <a:uLnTx/>
                <a:uFillTx/>
                <a:latin typeface="Arial" panose="020B0604020202020204"/>
                <a:ea typeface="黑体" panose="02010609060101010101" pitchFamily="2" charset="-122"/>
                <a:cs typeface="+mn-cs"/>
              </a:rPr>
              <a:t>天气</a:t>
            </a:r>
            <a:r>
              <a:rPr kumimoji="0" lang="zh-CN" altLang="zh-CN" b="1" i="0" u="none" strike="noStrike" kern="0" cap="none" spc="0" normalizeH="0" baseline="0" noProof="0" dirty="0" smtClean="0">
                <a:ln>
                  <a:noFill/>
                </a:ln>
                <a:solidFill>
                  <a:srgbClr val="0070C0"/>
                </a:solidFill>
                <a:uLnTx/>
                <a:uFillTx/>
                <a:latin typeface="Arial" panose="020B0604020202020204"/>
                <a:ea typeface="黑体" panose="02010609060101010101" pitchFamily="2" charset="-122"/>
                <a:cs typeface="+mn-cs"/>
              </a:rPr>
              <a:t>有三个属性值，晴，阴和雨。其熵分别为：</a:t>
            </a:r>
            <a:endParaRPr kumimoji="0" lang="zh-CN" altLang="zh-CN" b="1" i="0" u="none" strike="noStrike" kern="0" cap="none" spc="0" normalizeH="0" baseline="0" noProof="0" dirty="0" smtClean="0">
              <a:ln>
                <a:noFill/>
              </a:ln>
              <a:solidFill>
                <a:srgbClr val="0070C0"/>
              </a:solidFill>
              <a:uLnTx/>
              <a:uFillTx/>
              <a:latin typeface="Arial" panose="020B0604020202020204"/>
              <a:ea typeface="黑体" panose="02010609060101010101" pitchFamily="2" charset="-122"/>
              <a:cs typeface="+mn-cs"/>
            </a:endParaRPr>
          </a:p>
          <a:p>
            <a:pPr marL="0" marR="0" lvl="0" indent="0" algn="l" defTabSz="914400" rtl="0" eaLnBrk="0" fontAlgn="base" latinLnBrk="0" hangingPunct="0">
              <a:lnSpc>
                <a:spcPct val="100000"/>
              </a:lnSpc>
              <a:spcBef>
                <a:spcPct val="20000"/>
              </a:spcBef>
              <a:spcAft>
                <a:spcPct val="0"/>
              </a:spcAft>
              <a:buClr>
                <a:srgbClr val="333399"/>
              </a:buClr>
              <a:buSzPct val="75000"/>
              <a:buNone/>
              <a:defRPr/>
            </a:pPr>
            <a:r>
              <a:rPr kumimoji="1" lang="en-US" altLang="zh-CN" b="1" i="0" u="none" strike="noStrike" kern="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n-cs"/>
              </a:rPr>
              <a:t>M(C</a:t>
            </a:r>
            <a:r>
              <a:rPr kumimoji="1" lang="zh-CN" altLang="en-US" b="1" i="0" u="none" strike="noStrike" kern="0" cap="none" spc="0" normalizeH="0" baseline="-25000" noProof="0" dirty="0" smtClean="0">
                <a:ln>
                  <a:noFill/>
                </a:ln>
                <a:solidFill>
                  <a:srgbClr val="FF0000"/>
                </a:solidFill>
                <a:effectLst/>
                <a:uLnTx/>
                <a:uFillTx/>
                <a:latin typeface="黑体" panose="02010609060101010101" pitchFamily="2" charset="-122"/>
                <a:ea typeface="黑体" panose="02010609060101010101" pitchFamily="2" charset="-122"/>
                <a:cs typeface="+mn-cs"/>
              </a:rPr>
              <a:t>晴</a:t>
            </a:r>
            <a:r>
              <a:rPr kumimoji="1" lang="en-US" altLang="zh-CN" b="1" i="0" u="none" strike="noStrike" kern="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n-cs"/>
              </a:rPr>
              <a:t>) </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cs typeface="+mn-cs"/>
              </a:rPr>
              <a:t>= - (2/5)*log</a:t>
            </a:r>
            <a:r>
              <a:rPr kumimoji="0" lang="en-US" altLang="zh-CN" b="1" i="0" u="none" strike="noStrike" kern="0" cap="none" spc="0" normalizeH="0" baseline="-25000" noProof="0" dirty="0" smtClean="0">
                <a:ln>
                  <a:noFill/>
                </a:ln>
                <a:solidFill>
                  <a:srgbClr val="000000"/>
                </a:solidFill>
                <a:effectLst/>
                <a:uLnTx/>
                <a:uFillTx/>
                <a:latin typeface="黑体" panose="02010609060101010101" pitchFamily="2" charset="-122"/>
                <a:ea typeface="黑体" panose="02010609060101010101" pitchFamily="2" charset="-122"/>
                <a:cs typeface="+mn-cs"/>
              </a:rPr>
              <a:t>2</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cs typeface="+mn-cs"/>
              </a:rPr>
              <a:t>(2/5) - (3/5)*log</a:t>
            </a:r>
            <a:r>
              <a:rPr kumimoji="0" lang="en-US" altLang="zh-CN" b="1" i="0" u="none" strike="noStrike" kern="0" cap="none" spc="0" normalizeH="0" baseline="-25000" noProof="0" dirty="0" smtClean="0">
                <a:ln>
                  <a:noFill/>
                </a:ln>
                <a:solidFill>
                  <a:srgbClr val="000000"/>
                </a:solidFill>
                <a:effectLst/>
                <a:uLnTx/>
                <a:uFillTx/>
                <a:latin typeface="黑体" panose="02010609060101010101" pitchFamily="2" charset="-122"/>
                <a:ea typeface="黑体" panose="02010609060101010101" pitchFamily="2" charset="-122"/>
                <a:cs typeface="+mn-cs"/>
              </a:rPr>
              <a:t>2</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cs typeface="+mn-cs"/>
              </a:rPr>
              <a:t>(3/5) = 0.971</a:t>
            </a:r>
            <a:endParaRPr kumimoji="0" lang="zh-CN" altLang="zh-CN"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0" fontAlgn="base" latinLnBrk="0" hangingPunct="0">
              <a:lnSpc>
                <a:spcPct val="100000"/>
              </a:lnSpc>
              <a:spcBef>
                <a:spcPct val="20000"/>
              </a:spcBef>
              <a:spcAft>
                <a:spcPct val="0"/>
              </a:spcAft>
              <a:buClr>
                <a:srgbClr val="333399"/>
              </a:buClr>
              <a:buSzPct val="75000"/>
              <a:buNone/>
              <a:defRPr/>
            </a:pPr>
            <a:r>
              <a:rPr kumimoji="1" lang="en-US" altLang="zh-CN" b="1" i="0" u="none" strike="noStrike" kern="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n-cs"/>
              </a:rPr>
              <a:t>M(C</a:t>
            </a:r>
            <a:r>
              <a:rPr kumimoji="1" lang="zh-CN" altLang="en-US" b="1" i="0" u="none" strike="noStrike" kern="0" cap="none" spc="0" normalizeH="0" baseline="-25000" noProof="0" dirty="0" smtClean="0">
                <a:ln>
                  <a:noFill/>
                </a:ln>
                <a:solidFill>
                  <a:srgbClr val="FF0000"/>
                </a:solidFill>
                <a:effectLst/>
                <a:uLnTx/>
                <a:uFillTx/>
                <a:latin typeface="黑体" panose="02010609060101010101" pitchFamily="2" charset="-122"/>
                <a:ea typeface="黑体" panose="02010609060101010101" pitchFamily="2" charset="-122"/>
                <a:cs typeface="+mn-cs"/>
              </a:rPr>
              <a:t>阴</a:t>
            </a:r>
            <a:r>
              <a:rPr kumimoji="1" lang="en-US" altLang="zh-CN" b="1" i="0" u="none" strike="noStrike" kern="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n-cs"/>
              </a:rPr>
              <a:t>) </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cs typeface="+mn-cs"/>
              </a:rPr>
              <a:t>= - (4/4)*log</a:t>
            </a:r>
            <a:r>
              <a:rPr kumimoji="0" lang="en-US" altLang="zh-CN" b="1" i="0" u="none" strike="noStrike" kern="0" cap="none" spc="0" normalizeH="0" baseline="-25000" noProof="0" dirty="0" smtClean="0">
                <a:ln>
                  <a:noFill/>
                </a:ln>
                <a:solidFill>
                  <a:srgbClr val="000000"/>
                </a:solidFill>
                <a:effectLst/>
                <a:uLnTx/>
                <a:uFillTx/>
                <a:latin typeface="黑体" panose="02010609060101010101" pitchFamily="2" charset="-122"/>
                <a:ea typeface="黑体" panose="02010609060101010101" pitchFamily="2" charset="-122"/>
                <a:cs typeface="+mn-cs"/>
              </a:rPr>
              <a:t>2</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cs typeface="+mn-cs"/>
              </a:rPr>
              <a:t>(4/4) = 0</a:t>
            </a:r>
            <a:endParaRPr kumimoji="0" lang="zh-CN" altLang="zh-CN"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0" fontAlgn="base" latinLnBrk="0" hangingPunct="0">
              <a:lnSpc>
                <a:spcPct val="100000"/>
              </a:lnSpc>
              <a:spcBef>
                <a:spcPct val="20000"/>
              </a:spcBef>
              <a:spcAft>
                <a:spcPct val="0"/>
              </a:spcAft>
              <a:buClr>
                <a:srgbClr val="333399"/>
              </a:buClr>
              <a:buSzPct val="75000"/>
              <a:buNone/>
              <a:defRPr/>
            </a:pPr>
            <a:r>
              <a:rPr kumimoji="1" lang="en-US" altLang="zh-CN" b="1" i="0" u="none" strike="noStrike" kern="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n-cs"/>
              </a:rPr>
              <a:t>M(C</a:t>
            </a:r>
            <a:r>
              <a:rPr kumimoji="1" lang="zh-CN" altLang="en-US" b="1" i="0" u="none" strike="noStrike" kern="0" cap="none" spc="0" normalizeH="0" baseline="-25000" noProof="0" dirty="0" smtClean="0">
                <a:ln>
                  <a:noFill/>
                </a:ln>
                <a:solidFill>
                  <a:srgbClr val="FF0000"/>
                </a:solidFill>
                <a:effectLst/>
                <a:uLnTx/>
                <a:uFillTx/>
                <a:latin typeface="黑体" panose="02010609060101010101" pitchFamily="2" charset="-122"/>
                <a:ea typeface="黑体" panose="02010609060101010101" pitchFamily="2" charset="-122"/>
                <a:cs typeface="+mn-cs"/>
              </a:rPr>
              <a:t>雨</a:t>
            </a:r>
            <a:r>
              <a:rPr kumimoji="1" lang="en-US" altLang="zh-CN" b="1" i="0" u="none" strike="noStrike" kern="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n-cs"/>
              </a:rPr>
              <a:t>) </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cs typeface="+mn-cs"/>
              </a:rPr>
              <a:t>= - (3/5)*log</a:t>
            </a:r>
            <a:r>
              <a:rPr kumimoji="0" lang="en-US" altLang="zh-CN" b="1" i="0" u="none" strike="noStrike" kern="0" cap="none" spc="0" normalizeH="0" baseline="-25000" noProof="0" dirty="0" smtClean="0">
                <a:ln>
                  <a:noFill/>
                </a:ln>
                <a:solidFill>
                  <a:srgbClr val="000000"/>
                </a:solidFill>
                <a:effectLst/>
                <a:uLnTx/>
                <a:uFillTx/>
                <a:latin typeface="黑体" panose="02010609060101010101" pitchFamily="2" charset="-122"/>
                <a:ea typeface="黑体" panose="02010609060101010101" pitchFamily="2" charset="-122"/>
                <a:cs typeface="+mn-cs"/>
              </a:rPr>
              <a:t>2</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cs typeface="+mn-cs"/>
              </a:rPr>
              <a:t>(3/5)- (2/5)*log</a:t>
            </a:r>
            <a:r>
              <a:rPr kumimoji="0" lang="en-US" altLang="zh-CN" b="1" i="0" u="none" strike="noStrike" kern="0" cap="none" spc="0" normalizeH="0" baseline="-25000" noProof="0" dirty="0" smtClean="0">
                <a:ln>
                  <a:noFill/>
                </a:ln>
                <a:solidFill>
                  <a:srgbClr val="000000"/>
                </a:solidFill>
                <a:effectLst/>
                <a:uLnTx/>
                <a:uFillTx/>
                <a:latin typeface="黑体" panose="02010609060101010101" pitchFamily="2" charset="-122"/>
                <a:ea typeface="黑体" panose="02010609060101010101" pitchFamily="2" charset="-122"/>
                <a:cs typeface="+mn-cs"/>
              </a:rPr>
              <a:t>2</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cs typeface="+mn-cs"/>
              </a:rPr>
              <a:t>(2/5) = 0.971</a:t>
            </a:r>
            <a:endParaRPr kumimoji="0" lang="zh-CN" altLang="en-US" b="1" i="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endParaRPr>
          </a:p>
        </p:txBody>
      </p:sp>
      <p:sp>
        <p:nvSpPr>
          <p:cNvPr id="9" name="TextBox 8"/>
          <p:cNvSpPr txBox="1"/>
          <p:nvPr/>
        </p:nvSpPr>
        <p:spPr>
          <a:xfrm>
            <a:off x="6774595" y="808013"/>
            <a:ext cx="2571768" cy="1357322"/>
          </a:xfrm>
          <a:prstGeom prst="rect">
            <a:avLst/>
          </a:prstGeom>
          <a:solidFill>
            <a:srgbClr val="FFFFFF"/>
          </a:solidFill>
          <a:ln w="25400" cap="flat" cmpd="sng" algn="ctr">
            <a:solidFill>
              <a:srgbClr val="BBE0E3"/>
            </a:solidFill>
            <a:prstDash val="solid"/>
          </a:ln>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dirty="0">
                <a:ln w="11430"/>
                <a:gradFill>
                  <a:gsLst>
                    <a:gs pos="0">
                      <a:srgbClr val="333399">
                        <a:tint val="70000"/>
                        <a:satMod val="245000"/>
                      </a:srgbClr>
                    </a:gs>
                    <a:gs pos="75000">
                      <a:srgbClr val="333399">
                        <a:tint val="90000"/>
                        <a:shade val="60000"/>
                        <a:satMod val="240000"/>
                      </a:srgbClr>
                    </a:gs>
                    <a:gs pos="100000">
                      <a:srgbClr val="333399">
                        <a:tint val="100000"/>
                        <a:shade val="50000"/>
                        <a:satMod val="240000"/>
                      </a:srgbClr>
                    </a:gs>
                  </a:gsLst>
                  <a:lin ang="5400000"/>
                </a:gradFill>
                <a:effectLst>
                  <a:outerShdw blurRad="50800" dist="39000" dir="5460000" algn="tl">
                    <a:srgbClr val="000000">
                      <a:alpha val="38000"/>
                    </a:srgbClr>
                  </a:outerShdw>
                </a:effectLst>
                <a:uLnTx/>
                <a:uFillTx/>
                <a:latin typeface="华文彩云" panose="02010800040101010101" pitchFamily="2" charset="-122"/>
                <a:ea typeface="华文彩云" panose="02010800040101010101" pitchFamily="2" charset="-122"/>
                <a:cs typeface="+mn-cs"/>
              </a:rPr>
              <a:t>活　动</a:t>
            </a:r>
            <a:endParaRPr kumimoji="0" lang="zh-CN" altLang="en-US" sz="4000" b="1" i="0" u="none" strike="noStrike" kern="0" cap="none" spc="0" normalizeH="0" baseline="0" noProof="0" dirty="0">
              <a:ln w="11430"/>
              <a:gradFill>
                <a:gsLst>
                  <a:gs pos="0">
                    <a:srgbClr val="333399">
                      <a:tint val="70000"/>
                      <a:satMod val="245000"/>
                    </a:srgbClr>
                  </a:gs>
                  <a:gs pos="75000">
                    <a:srgbClr val="333399">
                      <a:tint val="90000"/>
                      <a:shade val="60000"/>
                      <a:satMod val="240000"/>
                    </a:srgbClr>
                  </a:gs>
                  <a:gs pos="100000">
                    <a:srgbClr val="333399">
                      <a:tint val="100000"/>
                      <a:shade val="50000"/>
                      <a:satMod val="240000"/>
                    </a:srgbClr>
                  </a:gs>
                </a:gsLst>
                <a:lin ang="5400000"/>
              </a:gradFill>
              <a:effectLst>
                <a:outerShdw blurRad="50800" dist="39000" dir="5460000" algn="tl">
                  <a:srgbClr val="000000">
                    <a:alpha val="38000"/>
                  </a:srgbClr>
                </a:outerShdw>
              </a:effectLst>
              <a:uLnTx/>
              <a:uFillTx/>
              <a:latin typeface="华文彩云" panose="02010800040101010101" pitchFamily="2" charset="-122"/>
              <a:ea typeface="华文彩云" panose="02010800040101010101" pitchFamily="2" charset="-122"/>
              <a:cs typeface="+mn-cs"/>
            </a:endParaRPr>
          </a:p>
        </p:txBody>
      </p:sp>
      <p:sp>
        <p:nvSpPr>
          <p:cNvPr id="10" name="TextBox 9"/>
          <p:cNvSpPr txBox="1"/>
          <p:nvPr/>
        </p:nvSpPr>
        <p:spPr>
          <a:xfrm>
            <a:off x="4917207" y="2308211"/>
            <a:ext cx="1857388" cy="2571768"/>
          </a:xfrm>
          <a:prstGeom prst="rect">
            <a:avLst/>
          </a:prstGeom>
          <a:solidFill>
            <a:srgbClr val="FFFFFF"/>
          </a:solidFill>
          <a:ln w="25400" cap="flat" cmpd="sng" algn="ctr">
            <a:solidFill>
              <a:srgbClr val="BBE0E3"/>
            </a:solidFill>
            <a:prstDash val="solid"/>
          </a:ln>
          <a:effectLst/>
        </p:spPr>
        <p:txBody>
          <a:bodyPr vert="eaVert" anchor="b">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dirty="0">
                <a:ln w="11430"/>
                <a:gradFill>
                  <a:gsLst>
                    <a:gs pos="0">
                      <a:srgbClr val="333399">
                        <a:tint val="70000"/>
                        <a:satMod val="245000"/>
                      </a:srgbClr>
                    </a:gs>
                    <a:gs pos="75000">
                      <a:srgbClr val="333399">
                        <a:tint val="90000"/>
                        <a:shade val="60000"/>
                        <a:satMod val="240000"/>
                      </a:srgbClr>
                    </a:gs>
                    <a:gs pos="100000">
                      <a:srgbClr val="333399">
                        <a:tint val="100000"/>
                        <a:shade val="50000"/>
                        <a:satMod val="240000"/>
                      </a:srgbClr>
                    </a:gs>
                  </a:gsLst>
                  <a:lin ang="5400000"/>
                </a:gradFill>
                <a:effectLst>
                  <a:outerShdw blurRad="50800" dist="39000" dir="5460000" algn="tl">
                    <a:srgbClr val="000000">
                      <a:alpha val="38000"/>
                    </a:srgbClr>
                  </a:outerShdw>
                </a:effectLst>
                <a:uLnTx/>
                <a:uFillTx/>
                <a:latin typeface="华文彩云" panose="02010800040101010101" pitchFamily="2" charset="-122"/>
                <a:ea typeface="华文彩云" panose="02010800040101010101" pitchFamily="2" charset="-122"/>
                <a:cs typeface="+mn-cs"/>
              </a:rPr>
              <a:t>　天　气</a:t>
            </a:r>
            <a:endParaRPr kumimoji="0" lang="zh-CN" altLang="en-US" sz="4000" b="1" i="0" u="none" strike="noStrike" kern="0" cap="none" spc="0" normalizeH="0" baseline="0" noProof="0" dirty="0">
              <a:ln w="11430"/>
              <a:gradFill>
                <a:gsLst>
                  <a:gs pos="0">
                    <a:srgbClr val="333399">
                      <a:tint val="70000"/>
                      <a:satMod val="245000"/>
                    </a:srgbClr>
                  </a:gs>
                  <a:gs pos="75000">
                    <a:srgbClr val="333399">
                      <a:tint val="90000"/>
                      <a:shade val="60000"/>
                      <a:satMod val="240000"/>
                    </a:srgbClr>
                  </a:gs>
                  <a:gs pos="100000">
                    <a:srgbClr val="333399">
                      <a:tint val="100000"/>
                      <a:shade val="50000"/>
                      <a:satMod val="240000"/>
                    </a:srgbClr>
                  </a:gs>
                </a:gsLst>
                <a:lin ang="5400000"/>
              </a:gradFill>
              <a:effectLst>
                <a:outerShdw blurRad="50800" dist="39000" dir="5460000" algn="tl">
                  <a:srgbClr val="000000">
                    <a:alpha val="38000"/>
                  </a:srgbClr>
                </a:outerShdw>
              </a:effectLst>
              <a:uLnTx/>
              <a:uFillTx/>
              <a:latin typeface="华文彩云" panose="02010800040101010101" pitchFamily="2" charset="-122"/>
              <a:ea typeface="华文彩云" panose="02010800040101010101" pitchFamily="2" charset="-122"/>
              <a:cs typeface="+mn-cs"/>
            </a:endParaRPr>
          </a:p>
        </p:txBody>
      </p:sp>
      <p:pic>
        <p:nvPicPr>
          <p:cNvPr id="11" name="Picture 7"/>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6001" y="2236787"/>
            <a:ext cx="25050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031739" y="1560512"/>
            <a:ext cx="800100" cy="461963"/>
          </a:xfrm>
          <a:prstGeom prst="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cs typeface="+mn-cs"/>
              </a:rPr>
              <a:t>进行</a:t>
            </a:r>
            <a:endParaRPr kumimoji="0" lang="zh-CN" altLang="en-US" sz="18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cs typeface="+mn-cs"/>
            </a:endParaRPr>
          </a:p>
        </p:txBody>
      </p:sp>
      <p:sp>
        <p:nvSpPr>
          <p:cNvPr id="13" name="TextBox 12"/>
          <p:cNvSpPr txBox="1"/>
          <p:nvPr/>
        </p:nvSpPr>
        <p:spPr>
          <a:xfrm>
            <a:off x="8260464" y="1560512"/>
            <a:ext cx="800100" cy="461963"/>
          </a:xfrm>
          <a:prstGeom prst="rect">
            <a:avLst/>
          </a:prstGeom>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ln w="9525" cap="flat" cmpd="sng" algn="ctr">
            <a:solidFill>
              <a:srgbClr val="2D2D8A">
                <a:shade val="95000"/>
                <a:satMod val="105000"/>
              </a:srgbClr>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cs typeface="+mn-cs"/>
              </a:rPr>
              <a:t>取消</a:t>
            </a:r>
            <a:endParaRPr kumimoji="0" lang="zh-CN" altLang="en-US" sz="18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cs typeface="+mn-cs"/>
            </a:endParaRPr>
          </a:p>
        </p:txBody>
      </p:sp>
      <p:sp>
        <p:nvSpPr>
          <p:cNvPr id="14" name="TextBox 13"/>
          <p:cNvSpPr txBox="1"/>
          <p:nvPr/>
        </p:nvSpPr>
        <p:spPr>
          <a:xfrm>
            <a:off x="5761081" y="2522525"/>
            <a:ext cx="799200" cy="461665"/>
          </a:xfrm>
          <a:prstGeom prst="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2" charset="-122"/>
                <a:cs typeface="+mn-cs"/>
              </a:rPr>
              <a:t>晴</a:t>
            </a: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2" charset="-122"/>
              <a:cs typeface="+mn-cs"/>
            </a:endParaRPr>
          </a:p>
        </p:txBody>
      </p:sp>
      <p:sp>
        <p:nvSpPr>
          <p:cNvPr id="15" name="TextBox 14"/>
          <p:cNvSpPr txBox="1"/>
          <p:nvPr/>
        </p:nvSpPr>
        <p:spPr>
          <a:xfrm>
            <a:off x="5761081" y="3398981"/>
            <a:ext cx="799200" cy="461665"/>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2" charset="-122"/>
                <a:cs typeface="+mn-cs"/>
              </a:rPr>
              <a:t>阴</a:t>
            </a: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2" charset="-122"/>
              <a:cs typeface="+mn-cs"/>
            </a:endParaRPr>
          </a:p>
        </p:txBody>
      </p:sp>
      <p:sp>
        <p:nvSpPr>
          <p:cNvPr id="16" name="TextBox 15"/>
          <p:cNvSpPr txBox="1"/>
          <p:nvPr/>
        </p:nvSpPr>
        <p:spPr>
          <a:xfrm>
            <a:off x="5761739" y="4275137"/>
            <a:ext cx="798512" cy="461963"/>
          </a:xfrm>
          <a:prstGeom prst="rect">
            <a:avLst/>
          </a:prstGeom>
          <a:gradFill rotWithShape="1">
            <a:gsLst>
              <a:gs pos="0">
                <a:srgbClr val="BBE0E3">
                  <a:shade val="51000"/>
                  <a:satMod val="130000"/>
                </a:srgbClr>
              </a:gs>
              <a:gs pos="80000">
                <a:srgbClr val="BBE0E3">
                  <a:shade val="93000"/>
                  <a:satMod val="130000"/>
                </a:srgbClr>
              </a:gs>
              <a:gs pos="100000">
                <a:srgbClr val="BBE0E3">
                  <a:shade val="94000"/>
                  <a:satMod val="135000"/>
                </a:srgbClr>
              </a:gs>
            </a:gsLst>
            <a:lin ang="16200000" scaled="0"/>
          </a:gradFill>
          <a:ln w="9525" cap="flat" cmpd="sng" algn="ctr">
            <a:solidFill>
              <a:srgbClr val="BBE0E3">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2" charset="-122"/>
                <a:cs typeface="+mn-cs"/>
              </a:rPr>
              <a:t>雨</a:t>
            </a: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2" charset="-122"/>
              <a:cs typeface="+mn-cs"/>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randombar(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内容占位符 2"/>
          <p:cNvSpPr txBox="1"/>
          <p:nvPr/>
        </p:nvSpPr>
        <p:spPr bwMode="auto">
          <a:xfrm>
            <a:off x="2250504" y="5920581"/>
            <a:ext cx="871537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5208905" marR="0" lvl="0" indent="-5208905" algn="l" defTabSz="914400" rtl="0" eaLnBrk="0" fontAlgn="base" latinLnBrk="0" hangingPunct="0">
              <a:lnSpc>
                <a:spcPct val="100000"/>
              </a:lnSpc>
              <a:spcBef>
                <a:spcPct val="20000"/>
              </a:spcBef>
              <a:spcAft>
                <a:spcPct val="0"/>
              </a:spcAft>
              <a:buClr>
                <a:srgbClr val="333399"/>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rgbClr val="000000"/>
                </a:solidFill>
                <a:effectLst/>
                <a:uLnTx/>
                <a:uFillTx/>
                <a:latin typeface="华文中宋" panose="02010600040101010101" pitchFamily="2" charset="-122"/>
                <a:ea typeface="华文中宋" panose="02010600040101010101" pitchFamily="2" charset="-122"/>
                <a:cs typeface="+mn-cs"/>
              </a:rPr>
              <a:t>　 </a:t>
            </a:r>
            <a:r>
              <a:rPr kumimoji="1" lang="en-US" altLang="zh-CN" sz="2400" b="1" i="0" u="none" strike="noStrike" kern="0" cap="none" spc="0" normalizeH="0" baseline="0" noProof="0" dirty="0" smtClean="0">
                <a:ln>
                  <a:noFill/>
                </a:ln>
                <a:solidFill>
                  <a:srgbClr val="0000FF"/>
                </a:solidFill>
                <a:effectLst/>
                <a:uLnTx/>
                <a:uFillTx/>
                <a:latin typeface="Arial" panose="020B0604020202020204"/>
                <a:ea typeface="黑体" panose="02010609060101010101" pitchFamily="2" charset="-122"/>
                <a:cs typeface="+mn-cs"/>
              </a:rPr>
              <a:t>B(</a:t>
            </a:r>
            <a:r>
              <a:rPr kumimoji="1" lang="en-US" altLang="zh-CN" sz="2400"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cs typeface="+mn-cs"/>
              </a:rPr>
              <a:t>C</a:t>
            </a:r>
            <a:r>
              <a:rPr kumimoji="1" lang="en-US" altLang="zh-CN" sz="2400" b="1" i="0" u="none" strike="noStrike" kern="0" cap="none" spc="0" normalizeH="0" baseline="0" noProof="0" dirty="0" smtClean="0">
                <a:ln>
                  <a:noFill/>
                </a:ln>
                <a:solidFill>
                  <a:srgbClr val="0000FF"/>
                </a:solidFill>
                <a:effectLst/>
                <a:uLnTx/>
                <a:uFillTx/>
                <a:latin typeface="Arial" panose="020B0604020202020204"/>
                <a:ea typeface="黑体" panose="02010609060101010101" pitchFamily="2" charset="-122"/>
                <a:cs typeface="+mn-cs"/>
              </a:rPr>
              <a:t>,“</a:t>
            </a:r>
            <a:r>
              <a:rPr kumimoji="1" lang="zh-CN" altLang="en-US" sz="2400" b="1" i="0" u="none" strike="noStrike" kern="0" cap="none" spc="0" normalizeH="0" baseline="0" noProof="0" dirty="0" smtClean="0">
                <a:ln>
                  <a:noFill/>
                </a:ln>
                <a:solidFill>
                  <a:srgbClr val="0000FF"/>
                </a:solidFill>
                <a:effectLst/>
                <a:uLnTx/>
                <a:uFillTx/>
                <a:latin typeface="Arial" panose="020B0604020202020204"/>
                <a:ea typeface="黑体" panose="02010609060101010101" pitchFamily="2" charset="-122"/>
                <a:cs typeface="+mn-cs"/>
              </a:rPr>
              <a:t>天气”</a:t>
            </a:r>
            <a:r>
              <a:rPr kumimoji="1" lang="en-US" altLang="zh-CN" sz="2400" b="1" i="0" u="none" strike="noStrike" kern="0" cap="none" spc="0" normalizeH="0" baseline="0" noProof="0" dirty="0" smtClean="0">
                <a:ln>
                  <a:noFill/>
                </a:ln>
                <a:solidFill>
                  <a:srgbClr val="0000FF"/>
                </a:solidFill>
                <a:effectLst/>
                <a:uLnTx/>
                <a:uFillTx/>
                <a:latin typeface="Arial" panose="020B0604020202020204"/>
                <a:ea typeface="黑体" panose="02010609060101010101" pitchFamily="2" charset="-122"/>
                <a:cs typeface="+mn-cs"/>
              </a:rPr>
              <a:t>) </a:t>
            </a:r>
            <a:r>
              <a:rPr kumimoji="0" lang="en-US"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rPr>
              <a:t>=5/14*</a:t>
            </a:r>
            <a:r>
              <a:rPr kumimoji="1" lang="en-US" altLang="zh-CN" sz="2400"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cs typeface="+mn-cs"/>
              </a:rPr>
              <a:t>M(C</a:t>
            </a:r>
            <a:r>
              <a:rPr kumimoji="1" lang="zh-CN" altLang="en-US" sz="2400" b="1" i="0" u="none" strike="noStrike" kern="0" cap="none" spc="0" normalizeH="0" baseline="-25000" noProof="0" dirty="0" smtClean="0">
                <a:ln>
                  <a:noFill/>
                </a:ln>
                <a:solidFill>
                  <a:srgbClr val="FF0000"/>
                </a:solidFill>
                <a:effectLst/>
                <a:uLnTx/>
                <a:uFillTx/>
                <a:latin typeface="Arial" panose="020B0604020202020204"/>
                <a:ea typeface="黑体" panose="02010609060101010101" pitchFamily="2" charset="-122"/>
                <a:cs typeface="+mn-cs"/>
              </a:rPr>
              <a:t>晴</a:t>
            </a:r>
            <a:r>
              <a:rPr kumimoji="1" lang="en-US" altLang="zh-CN" sz="2400"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cs typeface="+mn-cs"/>
              </a:rPr>
              <a:t>)</a:t>
            </a:r>
            <a:r>
              <a:rPr kumimoji="1" lang="en-US" altLang="zh-CN" sz="2400"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 </a:t>
            </a:r>
            <a:r>
              <a:rPr kumimoji="1" lang="en-US"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rPr>
              <a:t>+</a:t>
            </a:r>
            <a:r>
              <a:rPr kumimoji="0" lang="en-US"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rPr>
              <a:t>4/14*</a:t>
            </a:r>
            <a:r>
              <a:rPr kumimoji="1" lang="en-US" altLang="zh-CN" sz="2400"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cs typeface="+mn-cs"/>
              </a:rPr>
              <a:t>M(C</a:t>
            </a:r>
            <a:r>
              <a:rPr kumimoji="1" lang="zh-CN" altLang="en-US" sz="2400" b="1" i="0" u="none" strike="noStrike" kern="0" cap="none" spc="0" normalizeH="0" baseline="-25000" noProof="0" dirty="0" smtClean="0">
                <a:ln>
                  <a:noFill/>
                </a:ln>
                <a:solidFill>
                  <a:srgbClr val="FF0000"/>
                </a:solidFill>
                <a:effectLst/>
                <a:uLnTx/>
                <a:uFillTx/>
                <a:latin typeface="Arial" panose="020B0604020202020204"/>
                <a:ea typeface="黑体" panose="02010609060101010101" pitchFamily="2" charset="-122"/>
                <a:cs typeface="+mn-cs"/>
              </a:rPr>
              <a:t>阴</a:t>
            </a:r>
            <a:r>
              <a:rPr kumimoji="1" lang="en-US" altLang="zh-CN" sz="2400"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cs typeface="+mn-cs"/>
              </a:rPr>
              <a:t>)</a:t>
            </a:r>
            <a:r>
              <a:rPr kumimoji="1" lang="en-US" altLang="zh-CN" sz="2400"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 </a:t>
            </a:r>
            <a:r>
              <a:rPr kumimoji="0" lang="en-US"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rPr>
              <a:t>+5/14* </a:t>
            </a:r>
            <a:r>
              <a:rPr kumimoji="1" lang="en-US" altLang="zh-CN" sz="2400"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cs typeface="+mn-cs"/>
              </a:rPr>
              <a:t>M(C</a:t>
            </a:r>
            <a:r>
              <a:rPr kumimoji="1" lang="zh-CN" altLang="en-US" sz="2400" b="1" i="0" u="none" strike="noStrike" kern="0" cap="none" spc="0" normalizeH="0" baseline="-25000" noProof="0" dirty="0" smtClean="0">
                <a:ln>
                  <a:noFill/>
                </a:ln>
                <a:solidFill>
                  <a:srgbClr val="FF0000"/>
                </a:solidFill>
                <a:effectLst/>
                <a:uLnTx/>
                <a:uFillTx/>
                <a:latin typeface="Arial" panose="020B0604020202020204"/>
                <a:ea typeface="黑体" panose="02010609060101010101" pitchFamily="2" charset="-122"/>
                <a:cs typeface="+mn-cs"/>
              </a:rPr>
              <a:t>雨</a:t>
            </a:r>
            <a:r>
              <a:rPr kumimoji="1" lang="en-US" altLang="zh-CN" sz="2400"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cs typeface="+mn-cs"/>
              </a:rPr>
              <a:t>)</a:t>
            </a:r>
            <a:r>
              <a:rPr kumimoji="1" lang="en-US" altLang="zh-CN" sz="2400"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 </a:t>
            </a:r>
            <a:endParaRPr kumimoji="0" lang="en-US"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endParaRPr>
          </a:p>
          <a:p>
            <a:pPr marL="342900" marR="0" lvl="0" indent="995680" algn="l" defTabSz="914400" rtl="0" eaLnBrk="0" fontAlgn="base" latinLnBrk="0" hangingPunct="0">
              <a:lnSpc>
                <a:spcPct val="100000"/>
              </a:lnSpc>
              <a:spcBef>
                <a:spcPct val="20000"/>
              </a:spcBef>
              <a:spcAft>
                <a:spcPct val="0"/>
              </a:spcAft>
              <a:buClr>
                <a:srgbClr val="333399"/>
              </a:buClr>
              <a:buSzPct val="75000"/>
              <a:buFont typeface="Wingdings" panose="05000000000000000000" pitchFamily="2" charset="2"/>
              <a:buNone/>
              <a:defRPr/>
            </a:pPr>
            <a:r>
              <a:rPr kumimoji="0" lang="en-US"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rPr>
              <a:t>= (5/14)*0.971 + (4/14)*0 +(5/14)*0.971</a:t>
            </a:r>
            <a:endParaRPr kumimoji="0" lang="zh-CN"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endParaRPr>
          </a:p>
          <a:p>
            <a:pPr marL="342900" marR="0" lvl="0" indent="995680" algn="l" defTabSz="914400" rtl="0" eaLnBrk="0" fontAlgn="base" latinLnBrk="0" hangingPunct="0">
              <a:lnSpc>
                <a:spcPct val="100000"/>
              </a:lnSpc>
              <a:spcBef>
                <a:spcPct val="20000"/>
              </a:spcBef>
              <a:spcAft>
                <a:spcPct val="0"/>
              </a:spcAft>
              <a:buClr>
                <a:srgbClr val="333399"/>
              </a:buClr>
              <a:buSzPct val="75000"/>
              <a:buFont typeface="Wingdings" panose="05000000000000000000" pitchFamily="2" charset="2"/>
              <a:buNone/>
              <a:defRPr/>
            </a:pPr>
            <a:r>
              <a:rPr kumimoji="0" lang="en-US"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rPr>
              <a:t>= 0.693</a:t>
            </a:r>
            <a:endParaRPr kumimoji="0" lang="zh-CN" altLang="en-US" sz="2400" b="1"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cs typeface="+mn-cs"/>
            </a:endParaRPr>
          </a:p>
        </p:txBody>
      </p:sp>
      <p:graphicFrame>
        <p:nvGraphicFramePr>
          <p:cNvPr id="9" name="表格 8"/>
          <p:cNvGraphicFramePr>
            <a:graphicFrameLocks noGrp="1"/>
          </p:cNvGraphicFramePr>
          <p:nvPr/>
        </p:nvGraphicFramePr>
        <p:xfrm>
          <a:off x="3981993" y="1000125"/>
          <a:ext cx="4319590" cy="4688115"/>
        </p:xfrm>
        <a:graphic>
          <a:graphicData uri="http://schemas.openxmlformats.org/drawingml/2006/table">
            <a:tbl>
              <a:tblPr/>
              <a:tblGrid>
                <a:gridCol w="863918"/>
                <a:gridCol w="863918"/>
                <a:gridCol w="863918"/>
                <a:gridCol w="863918"/>
                <a:gridCol w="863918"/>
              </a:tblGrid>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1" i="0" u="none" strike="noStrike" dirty="0">
                          <a:solidFill>
                            <a:srgbClr val="0070C0"/>
                          </a:solidFill>
                          <a:latin typeface="宋体" panose="02010600030101010101" pitchFamily="2" charset="-122"/>
                        </a:rPr>
                        <a:t>温度</a:t>
                      </a:r>
                      <a:r>
                        <a:rPr lang="zh-CN" altLang="en-US" sz="2000" b="0" i="0" u="none" strike="noStrike" dirty="0">
                          <a:solidFill>
                            <a:srgbClr val="0070C0"/>
                          </a:solidFill>
                          <a:latin typeface="Calibri" panose="020F0502020204030204"/>
                        </a:rPr>
                        <a:t> </a:t>
                      </a:r>
                      <a:endParaRPr lang="zh-CN" altLang="en-US" sz="2000" b="1" i="0" u="none" strike="noStrike" dirty="0">
                        <a:solidFill>
                          <a:srgbClr val="0070C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1" i="0" u="none" strike="noStrike">
                          <a:solidFill>
                            <a:srgbClr val="0070C0"/>
                          </a:solidFill>
                          <a:latin typeface="宋体" panose="02010600030101010101" pitchFamily="2" charset="-122"/>
                        </a:rPr>
                        <a:t>湿度</a:t>
                      </a:r>
                      <a:r>
                        <a:rPr lang="zh-CN" altLang="en-US" sz="2000" b="0" i="0" u="none" strike="noStrike">
                          <a:solidFill>
                            <a:srgbClr val="0070C0"/>
                          </a:solidFill>
                          <a:latin typeface="Calibri" panose="020F0502020204030204"/>
                        </a:rPr>
                        <a:t> </a:t>
                      </a:r>
                      <a:endParaRPr lang="zh-CN" altLang="en-US" sz="2000" b="1" i="0" u="none" strike="noStrike">
                        <a:solidFill>
                          <a:srgbClr val="0070C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1" i="0" u="none" strike="noStrike">
                          <a:solidFill>
                            <a:srgbClr val="0070C0"/>
                          </a:solidFill>
                          <a:latin typeface="宋体" panose="02010600030101010101" pitchFamily="2" charset="-122"/>
                        </a:rPr>
                        <a:t>风速</a:t>
                      </a:r>
                      <a:r>
                        <a:rPr lang="zh-CN" altLang="en-US" sz="2000" b="0" i="0" u="none" strike="noStrike">
                          <a:solidFill>
                            <a:srgbClr val="0070C0"/>
                          </a:solidFill>
                          <a:latin typeface="Calibri" panose="020F0502020204030204"/>
                        </a:rPr>
                        <a:t> </a:t>
                      </a:r>
                      <a:endParaRPr lang="zh-CN" altLang="en-US" sz="2000" b="1" i="0" u="none" strike="noStrike">
                        <a:solidFill>
                          <a:srgbClr val="0070C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1" i="0" u="none" strike="noStrike" dirty="0">
                          <a:solidFill>
                            <a:srgbClr val="0070C0"/>
                          </a:solidFill>
                          <a:latin typeface="宋体" panose="02010600030101010101" pitchFamily="2" charset="-122"/>
                        </a:rPr>
                        <a:t>天气</a:t>
                      </a:r>
                      <a:r>
                        <a:rPr lang="zh-CN" altLang="en-US" sz="2000" b="0" i="0" u="none" strike="noStrike" dirty="0">
                          <a:solidFill>
                            <a:srgbClr val="0070C0"/>
                          </a:solidFill>
                          <a:latin typeface="Calibri" panose="020F0502020204030204"/>
                        </a:rPr>
                        <a:t> </a:t>
                      </a:r>
                      <a:endParaRPr lang="zh-CN" altLang="en-US" sz="2000" b="1" i="0" u="none" strike="noStrike" dirty="0">
                        <a:solidFill>
                          <a:srgbClr val="0070C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1" i="0" u="none" strike="noStrike">
                          <a:solidFill>
                            <a:srgbClr val="0070C0"/>
                          </a:solidFill>
                          <a:latin typeface="宋体" panose="02010600030101010101" pitchFamily="2" charset="-122"/>
                        </a:rPr>
                        <a:t>活动</a:t>
                      </a:r>
                      <a:r>
                        <a:rPr lang="zh-CN" altLang="en-US" sz="2000" b="0" i="0" u="none" strike="noStrike">
                          <a:solidFill>
                            <a:srgbClr val="0070C0"/>
                          </a:solidFill>
                          <a:latin typeface="Calibri" panose="020F0502020204030204"/>
                        </a:rPr>
                        <a:t> </a:t>
                      </a:r>
                      <a:endParaRPr lang="zh-CN" altLang="en-US" sz="2000" b="1" i="0" u="none" strike="noStrike">
                        <a:solidFill>
                          <a:srgbClr val="0070C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寒冷</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正常</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适中</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正常</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强</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炎热</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弱</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取消</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炎热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强</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取消</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弱</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晴</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取消</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炎热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阴</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寒冷</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阴</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高</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阴</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炎热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阴</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雨</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寒冷</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正常</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寒冷</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取消</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252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rtl="0" fontAlgn="ctr"/>
                      <a:r>
                        <a:rPr lang="zh-CN" altLang="en-US" sz="2000" b="0" i="0" u="none" strike="noStrike" dirty="0">
                          <a:solidFill>
                            <a:srgbClr val="000000"/>
                          </a:solidFill>
                          <a:latin typeface="宋体" panose="02010600030101010101" pitchFamily="2" charset="-122"/>
                        </a:rPr>
                        <a:t>取消</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矩形 9"/>
          <p:cNvSpPr/>
          <p:nvPr/>
        </p:nvSpPr>
        <p:spPr>
          <a:xfrm>
            <a:off x="6729387" y="1285875"/>
            <a:ext cx="1500188" cy="1571625"/>
          </a:xfrm>
          <a:prstGeom prst="rect">
            <a:avLst/>
          </a:prstGeom>
          <a:noFill/>
          <a:ln w="381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1" name="矩形 10"/>
          <p:cNvSpPr/>
          <p:nvPr/>
        </p:nvSpPr>
        <p:spPr>
          <a:xfrm>
            <a:off x="6729387" y="2857500"/>
            <a:ext cx="1500188" cy="1285875"/>
          </a:xfrm>
          <a:prstGeom prst="rect">
            <a:avLst/>
          </a:prstGeom>
          <a:noFill/>
          <a:ln w="381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2" name="矩形 11"/>
          <p:cNvSpPr/>
          <p:nvPr/>
        </p:nvSpPr>
        <p:spPr>
          <a:xfrm>
            <a:off x="6729387" y="4143375"/>
            <a:ext cx="1500188" cy="1571625"/>
          </a:xfrm>
          <a:prstGeom prst="rect">
            <a:avLst/>
          </a:prstGeom>
          <a:noFill/>
          <a:ln w="381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3" name="矩形 12"/>
          <p:cNvSpPr/>
          <p:nvPr/>
        </p:nvSpPr>
        <p:spPr>
          <a:xfrm>
            <a:off x="7514630" y="1357313"/>
            <a:ext cx="642937" cy="500062"/>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4" name="矩形 13"/>
          <p:cNvSpPr/>
          <p:nvPr/>
        </p:nvSpPr>
        <p:spPr>
          <a:xfrm>
            <a:off x="7514630" y="2928938"/>
            <a:ext cx="642937" cy="114300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5" name="矩形 14"/>
          <p:cNvSpPr/>
          <p:nvPr/>
        </p:nvSpPr>
        <p:spPr>
          <a:xfrm>
            <a:off x="7514630" y="4143375"/>
            <a:ext cx="642937" cy="85725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6" name="矩形 15"/>
          <p:cNvSpPr/>
          <p:nvPr/>
        </p:nvSpPr>
        <p:spPr>
          <a:xfrm>
            <a:off x="7514630" y="1928813"/>
            <a:ext cx="642937" cy="857250"/>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7" name="矩形 16"/>
          <p:cNvSpPr/>
          <p:nvPr/>
        </p:nvSpPr>
        <p:spPr>
          <a:xfrm>
            <a:off x="7514630" y="5072063"/>
            <a:ext cx="642937" cy="571500"/>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graphicFrame>
        <p:nvGraphicFramePr>
          <p:cNvPr id="6" name="内容占位符 3"/>
          <p:cNvGraphicFramePr/>
          <p:nvPr/>
        </p:nvGraphicFramePr>
        <p:xfrm>
          <a:off x="3638401" y="1090613"/>
          <a:ext cx="4321175" cy="4714875"/>
        </p:xfrm>
        <a:graphic>
          <a:graphicData uri="http://schemas.openxmlformats.org/drawingml/2006/table">
            <a:tbl>
              <a:tblPr/>
              <a:tblGrid>
                <a:gridCol w="864235"/>
                <a:gridCol w="864235"/>
                <a:gridCol w="864235"/>
                <a:gridCol w="864235"/>
                <a:gridCol w="864235"/>
              </a:tblGrid>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1" i="0" u="none" strike="noStrike" dirty="0">
                          <a:solidFill>
                            <a:srgbClr val="0070C0"/>
                          </a:solidFill>
                          <a:latin typeface="宋体" panose="02010600030101010101" pitchFamily="2" charset="-122"/>
                        </a:rPr>
                        <a:t>天气</a:t>
                      </a:r>
                      <a:r>
                        <a:rPr lang="zh-CN" altLang="en-US" sz="2000" b="0" i="0" u="none" strike="noStrike" dirty="0">
                          <a:solidFill>
                            <a:srgbClr val="0070C0"/>
                          </a:solidFill>
                          <a:latin typeface="Calibri" panose="020F0502020204030204"/>
                        </a:rPr>
                        <a:t> </a:t>
                      </a:r>
                      <a:endParaRPr lang="zh-CN" altLang="en-US" sz="2000" b="1" i="0" u="none" strike="noStrike" dirty="0">
                        <a:solidFill>
                          <a:srgbClr val="0070C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1" i="0" u="none" strike="noStrike" dirty="0">
                          <a:solidFill>
                            <a:srgbClr val="0070C0"/>
                          </a:solidFill>
                          <a:latin typeface="宋体" panose="02010600030101010101" pitchFamily="2" charset="-122"/>
                        </a:rPr>
                        <a:t>湿度</a:t>
                      </a:r>
                      <a:r>
                        <a:rPr lang="zh-CN" altLang="en-US" sz="2000" b="0" i="0" u="none" strike="noStrike" dirty="0">
                          <a:solidFill>
                            <a:srgbClr val="0070C0"/>
                          </a:solidFill>
                          <a:latin typeface="Calibri" panose="020F0502020204030204"/>
                        </a:rPr>
                        <a:t> </a:t>
                      </a:r>
                      <a:endParaRPr lang="zh-CN" altLang="en-US" sz="2000" b="1" i="0" u="none" strike="noStrike" dirty="0">
                        <a:solidFill>
                          <a:srgbClr val="0070C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1" i="0" u="none" strike="noStrike">
                          <a:solidFill>
                            <a:srgbClr val="0070C0"/>
                          </a:solidFill>
                          <a:latin typeface="宋体" panose="02010600030101010101" pitchFamily="2" charset="-122"/>
                        </a:rPr>
                        <a:t>风速</a:t>
                      </a:r>
                      <a:r>
                        <a:rPr lang="zh-CN" altLang="en-US" sz="2000" b="0" i="0" u="none" strike="noStrike">
                          <a:solidFill>
                            <a:srgbClr val="0070C0"/>
                          </a:solidFill>
                          <a:latin typeface="Calibri" panose="020F0502020204030204"/>
                        </a:rPr>
                        <a:t> </a:t>
                      </a:r>
                      <a:endParaRPr lang="zh-CN" altLang="en-US" sz="2000" b="1" i="0" u="none" strike="noStrike">
                        <a:solidFill>
                          <a:srgbClr val="0070C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1" i="0" u="none" strike="noStrike">
                          <a:solidFill>
                            <a:srgbClr val="0070C0"/>
                          </a:solidFill>
                          <a:latin typeface="宋体" panose="02010600030101010101" pitchFamily="2" charset="-122"/>
                        </a:rPr>
                        <a:t>温度</a:t>
                      </a:r>
                      <a:r>
                        <a:rPr lang="zh-CN" altLang="en-US" sz="2000" b="0" i="0" u="none" strike="noStrike">
                          <a:solidFill>
                            <a:srgbClr val="0070C0"/>
                          </a:solidFill>
                          <a:latin typeface="Calibri" panose="020F0502020204030204"/>
                        </a:rPr>
                        <a:t> </a:t>
                      </a:r>
                      <a:endParaRPr lang="zh-CN" altLang="en-US" sz="2000" b="1" i="0" u="none" strike="noStrike">
                        <a:solidFill>
                          <a:srgbClr val="0070C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1" i="0" u="none" strike="noStrike">
                          <a:solidFill>
                            <a:srgbClr val="0070C0"/>
                          </a:solidFill>
                          <a:latin typeface="宋体" panose="02010600030101010101" pitchFamily="2" charset="-122"/>
                        </a:rPr>
                        <a:t>活动</a:t>
                      </a:r>
                      <a:r>
                        <a:rPr lang="zh-CN" altLang="en-US" sz="2000" b="0" i="0" u="none" strike="noStrike">
                          <a:solidFill>
                            <a:srgbClr val="0070C0"/>
                          </a:solidFill>
                          <a:latin typeface="Calibri" panose="020F0502020204030204"/>
                        </a:rPr>
                        <a:t> </a:t>
                      </a:r>
                      <a:endParaRPr lang="zh-CN" altLang="en-US" sz="2000" b="1" i="0" u="none" strike="noStrike">
                        <a:solidFill>
                          <a:srgbClr val="0070C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dirty="0">
                          <a:solidFill>
                            <a:srgbClr val="000000"/>
                          </a:solidFill>
                          <a:latin typeface="宋体" panose="02010600030101010101" pitchFamily="2" charset="-122"/>
                        </a:rPr>
                        <a:t>弱</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炎热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dirty="0">
                          <a:solidFill>
                            <a:srgbClr val="000000"/>
                          </a:solidFill>
                          <a:latin typeface="宋体" panose="02010600030101010101" pitchFamily="2" charset="-122"/>
                        </a:rPr>
                        <a:t>正常</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dirty="0">
                          <a:solidFill>
                            <a:srgbClr val="000000"/>
                          </a:solidFill>
                          <a:latin typeface="宋体" panose="02010600030101010101" pitchFamily="2" charset="-122"/>
                        </a:rPr>
                        <a:t>弱</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炎热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炎热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取消</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炎热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取消</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dirty="0">
                          <a:solidFill>
                            <a:srgbClr val="000000"/>
                          </a:solidFill>
                          <a:latin typeface="宋体" panose="02010600030101010101" pitchFamily="2" charset="-122"/>
                        </a:rPr>
                        <a:t>进行</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dirty="0">
                          <a:solidFill>
                            <a:srgbClr val="000000"/>
                          </a:solidFill>
                          <a:latin typeface="宋体" panose="02010600030101010101" pitchFamily="2" charset="-122"/>
                        </a:rPr>
                        <a:t>取消</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高</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适中</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取消</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雨</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寒冷</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强</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寒冷</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晴</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弱</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寒冷</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进行</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802">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dirty="0">
                          <a:solidFill>
                            <a:srgbClr val="000000"/>
                          </a:solidFill>
                          <a:latin typeface="宋体" panose="02010600030101010101" pitchFamily="2" charset="-122"/>
                        </a:rPr>
                        <a:t>雨</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正常</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dirty="0">
                          <a:solidFill>
                            <a:srgbClr val="000000"/>
                          </a:solidFill>
                          <a:latin typeface="宋体" panose="02010600030101010101" pitchFamily="2" charset="-122"/>
                        </a:rPr>
                        <a:t>强</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a:solidFill>
                            <a:srgbClr val="000000"/>
                          </a:solidFill>
                          <a:latin typeface="宋体" panose="02010600030101010101" pitchFamily="2" charset="-122"/>
                        </a:rPr>
                        <a:t>寒冷</a:t>
                      </a:r>
                      <a:r>
                        <a:rPr lang="zh-CN" altLang="en-US" sz="2000" b="0" i="0" u="none" strike="noStrike">
                          <a:solidFill>
                            <a:srgbClr val="000000"/>
                          </a:solidFill>
                          <a:latin typeface="Calibri" panose="020F0502020204030204"/>
                        </a:rPr>
                        <a:t> </a:t>
                      </a:r>
                      <a:endParaRPr lang="zh-CN" altLang="en-US" sz="2000" b="0" i="0" u="none" strike="noStrike">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2000" b="0" i="0" u="none" strike="noStrike" dirty="0">
                          <a:solidFill>
                            <a:srgbClr val="000000"/>
                          </a:solidFill>
                          <a:latin typeface="宋体" panose="02010600030101010101" pitchFamily="2" charset="-122"/>
                        </a:rPr>
                        <a:t>取消</a:t>
                      </a:r>
                      <a:r>
                        <a:rPr lang="zh-CN" altLang="en-US" sz="2000" b="0" i="0" u="none" strike="noStrike" dirty="0">
                          <a:solidFill>
                            <a:srgbClr val="000000"/>
                          </a:solidFill>
                          <a:latin typeface="Calibri" panose="020F0502020204030204"/>
                        </a:rPr>
                        <a:t> </a:t>
                      </a:r>
                      <a:endParaRPr lang="zh-CN" altLang="en-US" sz="2000" b="0" i="0" u="none" strike="noStrike" dirty="0">
                        <a:solidFill>
                          <a:srgbClr val="000000"/>
                        </a:solidFill>
                        <a:latin typeface="宋体" panose="02010600030101010101" pitchFamily="2" charset="-122"/>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矩形 8"/>
          <p:cNvSpPr/>
          <p:nvPr/>
        </p:nvSpPr>
        <p:spPr>
          <a:xfrm>
            <a:off x="7111851" y="1435100"/>
            <a:ext cx="785812" cy="58420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0" name="矩形 9"/>
          <p:cNvSpPr/>
          <p:nvPr/>
        </p:nvSpPr>
        <p:spPr>
          <a:xfrm>
            <a:off x="7111851" y="2058988"/>
            <a:ext cx="785812" cy="585787"/>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1" name="矩形 10"/>
          <p:cNvSpPr/>
          <p:nvPr/>
        </p:nvSpPr>
        <p:spPr>
          <a:xfrm>
            <a:off x="6227613" y="1376363"/>
            <a:ext cx="1785938" cy="1285875"/>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2" name="矩形 11"/>
          <p:cNvSpPr/>
          <p:nvPr/>
        </p:nvSpPr>
        <p:spPr>
          <a:xfrm>
            <a:off x="6227613" y="2662238"/>
            <a:ext cx="1785938" cy="1928812"/>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3" name="矩形 12"/>
          <p:cNvSpPr/>
          <p:nvPr/>
        </p:nvSpPr>
        <p:spPr>
          <a:xfrm>
            <a:off x="6227613" y="4591050"/>
            <a:ext cx="1785938" cy="1285875"/>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4" name="矩形 13"/>
          <p:cNvSpPr/>
          <p:nvPr/>
        </p:nvSpPr>
        <p:spPr>
          <a:xfrm>
            <a:off x="7097563" y="2662238"/>
            <a:ext cx="785813" cy="1214437"/>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5" name="矩形 14"/>
          <p:cNvSpPr/>
          <p:nvPr/>
        </p:nvSpPr>
        <p:spPr>
          <a:xfrm>
            <a:off x="7084863" y="4591050"/>
            <a:ext cx="785813" cy="85725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6" name="矩形 15"/>
          <p:cNvSpPr/>
          <p:nvPr/>
        </p:nvSpPr>
        <p:spPr>
          <a:xfrm>
            <a:off x="7084863" y="3948113"/>
            <a:ext cx="785813" cy="585787"/>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7" name="矩形 16"/>
          <p:cNvSpPr/>
          <p:nvPr/>
        </p:nvSpPr>
        <p:spPr>
          <a:xfrm>
            <a:off x="7084863" y="5448300"/>
            <a:ext cx="785813" cy="357188"/>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8" name="Rectangle 1"/>
          <p:cNvSpPr>
            <a:spLocks noChangeArrowheads="1"/>
          </p:cNvSpPr>
          <p:nvPr/>
        </p:nvSpPr>
        <p:spPr bwMode="auto">
          <a:xfrm>
            <a:off x="3909095" y="6117907"/>
            <a:ext cx="4163319" cy="523220"/>
          </a:xfrm>
          <a:prstGeom prst="rect">
            <a:avLst/>
          </a:prstGeom>
          <a:noFill/>
          <a:ln w="9525">
            <a:noFill/>
            <a:miter lim="800000"/>
          </a:ln>
          <a:effectLst/>
        </p:spPr>
        <p:txBody>
          <a:bodyPr wrap="none" anchor="ctr">
            <a:spAutoFit/>
          </a:bodyPr>
          <a:lstStyle/>
          <a:p>
            <a:pPr>
              <a:defRPr/>
            </a:pPr>
            <a:r>
              <a:rPr kumimoji="1" lang="zh-CN" altLang="en-US" sz="2800" b="1" dirty="0">
                <a:latin typeface="黑体" panose="02010609060101010101" pitchFamily="2" charset="-122"/>
                <a:ea typeface="黑体" panose="02010609060101010101" pitchFamily="2" charset="-122"/>
              </a:rPr>
              <a:t> </a:t>
            </a:r>
            <a:r>
              <a:rPr kumimoji="1" lang="en-US" altLang="zh-CN" sz="2800" b="1" dirty="0">
                <a:solidFill>
                  <a:srgbClr val="0000FF"/>
                </a:solidFill>
                <a:latin typeface="黑体" panose="02010609060101010101" pitchFamily="2" charset="-122"/>
                <a:ea typeface="黑体" panose="02010609060101010101" pitchFamily="2" charset="-122"/>
              </a:rPr>
              <a:t>B(</a:t>
            </a:r>
            <a:r>
              <a:rPr kumimoji="1" lang="en-US" altLang="zh-CN" sz="2800" b="1" dirty="0">
                <a:solidFill>
                  <a:srgbClr val="FF0000"/>
                </a:solidFill>
                <a:latin typeface="黑体" panose="02010609060101010101" pitchFamily="2" charset="-122"/>
                <a:ea typeface="黑体" panose="02010609060101010101" pitchFamily="2" charset="-122"/>
              </a:rPr>
              <a:t>C</a:t>
            </a:r>
            <a:r>
              <a:rPr kumimoji="1" lang="en-US" altLang="zh-CN" sz="2800" b="1" dirty="0">
                <a:solidFill>
                  <a:srgbClr val="0000FF"/>
                </a:solidFill>
                <a:latin typeface="黑体" panose="02010609060101010101" pitchFamily="2" charset="-122"/>
                <a:ea typeface="黑体" panose="02010609060101010101" pitchFamily="2" charset="-122"/>
              </a:rPr>
              <a:t>,“</a:t>
            </a:r>
            <a:r>
              <a:rPr kumimoji="1" lang="zh-CN" altLang="en-US" sz="2800" b="1" dirty="0">
                <a:solidFill>
                  <a:srgbClr val="0000FF"/>
                </a:solidFill>
                <a:latin typeface="黑体" panose="02010609060101010101" pitchFamily="2" charset="-122"/>
                <a:ea typeface="黑体" panose="02010609060101010101" pitchFamily="2" charset="-122"/>
              </a:rPr>
              <a:t>温度”</a:t>
            </a:r>
            <a:r>
              <a:rPr kumimoji="1" lang="en-US" altLang="zh-CN" sz="2800" b="1" dirty="0">
                <a:solidFill>
                  <a:srgbClr val="0000FF"/>
                </a:solidFill>
                <a:latin typeface="黑体" panose="02010609060101010101" pitchFamily="2" charset="-122"/>
                <a:ea typeface="黑体" panose="02010609060101010101" pitchFamily="2" charset="-122"/>
              </a:rPr>
              <a:t>) </a:t>
            </a:r>
            <a:r>
              <a:rPr lang="en-US" altLang="zh-CN" sz="2800" b="1" dirty="0">
                <a:latin typeface="黑体" panose="02010609060101010101" pitchFamily="2" charset="-122"/>
                <a:ea typeface="黑体" panose="02010609060101010101" pitchFamily="2" charset="-122"/>
                <a:cs typeface="宋体" panose="02010600030101010101" pitchFamily="2" charset="-122"/>
              </a:rPr>
              <a:t>= 0.911</a:t>
            </a:r>
            <a:endParaRPr lang="en-US" altLang="zh-CN" sz="2800" b="1" dirty="0">
              <a:latin typeface="黑体" panose="02010609060101010101" pitchFamily="2" charset="-122"/>
              <a:ea typeface="黑体" panose="02010609060101010101" pitchFamily="2" charset="-122"/>
              <a:cs typeface="宋体" panose="0201060003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graphicFrame>
        <p:nvGraphicFramePr>
          <p:cNvPr id="6" name="内容占位符 3"/>
          <p:cNvGraphicFramePr/>
          <p:nvPr/>
        </p:nvGraphicFramePr>
        <p:xfrm>
          <a:off x="3156369" y="1196975"/>
          <a:ext cx="4929190" cy="4257675"/>
        </p:xfrm>
        <a:graphic>
          <a:graphicData uri="http://schemas.openxmlformats.org/drawingml/2006/table">
            <a:tbl>
              <a:tblPr/>
              <a:tblGrid>
                <a:gridCol w="985838"/>
                <a:gridCol w="985838"/>
                <a:gridCol w="985838"/>
                <a:gridCol w="985838"/>
                <a:gridCol w="985838"/>
              </a:tblGrid>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1" i="0" u="none" strike="noStrike" dirty="0">
                          <a:solidFill>
                            <a:srgbClr val="0070C0"/>
                          </a:solidFill>
                          <a:latin typeface="宋体" panose="02010600030101010101" pitchFamily="2" charset="-122"/>
                        </a:rPr>
                        <a:t>天气</a:t>
                      </a:r>
                      <a:r>
                        <a:rPr lang="zh-CN" altLang="en-US" sz="1800" b="0" i="0" u="none" strike="noStrike" dirty="0">
                          <a:solidFill>
                            <a:srgbClr val="0070C0"/>
                          </a:solidFill>
                          <a:latin typeface="Calibri" panose="020F0502020204030204"/>
                        </a:rPr>
                        <a:t> </a:t>
                      </a:r>
                      <a:endParaRPr lang="zh-CN" altLang="en-US" sz="1800" b="1" i="0" u="none" strike="noStrike" dirty="0">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1" i="0" u="none" strike="noStrike">
                          <a:solidFill>
                            <a:srgbClr val="0070C0"/>
                          </a:solidFill>
                          <a:latin typeface="宋体" panose="02010600030101010101" pitchFamily="2" charset="-122"/>
                        </a:rPr>
                        <a:t>温度</a:t>
                      </a:r>
                      <a:r>
                        <a:rPr lang="zh-CN" altLang="en-US" sz="1800" b="0" i="0" u="none" strike="noStrike">
                          <a:solidFill>
                            <a:srgbClr val="0070C0"/>
                          </a:solidFill>
                          <a:latin typeface="Calibri" panose="020F0502020204030204"/>
                        </a:rPr>
                        <a:t> </a:t>
                      </a:r>
                      <a:endParaRPr lang="zh-CN" altLang="en-US" sz="1800" b="1" i="0" u="none" strike="noStrike">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1" i="0" u="none" strike="noStrike">
                          <a:solidFill>
                            <a:srgbClr val="0070C0"/>
                          </a:solidFill>
                          <a:latin typeface="宋体" panose="02010600030101010101" pitchFamily="2" charset="-122"/>
                        </a:rPr>
                        <a:t>风速</a:t>
                      </a:r>
                      <a:r>
                        <a:rPr lang="zh-CN" altLang="en-US" sz="1800" b="0" i="0" u="none" strike="noStrike">
                          <a:solidFill>
                            <a:srgbClr val="0070C0"/>
                          </a:solidFill>
                          <a:latin typeface="Calibri" panose="020F0502020204030204"/>
                        </a:rPr>
                        <a:t> </a:t>
                      </a:r>
                      <a:endParaRPr lang="zh-CN" altLang="en-US" sz="1800" b="1" i="0" u="none" strike="noStrike">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1" i="0" u="none" strike="noStrike" dirty="0">
                          <a:solidFill>
                            <a:srgbClr val="0070C0"/>
                          </a:solidFill>
                          <a:latin typeface="宋体" panose="02010600030101010101" pitchFamily="2" charset="-122"/>
                        </a:rPr>
                        <a:t>湿度</a:t>
                      </a:r>
                      <a:r>
                        <a:rPr lang="zh-CN" altLang="en-US" sz="1800" b="0" i="0" u="none" strike="noStrike" dirty="0">
                          <a:solidFill>
                            <a:srgbClr val="0070C0"/>
                          </a:solidFill>
                          <a:latin typeface="Calibri" panose="020F0502020204030204"/>
                        </a:rPr>
                        <a:t> </a:t>
                      </a:r>
                      <a:endParaRPr lang="zh-CN" altLang="en-US" sz="1800" b="1" i="0" u="none" strike="noStrike" dirty="0">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1" i="0" u="none" strike="noStrike">
                          <a:solidFill>
                            <a:srgbClr val="0070C0"/>
                          </a:solidFill>
                          <a:latin typeface="宋体" panose="02010600030101010101" pitchFamily="2" charset="-122"/>
                        </a:rPr>
                        <a:t>活动</a:t>
                      </a:r>
                      <a:r>
                        <a:rPr lang="zh-CN" altLang="en-US" sz="1800" b="0" i="0" u="none" strike="noStrike">
                          <a:solidFill>
                            <a:srgbClr val="0070C0"/>
                          </a:solidFill>
                          <a:latin typeface="Calibri" panose="020F0502020204030204"/>
                        </a:rPr>
                        <a:t> </a:t>
                      </a:r>
                      <a:endParaRPr lang="zh-CN" altLang="en-US" sz="1800" b="1" i="0" u="none" strike="noStrike">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炎热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进行</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雨</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适中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适中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炎热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取消</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炎热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取消</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适中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取消</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雨</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适中</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取消</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雨</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寒冷</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寒冷</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寒冷</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雨</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适中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适中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炎热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76227">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雨</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寒冷</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取消</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矩形 8"/>
          <p:cNvSpPr/>
          <p:nvPr/>
        </p:nvSpPr>
        <p:spPr>
          <a:xfrm>
            <a:off x="6013869" y="1482725"/>
            <a:ext cx="2000250" cy="2000250"/>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0" name="矩形 9"/>
          <p:cNvSpPr/>
          <p:nvPr/>
        </p:nvSpPr>
        <p:spPr>
          <a:xfrm>
            <a:off x="6013869" y="3482975"/>
            <a:ext cx="2000250" cy="2000250"/>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1" name="矩形 10"/>
          <p:cNvSpPr/>
          <p:nvPr/>
        </p:nvSpPr>
        <p:spPr>
          <a:xfrm>
            <a:off x="7013994" y="1482725"/>
            <a:ext cx="785813" cy="85725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2" name="矩形 11"/>
          <p:cNvSpPr/>
          <p:nvPr/>
        </p:nvSpPr>
        <p:spPr>
          <a:xfrm>
            <a:off x="7013994" y="3482975"/>
            <a:ext cx="785813" cy="1643063"/>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3" name="矩形 12"/>
          <p:cNvSpPr/>
          <p:nvPr/>
        </p:nvSpPr>
        <p:spPr>
          <a:xfrm>
            <a:off x="7013994" y="2371725"/>
            <a:ext cx="785813" cy="1071563"/>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4" name="矩形 13"/>
          <p:cNvSpPr/>
          <p:nvPr/>
        </p:nvSpPr>
        <p:spPr>
          <a:xfrm>
            <a:off x="7013994" y="5197475"/>
            <a:ext cx="785813" cy="285750"/>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5" name="Rectangle 1"/>
          <p:cNvSpPr>
            <a:spLocks noChangeArrowheads="1"/>
          </p:cNvSpPr>
          <p:nvPr/>
        </p:nvSpPr>
        <p:spPr bwMode="auto">
          <a:xfrm>
            <a:off x="3519661" y="5848901"/>
            <a:ext cx="4134465" cy="523220"/>
          </a:xfrm>
          <a:prstGeom prst="rect">
            <a:avLst/>
          </a:prstGeom>
          <a:noFill/>
          <a:ln w="9525">
            <a:noFill/>
            <a:miter lim="800000"/>
          </a:ln>
          <a:effectLst/>
        </p:spPr>
        <p:txBody>
          <a:bodyPr wrap="none" anchor="ctr">
            <a:spAutoFit/>
          </a:bodyPr>
          <a:lstStyle/>
          <a:p>
            <a:pPr>
              <a:defRPr/>
            </a:pPr>
            <a:r>
              <a:rPr kumimoji="1" lang="zh-CN" altLang="en-US" sz="2800" dirty="0">
                <a:latin typeface="黑体" panose="02010609060101010101" pitchFamily="2" charset="-122"/>
                <a:ea typeface="黑体" panose="02010609060101010101" pitchFamily="2" charset="-122"/>
              </a:rPr>
              <a:t> </a:t>
            </a:r>
            <a:r>
              <a:rPr kumimoji="1" lang="en-US" altLang="zh-CN" sz="2800" dirty="0">
                <a:solidFill>
                  <a:srgbClr val="0000FF"/>
                </a:solidFill>
                <a:latin typeface="黑体" panose="02010609060101010101" pitchFamily="2" charset="-122"/>
                <a:ea typeface="黑体" panose="02010609060101010101" pitchFamily="2" charset="-122"/>
              </a:rPr>
              <a:t>B(</a:t>
            </a:r>
            <a:r>
              <a:rPr kumimoji="1" lang="en-US" altLang="zh-CN" sz="2800" dirty="0">
                <a:solidFill>
                  <a:srgbClr val="FF0000"/>
                </a:solidFill>
                <a:latin typeface="黑体" panose="02010609060101010101" pitchFamily="2" charset="-122"/>
                <a:ea typeface="黑体" panose="02010609060101010101" pitchFamily="2" charset="-122"/>
              </a:rPr>
              <a:t>C</a:t>
            </a:r>
            <a:r>
              <a:rPr kumimoji="1" lang="en-US" altLang="zh-CN" sz="2800" dirty="0">
                <a:solidFill>
                  <a:srgbClr val="0000FF"/>
                </a:solidFill>
                <a:latin typeface="黑体" panose="02010609060101010101" pitchFamily="2" charset="-122"/>
                <a:ea typeface="黑体" panose="02010609060101010101" pitchFamily="2" charset="-122"/>
              </a:rPr>
              <a:t>,“</a:t>
            </a:r>
            <a:r>
              <a:rPr kumimoji="1" lang="zh-CN" altLang="en-US" sz="2800" dirty="0">
                <a:solidFill>
                  <a:srgbClr val="0000FF"/>
                </a:solidFill>
                <a:latin typeface="黑体" panose="02010609060101010101" pitchFamily="2" charset="-122"/>
                <a:ea typeface="黑体" panose="02010609060101010101" pitchFamily="2" charset="-122"/>
              </a:rPr>
              <a:t>湿度”</a:t>
            </a:r>
            <a:r>
              <a:rPr kumimoji="1" lang="en-US" altLang="zh-CN" sz="2800" dirty="0">
                <a:solidFill>
                  <a:srgbClr val="0000FF"/>
                </a:solidFill>
                <a:latin typeface="黑体" panose="02010609060101010101" pitchFamily="2" charset="-122"/>
                <a:ea typeface="黑体" panose="02010609060101010101" pitchFamily="2" charset="-122"/>
              </a:rPr>
              <a:t>) </a:t>
            </a:r>
            <a:r>
              <a:rPr lang="en-US" altLang="zh-CN" sz="2800" dirty="0">
                <a:latin typeface="黑体" panose="02010609060101010101" pitchFamily="2" charset="-122"/>
                <a:ea typeface="黑体" panose="02010609060101010101" pitchFamily="2" charset="-122"/>
                <a:cs typeface="宋体" panose="02010600030101010101" pitchFamily="2" charset="-122"/>
              </a:rPr>
              <a:t>= 0.789</a:t>
            </a:r>
            <a:endParaRPr lang="en-US" altLang="zh-CN" sz="2800" dirty="0">
              <a:latin typeface="黑体" panose="02010609060101010101" pitchFamily="2" charset="-122"/>
              <a:ea typeface="黑体" panose="02010609060101010101" pitchFamily="2" charset="-122"/>
              <a:cs typeface="宋体" panose="0201060003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graphicFrame>
        <p:nvGraphicFramePr>
          <p:cNvPr id="6" name="内容占位符 3"/>
          <p:cNvGraphicFramePr/>
          <p:nvPr/>
        </p:nvGraphicFramePr>
        <p:xfrm>
          <a:off x="3444974" y="1196975"/>
          <a:ext cx="5000625" cy="4257675"/>
        </p:xfrm>
        <a:graphic>
          <a:graphicData uri="http://schemas.openxmlformats.org/drawingml/2006/table">
            <a:tbl>
              <a:tblPr/>
              <a:tblGrid>
                <a:gridCol w="1000125"/>
                <a:gridCol w="1000125"/>
                <a:gridCol w="1000125"/>
                <a:gridCol w="1000125"/>
                <a:gridCol w="1000125"/>
              </a:tblGrid>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1" i="0" u="none" strike="noStrike" dirty="0">
                          <a:solidFill>
                            <a:srgbClr val="0070C0"/>
                          </a:solidFill>
                          <a:latin typeface="宋体" panose="02010600030101010101" pitchFamily="2" charset="-122"/>
                        </a:rPr>
                        <a:t>天气</a:t>
                      </a:r>
                      <a:r>
                        <a:rPr lang="zh-CN" altLang="en-US" sz="1800" b="0" i="0" u="none" strike="noStrike" dirty="0">
                          <a:solidFill>
                            <a:srgbClr val="0070C0"/>
                          </a:solidFill>
                          <a:latin typeface="Calibri" panose="020F0502020204030204"/>
                        </a:rPr>
                        <a:t> </a:t>
                      </a:r>
                      <a:endParaRPr lang="zh-CN" altLang="en-US" sz="1800" b="1" i="0" u="none" strike="noStrike" dirty="0">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1" i="0" u="none" strike="noStrike">
                          <a:solidFill>
                            <a:srgbClr val="0070C0"/>
                          </a:solidFill>
                          <a:latin typeface="宋体" panose="02010600030101010101" pitchFamily="2" charset="-122"/>
                        </a:rPr>
                        <a:t>温度</a:t>
                      </a:r>
                      <a:r>
                        <a:rPr lang="zh-CN" altLang="en-US" sz="1800" b="0" i="0" u="none" strike="noStrike">
                          <a:solidFill>
                            <a:srgbClr val="0070C0"/>
                          </a:solidFill>
                          <a:latin typeface="Calibri" panose="020F0502020204030204"/>
                        </a:rPr>
                        <a:t> </a:t>
                      </a:r>
                      <a:endParaRPr lang="zh-CN" altLang="en-US" sz="1800" b="1" i="0" u="none" strike="noStrike">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1" i="0" u="none" strike="noStrike" dirty="0">
                          <a:solidFill>
                            <a:srgbClr val="0070C0"/>
                          </a:solidFill>
                          <a:latin typeface="宋体" panose="02010600030101010101" pitchFamily="2" charset="-122"/>
                        </a:rPr>
                        <a:t>湿度</a:t>
                      </a:r>
                      <a:r>
                        <a:rPr lang="zh-CN" altLang="en-US" sz="1800" b="0" i="0" u="none" strike="noStrike" dirty="0">
                          <a:solidFill>
                            <a:srgbClr val="0070C0"/>
                          </a:solidFill>
                          <a:latin typeface="Calibri" panose="020F0502020204030204"/>
                        </a:rPr>
                        <a:t> </a:t>
                      </a:r>
                      <a:endParaRPr lang="zh-CN" altLang="en-US" sz="1800" b="1" i="0" u="none" strike="noStrike" dirty="0">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1" i="0" u="none" strike="noStrike">
                          <a:solidFill>
                            <a:srgbClr val="0070C0"/>
                          </a:solidFill>
                          <a:latin typeface="宋体" panose="02010600030101010101" pitchFamily="2" charset="-122"/>
                        </a:rPr>
                        <a:t>风速</a:t>
                      </a:r>
                      <a:r>
                        <a:rPr lang="zh-CN" altLang="en-US" sz="1800" b="0" i="0" u="none" strike="noStrike">
                          <a:solidFill>
                            <a:srgbClr val="0070C0"/>
                          </a:solidFill>
                          <a:latin typeface="Calibri" panose="020F0502020204030204"/>
                        </a:rPr>
                        <a:t> </a:t>
                      </a:r>
                      <a:endParaRPr lang="zh-CN" altLang="en-US" sz="1800" b="1" i="0" u="none" strike="noStrike">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1" i="0" u="none" strike="noStrike">
                          <a:solidFill>
                            <a:srgbClr val="0070C0"/>
                          </a:solidFill>
                          <a:latin typeface="宋体" panose="02010600030101010101" pitchFamily="2" charset="-122"/>
                        </a:rPr>
                        <a:t>活动</a:t>
                      </a:r>
                      <a:r>
                        <a:rPr lang="zh-CN" altLang="en-US" sz="1800" b="0" i="0" u="none" strike="noStrike">
                          <a:solidFill>
                            <a:srgbClr val="0070C0"/>
                          </a:solidFill>
                          <a:latin typeface="Calibri" panose="020F0502020204030204"/>
                        </a:rPr>
                        <a:t> </a:t>
                      </a:r>
                      <a:endParaRPr lang="zh-CN" altLang="en-US" sz="1800" b="1" i="0" u="none" strike="noStrike">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阴</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寒冷</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适中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适中</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炎热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取消</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雨</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寒冷</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取消</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雨</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适中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高</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强</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取消</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炎热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弱</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进行</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雨</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适中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进行</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雨</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寒冷</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进行</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寒冷</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进行</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雨</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适中</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进行</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炎热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正常</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进行</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炎热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取消</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0989">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晴</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适中</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高</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a:solidFill>
                            <a:srgbClr val="000000"/>
                          </a:solidFill>
                          <a:latin typeface="宋体" panose="02010600030101010101" pitchFamily="2" charset="-122"/>
                        </a:rPr>
                        <a:t>弱</a:t>
                      </a:r>
                      <a:r>
                        <a:rPr lang="zh-CN" altLang="en-US" sz="1800" b="0" i="0" u="none" strike="noStrike">
                          <a:solidFill>
                            <a:srgbClr val="000000"/>
                          </a:solidFill>
                          <a:latin typeface="Calibri" panose="020F0502020204030204"/>
                        </a:rPr>
                        <a:t> </a:t>
                      </a:r>
                      <a:endParaRPr lang="zh-CN" altLang="en-US" sz="18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800" b="0" i="0" u="none" strike="noStrike" dirty="0">
                          <a:solidFill>
                            <a:srgbClr val="000000"/>
                          </a:solidFill>
                          <a:latin typeface="宋体" panose="02010600030101010101" pitchFamily="2" charset="-122"/>
                        </a:rPr>
                        <a:t>取消</a:t>
                      </a:r>
                      <a:r>
                        <a:rPr lang="zh-CN" altLang="en-US" sz="1800" b="0" i="0" u="none" strike="noStrike" dirty="0">
                          <a:solidFill>
                            <a:srgbClr val="000000"/>
                          </a:solidFill>
                          <a:latin typeface="Calibri" panose="020F0502020204030204"/>
                        </a:rPr>
                        <a:t> </a:t>
                      </a:r>
                      <a:endParaRPr lang="zh-CN" altLang="en-US" sz="18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矩形 8"/>
          <p:cNvSpPr/>
          <p:nvPr/>
        </p:nvSpPr>
        <p:spPr>
          <a:xfrm>
            <a:off x="6373911" y="1482725"/>
            <a:ext cx="2000250" cy="1714500"/>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0" name="矩形 9"/>
          <p:cNvSpPr/>
          <p:nvPr/>
        </p:nvSpPr>
        <p:spPr>
          <a:xfrm>
            <a:off x="6373911" y="3197225"/>
            <a:ext cx="2000250" cy="2286000"/>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1" name="矩形 10"/>
          <p:cNvSpPr/>
          <p:nvPr/>
        </p:nvSpPr>
        <p:spPr>
          <a:xfrm>
            <a:off x="7374036" y="1482725"/>
            <a:ext cx="785813" cy="85725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2" name="矩形 11"/>
          <p:cNvSpPr/>
          <p:nvPr/>
        </p:nvSpPr>
        <p:spPr>
          <a:xfrm>
            <a:off x="7374036" y="3197225"/>
            <a:ext cx="785813" cy="1643063"/>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3" name="矩形 12"/>
          <p:cNvSpPr/>
          <p:nvPr/>
        </p:nvSpPr>
        <p:spPr>
          <a:xfrm>
            <a:off x="7374036" y="2371725"/>
            <a:ext cx="785813" cy="754063"/>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4" name="矩形 13"/>
          <p:cNvSpPr/>
          <p:nvPr/>
        </p:nvSpPr>
        <p:spPr>
          <a:xfrm>
            <a:off x="7374036" y="4911725"/>
            <a:ext cx="785813" cy="571500"/>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5" name="Rectangle 1"/>
          <p:cNvSpPr>
            <a:spLocks noChangeArrowheads="1"/>
          </p:cNvSpPr>
          <p:nvPr/>
        </p:nvSpPr>
        <p:spPr bwMode="auto">
          <a:xfrm>
            <a:off x="3591054" y="5901417"/>
            <a:ext cx="4134465" cy="523220"/>
          </a:xfrm>
          <a:prstGeom prst="rect">
            <a:avLst/>
          </a:prstGeom>
          <a:noFill/>
          <a:ln w="9525">
            <a:noFill/>
            <a:miter lim="800000"/>
          </a:ln>
          <a:effectLst/>
        </p:spPr>
        <p:txBody>
          <a:bodyPr wrap="none" anchor="ctr">
            <a:spAutoFit/>
          </a:bodyPr>
          <a:lstStyle/>
          <a:p>
            <a:pPr>
              <a:defRPr/>
            </a:pPr>
            <a:r>
              <a:rPr kumimoji="1" lang="zh-CN" altLang="en-US" sz="2800" dirty="0">
                <a:latin typeface="黑体" panose="02010609060101010101" pitchFamily="2" charset="-122"/>
                <a:ea typeface="黑体" panose="02010609060101010101" pitchFamily="2" charset="-122"/>
              </a:rPr>
              <a:t> </a:t>
            </a:r>
            <a:r>
              <a:rPr kumimoji="1" lang="en-US" altLang="zh-CN" sz="2800" dirty="0">
                <a:solidFill>
                  <a:srgbClr val="0000FF"/>
                </a:solidFill>
                <a:latin typeface="黑体" panose="02010609060101010101" pitchFamily="2" charset="-122"/>
                <a:ea typeface="黑体" panose="02010609060101010101" pitchFamily="2" charset="-122"/>
              </a:rPr>
              <a:t>B(</a:t>
            </a:r>
            <a:r>
              <a:rPr kumimoji="1" lang="en-US" altLang="zh-CN" sz="2800" dirty="0">
                <a:solidFill>
                  <a:srgbClr val="FF0000"/>
                </a:solidFill>
                <a:latin typeface="黑体" panose="02010609060101010101" pitchFamily="2" charset="-122"/>
                <a:ea typeface="黑体" panose="02010609060101010101" pitchFamily="2" charset="-122"/>
              </a:rPr>
              <a:t>C</a:t>
            </a:r>
            <a:r>
              <a:rPr kumimoji="1" lang="en-US" altLang="zh-CN" sz="2800" dirty="0">
                <a:solidFill>
                  <a:srgbClr val="0000FF"/>
                </a:solidFill>
                <a:latin typeface="黑体" panose="02010609060101010101" pitchFamily="2" charset="-122"/>
                <a:ea typeface="黑体" panose="02010609060101010101" pitchFamily="2" charset="-122"/>
              </a:rPr>
              <a:t>,“</a:t>
            </a:r>
            <a:r>
              <a:rPr kumimoji="1" lang="zh-CN" altLang="en-US" sz="2800" dirty="0">
                <a:solidFill>
                  <a:srgbClr val="0000FF"/>
                </a:solidFill>
                <a:latin typeface="黑体" panose="02010609060101010101" pitchFamily="2" charset="-122"/>
                <a:ea typeface="黑体" panose="02010609060101010101" pitchFamily="2" charset="-122"/>
              </a:rPr>
              <a:t>风速”</a:t>
            </a:r>
            <a:r>
              <a:rPr kumimoji="1" lang="en-US" altLang="zh-CN" sz="2800" dirty="0">
                <a:solidFill>
                  <a:srgbClr val="0000FF"/>
                </a:solidFill>
                <a:latin typeface="黑体" panose="02010609060101010101" pitchFamily="2" charset="-122"/>
                <a:ea typeface="黑体" panose="02010609060101010101" pitchFamily="2" charset="-122"/>
              </a:rPr>
              <a:t>) </a:t>
            </a:r>
            <a:r>
              <a:rPr lang="en-US" altLang="zh-CN" sz="2800" dirty="0">
                <a:latin typeface="黑体" panose="02010609060101010101" pitchFamily="2" charset="-122"/>
                <a:ea typeface="黑体" panose="02010609060101010101" pitchFamily="2" charset="-122"/>
                <a:cs typeface="宋体" panose="02010600030101010101" pitchFamily="2" charset="-122"/>
              </a:rPr>
              <a:t>= 0.892</a:t>
            </a:r>
            <a:endParaRPr lang="en-US" altLang="zh-CN" sz="2800" dirty="0">
              <a:latin typeface="黑体" panose="02010609060101010101" pitchFamily="2" charset="-122"/>
              <a:ea typeface="黑体" panose="02010609060101010101" pitchFamily="2" charset="-122"/>
              <a:cs typeface="宋体" panose="0201060003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4413151" y="15925"/>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endParaRPr lang="zh-CN" altLang="en-US" sz="3800" dirty="0">
              <a:sym typeface="+mn-lt"/>
            </a:endParaRPr>
          </a:p>
        </p:txBody>
      </p:sp>
      <p:sp>
        <p:nvSpPr>
          <p:cNvPr id="2" name="矩形 1"/>
          <p:cNvSpPr/>
          <p:nvPr/>
        </p:nvSpPr>
        <p:spPr>
          <a:xfrm>
            <a:off x="4773191" y="6888623"/>
            <a:ext cx="2492990" cy="400110"/>
          </a:xfrm>
          <a:prstGeom prst="rect">
            <a:avLst/>
          </a:prstGeom>
        </p:spPr>
        <p:txBody>
          <a:bodyPr wrap="none">
            <a:spAutoFit/>
          </a:bodyPr>
          <a:lstStyle/>
          <a:p>
            <a:r>
              <a:rPr lang="zh-CN" altLang="en-US" sz="2000" dirty="0" smtClean="0">
                <a:latin typeface="微软雅黑" panose="020B0503020204020204" pitchFamily="34" charset="-122"/>
                <a:ea typeface="微软雅黑" panose="020B0503020204020204" pitchFamily="34" charset="-122"/>
              </a:rPr>
              <a:t>进一步扩展的决策树</a:t>
            </a:r>
            <a:endParaRPr lang="zh-CN" altLang="en-US" sz="2000" dirty="0">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05039" y="740846"/>
            <a:ext cx="5400600" cy="611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0"/>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内容占位符 2"/>
          <p:cNvSpPr txBox="1"/>
          <p:nvPr/>
        </p:nvSpPr>
        <p:spPr bwMode="auto">
          <a:xfrm>
            <a:off x="1172791" y="1024037"/>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333399"/>
              </a:buClr>
              <a:buSzPct val="75000"/>
              <a:buFont typeface="Wingdings" panose="05000000000000000000" pitchFamily="2" charset="2"/>
              <a:buChar char="p"/>
              <a:defRPr/>
            </a:pPr>
            <a:r>
              <a:rPr kumimoji="1" lang="en-US" altLang="zh-CN"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M(C)-B(C,“</a:t>
            </a:r>
            <a:r>
              <a:rPr kumimoji="1" lang="zh-CN" altLang="en-US"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天气</a:t>
            </a:r>
            <a:r>
              <a:rPr kumimoji="1" lang="en-US" altLang="zh-CN"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 </a:t>
            </a:r>
            <a:r>
              <a:rPr kumimoji="0" lang="en-US" altLang="zh-CN"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cs typeface="+mn-cs"/>
              </a:rPr>
              <a:t>= 0.94- 0.693 = 0.246</a:t>
            </a:r>
            <a:endParaRPr kumimoji="0" lang="zh-CN" altLang="zh-CN" b="1" i="0" u="none" strike="noStrike" kern="0" cap="none" spc="0" normalizeH="0" baseline="0" noProof="0" dirty="0" smtClean="0">
              <a:ln>
                <a:noFill/>
              </a:ln>
              <a:solidFill>
                <a:srgbClr val="FF0000"/>
              </a:solidFill>
              <a:effectLst/>
              <a:uLnTx/>
              <a:uFillTx/>
              <a:latin typeface="Arial" panose="020B0604020202020204"/>
              <a:ea typeface="黑体" panose="0201060906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333399"/>
              </a:buClr>
              <a:buSzPct val="75000"/>
              <a:buFont typeface="Wingdings" panose="05000000000000000000" pitchFamily="2" charset="2"/>
              <a:buChar char="p"/>
              <a:defRPr/>
            </a:pPr>
            <a:r>
              <a:rPr kumimoji="1" lang="en-US" altLang="zh-CN"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M(C)-B(C,“</a:t>
            </a:r>
            <a:r>
              <a:rPr kumimoji="1" lang="zh-CN" altLang="en-US"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温度</a:t>
            </a:r>
            <a:r>
              <a:rPr kumimoji="1" lang="en-US" altLang="zh-CN"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 </a:t>
            </a:r>
            <a:r>
              <a:rPr kumimoji="0" lang="en-US" altLang="zh-CN"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rPr>
              <a:t>= 0.94- 0.911 = 0.029</a:t>
            </a:r>
            <a:endParaRPr kumimoji="0" lang="zh-CN" altLang="zh-CN"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333399"/>
              </a:buClr>
              <a:buSzPct val="75000"/>
              <a:buFont typeface="Wingdings" panose="05000000000000000000" pitchFamily="2" charset="2"/>
              <a:buChar char="p"/>
              <a:defRPr/>
            </a:pPr>
            <a:r>
              <a:rPr kumimoji="1" lang="en-US" altLang="zh-CN"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M(C)-B(C,“</a:t>
            </a:r>
            <a:r>
              <a:rPr kumimoji="1" lang="zh-CN" altLang="en-US"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湿度</a:t>
            </a:r>
            <a:r>
              <a:rPr kumimoji="1" lang="en-US" altLang="zh-CN"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 </a:t>
            </a:r>
            <a:r>
              <a:rPr kumimoji="0" lang="en-US" altLang="zh-CN"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rPr>
              <a:t>= 0.94- 0.789 = 0.151</a:t>
            </a:r>
            <a:endParaRPr kumimoji="0" lang="zh-CN" altLang="zh-CN"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333399"/>
              </a:buClr>
              <a:buSzPct val="75000"/>
              <a:buFont typeface="Wingdings" panose="05000000000000000000" pitchFamily="2" charset="2"/>
              <a:buChar char="p"/>
              <a:defRPr/>
            </a:pPr>
            <a:r>
              <a:rPr kumimoji="1" lang="en-US" altLang="zh-CN"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M(C)-B(C,“</a:t>
            </a:r>
            <a:r>
              <a:rPr kumimoji="1" lang="zh-CN" altLang="en-US"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风速</a:t>
            </a:r>
            <a:r>
              <a:rPr kumimoji="1" lang="en-US" altLang="zh-CN" b="1" i="0" u="none" strike="noStrike" kern="0" cap="none" spc="0" normalizeH="0" baseline="0" noProof="0" dirty="0" smtClean="0">
                <a:ln>
                  <a:noFill/>
                </a:ln>
                <a:solidFill>
                  <a:srgbClr val="0066FF"/>
                </a:solidFill>
                <a:effectLst/>
                <a:uLnTx/>
                <a:uFillTx/>
                <a:latin typeface="Arial" panose="020B0604020202020204"/>
                <a:ea typeface="黑体" panose="02010609060101010101" pitchFamily="2" charset="-122"/>
                <a:cs typeface="+mn-cs"/>
              </a:rPr>
              <a:t>") </a:t>
            </a:r>
            <a:r>
              <a:rPr kumimoji="0" lang="en-US" altLang="zh-CN"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rPr>
              <a:t>= 0.94- 0.892 = 0.048</a:t>
            </a:r>
            <a:endParaRPr kumimoji="0" lang="zh-CN" altLang="en-US" sz="32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cs typeface="+mn-cs"/>
            </a:endParaRPr>
          </a:p>
        </p:txBody>
      </p:sp>
      <p:sp>
        <p:nvSpPr>
          <p:cNvPr id="9" name="Rectangle 13"/>
          <p:cNvSpPr>
            <a:spLocks noChangeArrowheads="1"/>
          </p:cNvSpPr>
          <p:nvPr/>
        </p:nvSpPr>
        <p:spPr bwMode="auto">
          <a:xfrm>
            <a:off x="715591" y="-576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pic>
        <p:nvPicPr>
          <p:cNvPr id="10" name="Picture 2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35672" y="3298956"/>
            <a:ext cx="5202849" cy="312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0"/>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graphicFrame>
        <p:nvGraphicFramePr>
          <p:cNvPr id="6" name="内容占位符 3"/>
          <p:cNvGraphicFramePr/>
          <p:nvPr/>
        </p:nvGraphicFramePr>
        <p:xfrm>
          <a:off x="1328363" y="2927622"/>
          <a:ext cx="2143125" cy="2571750"/>
        </p:xfrm>
        <a:graphic>
          <a:graphicData uri="http://schemas.openxmlformats.org/drawingml/2006/table">
            <a:tbl>
              <a:tblPr/>
              <a:tblGrid>
                <a:gridCol w="428625"/>
                <a:gridCol w="428625"/>
                <a:gridCol w="428625"/>
                <a:gridCol w="428625"/>
                <a:gridCol w="428625"/>
              </a:tblGrid>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b="1" kern="0" dirty="0">
                          <a:solidFill>
                            <a:srgbClr val="0070C0"/>
                          </a:solidFill>
                          <a:latin typeface="Calibri" panose="020F0502020204030204"/>
                          <a:ea typeface="宋体" panose="02010600030101010101" pitchFamily="2" charset="-122"/>
                          <a:cs typeface="宋体" panose="02010600030101010101" pitchFamily="2" charset="-122"/>
                        </a:rPr>
                        <a:t>天气</a:t>
                      </a:r>
                      <a:endParaRPr lang="zh-CN" sz="1100" kern="100" dirty="0">
                        <a:solidFill>
                          <a:srgbClr val="0070C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b="1" kern="0" dirty="0">
                          <a:solidFill>
                            <a:srgbClr val="0070C0"/>
                          </a:solidFill>
                          <a:latin typeface="Calibri" panose="020F0502020204030204"/>
                          <a:ea typeface="宋体" panose="02010600030101010101" pitchFamily="2" charset="-122"/>
                          <a:cs typeface="宋体" panose="02010600030101010101" pitchFamily="2" charset="-122"/>
                        </a:rPr>
                        <a:t>温度</a:t>
                      </a:r>
                      <a:endParaRPr lang="zh-CN" sz="1100" kern="100" dirty="0">
                        <a:solidFill>
                          <a:srgbClr val="0070C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b="1" kern="0" dirty="0">
                          <a:solidFill>
                            <a:srgbClr val="0070C0"/>
                          </a:solidFill>
                          <a:latin typeface="Calibri" panose="020F0502020204030204"/>
                          <a:ea typeface="宋体" panose="02010600030101010101" pitchFamily="2" charset="-122"/>
                          <a:cs typeface="宋体" panose="02010600030101010101" pitchFamily="2" charset="-122"/>
                        </a:rPr>
                        <a:t>湿度</a:t>
                      </a:r>
                      <a:endParaRPr lang="zh-CN" sz="1100" kern="100" dirty="0">
                        <a:solidFill>
                          <a:srgbClr val="0070C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b="1" kern="0" dirty="0">
                          <a:solidFill>
                            <a:srgbClr val="0070C0"/>
                          </a:solidFill>
                          <a:latin typeface="Calibri" panose="020F0502020204030204"/>
                          <a:ea typeface="宋体" panose="02010600030101010101" pitchFamily="2" charset="-122"/>
                          <a:cs typeface="宋体" panose="02010600030101010101" pitchFamily="2" charset="-122"/>
                        </a:rPr>
                        <a:t>风速</a:t>
                      </a:r>
                      <a:endParaRPr lang="zh-CN" sz="1100" kern="100" dirty="0">
                        <a:solidFill>
                          <a:srgbClr val="0070C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b="1" kern="0" dirty="0">
                          <a:solidFill>
                            <a:srgbClr val="0070C0"/>
                          </a:solidFill>
                          <a:latin typeface="Calibri" panose="020F0502020204030204"/>
                          <a:ea typeface="宋体" panose="02010600030101010101" pitchFamily="2" charset="-122"/>
                          <a:cs typeface="宋体" panose="02010600030101010101" pitchFamily="2" charset="-122"/>
                        </a:rPr>
                        <a:t>活动</a:t>
                      </a:r>
                      <a:endParaRPr lang="zh-CN" sz="1100" kern="100" dirty="0">
                        <a:solidFill>
                          <a:srgbClr val="0070C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晴</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0" dirty="0" smtClean="0">
                          <a:solidFill>
                            <a:srgbClr val="000000"/>
                          </a:solidFill>
                          <a:latin typeface="Calibri" panose="020F0502020204030204"/>
                          <a:ea typeface="宋体" panose="02010600030101010101" pitchFamily="2" charset="-122"/>
                          <a:cs typeface="宋体" panose="02010600030101010101" pitchFamily="2" charset="-122"/>
                        </a:rPr>
                        <a:t>炎</a:t>
                      </a:r>
                      <a:r>
                        <a:rPr lang="zh-CN" sz="1100" kern="0" dirty="0" smtClean="0">
                          <a:solidFill>
                            <a:srgbClr val="000000"/>
                          </a:solidFill>
                          <a:latin typeface="Calibri" panose="020F0502020204030204"/>
                          <a:ea typeface="宋体" panose="02010600030101010101" pitchFamily="2" charset="-122"/>
                          <a:cs typeface="宋体" panose="02010600030101010101" pitchFamily="2" charset="-122"/>
                        </a:rPr>
                        <a:t>热</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高</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弱</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取消</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晴</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0" dirty="0" smtClean="0">
                          <a:solidFill>
                            <a:srgbClr val="000000"/>
                          </a:solidFill>
                          <a:latin typeface="Calibri" panose="020F0502020204030204"/>
                          <a:ea typeface="宋体" panose="02010600030101010101" pitchFamily="2" charset="-122"/>
                          <a:cs typeface="宋体" panose="02010600030101010101" pitchFamily="2" charset="-122"/>
                        </a:rPr>
                        <a:t>炎</a:t>
                      </a:r>
                      <a:r>
                        <a:rPr lang="zh-CN" sz="1100" kern="0" dirty="0" smtClean="0">
                          <a:solidFill>
                            <a:srgbClr val="000000"/>
                          </a:solidFill>
                          <a:latin typeface="Calibri" panose="020F0502020204030204"/>
                          <a:ea typeface="宋体" panose="02010600030101010101" pitchFamily="2" charset="-122"/>
                          <a:cs typeface="宋体" panose="02010600030101010101" pitchFamily="2" charset="-122"/>
                        </a:rPr>
                        <a:t>热</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高</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强</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取消</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100" dirty="0" smtClean="0">
                          <a:latin typeface="Calibri" panose="020F0502020204030204"/>
                          <a:ea typeface="宋体" panose="02010600030101010101" pitchFamily="2" charset="-122"/>
                          <a:cs typeface="Times New Roman" panose="02020603050405020304"/>
                        </a:rPr>
                        <a:t>阴</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0" dirty="0" smtClean="0">
                          <a:solidFill>
                            <a:srgbClr val="000000"/>
                          </a:solidFill>
                          <a:latin typeface="Calibri" panose="020F0502020204030204"/>
                          <a:ea typeface="宋体" panose="02010600030101010101" pitchFamily="2" charset="-122"/>
                          <a:cs typeface="宋体" panose="02010600030101010101" pitchFamily="2" charset="-122"/>
                        </a:rPr>
                        <a:t>炎</a:t>
                      </a:r>
                      <a:r>
                        <a:rPr lang="zh-CN" sz="1100" kern="0" dirty="0" smtClean="0">
                          <a:solidFill>
                            <a:srgbClr val="000000"/>
                          </a:solidFill>
                          <a:latin typeface="Calibri" panose="020F0502020204030204"/>
                          <a:ea typeface="宋体" panose="02010600030101010101" pitchFamily="2" charset="-122"/>
                          <a:cs typeface="宋体" panose="02010600030101010101" pitchFamily="2" charset="-122"/>
                        </a:rPr>
                        <a:t>热</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高</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弱</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雨</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适中</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高</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弱</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雨</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100" dirty="0" smtClean="0">
                          <a:latin typeface="Calibri" panose="020F0502020204030204"/>
                          <a:ea typeface="宋体" panose="02010600030101010101" pitchFamily="2" charset="-122"/>
                          <a:cs typeface="Times New Roman" panose="02020603050405020304"/>
                        </a:rPr>
                        <a:t>寒冷</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正常</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弱</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雨</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100" dirty="0" smtClean="0">
                          <a:latin typeface="Calibri" panose="020F0502020204030204"/>
                          <a:ea typeface="宋体" panose="02010600030101010101" pitchFamily="2" charset="-122"/>
                          <a:cs typeface="Times New Roman" panose="02020603050405020304"/>
                        </a:rPr>
                        <a:t>寒冷</a:t>
                      </a:r>
                      <a:endParaRPr lang="zh-CN" alt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正常</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强</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取消</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100" dirty="0" smtClean="0">
                          <a:latin typeface="Calibri" panose="020F0502020204030204"/>
                          <a:ea typeface="宋体" panose="02010600030101010101" pitchFamily="2" charset="-122"/>
                          <a:cs typeface="Times New Roman" panose="02020603050405020304"/>
                        </a:rPr>
                        <a:t>阴</a:t>
                      </a:r>
                      <a:endParaRPr lang="zh-CN" alt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100" dirty="0" smtClean="0">
                          <a:latin typeface="Calibri" panose="020F0502020204030204"/>
                          <a:ea typeface="宋体" panose="02010600030101010101" pitchFamily="2" charset="-122"/>
                          <a:cs typeface="Times New Roman" panose="02020603050405020304"/>
                        </a:rPr>
                        <a:t>寒冷</a:t>
                      </a:r>
                      <a:endParaRPr lang="zh-CN" alt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正常</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强</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晴</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适中</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高</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弱</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取消</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晴</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100" dirty="0" smtClean="0">
                          <a:latin typeface="Calibri" panose="020F0502020204030204"/>
                          <a:ea typeface="宋体" panose="02010600030101010101" pitchFamily="2" charset="-122"/>
                          <a:cs typeface="Times New Roman" panose="02020603050405020304"/>
                        </a:rPr>
                        <a:t>寒冷</a:t>
                      </a:r>
                      <a:endParaRPr lang="zh-CN" alt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正常</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弱</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雨</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适中</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正常</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弱</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晴</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适中</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正常</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强</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100" dirty="0" smtClean="0">
                          <a:latin typeface="Calibri" panose="020F0502020204030204"/>
                          <a:ea typeface="宋体" panose="02010600030101010101" pitchFamily="2" charset="-122"/>
                          <a:cs typeface="Times New Roman" panose="02020603050405020304"/>
                        </a:rPr>
                        <a:t>阴</a:t>
                      </a:r>
                      <a:endParaRPr lang="zh-CN" alt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适中</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高</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强</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100" dirty="0" smtClean="0">
                          <a:latin typeface="Calibri" panose="020F0502020204030204"/>
                          <a:ea typeface="宋体" panose="02010600030101010101" pitchFamily="2" charset="-122"/>
                          <a:cs typeface="Times New Roman" panose="02020603050405020304"/>
                        </a:rPr>
                        <a:t>阴</a:t>
                      </a:r>
                      <a:endParaRPr lang="zh-CN" alt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altLang="en-US" sz="1100" kern="0" dirty="0" smtClean="0">
                          <a:solidFill>
                            <a:srgbClr val="000000"/>
                          </a:solidFill>
                          <a:latin typeface="Calibri" panose="020F0502020204030204"/>
                          <a:ea typeface="宋体" panose="02010600030101010101" pitchFamily="2" charset="-122"/>
                          <a:cs typeface="宋体" panose="02010600030101010101" pitchFamily="2" charset="-122"/>
                        </a:rPr>
                        <a:t>炎</a:t>
                      </a:r>
                      <a:r>
                        <a:rPr lang="zh-CN" sz="1100" kern="0" dirty="0" smtClean="0">
                          <a:solidFill>
                            <a:srgbClr val="000000"/>
                          </a:solidFill>
                          <a:latin typeface="Calibri" panose="020F0502020204030204"/>
                          <a:ea typeface="宋体" panose="02010600030101010101" pitchFamily="2" charset="-122"/>
                          <a:cs typeface="宋体" panose="02010600030101010101" pitchFamily="2" charset="-122"/>
                        </a:rPr>
                        <a:t>热</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正常</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弱</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进行</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14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雨</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a:solidFill>
                            <a:srgbClr val="000000"/>
                          </a:solidFill>
                          <a:latin typeface="Calibri" panose="020F0502020204030204"/>
                          <a:ea typeface="宋体" panose="02010600030101010101" pitchFamily="2" charset="-122"/>
                          <a:cs typeface="宋体" panose="02010600030101010101" pitchFamily="2" charset="-122"/>
                        </a:rPr>
                        <a:t>适中</a:t>
                      </a:r>
                      <a:endParaRPr lang="zh-CN" sz="11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高</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强</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a:spcAft>
                          <a:spcPts val="0"/>
                        </a:spcAft>
                      </a:pPr>
                      <a:r>
                        <a:rPr lang="zh-CN" sz="1100" kern="0" dirty="0">
                          <a:solidFill>
                            <a:srgbClr val="000000"/>
                          </a:solidFill>
                          <a:latin typeface="Calibri" panose="020F0502020204030204"/>
                          <a:ea typeface="宋体" panose="02010600030101010101" pitchFamily="2" charset="-122"/>
                          <a:cs typeface="宋体" panose="02010600030101010101" pitchFamily="2" charset="-122"/>
                        </a:rPr>
                        <a:t>取消</a:t>
                      </a:r>
                      <a:endParaRPr lang="zh-CN" sz="11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9" name="表格 8"/>
          <p:cNvGraphicFramePr>
            <a:graphicFrameLocks noGrp="1"/>
          </p:cNvGraphicFramePr>
          <p:nvPr/>
        </p:nvGraphicFramePr>
        <p:xfrm>
          <a:off x="7818063" y="998810"/>
          <a:ext cx="2571752" cy="1714500"/>
        </p:xfrm>
        <a:graphic>
          <a:graphicData uri="http://schemas.openxmlformats.org/drawingml/2006/table">
            <a:tbl>
              <a:tblPr/>
              <a:tblGrid>
                <a:gridCol w="642938"/>
                <a:gridCol w="642938"/>
                <a:gridCol w="642938"/>
                <a:gridCol w="642938"/>
              </a:tblGrid>
              <a:tr h="2857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1" i="0" u="none" strike="noStrike" dirty="0">
                          <a:solidFill>
                            <a:srgbClr val="0070C0"/>
                          </a:solidFill>
                          <a:latin typeface="宋体" panose="02010600030101010101" pitchFamily="2" charset="-122"/>
                        </a:rPr>
                        <a:t>温度</a:t>
                      </a:r>
                      <a:r>
                        <a:rPr lang="zh-CN" altLang="en-US" sz="1600" b="0" i="0" u="none" strike="noStrike" dirty="0">
                          <a:solidFill>
                            <a:srgbClr val="0070C0"/>
                          </a:solidFill>
                          <a:latin typeface="Calibri" panose="020F0502020204030204"/>
                        </a:rPr>
                        <a:t> </a:t>
                      </a:r>
                      <a:endParaRPr lang="zh-CN" altLang="en-US" sz="1600" b="1" i="0" u="none" strike="noStrike" dirty="0">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1" i="0" u="none" strike="noStrike">
                          <a:solidFill>
                            <a:srgbClr val="0070C0"/>
                          </a:solidFill>
                          <a:latin typeface="宋体" panose="02010600030101010101" pitchFamily="2" charset="-122"/>
                        </a:rPr>
                        <a:t>湿度</a:t>
                      </a:r>
                      <a:r>
                        <a:rPr lang="zh-CN" altLang="en-US" sz="1600" b="0" i="0" u="none" strike="noStrike">
                          <a:solidFill>
                            <a:srgbClr val="0070C0"/>
                          </a:solidFill>
                          <a:latin typeface="Calibri" panose="020F0502020204030204"/>
                        </a:rPr>
                        <a:t> </a:t>
                      </a:r>
                      <a:endParaRPr lang="zh-CN" altLang="en-US" sz="1600" b="1" i="0" u="none" strike="noStrike">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1" i="0" u="none" strike="noStrike" dirty="0">
                          <a:solidFill>
                            <a:srgbClr val="0070C0"/>
                          </a:solidFill>
                          <a:latin typeface="宋体" panose="02010600030101010101" pitchFamily="2" charset="-122"/>
                        </a:rPr>
                        <a:t>风速</a:t>
                      </a:r>
                      <a:r>
                        <a:rPr lang="zh-CN" altLang="en-US" sz="1600" b="0" i="0" u="none" strike="noStrike" dirty="0">
                          <a:solidFill>
                            <a:srgbClr val="0070C0"/>
                          </a:solidFill>
                          <a:latin typeface="Calibri" panose="020F0502020204030204"/>
                        </a:rPr>
                        <a:t> </a:t>
                      </a:r>
                      <a:endParaRPr lang="zh-CN" altLang="en-US" sz="1600" b="1" i="0" u="none" strike="noStrike" dirty="0">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1" i="0" u="none" strike="noStrike">
                          <a:solidFill>
                            <a:srgbClr val="0070C0"/>
                          </a:solidFill>
                          <a:latin typeface="宋体" panose="02010600030101010101" pitchFamily="2" charset="-122"/>
                        </a:rPr>
                        <a:t>活动</a:t>
                      </a:r>
                      <a:r>
                        <a:rPr lang="zh-CN" altLang="en-US" sz="1600" b="0" i="0" u="none" strike="noStrike">
                          <a:solidFill>
                            <a:srgbClr val="0070C0"/>
                          </a:solidFill>
                          <a:latin typeface="Calibri" panose="020F0502020204030204"/>
                        </a:rPr>
                        <a:t> </a:t>
                      </a:r>
                      <a:endParaRPr lang="zh-CN" altLang="en-US" sz="1600" b="1" i="0" u="none" strike="noStrike">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57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dirty="0">
                          <a:solidFill>
                            <a:srgbClr val="000000"/>
                          </a:solidFill>
                          <a:latin typeface="宋体" panose="02010600030101010101" pitchFamily="2" charset="-122"/>
                        </a:rPr>
                        <a:t>寒冷</a:t>
                      </a:r>
                      <a:r>
                        <a:rPr lang="zh-CN" altLang="en-US" sz="1600" b="0" i="0" u="none" strike="noStrike" dirty="0">
                          <a:solidFill>
                            <a:srgbClr val="000000"/>
                          </a:solidFill>
                          <a:latin typeface="Calibri" panose="020F0502020204030204"/>
                        </a:rPr>
                        <a:t> </a:t>
                      </a:r>
                      <a:endParaRPr lang="zh-CN" altLang="en-US" sz="16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正常</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弱</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进行</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57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适中</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正常</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强</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进行</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57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炎热</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高</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弱</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取消</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57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炎热</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高</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强</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取消</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5750">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适中</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dirty="0">
                          <a:solidFill>
                            <a:srgbClr val="000000"/>
                          </a:solidFill>
                          <a:latin typeface="宋体" panose="02010600030101010101" pitchFamily="2" charset="-122"/>
                        </a:rPr>
                        <a:t>高</a:t>
                      </a:r>
                      <a:r>
                        <a:rPr lang="zh-CN" altLang="en-US" sz="1600" b="0" i="0" u="none" strike="noStrike" dirty="0">
                          <a:solidFill>
                            <a:srgbClr val="000000"/>
                          </a:solidFill>
                          <a:latin typeface="Calibri" panose="020F0502020204030204"/>
                        </a:rPr>
                        <a:t> </a:t>
                      </a:r>
                      <a:endParaRPr lang="zh-CN" altLang="en-US" sz="16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弱</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dirty="0">
                          <a:solidFill>
                            <a:srgbClr val="000000"/>
                          </a:solidFill>
                          <a:latin typeface="宋体" panose="02010600030101010101" pitchFamily="2" charset="-122"/>
                        </a:rPr>
                        <a:t>取消</a:t>
                      </a:r>
                      <a:r>
                        <a:rPr lang="zh-CN" altLang="en-US" sz="1600" b="0" i="0" u="none" strike="noStrike" dirty="0">
                          <a:solidFill>
                            <a:srgbClr val="000000"/>
                          </a:solidFill>
                          <a:latin typeface="Calibri" panose="020F0502020204030204"/>
                        </a:rPr>
                        <a:t> </a:t>
                      </a:r>
                      <a:endParaRPr lang="zh-CN" altLang="en-US" sz="16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0" name="表格 9"/>
          <p:cNvGraphicFramePr>
            <a:graphicFrameLocks noGrp="1"/>
          </p:cNvGraphicFramePr>
          <p:nvPr/>
        </p:nvGraphicFramePr>
        <p:xfrm>
          <a:off x="7746626" y="4856435"/>
          <a:ext cx="2500312" cy="2000250"/>
        </p:xfrm>
        <a:graphic>
          <a:graphicData uri="http://schemas.openxmlformats.org/drawingml/2006/table">
            <a:tbl>
              <a:tblPr/>
              <a:tblGrid>
                <a:gridCol w="625078"/>
                <a:gridCol w="625078"/>
                <a:gridCol w="625078"/>
                <a:gridCol w="625078"/>
              </a:tblGrid>
              <a:tr h="333375">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1" i="0" u="none" strike="noStrike" dirty="0">
                          <a:solidFill>
                            <a:srgbClr val="0070C0"/>
                          </a:solidFill>
                          <a:latin typeface="宋体" panose="02010600030101010101" pitchFamily="2" charset="-122"/>
                        </a:rPr>
                        <a:t>温度</a:t>
                      </a:r>
                      <a:r>
                        <a:rPr lang="zh-CN" altLang="en-US" sz="1600" b="0" i="0" u="none" strike="noStrike" dirty="0">
                          <a:solidFill>
                            <a:srgbClr val="0070C0"/>
                          </a:solidFill>
                          <a:latin typeface="Calibri" panose="020F0502020204030204"/>
                        </a:rPr>
                        <a:t> </a:t>
                      </a:r>
                      <a:endParaRPr lang="zh-CN" altLang="en-US" sz="1600" b="1" i="0" u="none" strike="noStrike" dirty="0">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1" i="0" u="none" strike="noStrike" dirty="0">
                          <a:solidFill>
                            <a:srgbClr val="0070C0"/>
                          </a:solidFill>
                          <a:latin typeface="宋体" panose="02010600030101010101" pitchFamily="2" charset="-122"/>
                        </a:rPr>
                        <a:t>湿度</a:t>
                      </a:r>
                      <a:r>
                        <a:rPr lang="zh-CN" altLang="en-US" sz="1600" b="0" i="0" u="none" strike="noStrike" dirty="0">
                          <a:solidFill>
                            <a:srgbClr val="0070C0"/>
                          </a:solidFill>
                          <a:latin typeface="Calibri" panose="020F0502020204030204"/>
                        </a:rPr>
                        <a:t> </a:t>
                      </a:r>
                      <a:endParaRPr lang="zh-CN" altLang="en-US" sz="1600" b="1" i="0" u="none" strike="noStrike" dirty="0">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1" i="0" u="none" strike="noStrike">
                          <a:solidFill>
                            <a:srgbClr val="0070C0"/>
                          </a:solidFill>
                          <a:latin typeface="宋体" panose="02010600030101010101" pitchFamily="2" charset="-122"/>
                        </a:rPr>
                        <a:t>风速</a:t>
                      </a:r>
                      <a:r>
                        <a:rPr lang="zh-CN" altLang="en-US" sz="1600" b="0" i="0" u="none" strike="noStrike">
                          <a:solidFill>
                            <a:srgbClr val="0070C0"/>
                          </a:solidFill>
                          <a:latin typeface="Calibri" panose="020F0502020204030204"/>
                        </a:rPr>
                        <a:t> </a:t>
                      </a:r>
                      <a:endParaRPr lang="zh-CN" altLang="en-US" sz="1600" b="1" i="0" u="none" strike="noStrike">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1" i="0" u="none" strike="noStrike">
                          <a:solidFill>
                            <a:srgbClr val="0070C0"/>
                          </a:solidFill>
                          <a:latin typeface="宋体" panose="02010600030101010101" pitchFamily="2" charset="-122"/>
                        </a:rPr>
                        <a:t>活动</a:t>
                      </a:r>
                      <a:r>
                        <a:rPr lang="zh-CN" altLang="en-US" sz="1600" b="0" i="0" u="none" strike="noStrike">
                          <a:solidFill>
                            <a:srgbClr val="0070C0"/>
                          </a:solidFill>
                          <a:latin typeface="Calibri" panose="020F0502020204030204"/>
                        </a:rPr>
                        <a:t> </a:t>
                      </a:r>
                      <a:endParaRPr lang="zh-CN" altLang="en-US" sz="1600" b="1" i="0" u="none" strike="noStrike">
                        <a:solidFill>
                          <a:srgbClr val="0070C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33375">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适中</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高</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弱</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进行</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33375">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寒冷</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正常</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弱</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进行</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33375">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适中</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正常</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弱</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进行</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33375">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寒冷</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正常</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dirty="0">
                          <a:solidFill>
                            <a:srgbClr val="000000"/>
                          </a:solidFill>
                          <a:latin typeface="宋体" panose="02010600030101010101" pitchFamily="2" charset="-122"/>
                        </a:rPr>
                        <a:t>强</a:t>
                      </a:r>
                      <a:r>
                        <a:rPr lang="zh-CN" altLang="en-US" sz="1600" b="0" i="0" u="none" strike="noStrike" dirty="0">
                          <a:solidFill>
                            <a:srgbClr val="000000"/>
                          </a:solidFill>
                          <a:latin typeface="Calibri" panose="020F0502020204030204"/>
                        </a:rPr>
                        <a:t> </a:t>
                      </a:r>
                      <a:endParaRPr lang="zh-CN" altLang="en-US" sz="16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取消</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33375">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适中</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高</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a:solidFill>
                            <a:srgbClr val="000000"/>
                          </a:solidFill>
                          <a:latin typeface="宋体" panose="02010600030101010101" pitchFamily="2" charset="-122"/>
                        </a:rPr>
                        <a:t>强</a:t>
                      </a:r>
                      <a:r>
                        <a:rPr lang="zh-CN" altLang="en-US" sz="1600" b="0" i="0" u="none" strike="noStrike">
                          <a:solidFill>
                            <a:srgbClr val="000000"/>
                          </a:solidFill>
                          <a:latin typeface="Calibri" panose="020F0502020204030204"/>
                        </a:rPr>
                        <a:t> </a:t>
                      </a:r>
                      <a:endParaRPr lang="zh-CN" altLang="en-US" sz="1600" b="0" i="0" u="none" strike="noStrike">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600" b="0" i="0" u="none" strike="noStrike" dirty="0">
                          <a:solidFill>
                            <a:srgbClr val="000000"/>
                          </a:solidFill>
                          <a:latin typeface="宋体" panose="02010600030101010101" pitchFamily="2" charset="-122"/>
                        </a:rPr>
                        <a:t>取消</a:t>
                      </a:r>
                      <a:r>
                        <a:rPr lang="zh-CN" altLang="en-US" sz="1600" b="0" i="0" u="none" strike="noStrike" dirty="0">
                          <a:solidFill>
                            <a:srgbClr val="000000"/>
                          </a:solidFill>
                          <a:latin typeface="Calibri" panose="020F0502020204030204"/>
                        </a:rPr>
                        <a:t> </a:t>
                      </a:r>
                      <a:endParaRPr lang="zh-CN" altLang="en-US" sz="1600" b="0" i="0" u="none" strike="noStrike" dirty="0">
                        <a:solidFill>
                          <a:srgbClr val="000000"/>
                        </a:solidFill>
                        <a:latin typeface="宋体"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右箭头 10"/>
          <p:cNvSpPr/>
          <p:nvPr/>
        </p:nvSpPr>
        <p:spPr>
          <a:xfrm>
            <a:off x="3531813" y="4142060"/>
            <a:ext cx="357188" cy="142875"/>
          </a:xfrm>
          <a:prstGeom prst="rightArrow">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2" name="右箭头 11"/>
          <p:cNvSpPr/>
          <p:nvPr/>
        </p:nvSpPr>
        <p:spPr>
          <a:xfrm rot="17434046">
            <a:off x="6640932" y="2395016"/>
            <a:ext cx="1644650" cy="150812"/>
          </a:xfrm>
          <a:prstGeom prst="rightArrow">
            <a:avLst>
              <a:gd name="adj1" fmla="val 68019"/>
              <a:gd name="adj2" fmla="val 28124"/>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3" name="右箭头 12"/>
          <p:cNvSpPr/>
          <p:nvPr/>
        </p:nvSpPr>
        <p:spPr>
          <a:xfrm rot="3424383">
            <a:off x="6917157" y="5295379"/>
            <a:ext cx="1016000" cy="277812"/>
          </a:xfrm>
          <a:prstGeom prst="rightArrow">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graphicFrame>
        <p:nvGraphicFramePr>
          <p:cNvPr id="14" name="表格 13"/>
          <p:cNvGraphicFramePr>
            <a:graphicFrameLocks noGrp="1"/>
          </p:cNvGraphicFramePr>
          <p:nvPr/>
        </p:nvGraphicFramePr>
        <p:xfrm>
          <a:off x="7860893" y="3213365"/>
          <a:ext cx="2528920" cy="1266825"/>
        </p:xfrm>
        <a:graphic>
          <a:graphicData uri="http://schemas.openxmlformats.org/drawingml/2006/table">
            <a:tbl>
              <a:tblPr>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effectLst>
                  <a:outerShdw blurRad="40000" dist="20000" dir="5400000" rotWithShape="0">
                    <a:srgbClr val="000000">
                      <a:alpha val="38000"/>
                    </a:srgbClr>
                  </a:outerShdw>
                </a:effectLst>
              </a:tblPr>
              <a:tblGrid>
                <a:gridCol w="632230"/>
                <a:gridCol w="632230"/>
                <a:gridCol w="632230"/>
                <a:gridCol w="632230"/>
              </a:tblGrid>
              <a:tr h="180975">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dirty="0"/>
                        <a:t>温度 </a:t>
                      </a:r>
                      <a:endParaRPr lang="zh-CN" altLang="en-US" sz="1600" b="1" i="0" u="none" strike="noStrike" dirty="0">
                        <a:solidFill>
                          <a:srgbClr val="0070C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湿度 </a:t>
                      </a:r>
                      <a:endParaRPr lang="zh-CN" altLang="en-US" sz="1600" b="1" i="0" u="none" strike="noStrike">
                        <a:solidFill>
                          <a:srgbClr val="0070C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dirty="0"/>
                        <a:t>风速 </a:t>
                      </a:r>
                      <a:endParaRPr lang="zh-CN" altLang="en-US" sz="1600" b="1" i="0" u="none" strike="noStrike" dirty="0">
                        <a:solidFill>
                          <a:srgbClr val="0070C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dirty="0">
                          <a:solidFill>
                            <a:schemeClr val="bg1"/>
                          </a:solidFill>
                        </a:rPr>
                        <a:t>活动 </a:t>
                      </a:r>
                      <a:endParaRPr lang="zh-CN" altLang="en-US" sz="1600" b="1" i="0" u="none" strike="noStrike" dirty="0">
                        <a:solidFill>
                          <a:schemeClr val="bg1"/>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solidFill>
                      <a:srgbClr val="808080">
                        <a:lumMod val="50000"/>
                      </a:srgbClr>
                    </a:solidFill>
                  </a:tcPr>
                </a:tc>
              </a:tr>
              <a:tr h="180975">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炎热 </a:t>
                      </a:r>
                      <a:endParaRPr lang="zh-CN" altLang="en-US" sz="1600" b="0" i="0" u="none" strike="noStrike">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高 </a:t>
                      </a:r>
                      <a:endParaRPr lang="zh-CN" altLang="en-US" sz="1600" b="0" i="0" u="none" strike="noStrike">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弱 </a:t>
                      </a:r>
                      <a:endParaRPr lang="zh-CN" altLang="en-US" sz="1600" b="0" i="0" u="none" strike="noStrike">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dirty="0">
                          <a:solidFill>
                            <a:schemeClr val="bg1"/>
                          </a:solidFill>
                        </a:rPr>
                        <a:t>进行 </a:t>
                      </a:r>
                      <a:endParaRPr lang="zh-CN" altLang="en-US" sz="1600" b="0" i="0" u="none" strike="noStrike" dirty="0">
                        <a:solidFill>
                          <a:schemeClr val="bg1"/>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solidFill>
                      <a:srgbClr val="808080">
                        <a:lumMod val="50000"/>
                      </a:srgbClr>
                    </a:solidFill>
                  </a:tcPr>
                </a:tc>
              </a:tr>
              <a:tr h="180975">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寒冷 </a:t>
                      </a:r>
                      <a:endParaRPr lang="zh-CN" altLang="en-US" sz="1600" b="0" i="0" u="none" strike="noStrike">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正常 </a:t>
                      </a:r>
                      <a:endParaRPr lang="zh-CN" altLang="en-US" sz="1600" b="0" i="0" u="none" strike="noStrike">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强 </a:t>
                      </a:r>
                      <a:endParaRPr lang="zh-CN" altLang="en-US" sz="1600" b="0" i="0" u="none" strike="noStrike">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dirty="0">
                          <a:solidFill>
                            <a:schemeClr val="bg1"/>
                          </a:solidFill>
                        </a:rPr>
                        <a:t>进行 </a:t>
                      </a:r>
                      <a:endParaRPr lang="zh-CN" altLang="en-US" sz="1600" b="0" i="0" u="none" strike="noStrike" dirty="0">
                        <a:solidFill>
                          <a:schemeClr val="bg1"/>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solidFill>
                      <a:srgbClr val="808080">
                        <a:lumMod val="50000"/>
                      </a:srgbClr>
                    </a:solidFill>
                  </a:tcPr>
                </a:tc>
              </a:tr>
              <a:tr h="180975">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适中 </a:t>
                      </a:r>
                      <a:endParaRPr lang="zh-CN" altLang="en-US" sz="1600" b="0" i="0" u="none" strike="noStrike">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高 </a:t>
                      </a:r>
                      <a:endParaRPr lang="zh-CN" altLang="en-US" sz="1600" b="0" i="0" u="none" strike="noStrike">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强 </a:t>
                      </a:r>
                      <a:endParaRPr lang="zh-CN" altLang="en-US" sz="1600" b="0" i="0" u="none" strike="noStrike">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dirty="0">
                          <a:solidFill>
                            <a:schemeClr val="bg1"/>
                          </a:solidFill>
                        </a:rPr>
                        <a:t>进行 </a:t>
                      </a:r>
                      <a:endParaRPr lang="zh-CN" altLang="en-US" sz="1600" b="0" i="0" u="none" strike="noStrike" dirty="0">
                        <a:solidFill>
                          <a:schemeClr val="bg1"/>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solidFill>
                      <a:srgbClr val="808080">
                        <a:lumMod val="50000"/>
                      </a:srgbClr>
                    </a:solidFill>
                  </a:tcPr>
                </a:tc>
              </a:tr>
              <a:tr h="180975">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dirty="0"/>
                        <a:t>炎热 </a:t>
                      </a:r>
                      <a:endParaRPr lang="zh-CN" altLang="en-US" sz="1600" b="0" i="0" u="none" strike="noStrike" dirty="0">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正常 </a:t>
                      </a:r>
                      <a:endParaRPr lang="zh-CN" altLang="en-US" sz="1600" b="0" i="0" u="none" strike="noStrike">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a:t>弱 </a:t>
                      </a:r>
                      <a:endParaRPr lang="zh-CN" altLang="en-US" sz="1600" b="0" i="0" u="none" strike="noStrike">
                        <a:solidFill>
                          <a:srgbClr val="000000"/>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黑体" panose="02010609060101010101" pitchFamily="2" charset="-122"/>
                        </a:defRPr>
                      </a:lvl1pPr>
                      <a:lvl2pPr marL="457200" algn="l" defTabSz="914400" rtl="0" eaLnBrk="1" latinLnBrk="0" hangingPunct="1">
                        <a:defRPr sz="1800" kern="1200">
                          <a:solidFill>
                            <a:schemeClr val="dk1"/>
                          </a:solidFill>
                          <a:latin typeface="Arial" panose="020B0604020202020204"/>
                          <a:ea typeface="黑体" panose="02010609060101010101" pitchFamily="2" charset="-122"/>
                        </a:defRPr>
                      </a:lvl2pPr>
                      <a:lvl3pPr marL="914400" algn="l" defTabSz="914400" rtl="0" eaLnBrk="1" latinLnBrk="0" hangingPunct="1">
                        <a:defRPr sz="1800" kern="1200">
                          <a:solidFill>
                            <a:schemeClr val="dk1"/>
                          </a:solidFill>
                          <a:latin typeface="Arial" panose="020B0604020202020204"/>
                          <a:ea typeface="黑体" panose="02010609060101010101" pitchFamily="2" charset="-122"/>
                        </a:defRPr>
                      </a:lvl3pPr>
                      <a:lvl4pPr marL="1371600" algn="l" defTabSz="914400" rtl="0" eaLnBrk="1" latinLnBrk="0" hangingPunct="1">
                        <a:defRPr sz="1800" kern="1200">
                          <a:solidFill>
                            <a:schemeClr val="dk1"/>
                          </a:solidFill>
                          <a:latin typeface="Arial" panose="020B0604020202020204"/>
                          <a:ea typeface="黑体" panose="02010609060101010101" pitchFamily="2" charset="-122"/>
                        </a:defRPr>
                      </a:lvl4pPr>
                      <a:lvl5pPr marL="1828800" algn="l" defTabSz="914400" rtl="0" eaLnBrk="1" latinLnBrk="0" hangingPunct="1">
                        <a:defRPr sz="1800" kern="1200">
                          <a:solidFill>
                            <a:schemeClr val="dk1"/>
                          </a:solidFill>
                          <a:latin typeface="Arial" panose="020B0604020202020204"/>
                          <a:ea typeface="黑体" panose="02010609060101010101" pitchFamily="2" charset="-122"/>
                        </a:defRPr>
                      </a:lvl5pPr>
                      <a:lvl6pPr marL="2286000" algn="l" defTabSz="914400" rtl="0" eaLnBrk="1" latinLnBrk="0" hangingPunct="1">
                        <a:defRPr sz="1800" kern="1200">
                          <a:solidFill>
                            <a:schemeClr val="dk1"/>
                          </a:solidFill>
                          <a:latin typeface="Arial" panose="020B0604020202020204"/>
                          <a:ea typeface="黑体" panose="02010609060101010101" pitchFamily="2" charset="-122"/>
                        </a:defRPr>
                      </a:lvl6pPr>
                      <a:lvl7pPr marL="2743200" algn="l" defTabSz="914400" rtl="0" eaLnBrk="1" latinLnBrk="0" hangingPunct="1">
                        <a:defRPr sz="1800" kern="1200">
                          <a:solidFill>
                            <a:schemeClr val="dk1"/>
                          </a:solidFill>
                          <a:latin typeface="Arial" panose="020B0604020202020204"/>
                          <a:ea typeface="黑体" panose="02010609060101010101" pitchFamily="2" charset="-122"/>
                        </a:defRPr>
                      </a:lvl7pPr>
                      <a:lvl8pPr marL="3200400" algn="l" defTabSz="914400" rtl="0" eaLnBrk="1" latinLnBrk="0" hangingPunct="1">
                        <a:defRPr sz="1800" kern="1200">
                          <a:solidFill>
                            <a:schemeClr val="dk1"/>
                          </a:solidFill>
                          <a:latin typeface="Arial" panose="020B0604020202020204"/>
                          <a:ea typeface="黑体" panose="02010609060101010101" pitchFamily="2" charset="-122"/>
                        </a:defRPr>
                      </a:lvl8pPr>
                      <a:lvl9pPr marL="3657600" algn="l" defTabSz="914400" rtl="0" eaLnBrk="1" latinLnBrk="0" hangingPunct="1">
                        <a:defRPr sz="1800" kern="1200">
                          <a:solidFill>
                            <a:schemeClr val="dk1"/>
                          </a:solidFill>
                          <a:latin typeface="Arial" panose="020B0604020202020204"/>
                          <a:ea typeface="黑体" panose="02010609060101010101" pitchFamily="2" charset="-122"/>
                        </a:defRPr>
                      </a:lvl9pPr>
                    </a:lstStyle>
                    <a:p>
                      <a:pPr algn="l" rtl="0" fontAlgn="ctr"/>
                      <a:r>
                        <a:rPr lang="zh-CN" altLang="en-US" sz="1600" u="none" strike="noStrike" dirty="0">
                          <a:solidFill>
                            <a:schemeClr val="bg1"/>
                          </a:solidFill>
                        </a:rPr>
                        <a:t>进行 </a:t>
                      </a:r>
                      <a:endParaRPr lang="zh-CN" altLang="en-US" sz="1600" b="0" i="0" u="none" strike="noStrike" dirty="0">
                        <a:solidFill>
                          <a:schemeClr val="bg1"/>
                        </a:solidFill>
                        <a:latin typeface="宋体" panose="02010600030101010101" pitchFamily="2" charset="-122"/>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solidFill>
                      <a:srgbClr val="808080">
                        <a:lumMod val="50000"/>
                      </a:srgbClr>
                    </a:solidFill>
                  </a:tcPr>
                </a:tc>
              </a:tr>
            </a:tbl>
          </a:graphicData>
        </a:graphic>
      </p:graphicFrame>
      <p:sp>
        <p:nvSpPr>
          <p:cNvPr id="15" name="右箭头 14"/>
          <p:cNvSpPr/>
          <p:nvPr/>
        </p:nvSpPr>
        <p:spPr>
          <a:xfrm>
            <a:off x="7103688" y="4142060"/>
            <a:ext cx="642938" cy="142875"/>
          </a:xfrm>
          <a:prstGeom prst="rightArrow">
            <a:avLst>
              <a:gd name="adj1" fmla="val 68019"/>
              <a:gd name="adj2" fmla="val 28124"/>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16" name="TextBox 13"/>
          <p:cNvSpPr txBox="1">
            <a:spLocks noChangeArrowheads="1"/>
          </p:cNvSpPr>
          <p:nvPr/>
        </p:nvSpPr>
        <p:spPr bwMode="auto">
          <a:xfrm>
            <a:off x="7175126" y="3641997"/>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阴</a:t>
            </a:r>
            <a:endParaRPr kumimoji="0" lang="zh-CN" altLang="en-US" sz="2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7" name="TextBox 14"/>
          <p:cNvSpPr txBox="1">
            <a:spLocks noChangeArrowheads="1"/>
          </p:cNvSpPr>
          <p:nvPr/>
        </p:nvSpPr>
        <p:spPr bwMode="auto">
          <a:xfrm>
            <a:off x="6889376" y="1998935"/>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晴</a:t>
            </a:r>
            <a:endParaRPr kumimoji="0" lang="zh-CN" altLang="en-US" sz="2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 name="TextBox 15"/>
          <p:cNvSpPr txBox="1">
            <a:spLocks noChangeArrowheads="1"/>
          </p:cNvSpPr>
          <p:nvPr/>
        </p:nvSpPr>
        <p:spPr bwMode="auto">
          <a:xfrm>
            <a:off x="7032251" y="5570810"/>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雨</a:t>
            </a:r>
            <a:endParaRPr kumimoji="0" lang="zh-CN" altLang="en-US" sz="2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aphicFrame>
        <p:nvGraphicFramePr>
          <p:cNvPr id="19" name="表格 18"/>
          <p:cNvGraphicFramePr>
            <a:graphicFrameLocks noGrp="1"/>
          </p:cNvGraphicFramePr>
          <p:nvPr/>
        </p:nvGraphicFramePr>
        <p:xfrm>
          <a:off x="4031876" y="2940322"/>
          <a:ext cx="2714625" cy="2630685"/>
        </p:xfrm>
        <a:graphic>
          <a:graphicData uri="http://schemas.openxmlformats.org/drawingml/2006/table">
            <a:tbl>
              <a:tblPr/>
              <a:tblGrid>
                <a:gridCol w="542925"/>
                <a:gridCol w="542925"/>
                <a:gridCol w="542925"/>
                <a:gridCol w="542925"/>
                <a:gridCol w="542925"/>
              </a:tblGrid>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1" i="0" u="none" strike="noStrike" dirty="0">
                          <a:solidFill>
                            <a:srgbClr val="0070C0"/>
                          </a:solidFill>
                          <a:latin typeface="宋体" panose="02010600030101010101" pitchFamily="2" charset="-122"/>
                        </a:rPr>
                        <a:t>天气</a:t>
                      </a:r>
                      <a:r>
                        <a:rPr lang="zh-CN" altLang="en-US" sz="1100" b="0" i="0" u="none" strike="noStrike" dirty="0">
                          <a:solidFill>
                            <a:srgbClr val="0070C0"/>
                          </a:solidFill>
                          <a:latin typeface="Calibri" panose="020F0502020204030204"/>
                        </a:rPr>
                        <a:t> </a:t>
                      </a:r>
                      <a:endParaRPr lang="zh-CN" altLang="en-US" sz="1100" b="1" i="0" u="none" strike="noStrike" dirty="0">
                        <a:solidFill>
                          <a:srgbClr val="0070C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1" i="0" u="none" strike="noStrike">
                          <a:solidFill>
                            <a:srgbClr val="0070C0"/>
                          </a:solidFill>
                          <a:latin typeface="宋体" panose="02010600030101010101" pitchFamily="2" charset="-122"/>
                        </a:rPr>
                        <a:t>温度</a:t>
                      </a:r>
                      <a:r>
                        <a:rPr lang="zh-CN" altLang="en-US" sz="1100" b="0" i="0" u="none" strike="noStrike">
                          <a:solidFill>
                            <a:srgbClr val="0070C0"/>
                          </a:solidFill>
                          <a:latin typeface="Calibri" panose="020F0502020204030204"/>
                        </a:rPr>
                        <a:t> </a:t>
                      </a:r>
                      <a:endParaRPr lang="zh-CN" altLang="en-US" sz="1100" b="1" i="0" u="none" strike="noStrike">
                        <a:solidFill>
                          <a:srgbClr val="0070C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1" i="0" u="none" strike="noStrike">
                          <a:solidFill>
                            <a:srgbClr val="0070C0"/>
                          </a:solidFill>
                          <a:latin typeface="宋体" panose="02010600030101010101" pitchFamily="2" charset="-122"/>
                        </a:rPr>
                        <a:t>湿度</a:t>
                      </a:r>
                      <a:r>
                        <a:rPr lang="zh-CN" altLang="en-US" sz="1100" b="0" i="0" u="none" strike="noStrike">
                          <a:solidFill>
                            <a:srgbClr val="0070C0"/>
                          </a:solidFill>
                          <a:latin typeface="Calibri" panose="020F0502020204030204"/>
                        </a:rPr>
                        <a:t> </a:t>
                      </a:r>
                      <a:endParaRPr lang="zh-CN" altLang="en-US" sz="1100" b="1" i="0" u="none" strike="noStrike">
                        <a:solidFill>
                          <a:srgbClr val="0070C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1" i="0" u="none" strike="noStrike">
                          <a:solidFill>
                            <a:srgbClr val="0070C0"/>
                          </a:solidFill>
                          <a:latin typeface="宋体" panose="02010600030101010101" pitchFamily="2" charset="-122"/>
                        </a:rPr>
                        <a:t>风速</a:t>
                      </a:r>
                      <a:r>
                        <a:rPr lang="zh-CN" altLang="en-US" sz="1100" b="0" i="0" u="none" strike="noStrike">
                          <a:solidFill>
                            <a:srgbClr val="0070C0"/>
                          </a:solidFill>
                          <a:latin typeface="Calibri" panose="020F0502020204030204"/>
                        </a:rPr>
                        <a:t> </a:t>
                      </a:r>
                      <a:endParaRPr lang="zh-CN" altLang="en-US" sz="1100" b="1" i="0" u="none" strike="noStrike">
                        <a:solidFill>
                          <a:srgbClr val="0070C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1" i="0" u="none" strike="noStrike" dirty="0">
                          <a:solidFill>
                            <a:srgbClr val="0070C0"/>
                          </a:solidFill>
                          <a:latin typeface="宋体" panose="02010600030101010101" pitchFamily="2" charset="-122"/>
                        </a:rPr>
                        <a:t>活动</a:t>
                      </a:r>
                      <a:r>
                        <a:rPr lang="zh-CN" altLang="en-US" sz="1100" b="0" i="0" u="none" strike="noStrike" dirty="0">
                          <a:solidFill>
                            <a:srgbClr val="0070C0"/>
                          </a:solidFill>
                          <a:latin typeface="Calibri" panose="020F0502020204030204"/>
                        </a:rPr>
                        <a:t> </a:t>
                      </a:r>
                      <a:endParaRPr lang="zh-CN" altLang="en-US" sz="1100" b="1" i="0" u="none" strike="noStrike" dirty="0">
                        <a:solidFill>
                          <a:srgbClr val="0070C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晴</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寒冷</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正常</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弱</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进行</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晴</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适中</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正常</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强</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进行</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晴</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炎热</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高</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弱</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取消</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晴</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炎热</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高</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强</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取消</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晴</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适中</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高</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弱</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取消</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阴</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炎热</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高</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弱</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进行</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阴</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寒冷</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正常</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强</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进行</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阴</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适中</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高</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强</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进行</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阴</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炎热</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正常</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弱</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进行</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雨</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适中</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高</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弱</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进行</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雨</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寒冷</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正常</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弱</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进行</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雨</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适中</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正常</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弱</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进行</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雨</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寒冷</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正常</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强</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取消</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75366">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雨</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适中</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高</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a:solidFill>
                            <a:srgbClr val="000000"/>
                          </a:solidFill>
                          <a:latin typeface="宋体" panose="02010600030101010101" pitchFamily="2" charset="-122"/>
                        </a:rPr>
                        <a:t>强</a:t>
                      </a:r>
                      <a:r>
                        <a:rPr lang="zh-CN" altLang="en-US" sz="1100" b="0" i="0" u="none" strike="noStrike">
                          <a:solidFill>
                            <a:srgbClr val="000000"/>
                          </a:solidFill>
                          <a:latin typeface="Calibri" panose="020F0502020204030204"/>
                        </a:rPr>
                        <a:t> </a:t>
                      </a:r>
                      <a:endParaRPr lang="zh-CN" altLang="en-US" sz="1100" b="0" i="0" u="none" strike="noStrike">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l" rtl="0" fontAlgn="ctr"/>
                      <a:r>
                        <a:rPr lang="zh-CN" altLang="en-US" sz="1100" b="0" i="0" u="none" strike="noStrike" dirty="0">
                          <a:solidFill>
                            <a:srgbClr val="000000"/>
                          </a:solidFill>
                          <a:latin typeface="宋体" panose="02010600030101010101" pitchFamily="2" charset="-122"/>
                        </a:rPr>
                        <a:t>取消</a:t>
                      </a:r>
                      <a:r>
                        <a:rPr lang="zh-CN" altLang="en-US" sz="1100" b="0" i="0" u="none" strike="noStrike" dirty="0">
                          <a:solidFill>
                            <a:srgbClr val="000000"/>
                          </a:solidFill>
                          <a:latin typeface="Calibri" panose="020F0502020204030204"/>
                        </a:rPr>
                        <a:t> </a:t>
                      </a:r>
                      <a:endParaRPr lang="zh-CN" altLang="en-US" sz="1100" b="0" i="0" u="none" strike="noStrike" dirty="0">
                        <a:solidFill>
                          <a:srgbClr val="000000"/>
                        </a:solidFill>
                        <a:latin typeface="宋体" panose="02010600030101010101" pitchFamily="2" charset="-122"/>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0" name="矩形 19"/>
          <p:cNvSpPr/>
          <p:nvPr/>
        </p:nvSpPr>
        <p:spPr>
          <a:xfrm>
            <a:off x="6246438" y="3141935"/>
            <a:ext cx="428625" cy="28575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21" name="矩形 20"/>
          <p:cNvSpPr/>
          <p:nvPr/>
        </p:nvSpPr>
        <p:spPr>
          <a:xfrm>
            <a:off x="4031876" y="3999185"/>
            <a:ext cx="428625" cy="642937"/>
          </a:xfrm>
          <a:prstGeom prst="rect">
            <a:avLst/>
          </a:prstGeom>
          <a:noFill/>
          <a:ln w="38100" cap="flat" cmpd="sng" algn="ctr">
            <a:solidFill>
              <a:srgbClr val="000000">
                <a:lumMod val="50000"/>
                <a:lumOff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22" name="矩形 21"/>
          <p:cNvSpPr/>
          <p:nvPr/>
        </p:nvSpPr>
        <p:spPr>
          <a:xfrm>
            <a:off x="6246438" y="4713560"/>
            <a:ext cx="428625" cy="500062"/>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23" name="矩形 22"/>
          <p:cNvSpPr/>
          <p:nvPr/>
        </p:nvSpPr>
        <p:spPr>
          <a:xfrm>
            <a:off x="6246438" y="5213622"/>
            <a:ext cx="428625" cy="357188"/>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0000"/>
              </a:solidFill>
              <a:effectLst/>
              <a:uLnTx/>
              <a:uFillTx/>
              <a:latin typeface="Arial" panose="020B0604020202020204"/>
              <a:ea typeface="黑体" panose="02010609060101010101" pitchFamily="2" charset="-122"/>
              <a:cs typeface="+mn-cs"/>
            </a:endParaRPr>
          </a:p>
        </p:txBody>
      </p:sp>
      <p:sp>
        <p:nvSpPr>
          <p:cNvPr id="24" name="矩形 23"/>
          <p:cNvSpPr/>
          <p:nvPr/>
        </p:nvSpPr>
        <p:spPr>
          <a:xfrm>
            <a:off x="6246438" y="3499122"/>
            <a:ext cx="428625" cy="428625"/>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25" name="矩形 24"/>
          <p:cNvSpPr/>
          <p:nvPr/>
        </p:nvSpPr>
        <p:spPr>
          <a:xfrm>
            <a:off x="4031876" y="3141935"/>
            <a:ext cx="428625" cy="785812"/>
          </a:xfrm>
          <a:prstGeom prst="rect">
            <a:avLst/>
          </a:prstGeom>
          <a:noFill/>
          <a:ln w="38100" cap="flat" cmpd="sng" algn="ctr">
            <a:solidFill>
              <a:srgbClr val="FFC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C000"/>
              </a:solidFill>
              <a:effectLst/>
              <a:uLnTx/>
              <a:uFillTx/>
              <a:latin typeface="Arial" panose="020B0604020202020204"/>
              <a:ea typeface="黑体" panose="02010609060101010101" pitchFamily="2" charset="-122"/>
              <a:cs typeface="+mn-cs"/>
            </a:endParaRPr>
          </a:p>
        </p:txBody>
      </p:sp>
      <p:sp>
        <p:nvSpPr>
          <p:cNvPr id="26" name="矩形 25"/>
          <p:cNvSpPr/>
          <p:nvPr/>
        </p:nvSpPr>
        <p:spPr>
          <a:xfrm>
            <a:off x="4031876" y="4713560"/>
            <a:ext cx="428625" cy="857250"/>
          </a:xfrm>
          <a:prstGeom prst="rect">
            <a:avLst/>
          </a:prstGeom>
          <a:noFill/>
          <a:ln w="38100" cap="flat" cmpd="sng" algn="ctr">
            <a:solidFill>
              <a:srgbClr val="00206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
        <p:nvSpPr>
          <p:cNvPr id="27" name="矩形 26"/>
          <p:cNvSpPr/>
          <p:nvPr/>
        </p:nvSpPr>
        <p:spPr>
          <a:xfrm>
            <a:off x="6246438" y="3999185"/>
            <a:ext cx="428625" cy="642937"/>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2" charset="-122"/>
              <a:cs typeface="+mn-cs"/>
            </a:endParaRPr>
          </a:p>
        </p:txBody>
      </p:sp>
    </p:spTree>
  </p:cSld>
  <p:clrMapOvr>
    <a:masterClrMapping/>
  </p:clrMapOvr>
  <p:transition advTm="0"/>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pic>
        <p:nvPicPr>
          <p:cNvPr id="6" name="内容占位符 28" descr="捕获.JPG"/>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58288" y="1240061"/>
            <a:ext cx="8823615" cy="4680520"/>
          </a:xfrm>
          <a:prstGeom prst="rect">
            <a:avLst/>
          </a:prstGeom>
          <a:noFill/>
          <a:ln>
            <a:noFill/>
          </a:ln>
        </p:spPr>
      </p:pic>
      <p:sp>
        <p:nvSpPr>
          <p:cNvPr id="2" name="矩形 1"/>
          <p:cNvSpPr/>
          <p:nvPr/>
        </p:nvSpPr>
        <p:spPr>
          <a:xfrm>
            <a:off x="5421263" y="6178996"/>
            <a:ext cx="264687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最终生成的决策树</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3" name="矩形 2"/>
          <p:cNvSpPr/>
          <p:nvPr/>
        </p:nvSpPr>
        <p:spPr>
          <a:xfrm>
            <a:off x="524719" y="1096045"/>
            <a:ext cx="11089232" cy="3600986"/>
          </a:xfrm>
          <a:prstGeom prst="rect">
            <a:avLst/>
          </a:prstGeom>
        </p:spPr>
        <p:txBody>
          <a:bodyPr wrap="square">
            <a:spAutoFit/>
          </a:bodyPr>
          <a:lstStyle/>
          <a:p>
            <a:pPr marL="457200" indent="-457200">
              <a:spcBef>
                <a:spcPts val="0"/>
              </a:spcBef>
              <a:buClr>
                <a:srgbClr val="538CD5"/>
              </a:buClr>
              <a:buFont typeface="Wingdings" panose="05000000000000000000" pitchFamily="2" charset="2"/>
              <a:buChar char="p"/>
            </a:pPr>
            <a:r>
              <a:rPr lang="en-US" altLang="zh-CN" sz="32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ID3</a:t>
            </a:r>
            <a:r>
              <a:rPr lang="zh-CN" altLang="en-US" sz="32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算法总结</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457200">
              <a:spcBef>
                <a:spcPts val="0"/>
              </a:spcBef>
              <a:buClr>
                <a:srgbClr val="538CD5"/>
              </a:buClr>
              <a:buFont typeface="Wingdings" panose="05000000000000000000" pitchFamily="2" charset="2"/>
              <a:buChar char="n"/>
            </a:pP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优点：</a:t>
            </a:r>
            <a:endParaRPr lang="en-US" altLang="zh-CN"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zh-CN" sz="2800" dirty="0" smtClean="0">
                <a:latin typeface="微软雅黑" panose="020B0503020204020204" pitchFamily="34" charset="-122"/>
                <a:ea typeface="微软雅黑" panose="020B0503020204020204" pitchFamily="34" charset="-122"/>
              </a:rPr>
              <a:t>计算</a:t>
            </a:r>
            <a:r>
              <a:rPr lang="zh-CN" altLang="zh-CN" sz="2800" dirty="0">
                <a:latin typeface="微软雅黑" panose="020B0503020204020204" pitchFamily="34" charset="-122"/>
                <a:ea typeface="微软雅黑" panose="020B0503020204020204" pitchFamily="34" charset="-122"/>
              </a:rPr>
              <a:t>复杂度不</a:t>
            </a:r>
            <a:r>
              <a:rPr lang="zh-CN" altLang="zh-CN" sz="2800" dirty="0" smtClean="0">
                <a:latin typeface="微软雅黑" panose="020B0503020204020204" pitchFamily="34" charset="-122"/>
                <a:ea typeface="微软雅黑" panose="020B0503020204020204" pitchFamily="34" charset="-122"/>
              </a:rPr>
              <a:t>高</a:t>
            </a:r>
            <a:endParaRPr lang="en-US" altLang="zh-CN" sz="2800" dirty="0">
              <a:latin typeface="微软雅黑" panose="020B0503020204020204" pitchFamily="34" charset="-122"/>
              <a:ea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zh-CN" sz="2800" dirty="0" smtClean="0">
                <a:latin typeface="微软雅黑" panose="020B0503020204020204" pitchFamily="34" charset="-122"/>
                <a:ea typeface="微软雅黑" panose="020B0503020204020204" pitchFamily="34" charset="-122"/>
              </a:rPr>
              <a:t>输出</a:t>
            </a:r>
            <a:r>
              <a:rPr lang="zh-CN" altLang="zh-CN" sz="2800" dirty="0">
                <a:latin typeface="微软雅黑" panose="020B0503020204020204" pitchFamily="34" charset="-122"/>
                <a:ea typeface="微软雅黑" panose="020B0503020204020204" pitchFamily="34" charset="-122"/>
              </a:rPr>
              <a:t>结果易于</a:t>
            </a:r>
            <a:r>
              <a:rPr lang="zh-CN" altLang="zh-CN" sz="2800" dirty="0" smtClean="0">
                <a:latin typeface="微软雅黑" panose="020B0503020204020204" pitchFamily="34" charset="-122"/>
                <a:ea typeface="微软雅黑" panose="020B0503020204020204" pitchFamily="34" charset="-122"/>
              </a:rPr>
              <a:t>理解</a:t>
            </a:r>
            <a:endParaRPr lang="en-US" altLang="zh-CN" sz="2800" dirty="0" smtClean="0">
              <a:latin typeface="微软雅黑" panose="020B0503020204020204" pitchFamily="34" charset="-122"/>
              <a:ea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zh-CN" sz="2800" dirty="0" smtClean="0">
                <a:latin typeface="微软雅黑" panose="020B0503020204020204" pitchFamily="34" charset="-122"/>
                <a:ea typeface="微软雅黑" panose="020B0503020204020204" pitchFamily="34" charset="-122"/>
              </a:rPr>
              <a:t>可以</a:t>
            </a:r>
            <a:r>
              <a:rPr lang="zh-CN" altLang="zh-CN" sz="2800" dirty="0">
                <a:latin typeface="微软雅黑" panose="020B0503020204020204" pitchFamily="34" charset="-122"/>
                <a:ea typeface="微软雅黑" panose="020B0503020204020204" pitchFamily="34" charset="-122"/>
              </a:rPr>
              <a:t>处理不相关特征</a:t>
            </a:r>
            <a:r>
              <a:rPr lang="zh-CN" altLang="zh-CN" sz="2800" dirty="0" smtClean="0">
                <a:latin typeface="微软雅黑" panose="020B0503020204020204" pitchFamily="34" charset="-122"/>
                <a:ea typeface="微软雅黑" panose="020B0503020204020204" pitchFamily="34" charset="-122"/>
              </a:rPr>
              <a:t>数据</a:t>
            </a:r>
            <a:endParaRPr lang="en-US" altLang="zh-CN" sz="2800" dirty="0" smtClean="0">
              <a:latin typeface="微软雅黑" panose="020B0503020204020204" pitchFamily="34" charset="-122"/>
              <a:ea typeface="微软雅黑" panose="020B0503020204020204" pitchFamily="34" charset="-122"/>
            </a:endParaRPr>
          </a:p>
          <a:p>
            <a:pPr marL="914400" lvl="1" indent="-457200">
              <a:spcBef>
                <a:spcPts val="0"/>
              </a:spcBef>
              <a:buClr>
                <a:srgbClr val="538CD5"/>
              </a:buClr>
              <a:buFont typeface="Wingdings" panose="05000000000000000000" pitchFamily="2" charset="2"/>
              <a:buChar char="n"/>
            </a:pP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缺点：</a:t>
            </a:r>
            <a:endParaRPr lang="en-US" altLang="zh-CN"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不能处理带有缺失值的数据</a:t>
            </a: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集</a:t>
            </a:r>
            <a:endParaRPr lang="en-US" altLang="zh-CN"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在进行算法学习之前需要对数据集中的缺失值进行预处理</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7" dur="500"/>
                                        <p:tgtEl>
                                          <p:spTgt spid="3">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0" dur="500"/>
                                        <p:tgtEl>
                                          <p:spTgt spid="3">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idx="4294967295"/>
          </p:nvPr>
        </p:nvSpPr>
        <p:spPr>
          <a:xfrm>
            <a:off x="0" y="159941"/>
            <a:ext cx="11572875" cy="820738"/>
          </a:xfrm>
        </p:spPr>
        <p:txBody>
          <a:bodyPr/>
          <a:lstStyle/>
          <a:p>
            <a:pPr algn="ctr"/>
            <a:r>
              <a:rPr lang="zh-CN" altLang="en-US" sz="4000" dirty="0" smtClean="0">
                <a:latin typeface="微软雅黑" panose="020B0503020204020204" pitchFamily="34" charset="-122"/>
                <a:ea typeface="微软雅黑" panose="020B0503020204020204" pitchFamily="34" charset="-122"/>
              </a:rPr>
              <a:t>决策树算法总结</a:t>
            </a:r>
            <a:r>
              <a:rPr lang="en-US" sz="4000" dirty="0" smtClean="0">
                <a:latin typeface="微软雅黑" panose="020B0503020204020204" pitchFamily="34" charset="-122"/>
                <a:ea typeface="微软雅黑" panose="020B0503020204020204" pitchFamily="34" charset="-122"/>
              </a:rPr>
              <a:t> </a:t>
            </a:r>
            <a:endParaRPr lang="zh-CN" altLang="en-US" sz="4000" dirty="0">
              <a:latin typeface="微软雅黑" panose="020B0503020204020204" pitchFamily="34" charset="-122"/>
              <a:ea typeface="微软雅黑" panose="020B0503020204020204" pitchFamily="34" charset="-122"/>
            </a:endParaRPr>
          </a:p>
        </p:txBody>
      </p:sp>
      <p:pic>
        <p:nvPicPr>
          <p:cNvPr id="10244" name="Picture 4"/>
          <p:cNvPicPr>
            <a:picLocks noChangeAspect="1" noChangeArrowheads="1"/>
          </p:cNvPicPr>
          <p:nvPr/>
        </p:nvPicPr>
        <p:blipFill>
          <a:blip r:embed="rId1" cstate="print"/>
          <a:srcRect/>
          <a:stretch>
            <a:fillRect/>
          </a:stretch>
        </p:blipFill>
        <p:spPr bwMode="auto">
          <a:xfrm>
            <a:off x="6530632" y="4905049"/>
            <a:ext cx="4455309" cy="2280391"/>
          </a:xfrm>
          <a:prstGeom prst="rect">
            <a:avLst/>
          </a:prstGeom>
          <a:noFill/>
          <a:ln w="9525">
            <a:noFill/>
            <a:miter lim="800000"/>
            <a:headEnd/>
            <a:tailEnd/>
          </a:ln>
          <a:effectLst/>
        </p:spPr>
      </p:pic>
      <p:pic>
        <p:nvPicPr>
          <p:cNvPr id="10245" name="Picture 5"/>
          <p:cNvPicPr>
            <a:picLocks noChangeAspect="1" noChangeArrowheads="1"/>
          </p:cNvPicPr>
          <p:nvPr/>
        </p:nvPicPr>
        <p:blipFill>
          <a:blip r:embed="rId2" cstate="print"/>
          <a:srcRect/>
          <a:stretch>
            <a:fillRect/>
          </a:stretch>
        </p:blipFill>
        <p:spPr bwMode="auto">
          <a:xfrm>
            <a:off x="1604839" y="5457737"/>
            <a:ext cx="3768937" cy="1774913"/>
          </a:xfrm>
          <a:prstGeom prst="rect">
            <a:avLst/>
          </a:prstGeom>
          <a:noFill/>
          <a:ln w="9525">
            <a:noFill/>
            <a:miter lim="800000"/>
            <a:headEnd/>
            <a:tailEnd/>
          </a:ln>
          <a:effectLst/>
        </p:spPr>
      </p:pic>
      <p:sp>
        <p:nvSpPr>
          <p:cNvPr id="7" name="内容占位符 2"/>
          <p:cNvSpPr txBox="1">
            <a:spLocks noChangeArrowheads="1"/>
          </p:cNvSpPr>
          <p:nvPr/>
        </p:nvSpPr>
        <p:spPr bwMode="auto">
          <a:xfrm>
            <a:off x="452711" y="736005"/>
            <a:ext cx="11572875" cy="5200141"/>
          </a:xfrm>
          <a:prstGeom prst="rect">
            <a:avLst/>
          </a:prstGeom>
          <a:noFill/>
          <a:ln w="9525">
            <a:noFill/>
            <a:miter lim="800000"/>
          </a:ln>
        </p:spPr>
        <p:txBody>
          <a:bodyPr vert="horz" wrap="square" lIns="114803" tIns="57401" rIns="114803" bIns="57401" numCol="1" anchor="t" anchorCtr="0" compatLnSpc="1"/>
          <a:lstStyle/>
          <a:p>
            <a:pPr marL="430530" indent="-430530" defTabSz="1148080">
              <a:spcBef>
                <a:spcPct val="20000"/>
              </a:spcBef>
              <a:buClr>
                <a:srgbClr val="538CD5"/>
              </a:buClr>
              <a:buFont typeface="Wingdings" panose="05000000000000000000" pitchFamily="2" charset="2"/>
              <a:buChar char="n"/>
              <a:defRPr/>
            </a:pP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决策树 </a:t>
            </a:r>
            <a:endParaRPr lang="zh-CN" altLang="en-US" sz="14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defTabSz="1148080">
              <a:spcBef>
                <a:spcPct val="20000"/>
              </a:spcBef>
              <a:buClr>
                <a:srgbClr val="538CD5"/>
              </a:buClr>
              <a:buFont typeface="Wingdings" panose="05000000000000000000" pitchFamily="2" charset="2"/>
              <a:buChar char="n"/>
              <a:defRPr/>
            </a:pP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决策树是用于分类的主要技术，是以实例为基础的归纳学习算法，它着眼于从一组无次序、无规则的实例中推理出以决策树表示的分类规则</a:t>
            </a:r>
            <a:endPar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defTabSz="1148080">
              <a:spcBef>
                <a:spcPct val="20000"/>
              </a:spcBef>
              <a:buClr>
                <a:srgbClr val="538CD5"/>
              </a:buClr>
              <a:buFont typeface="Wingdings" panose="05000000000000000000" pitchFamily="2" charset="2"/>
              <a:buChar char="n"/>
              <a:defRPr/>
            </a:pP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构造决策树的目的是找出属性和类别间的关系，用来预测将来未知类别的记录的类别</a:t>
            </a:r>
            <a:endPar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defTabSz="1148080">
              <a:spcBef>
                <a:spcPct val="20000"/>
              </a:spcBef>
              <a:buClr>
                <a:srgbClr val="538CD5"/>
              </a:buClr>
              <a:buFont typeface="Wingdings" panose="05000000000000000000" pitchFamily="2" charset="2"/>
              <a:buChar char="n"/>
              <a:defRPr/>
            </a:pP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它采用自顶向下的递归方式，在决策树的内部节点进行属性的比较，并根据不同属性值判断从该节点向下的分支，在决策树的叶节点得到结论</a:t>
            </a:r>
            <a:endPar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30530" indent="-430530" defTabSz="1148080">
              <a:spcBef>
                <a:spcPct val="20000"/>
              </a:spcBef>
              <a:buClr>
                <a:srgbClr val="538CD5"/>
              </a:buClr>
              <a:buFont typeface="Wingdings" panose="05000000000000000000" pitchFamily="2" charset="2"/>
              <a:buChar char="n"/>
              <a:defRPr/>
            </a:pP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主要的决策树算法有</a:t>
            </a:r>
            <a:r>
              <a:rPr lang="zh-CN" altLang="zh-CN"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ID3</a:t>
            </a: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sz="2000" b="1"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C4.5</a:t>
            </a: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C5.0</a:t>
            </a: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CART</a:t>
            </a: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PUBLIC</a:t>
            </a: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SLIQ</a:t>
            </a: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和</a:t>
            </a:r>
            <a:r>
              <a:rPr lang="zh-CN" altLang="zh-CN"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SPRINT</a:t>
            </a: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算法等</a:t>
            </a:r>
            <a:endParaRPr lang="zh-CN" altLang="en-US" sz="14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30530" indent="-430530" defTabSz="1148080">
              <a:spcBef>
                <a:spcPct val="20000"/>
              </a:spcBef>
              <a:buClr>
                <a:srgbClr val="538CD5"/>
              </a:buClr>
              <a:buFont typeface="Wingdings" panose="05000000000000000000" pitchFamily="2" charset="2"/>
              <a:buChar char="n"/>
              <a:defRPr/>
            </a:pP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它们在选择测试属性采用的技术、生成的决策树的结构、剪枝的方法以及时刻，能否处理大数据集等方面都有各自的不同之处</a:t>
            </a:r>
            <a:endPar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30530" indent="-430530" defTabSz="1148080">
              <a:spcBef>
                <a:spcPct val="20000"/>
              </a:spcBef>
              <a:buClr>
                <a:srgbClr val="538CD5"/>
              </a:buClr>
              <a:buFont typeface="Wingdings" panose="05000000000000000000" pitchFamily="2" charset="2"/>
              <a:buChar char="n"/>
              <a:defRPr/>
            </a:pP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决策树模型的缺点：</a:t>
            </a:r>
            <a:endPar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defTabSz="1148080">
              <a:spcBef>
                <a:spcPct val="20000"/>
              </a:spcBef>
              <a:buClr>
                <a:srgbClr val="538CD5"/>
              </a:buClr>
              <a:buFont typeface="Wingdings" panose="05000000000000000000" pitchFamily="2" charset="2"/>
              <a:buChar char="n"/>
              <a:defRPr/>
            </a:pP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处理缺失数据时的困难</a:t>
            </a:r>
            <a:endPar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defTabSz="1148080">
              <a:spcBef>
                <a:spcPct val="20000"/>
              </a:spcBef>
              <a:buClr>
                <a:srgbClr val="538CD5"/>
              </a:buClr>
              <a:buFont typeface="Wingdings" panose="05000000000000000000" pitchFamily="2" charset="2"/>
              <a:buChar char="n"/>
              <a:defRPr/>
            </a:pPr>
            <a:r>
              <a:rPr lang="zh-CN" altLang="en-US" sz="2000" kern="0"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过度拟合</a:t>
            </a: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问题</a:t>
            </a:r>
            <a:endPar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defTabSz="1148080">
              <a:spcBef>
                <a:spcPct val="20000"/>
              </a:spcBef>
              <a:buClr>
                <a:srgbClr val="538CD5"/>
              </a:buClr>
              <a:buFont typeface="Wingdings" panose="05000000000000000000" pitchFamily="2" charset="2"/>
              <a:buChar char="n"/>
              <a:defRPr/>
            </a:pPr>
            <a:r>
              <a:rPr lang="zh-CN" altLang="en-US" sz="2000" kern="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忽略数据集中属性之间的相关性</a:t>
            </a:r>
            <a:endParaRPr lang="zh-CN" altLang="en-US" sz="20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randombar(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245"/>
                                        </p:tgtEl>
                                        <p:attrNameLst>
                                          <p:attrName>style.visibility</p:attrName>
                                        </p:attrNameLst>
                                      </p:cBhvr>
                                      <p:to>
                                        <p:strVal val="visible"/>
                                      </p:to>
                                    </p:set>
                                    <p:animEffect transition="in" filter="wheel(1)">
                                      <p:cBhvr>
                                        <p:cTn id="12" dur="500"/>
                                        <p:tgtEl>
                                          <p:spTgt spid="10245"/>
                                        </p:tgtEl>
                                      </p:cBhvr>
                                    </p:animEffect>
                                  </p:childTnLst>
                                </p:cTn>
                              </p:par>
                              <p:par>
                                <p:cTn id="13" presetID="21" presetClass="entr" presetSubtype="1" fill="hold" nodeType="with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heel(1)">
                                      <p:cBhvr>
                                        <p:cTn id="15" dur="500"/>
                                        <p:tgtEl>
                                          <p:spTgt spid="1024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randombar(horizontal)">
                                      <p:cBhvr>
                                        <p:cTn id="20" dur="500"/>
                                        <p:tgtEl>
                                          <p:spTgt spid="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randombar(horizontal)">
                                      <p:cBhvr>
                                        <p:cTn id="25" dur="500"/>
                                        <p:tgtEl>
                                          <p:spTgt spid="7">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randombar(horizontal)">
                                      <p:cBhvr>
                                        <p:cTn id="28" dur="500"/>
                                        <p:tgtEl>
                                          <p:spTgt spid="7">
                                            <p:txEl>
                                              <p:pRg st="7" end="7"/>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Effect transition="in" filter="randombar(horizontal)">
                                      <p:cBhvr>
                                        <p:cTn id="31" dur="500"/>
                                        <p:tgtEl>
                                          <p:spTgt spid="7">
                                            <p:txEl>
                                              <p:pRg st="8" end="8"/>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randombar(horizontal)">
                                      <p:cBhvr>
                                        <p:cTn id="34"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579438"/>
            <a:ext cx="11572875" cy="708025"/>
          </a:xfrm>
        </p:spPr>
        <p:txBody>
          <a:bodyPr/>
          <a:lstStyle/>
          <a:p>
            <a:pPr algn="ctr"/>
            <a:r>
              <a:rPr lang="zh-CN" altLang="en-US" sz="4000" b="0" dirty="0">
                <a:solidFill>
                  <a:schemeClr val="tx1"/>
                </a:solidFill>
                <a:latin typeface="微软雅黑" panose="020B0503020204020204" pitchFamily="34" charset="-122"/>
                <a:ea typeface="微软雅黑" panose="020B0503020204020204" pitchFamily="34" charset="-122"/>
              </a:rPr>
              <a:t>经验误差与过拟合</a:t>
            </a:r>
            <a:endParaRPr lang="zh-CN" altLang="en-US" sz="4000" b="0" dirty="0">
              <a:solidFill>
                <a:schemeClr val="tx1"/>
              </a:solidFill>
              <a:latin typeface="微软雅黑" panose="020B0503020204020204" pitchFamily="34" charset="-122"/>
              <a:ea typeface="微软雅黑" panose="020B0503020204020204" pitchFamily="34" charset="-122"/>
            </a:endParaRPr>
          </a:p>
        </p:txBody>
      </p:sp>
      <p:sp>
        <p:nvSpPr>
          <p:cNvPr id="7" name="内容占位符 2"/>
          <p:cNvSpPr>
            <a:spLocks noGrp="1"/>
          </p:cNvSpPr>
          <p:nvPr>
            <p:ph idx="4294967295"/>
          </p:nvPr>
        </p:nvSpPr>
        <p:spPr>
          <a:xfrm>
            <a:off x="-1" y="1389063"/>
            <a:ext cx="12766079" cy="4891558"/>
          </a:xfrm>
        </p:spPr>
        <p:txBody>
          <a:bodyPr>
            <a:normAutofit/>
          </a:bodyPr>
          <a:lstStyle/>
          <a:p>
            <a:pPr fontAlgn="base">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anose="020B0503020204020204" pitchFamily="34" charset="-122"/>
                <a:ea typeface="微软雅黑" panose="020B0503020204020204" pitchFamily="34" charset="-122"/>
              </a:rPr>
              <a:t>过拟合</a:t>
            </a:r>
            <a:r>
              <a:rPr lang="en-US" altLang="zh-CN" sz="3000" kern="0" dirty="0">
                <a:solidFill>
                  <a:srgbClr val="000000"/>
                </a:solidFill>
                <a:latin typeface="微软雅黑" panose="020B0503020204020204" pitchFamily="34" charset="-122"/>
                <a:ea typeface="微软雅黑" panose="020B0503020204020204" pitchFamily="34" charset="-122"/>
              </a:rPr>
              <a:t>:</a:t>
            </a:r>
            <a:endParaRPr lang="en-US" altLang="zh-CN" sz="3000" kern="0" dirty="0">
              <a:solidFill>
                <a:srgbClr val="000000"/>
              </a:solidFill>
              <a:latin typeface="微软雅黑" panose="020B0503020204020204" pitchFamily="34" charset="-122"/>
              <a:ea typeface="微软雅黑" panose="020B0503020204020204" pitchFamily="34" charset="-122"/>
            </a:endParaRPr>
          </a:p>
          <a:p>
            <a:pPr lvl="2" fontAlgn="base">
              <a:lnSpc>
                <a:spcPct val="100000"/>
              </a:lnSpc>
              <a:spcBef>
                <a:spcPct val="20000"/>
              </a:spcBef>
              <a:spcAft>
                <a:spcPct val="0"/>
              </a:spcAft>
              <a:buSzPct val="75000"/>
              <a:buFont typeface="Wingdings" panose="05000000000000000000" pitchFamily="2" charset="2"/>
              <a:buChar char="n"/>
              <a:defRPr/>
            </a:pPr>
            <a:r>
              <a:rPr lang="zh-CN" altLang="en-US" sz="3000" kern="0" dirty="0" smtClean="0">
                <a:solidFill>
                  <a:srgbClr val="000000"/>
                </a:solidFill>
                <a:latin typeface="微软雅黑" panose="020B0503020204020204" pitchFamily="34" charset="-122"/>
                <a:ea typeface="微软雅黑" panose="020B0503020204020204" pitchFamily="34" charset="-122"/>
              </a:rPr>
              <a:t>学习</a:t>
            </a:r>
            <a:r>
              <a:rPr lang="zh-CN" altLang="en-US" sz="3000" kern="0" dirty="0">
                <a:solidFill>
                  <a:srgbClr val="000000"/>
                </a:solidFill>
                <a:latin typeface="微软雅黑" panose="020B0503020204020204" pitchFamily="34" charset="-122"/>
                <a:ea typeface="微软雅黑" panose="020B0503020204020204" pitchFamily="34" charset="-122"/>
              </a:rPr>
              <a:t>器把训练样本学习的“太好”，将训练样本本身的</a:t>
            </a:r>
            <a:r>
              <a:rPr lang="zh-CN" altLang="en-US" sz="3000" kern="0" dirty="0" smtClean="0">
                <a:solidFill>
                  <a:srgbClr val="000000"/>
                </a:solidFill>
                <a:latin typeface="微软雅黑" panose="020B0503020204020204" pitchFamily="34" charset="-122"/>
                <a:ea typeface="微软雅黑" panose="020B0503020204020204" pitchFamily="34" charset="-122"/>
              </a:rPr>
              <a:t>特点当做</a:t>
            </a:r>
            <a:r>
              <a:rPr lang="zh-CN" altLang="en-US" sz="3000" kern="0" dirty="0">
                <a:solidFill>
                  <a:srgbClr val="000000"/>
                </a:solidFill>
                <a:latin typeface="微软雅黑" panose="020B0503020204020204" pitchFamily="34" charset="-122"/>
                <a:ea typeface="微软雅黑" panose="020B0503020204020204" pitchFamily="34" charset="-122"/>
              </a:rPr>
              <a:t>所有样本的一般性质，导致泛化性能下降</a:t>
            </a:r>
            <a:endParaRPr lang="en-US" altLang="zh-CN" sz="3000" kern="0" dirty="0">
              <a:solidFill>
                <a:srgbClr val="000000"/>
              </a:solidFill>
              <a:latin typeface="微软雅黑" panose="020B0503020204020204" pitchFamily="34" charset="-122"/>
              <a:ea typeface="微软雅黑" panose="020B0503020204020204" pitchFamily="34" charset="-122"/>
            </a:endParaRPr>
          </a:p>
          <a:p>
            <a:pPr lvl="2" fontAlgn="base">
              <a:lnSpc>
                <a:spcPct val="100000"/>
              </a:lnSpc>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anose="020B0503020204020204" pitchFamily="34" charset="-122"/>
                <a:ea typeface="微软雅黑" panose="020B0503020204020204" pitchFamily="34" charset="-122"/>
              </a:rPr>
              <a:t>优化目标加正则项</a:t>
            </a:r>
            <a:endParaRPr lang="en-US" altLang="zh-CN" sz="3000" kern="0" dirty="0">
              <a:solidFill>
                <a:srgbClr val="000000"/>
              </a:solidFill>
              <a:latin typeface="微软雅黑" panose="020B0503020204020204" pitchFamily="34" charset="-122"/>
              <a:ea typeface="微软雅黑" panose="020B0503020204020204" pitchFamily="34" charset="-122"/>
            </a:endParaRPr>
          </a:p>
          <a:p>
            <a:pPr lvl="2" fontAlgn="base">
              <a:lnSpc>
                <a:spcPct val="100000"/>
              </a:lnSpc>
              <a:spcBef>
                <a:spcPct val="20000"/>
              </a:spcBef>
              <a:spcAft>
                <a:spcPct val="0"/>
              </a:spcAft>
              <a:buSzPct val="75000"/>
              <a:buFont typeface="Wingdings" panose="05000000000000000000" pitchFamily="2" charset="2"/>
              <a:buChar char="n"/>
              <a:defRPr/>
            </a:pPr>
            <a:r>
              <a:rPr lang="en-US" altLang="zh-CN" sz="3000" kern="0" dirty="0">
                <a:solidFill>
                  <a:srgbClr val="000000"/>
                </a:solidFill>
                <a:latin typeface="微软雅黑" panose="020B0503020204020204" pitchFamily="34" charset="-122"/>
                <a:ea typeface="微软雅黑" panose="020B0503020204020204" pitchFamily="34" charset="-122"/>
              </a:rPr>
              <a:t>early stop</a:t>
            </a:r>
            <a:endParaRPr lang="en-US" altLang="zh-CN" sz="3000" kern="0" dirty="0">
              <a:solidFill>
                <a:srgbClr val="000000"/>
              </a:solidFill>
              <a:latin typeface="微软雅黑" panose="020B0503020204020204" pitchFamily="34" charset="-122"/>
              <a:ea typeface="微软雅黑" panose="020B0503020204020204" pitchFamily="34" charset="-122"/>
            </a:endParaRPr>
          </a:p>
          <a:p>
            <a:pPr fontAlgn="base">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anose="020B0503020204020204" pitchFamily="34" charset="-122"/>
                <a:ea typeface="微软雅黑" panose="020B0503020204020204" pitchFamily="34" charset="-122"/>
              </a:rPr>
              <a:t>欠拟合：</a:t>
            </a:r>
            <a:endParaRPr lang="en-US" altLang="zh-CN" sz="3000" kern="0" dirty="0">
              <a:solidFill>
                <a:srgbClr val="000000"/>
              </a:solidFill>
              <a:latin typeface="微软雅黑" panose="020B0503020204020204" pitchFamily="34" charset="-122"/>
              <a:ea typeface="微软雅黑" panose="020B0503020204020204" pitchFamily="34" charset="-122"/>
            </a:endParaRPr>
          </a:p>
          <a:p>
            <a:pPr lvl="2" fontAlgn="base">
              <a:lnSpc>
                <a:spcPct val="100000"/>
              </a:lnSpc>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anose="020B0503020204020204" pitchFamily="34" charset="-122"/>
                <a:ea typeface="微软雅黑" panose="020B0503020204020204" pitchFamily="34" charset="-122"/>
              </a:rPr>
              <a:t>对训练样本的一般性质尚未学好</a:t>
            </a:r>
            <a:endParaRPr lang="en-US" altLang="zh-CN" sz="3000" kern="0" dirty="0">
              <a:solidFill>
                <a:srgbClr val="000000"/>
              </a:solidFill>
              <a:latin typeface="微软雅黑" panose="020B0503020204020204" pitchFamily="34" charset="-122"/>
              <a:ea typeface="微软雅黑" panose="020B0503020204020204" pitchFamily="34" charset="-122"/>
            </a:endParaRPr>
          </a:p>
          <a:p>
            <a:pPr lvl="2" fontAlgn="base">
              <a:lnSpc>
                <a:spcPct val="100000"/>
              </a:lnSpc>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anose="020B0503020204020204" pitchFamily="34" charset="-122"/>
                <a:ea typeface="微软雅黑" panose="020B0503020204020204" pitchFamily="34" charset="-122"/>
              </a:rPr>
              <a:t>决策树</a:t>
            </a:r>
            <a:r>
              <a:rPr lang="en-US" altLang="zh-CN" sz="3000" kern="0" dirty="0">
                <a:solidFill>
                  <a:srgbClr val="000000"/>
                </a:solidFill>
                <a:latin typeface="微软雅黑" panose="020B0503020204020204" pitchFamily="34" charset="-122"/>
                <a:ea typeface="微软雅黑" panose="020B0503020204020204" pitchFamily="34" charset="-122"/>
              </a:rPr>
              <a:t>:</a:t>
            </a:r>
            <a:r>
              <a:rPr lang="zh-CN" altLang="en-US" sz="3000" kern="0" dirty="0">
                <a:solidFill>
                  <a:srgbClr val="000000"/>
                </a:solidFill>
                <a:latin typeface="微软雅黑" panose="020B0503020204020204" pitchFamily="34" charset="-122"/>
                <a:ea typeface="微软雅黑" panose="020B0503020204020204" pitchFamily="34" charset="-122"/>
              </a:rPr>
              <a:t>拓展分支</a:t>
            </a:r>
            <a:endParaRPr lang="en-US" altLang="zh-CN" sz="3000" kern="0" dirty="0">
              <a:solidFill>
                <a:srgbClr val="000000"/>
              </a:solidFill>
              <a:latin typeface="微软雅黑" panose="020B0503020204020204" pitchFamily="34" charset="-122"/>
              <a:ea typeface="微软雅黑" panose="020B0503020204020204" pitchFamily="34" charset="-122"/>
            </a:endParaRPr>
          </a:p>
          <a:p>
            <a:pPr lvl="2" fontAlgn="base">
              <a:lnSpc>
                <a:spcPct val="100000"/>
              </a:lnSpc>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anose="020B0503020204020204" pitchFamily="34" charset="-122"/>
                <a:ea typeface="微软雅黑" panose="020B0503020204020204" pitchFamily="34" charset="-122"/>
              </a:rPr>
              <a:t>神经网络</a:t>
            </a:r>
            <a:r>
              <a:rPr lang="en-US" altLang="zh-CN" sz="3000" kern="0" dirty="0">
                <a:solidFill>
                  <a:srgbClr val="000000"/>
                </a:solidFill>
                <a:latin typeface="微软雅黑" panose="020B0503020204020204" pitchFamily="34" charset="-122"/>
                <a:ea typeface="微软雅黑" panose="020B0503020204020204" pitchFamily="34" charset="-122"/>
              </a:rPr>
              <a:t>:</a:t>
            </a:r>
            <a:r>
              <a:rPr lang="zh-CN" altLang="en-US" sz="3000" kern="0" dirty="0">
                <a:solidFill>
                  <a:srgbClr val="000000"/>
                </a:solidFill>
                <a:latin typeface="微软雅黑" panose="020B0503020204020204" pitchFamily="34" charset="-122"/>
                <a:ea typeface="微软雅黑" panose="020B0503020204020204" pitchFamily="34" charset="-122"/>
              </a:rPr>
              <a:t>增加训练轮数</a:t>
            </a:r>
            <a:endParaRPr lang="zh-CN" altLang="en-US" sz="3000" kern="0" dirty="0">
              <a:solidFill>
                <a:srgbClr val="000000"/>
              </a:solidFill>
              <a:latin typeface="微软雅黑" panose="020B0503020204020204" pitchFamily="34" charset="-122"/>
              <a:ea typeface="微软雅黑" panose="020B0503020204020204" pitchFamily="34" charset="-122"/>
            </a:endParaRPr>
          </a:p>
          <a:p>
            <a:pPr lvl="1">
              <a:lnSpc>
                <a:spcPct val="110000"/>
              </a:lnSpc>
            </a:pPr>
            <a:endParaRPr lang="en-US" altLang="zh-CN" sz="2530" dirty="0">
              <a:latin typeface="+mn-ea"/>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anim calcmode="lin" valueType="num">
                                      <p:cBhvr>
                                        <p:cTn id="8"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wipe(down)">
                                      <p:cBhvr>
                                        <p:cTn id="14" dur="500"/>
                                        <p:tgtEl>
                                          <p:spTgt spid="7">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circle(in)">
                                      <p:cBhvr>
                                        <p:cTn id="19" dur="500"/>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fade">
                                      <p:cBhvr>
                                        <p:cTn id="29" dur="1000"/>
                                        <p:tgtEl>
                                          <p:spTgt spid="7">
                                            <p:txEl>
                                              <p:pRg st="5" end="5"/>
                                            </p:txEl>
                                          </p:spTgt>
                                        </p:tgtEl>
                                      </p:cBhvr>
                                    </p:animEffect>
                                    <p:anim calcmode="lin" valueType="num">
                                      <p:cBhvr>
                                        <p:cTn id="30"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blinds(horizontal)">
                                      <p:cBhvr>
                                        <p:cTn id="36" dur="500"/>
                                        <p:tgtEl>
                                          <p:spTgt spid="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Effect transition="in" filter="dissolve">
                                      <p:cBhvr>
                                        <p:cTn id="41"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76847" y="1049778"/>
            <a:ext cx="8064896" cy="487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740743" y="6141532"/>
            <a:ext cx="11521280" cy="1003185"/>
          </a:xfrm>
          <a:prstGeom prst="rect">
            <a:avLst/>
          </a:prstGeom>
        </p:spPr>
        <p:txBody>
          <a:bodyPr vert="horz" lIns="96435" tIns="49357" rIns="96435" bIns="48218"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1965" lvl="1" indent="0">
              <a:buNone/>
            </a:pPr>
            <a:r>
              <a:rPr lang="zh-CN" altLang="en-US" sz="2400" dirty="0">
                <a:latin typeface="微软雅黑" panose="020B0503020204020204" pitchFamily="34" charset="-122"/>
                <a:ea typeface="微软雅黑" panose="020B0503020204020204" pitchFamily="34" charset="-122"/>
              </a:rPr>
              <a:t>过拟合：学习器把训练样本本身特点当做所有潜在样本都会具有的一般性质</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81965" lvl="1" indent="0">
              <a:buNone/>
            </a:pPr>
            <a:r>
              <a:rPr lang="zh-CN" altLang="en-US" sz="2400" dirty="0">
                <a:latin typeface="微软雅黑" panose="020B0503020204020204" pitchFamily="34" charset="-122"/>
                <a:ea typeface="微软雅黑" panose="020B0503020204020204" pitchFamily="34" charset="-122"/>
              </a:rPr>
              <a:t>欠拟合：训练样本的一般性质尚未被学习器学好</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5" name="标题 1"/>
          <p:cNvSpPr txBox="1"/>
          <p:nvPr/>
        </p:nvSpPr>
        <p:spPr>
          <a:xfrm>
            <a:off x="0" y="375965"/>
            <a:ext cx="11572875"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4000" dirty="0" smtClean="0">
                <a:latin typeface="微软雅黑" panose="020B0503020204020204" pitchFamily="34" charset="-122"/>
                <a:ea typeface="微软雅黑" panose="020B0503020204020204" pitchFamily="34" charset="-122"/>
              </a:rPr>
              <a:t>经验误差与过拟合</a:t>
            </a:r>
            <a:endParaRPr lang="zh-CN" altLang="en-US" sz="40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452711" y="952029"/>
            <a:ext cx="11649694"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eaLnBrk="1" hangingPunct="1">
              <a:buClr>
                <a:srgbClr val="009999"/>
              </a:buClr>
              <a:defRPr/>
            </a:pPr>
            <a:r>
              <a:rPr lang="en-US" altLang="zh-CN" sz="3000" b="0" kern="0" dirty="0" smtClean="0">
                <a:solidFill>
                  <a:srgbClr val="000000"/>
                </a:solidFill>
                <a:latin typeface="微软雅黑" panose="020B0503020204020204" pitchFamily="34" charset="-122"/>
                <a:ea typeface="微软雅黑" panose="020B0503020204020204" pitchFamily="34" charset="-122"/>
              </a:rPr>
              <a:t>K</a:t>
            </a:r>
            <a:r>
              <a:rPr lang="zh-CN" altLang="zh-CN" sz="3000" b="0" kern="0" dirty="0" smtClean="0">
                <a:solidFill>
                  <a:srgbClr val="000000"/>
                </a:solidFill>
                <a:latin typeface="微软雅黑" panose="020B0503020204020204" pitchFamily="34" charset="-122"/>
                <a:ea typeface="微软雅黑" panose="020B0503020204020204" pitchFamily="34" charset="-122"/>
              </a:rPr>
              <a:t>近邻算法（</a:t>
            </a:r>
            <a:r>
              <a:rPr lang="en-US" altLang="zh-CN" sz="3000" b="0" kern="0" dirty="0" smtClean="0">
                <a:solidFill>
                  <a:srgbClr val="000000"/>
                </a:solidFill>
                <a:latin typeface="微软雅黑" panose="020B0503020204020204" pitchFamily="34" charset="-122"/>
                <a:ea typeface="微软雅黑" panose="020B0503020204020204" pitchFamily="34" charset="-122"/>
              </a:rPr>
              <a:t>K-Nearest Neighbor</a:t>
            </a:r>
            <a:r>
              <a:rPr lang="zh-CN" altLang="zh-CN" sz="3000" b="0" kern="0" dirty="0" smtClean="0">
                <a:solidFill>
                  <a:srgbClr val="000000"/>
                </a:solidFill>
                <a:latin typeface="微软雅黑" panose="020B0503020204020204" pitchFamily="34" charset="-122"/>
                <a:ea typeface="微软雅黑" panose="020B0503020204020204" pitchFamily="34" charset="-122"/>
              </a:rPr>
              <a:t>，</a:t>
            </a:r>
            <a:r>
              <a:rPr lang="en-US" altLang="zh-CN" sz="3000" b="0" kern="0" dirty="0" smtClean="0">
                <a:solidFill>
                  <a:srgbClr val="000000"/>
                </a:solidFill>
                <a:latin typeface="微软雅黑" panose="020B0503020204020204" pitchFamily="34" charset="-122"/>
                <a:ea typeface="微软雅黑" panose="020B0503020204020204" pitchFamily="34" charset="-122"/>
              </a:rPr>
              <a:t>KNN</a:t>
            </a:r>
            <a:r>
              <a:rPr lang="zh-CN" altLang="zh-CN" sz="3000" b="0" kern="0" dirty="0" smtClean="0">
                <a:solidFill>
                  <a:srgbClr val="000000"/>
                </a:solidFill>
                <a:latin typeface="微软雅黑" panose="020B0503020204020204" pitchFamily="34" charset="-122"/>
                <a:ea typeface="微软雅黑" panose="020B0503020204020204" pitchFamily="34" charset="-122"/>
              </a:rPr>
              <a:t>）</a:t>
            </a:r>
            <a:endParaRPr lang="zh-CN" altLang="en-US" sz="3000" b="0" kern="0" dirty="0" smtClean="0">
              <a:solidFill>
                <a:srgbClr val="000000"/>
              </a:solidFill>
              <a:latin typeface="微软雅黑" panose="020B0503020204020204" pitchFamily="34" charset="-122"/>
              <a:ea typeface="微软雅黑" panose="020B0503020204020204" pitchFamily="34" charset="-122"/>
            </a:endParaRPr>
          </a:p>
          <a:p>
            <a:pPr lvl="1" eaLnBrk="1" hangingPunct="1">
              <a:buClr>
                <a:srgbClr val="009999"/>
              </a:buClr>
              <a:defRPr/>
            </a:pPr>
            <a:r>
              <a:rPr lang="zh-CN" altLang="zh-CN" sz="2800" b="0" kern="0" dirty="0" smtClean="0">
                <a:solidFill>
                  <a:srgbClr val="000000"/>
                </a:solidFill>
                <a:latin typeface="微软雅黑" panose="020B0503020204020204" pitchFamily="34" charset="-122"/>
                <a:ea typeface="微软雅黑" panose="020B0503020204020204" pitchFamily="34" charset="-122"/>
              </a:rPr>
              <a:t>一种</a:t>
            </a:r>
            <a:r>
              <a:rPr lang="zh-CN" altLang="zh-CN" sz="2800" b="0" kern="0" dirty="0" smtClean="0">
                <a:solidFill>
                  <a:srgbClr val="FF0000"/>
                </a:solidFill>
                <a:latin typeface="微软雅黑" panose="020B0503020204020204" pitchFamily="34" charset="-122"/>
                <a:ea typeface="微软雅黑" panose="020B0503020204020204" pitchFamily="34" charset="-122"/>
              </a:rPr>
              <a:t>监督学习分类</a:t>
            </a:r>
            <a:r>
              <a:rPr lang="zh-CN" altLang="zh-CN" sz="2800" b="0" kern="0" dirty="0" smtClean="0">
                <a:solidFill>
                  <a:srgbClr val="000000"/>
                </a:solidFill>
                <a:latin typeface="微软雅黑" panose="020B0503020204020204" pitchFamily="34" charset="-122"/>
                <a:ea typeface="微软雅黑" panose="020B0503020204020204" pitchFamily="34" charset="-122"/>
              </a:rPr>
              <a:t>算法</a:t>
            </a:r>
            <a:r>
              <a:rPr lang="zh-CN" altLang="en-US" sz="2800" b="0" kern="0" dirty="0" smtClean="0">
                <a:solidFill>
                  <a:srgbClr val="000000"/>
                </a:solidFill>
                <a:latin typeface="微软雅黑" panose="020B0503020204020204" pitchFamily="34" charset="-122"/>
                <a:ea typeface="微软雅黑" panose="020B0503020204020204" pitchFamily="34" charset="-122"/>
              </a:rPr>
              <a:t>；</a:t>
            </a:r>
            <a:endParaRPr lang="zh-CN" altLang="en-US" sz="2800" b="0" kern="0" dirty="0" smtClean="0">
              <a:solidFill>
                <a:srgbClr val="000000"/>
              </a:solidFill>
              <a:latin typeface="微软雅黑" panose="020B0503020204020204" pitchFamily="34" charset="-122"/>
              <a:ea typeface="微软雅黑" panose="020B0503020204020204" pitchFamily="34" charset="-122"/>
            </a:endParaRPr>
          </a:p>
          <a:p>
            <a:pPr lvl="2" eaLnBrk="1" hangingPunct="1">
              <a:buClr>
                <a:srgbClr val="99CC00"/>
              </a:buClr>
              <a:defRPr/>
            </a:pPr>
            <a:r>
              <a:rPr lang="zh-CN" altLang="en-US" sz="2800" b="0" kern="0" dirty="0" smtClean="0">
                <a:solidFill>
                  <a:srgbClr val="000000"/>
                </a:solidFill>
                <a:latin typeface="微软雅黑" panose="020B0503020204020204" pitchFamily="34" charset="-122"/>
                <a:ea typeface="微软雅黑" panose="020B0503020204020204" pitchFamily="34" charset="-122"/>
              </a:rPr>
              <a:t>算法</a:t>
            </a:r>
            <a:r>
              <a:rPr lang="zh-CN" altLang="zh-CN" sz="2800" b="0" kern="0" dirty="0" smtClean="0">
                <a:solidFill>
                  <a:srgbClr val="FF0000"/>
                </a:solidFill>
                <a:latin typeface="微软雅黑" panose="020B0503020204020204" pitchFamily="34" charset="-122"/>
                <a:ea typeface="微软雅黑" panose="020B0503020204020204" pitchFamily="34" charset="-122"/>
              </a:rPr>
              <a:t>没有</a:t>
            </a:r>
            <a:r>
              <a:rPr lang="zh-CN" altLang="zh-CN" sz="2800" b="0" kern="0" dirty="0" smtClean="0">
                <a:solidFill>
                  <a:srgbClr val="000000"/>
                </a:solidFill>
                <a:latin typeface="微软雅黑" panose="020B0503020204020204" pitchFamily="34" charset="-122"/>
                <a:ea typeface="微软雅黑" panose="020B0503020204020204" pitchFamily="34" charset="-122"/>
              </a:rPr>
              <a:t>学习的过程</a:t>
            </a:r>
            <a:r>
              <a:rPr lang="zh-CN" altLang="en-US" sz="2800" b="0" kern="0" dirty="0" smtClean="0">
                <a:solidFill>
                  <a:srgbClr val="000000"/>
                </a:solidFill>
                <a:latin typeface="微软雅黑" panose="020B0503020204020204" pitchFamily="34" charset="-122"/>
                <a:ea typeface="微软雅黑" panose="020B0503020204020204" pitchFamily="34" charset="-122"/>
              </a:rPr>
              <a:t>；</a:t>
            </a:r>
            <a:endParaRPr lang="zh-CN" altLang="en-US" sz="2800" b="0" kern="0" dirty="0" smtClean="0">
              <a:solidFill>
                <a:srgbClr val="000000"/>
              </a:solidFill>
              <a:latin typeface="微软雅黑" panose="020B0503020204020204" pitchFamily="34" charset="-122"/>
              <a:ea typeface="微软雅黑" panose="020B0503020204020204" pitchFamily="34" charset="-122"/>
            </a:endParaRPr>
          </a:p>
          <a:p>
            <a:pPr lvl="3" eaLnBrk="1" hangingPunct="1">
              <a:defRPr/>
            </a:pPr>
            <a:r>
              <a:rPr lang="zh-CN" altLang="zh-CN" sz="2400" b="0" dirty="0" smtClean="0">
                <a:latin typeface="微软雅黑" panose="020B0503020204020204" pitchFamily="34" charset="-122"/>
                <a:ea typeface="微软雅黑" panose="020B0503020204020204" pitchFamily="34" charset="-122"/>
              </a:rPr>
              <a:t>在分类时通过类别</a:t>
            </a:r>
            <a:r>
              <a:rPr lang="zh-CN" altLang="zh-CN" sz="2400" b="0" dirty="0" smtClean="0">
                <a:solidFill>
                  <a:srgbClr val="FF0000"/>
                </a:solidFill>
                <a:latin typeface="微软雅黑" panose="020B0503020204020204" pitchFamily="34" charset="-122"/>
                <a:ea typeface="微软雅黑" panose="020B0503020204020204" pitchFamily="34" charset="-122"/>
              </a:rPr>
              <a:t>已知的样本</a:t>
            </a:r>
            <a:r>
              <a:rPr lang="zh-CN" altLang="zh-CN" sz="2400" b="0" dirty="0" smtClean="0">
                <a:latin typeface="微软雅黑" panose="020B0503020204020204" pitchFamily="34" charset="-122"/>
                <a:ea typeface="微软雅黑" panose="020B0503020204020204" pitchFamily="34" charset="-122"/>
              </a:rPr>
              <a:t>对新样本的类别进行</a:t>
            </a:r>
            <a:r>
              <a:rPr lang="zh-CN" altLang="zh-CN" sz="2400" b="0" dirty="0" smtClean="0">
                <a:solidFill>
                  <a:srgbClr val="FF0000"/>
                </a:solidFill>
                <a:latin typeface="微软雅黑" panose="020B0503020204020204" pitchFamily="34" charset="-122"/>
                <a:ea typeface="微软雅黑" panose="020B0503020204020204" pitchFamily="34" charset="-122"/>
              </a:rPr>
              <a:t>预测</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3" eaLnBrk="1" hangingPunct="1">
              <a:defRPr/>
            </a:pPr>
            <a:r>
              <a:rPr lang="zh-CN" altLang="zh-CN" sz="2400" b="0" dirty="0" smtClean="0">
                <a:latin typeface="微软雅黑" panose="020B0503020204020204" pitchFamily="34" charset="-122"/>
                <a:ea typeface="微软雅黑" panose="020B0503020204020204" pitchFamily="34" charset="-122"/>
              </a:rPr>
              <a:t>属于</a:t>
            </a:r>
            <a:r>
              <a:rPr lang="zh-CN" altLang="zh-CN" sz="2400" b="0" dirty="0" smtClean="0">
                <a:solidFill>
                  <a:srgbClr val="FF0000"/>
                </a:solidFill>
                <a:latin typeface="微软雅黑" panose="020B0503020204020204" pitchFamily="34" charset="-122"/>
                <a:ea typeface="微软雅黑" panose="020B0503020204020204" pitchFamily="34" charset="-122"/>
              </a:rPr>
              <a:t>基于实例的</a:t>
            </a:r>
            <a:r>
              <a:rPr lang="zh-CN" altLang="zh-CN" sz="2400" b="0" dirty="0" smtClean="0">
                <a:latin typeface="微软雅黑" panose="020B0503020204020204" pitchFamily="34" charset="-122"/>
                <a:ea typeface="微软雅黑" panose="020B0503020204020204" pitchFamily="34" charset="-122"/>
              </a:rPr>
              <a:t>推理方法</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1" eaLnBrk="1" hangingPunct="1">
              <a:buClr>
                <a:srgbClr val="009999"/>
              </a:buClr>
              <a:defRPr/>
            </a:pPr>
            <a:r>
              <a:rPr lang="zh-CN" altLang="en-US" sz="2800" b="0" kern="0" dirty="0" smtClean="0">
                <a:solidFill>
                  <a:srgbClr val="000000"/>
                </a:solidFill>
                <a:latin typeface="微软雅黑" panose="020B0503020204020204" pitchFamily="34" charset="-122"/>
                <a:ea typeface="微软雅黑" panose="020B0503020204020204" pitchFamily="34" charset="-122"/>
              </a:rPr>
              <a:t>基本思路</a:t>
            </a:r>
            <a:endParaRPr lang="zh-CN" altLang="en-US" sz="2800" b="0" kern="0" dirty="0" smtClean="0">
              <a:solidFill>
                <a:srgbClr val="000000"/>
              </a:solidFill>
              <a:latin typeface="微软雅黑" panose="020B0503020204020204" pitchFamily="34" charset="-122"/>
              <a:ea typeface="微软雅黑" panose="020B0503020204020204" pitchFamily="34" charset="-122"/>
            </a:endParaRPr>
          </a:p>
          <a:p>
            <a:pPr lvl="2" eaLnBrk="1" hangingPunct="1">
              <a:buClr>
                <a:srgbClr val="99CC00"/>
              </a:buClr>
              <a:defRPr/>
            </a:pPr>
            <a:r>
              <a:rPr lang="zh-CN" altLang="zh-CN" sz="2800" b="0" dirty="0" smtClean="0">
                <a:latin typeface="微软雅黑" panose="020B0503020204020204" pitchFamily="34" charset="-122"/>
                <a:ea typeface="微软雅黑" panose="020B0503020204020204" pitchFamily="34" charset="-122"/>
              </a:rPr>
              <a:t>通过以</a:t>
            </a:r>
            <a:r>
              <a:rPr lang="zh-CN" altLang="zh-CN" sz="2800" b="0" dirty="0" smtClean="0">
                <a:solidFill>
                  <a:srgbClr val="FF0000"/>
                </a:solidFill>
                <a:latin typeface="微软雅黑" panose="020B0503020204020204" pitchFamily="34" charset="-122"/>
                <a:ea typeface="微软雅黑" panose="020B0503020204020204" pitchFamily="34" charset="-122"/>
              </a:rPr>
              <a:t>某个数据为中心</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3" eaLnBrk="1" hangingPunct="1">
              <a:defRPr/>
            </a:pPr>
            <a:r>
              <a:rPr lang="zh-CN" altLang="zh-CN" sz="2400" b="0" dirty="0" smtClean="0">
                <a:latin typeface="微软雅黑" panose="020B0503020204020204" pitchFamily="34" charset="-122"/>
                <a:ea typeface="微软雅黑" panose="020B0503020204020204" pitchFamily="34" charset="-122"/>
              </a:rPr>
              <a:t>分析离其</a:t>
            </a:r>
            <a:r>
              <a:rPr lang="zh-CN" altLang="zh-CN" sz="2400" b="0" dirty="0" smtClean="0">
                <a:solidFill>
                  <a:srgbClr val="FF0000"/>
                </a:solidFill>
                <a:latin typeface="微软雅黑" panose="020B0503020204020204" pitchFamily="34" charset="-122"/>
                <a:ea typeface="微软雅黑" panose="020B0503020204020204" pitchFamily="34" charset="-122"/>
              </a:rPr>
              <a:t>最近的</a:t>
            </a:r>
            <a:r>
              <a:rPr lang="en-US" altLang="zh-CN" sz="2400" b="0" i="1" dirty="0" smtClean="0">
                <a:latin typeface="微软雅黑" panose="020B0503020204020204" pitchFamily="34" charset="-122"/>
                <a:ea typeface="微软雅黑" panose="020B0503020204020204" pitchFamily="34" charset="-122"/>
              </a:rPr>
              <a:t>K</a:t>
            </a:r>
            <a:r>
              <a:rPr lang="zh-CN" altLang="zh-CN" sz="2400" b="0" dirty="0" smtClean="0">
                <a:latin typeface="微软雅黑" panose="020B0503020204020204" pitchFamily="34" charset="-122"/>
                <a:ea typeface="微软雅黑" panose="020B0503020204020204" pitchFamily="34" charset="-122"/>
              </a:rPr>
              <a:t>个邻居的类别</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3" eaLnBrk="1" hangingPunct="1">
              <a:defRPr/>
            </a:pPr>
            <a:r>
              <a:rPr lang="zh-CN" altLang="zh-CN" sz="2400" b="0" dirty="0" smtClean="0">
                <a:latin typeface="微软雅黑" panose="020B0503020204020204" pitchFamily="34" charset="-122"/>
                <a:ea typeface="微软雅黑" panose="020B0503020204020204" pitchFamily="34" charset="-122"/>
              </a:rPr>
              <a:t>获得该数据</a:t>
            </a:r>
            <a:r>
              <a:rPr lang="zh-CN" altLang="zh-CN" sz="2400" b="0" dirty="0" smtClean="0">
                <a:solidFill>
                  <a:srgbClr val="FF0000"/>
                </a:solidFill>
                <a:latin typeface="微软雅黑" panose="020B0503020204020204" pitchFamily="34" charset="-122"/>
                <a:ea typeface="微软雅黑" panose="020B0503020204020204" pitchFamily="34" charset="-122"/>
              </a:rPr>
              <a:t>可能的类别</a:t>
            </a:r>
            <a:endPar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lvl="2" eaLnBrk="1" hangingPunct="1">
              <a:buClr>
                <a:srgbClr val="99CC00"/>
              </a:buClr>
              <a:defRPr/>
            </a:pPr>
            <a:r>
              <a:rPr lang="zh-CN" altLang="zh-CN" sz="2800" b="0" dirty="0" smtClean="0">
                <a:latin typeface="微软雅黑" panose="020B0503020204020204" pitchFamily="34" charset="-122"/>
                <a:ea typeface="微软雅黑" panose="020B0503020204020204" pitchFamily="34" charset="-122"/>
              </a:rPr>
              <a:t>如果取</a:t>
            </a:r>
            <a:r>
              <a:rPr lang="en-US" altLang="zh-CN" sz="2800" b="0" i="1" dirty="0" smtClean="0">
                <a:latin typeface="微软雅黑" panose="020B0503020204020204" pitchFamily="34" charset="-122"/>
                <a:ea typeface="微软雅黑" panose="020B0503020204020204" pitchFamily="34" charset="-122"/>
              </a:rPr>
              <a:t>K</a:t>
            </a:r>
            <a:r>
              <a:rPr lang="en-US" altLang="zh-CN" sz="2800" b="0" dirty="0" smtClean="0">
                <a:latin typeface="微软雅黑" panose="020B0503020204020204" pitchFamily="34" charset="-122"/>
                <a:ea typeface="微软雅黑" panose="020B0503020204020204" pitchFamily="34" charset="-122"/>
              </a:rPr>
              <a:t>=1 </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3" eaLnBrk="1" hangingPunct="1">
              <a:defRPr/>
            </a:pPr>
            <a:r>
              <a:rPr lang="zh-CN" altLang="zh-CN" sz="2400" b="0" dirty="0" smtClean="0">
                <a:latin typeface="微软雅黑" panose="020B0503020204020204" pitchFamily="34" charset="-122"/>
                <a:ea typeface="微软雅黑" panose="020B0503020204020204" pitchFamily="34" charset="-122"/>
              </a:rPr>
              <a:t>待分类样本的类别就是</a:t>
            </a:r>
            <a:r>
              <a:rPr lang="zh-CN" altLang="zh-CN" sz="2400" b="0" dirty="0" smtClean="0">
                <a:solidFill>
                  <a:srgbClr val="FF0000"/>
                </a:solidFill>
                <a:latin typeface="微软雅黑" panose="020B0503020204020204" pitchFamily="34" charset="-122"/>
                <a:ea typeface="微软雅黑" panose="020B0503020204020204" pitchFamily="34" charset="-122"/>
              </a:rPr>
              <a:t>最近邻居</a:t>
            </a:r>
            <a:r>
              <a:rPr lang="zh-CN" altLang="zh-CN" sz="2400" b="0" dirty="0" smtClean="0">
                <a:latin typeface="微软雅黑" panose="020B0503020204020204" pitchFamily="34" charset="-122"/>
                <a:ea typeface="微软雅黑" panose="020B0503020204020204" pitchFamily="34" charset="-122"/>
              </a:rPr>
              <a:t>的类别</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anose="05000000000000000000" pitchFamily="2" charset="2"/>
              <a:buChar char="p"/>
              <a:defRPr/>
            </a:pPr>
            <a:endParaRPr kumimoji="0" lang="en-US" altLang="zh-CN" sz="2400" b="1" i="0" u="none" strike="noStrike" kern="0" cap="none" spc="0" normalizeH="0" baseline="0" noProof="0" dirty="0" smtClean="0">
              <a:ln>
                <a:noFill/>
              </a:ln>
              <a:solidFill>
                <a:srgbClr val="000000"/>
              </a:solidFill>
              <a:effectLst/>
              <a:uLnTx/>
              <a:uFillTx/>
              <a:latin typeface="Arial" panose="020B0604020202020204"/>
              <a:ea typeface="黑体" panose="02010609060101010101" pitchFamily="2" charset="-122"/>
            </a:endParaRPr>
          </a:p>
        </p:txBody>
      </p:sp>
      <p:sp>
        <p:nvSpPr>
          <p:cNvPr id="10" name="Rectangle 6"/>
          <p:cNvSpPr>
            <a:spLocks noChangeArrowheads="1"/>
          </p:cNvSpPr>
          <p:nvPr/>
        </p:nvSpPr>
        <p:spPr bwMode="auto">
          <a:xfrm>
            <a:off x="684213" y="6352629"/>
            <a:ext cx="11211481" cy="576064"/>
          </a:xfrm>
          <a:prstGeom prst="rect">
            <a:avLst/>
          </a:prstGeom>
          <a:solidFill>
            <a:srgbClr val="FFFFCC"/>
          </a:solidFill>
          <a:ln w="9525">
            <a:solidFill>
              <a:srgbClr val="000000"/>
            </a:solidFill>
            <a:miter lim="800000"/>
          </a:ln>
        </p:spPr>
        <p:txBody>
          <a:bodyPr wrap="none" anchor="ctr"/>
          <a:lstStyle/>
          <a:p>
            <a:pPr algn="ctr"/>
            <a:r>
              <a:rPr lang="zh-CN" altLang="zh-CN" sz="2800" b="1" kern="0" dirty="0" smtClean="0">
                <a:solidFill>
                  <a:srgbClr val="FF0000"/>
                </a:solidFill>
                <a:ea typeface="黑体" panose="02010609060101010101" pitchFamily="2" charset="-122"/>
              </a:rPr>
              <a:t>只要训练样本足够多，</a:t>
            </a:r>
            <a:r>
              <a:rPr lang="en-US" altLang="zh-CN" sz="2800" b="1" kern="0" dirty="0" smtClean="0">
                <a:solidFill>
                  <a:srgbClr val="FF0000"/>
                </a:solidFill>
                <a:ea typeface="黑体" panose="02010609060101010101" pitchFamily="2" charset="-122"/>
              </a:rPr>
              <a:t>K</a:t>
            </a:r>
            <a:r>
              <a:rPr lang="zh-CN" altLang="zh-CN" sz="2800" b="1" kern="0" dirty="0" smtClean="0">
                <a:solidFill>
                  <a:srgbClr val="FF0000"/>
                </a:solidFill>
                <a:ea typeface="黑体" panose="02010609060101010101" pitchFamily="2" charset="-122"/>
              </a:rPr>
              <a:t>近邻算法就能达到很好的分类效果</a:t>
            </a:r>
            <a:endParaRPr lang="zh-CN" altLang="zh-CN" sz="2800" dirty="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blinds(horizontal)">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dissolv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dissolv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slide(fromBottom)">
                                      <p:cBhvr>
                                        <p:cTn id="22" dur="500"/>
                                        <p:tgtEl>
                                          <p:spTgt spid="9">
                                            <p:txEl>
                                              <p:pRg st="5" end="5"/>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slide(fromBottom)">
                                      <p:cBhvr>
                                        <p:cTn id="25" dur="500"/>
                                        <p:tgtEl>
                                          <p:spTgt spid="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animEffect transition="in" filter="blinds(horizontal)">
                                      <p:cBhvr>
                                        <p:cTn id="30" dur="500"/>
                                        <p:tgtEl>
                                          <p:spTgt spid="9">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dissolve">
                                      <p:cBhvr>
                                        <p:cTn id="35" dur="500"/>
                                        <p:tgtEl>
                                          <p:spTgt spid="9">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blinds(horizontal)">
                                      <p:cBhvr>
                                        <p:cTn id="40" dur="500"/>
                                        <p:tgtEl>
                                          <p:spTgt spid="9">
                                            <p:txEl>
                                              <p:pRg st="9" end="9"/>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animEffect transition="in" filter="blinds(horizontal)">
                                      <p:cBhvr>
                                        <p:cTn id="43" dur="500"/>
                                        <p:tgtEl>
                                          <p:spTgt spid="9">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dissolve">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812751" y="880021"/>
            <a:ext cx="11649694"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eaLnBrk="1" hangingPunct="1">
              <a:buClr>
                <a:srgbClr val="009999"/>
              </a:buClr>
              <a:defRPr/>
            </a:pPr>
            <a:r>
              <a:rPr lang="zh-CN" altLang="en-US" sz="3000" b="0" kern="0" dirty="0" smtClean="0">
                <a:solidFill>
                  <a:srgbClr val="000000"/>
                </a:solidFill>
                <a:latin typeface="微软雅黑" panose="020B0503020204020204" pitchFamily="34" charset="-122"/>
                <a:ea typeface="微软雅黑" panose="020B0503020204020204" pitchFamily="34" charset="-122"/>
              </a:rPr>
              <a:t>一个实例</a:t>
            </a:r>
            <a:endParaRPr lang="zh-CN" altLang="en-US" sz="3000" b="0" kern="0" dirty="0" smtClean="0">
              <a:solidFill>
                <a:srgbClr val="000000"/>
              </a:solidFill>
              <a:latin typeface="微软雅黑" panose="020B0503020204020204" pitchFamily="34" charset="-122"/>
              <a:ea typeface="微软雅黑" panose="020B0503020204020204" pitchFamily="34" charset="-122"/>
            </a:endParaRPr>
          </a:p>
        </p:txBody>
      </p:sp>
      <p:sp>
        <p:nvSpPr>
          <p:cNvPr id="308226" name="Rectangle 2"/>
          <p:cNvSpPr>
            <a:spLocks noChangeArrowheads="1"/>
          </p:cNvSpPr>
          <p:nvPr/>
        </p:nvSpPr>
        <p:spPr bwMode="auto">
          <a:xfrm>
            <a:off x="0" y="0"/>
            <a:ext cx="1285875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08225" name="Object 1"/>
          <p:cNvGraphicFramePr>
            <a:graphicFrameLocks noChangeAspect="1"/>
          </p:cNvGraphicFramePr>
          <p:nvPr/>
        </p:nvGraphicFramePr>
        <p:xfrm>
          <a:off x="3477047" y="1240061"/>
          <a:ext cx="5112568" cy="4031863"/>
        </p:xfrm>
        <a:graphic>
          <a:graphicData uri="http://schemas.openxmlformats.org/presentationml/2006/ole">
            <mc:AlternateContent xmlns:mc="http://schemas.openxmlformats.org/markup-compatibility/2006">
              <mc:Choice xmlns:v="urn:schemas-microsoft-com:vml" Requires="v">
                <p:oleObj spid="_x0000_s21511" name="" r:id="rId1" imgW="2769870" imgH="2178685" progId="">
                  <p:embed/>
                </p:oleObj>
              </mc:Choice>
              <mc:Fallback>
                <p:oleObj name="" r:id="rId1" imgW="2769870" imgH="2178685" progId="">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047" y="1240061"/>
                        <a:ext cx="5112568" cy="403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452711" y="5488533"/>
            <a:ext cx="11953328" cy="1200329"/>
          </a:xfrm>
          <a:prstGeom prst="rect">
            <a:avLst/>
          </a:prstGeom>
        </p:spPr>
        <p:txBody>
          <a:bodyPr wrap="square">
            <a:spAutoFit/>
          </a:bodyPr>
          <a:lstStyle/>
          <a:p>
            <a:pPr>
              <a:buFont typeface="Wingdings" panose="05000000000000000000" pitchFamily="2" charset="2"/>
              <a:buChar char="n"/>
            </a:pPr>
            <a:r>
              <a:rPr lang="zh-CN" altLang="zh-CN" sz="2400" dirty="0" smtClean="0">
                <a:latin typeface="微软雅黑" panose="020B0503020204020204" pitchFamily="34" charset="-122"/>
                <a:ea typeface="微软雅黑" panose="020B0503020204020204" pitchFamily="34" charset="-122"/>
              </a:rPr>
              <a:t>当</a:t>
            </a:r>
            <a:r>
              <a:rPr lang="en-US" altLang="zh-CN" sz="2400" i="1" dirty="0" smtClean="0">
                <a:latin typeface="微软雅黑" panose="020B0503020204020204" pitchFamily="34" charset="-122"/>
                <a:ea typeface="微软雅黑" panose="020B0503020204020204" pitchFamily="34" charset="-122"/>
              </a:rPr>
              <a:t>K</a:t>
            </a:r>
            <a:r>
              <a:rPr lang="en-US" altLang="zh-CN" sz="2400" dirty="0" smtClean="0">
                <a:latin typeface="微软雅黑" panose="020B0503020204020204" pitchFamily="34" charset="-122"/>
                <a:ea typeface="微软雅黑" panose="020B0503020204020204" pitchFamily="34" charset="-122"/>
              </a:rPr>
              <a:t>=3</a:t>
            </a:r>
            <a:r>
              <a:rPr lang="zh-CN" altLang="zh-CN" sz="2400" dirty="0" smtClean="0">
                <a:latin typeface="微软雅黑" panose="020B0503020204020204" pitchFamily="34" charset="-122"/>
                <a:ea typeface="微软雅黑" panose="020B0503020204020204" pitchFamily="34" charset="-122"/>
              </a:rPr>
              <a:t>时，即选择最近的</a:t>
            </a:r>
            <a:r>
              <a:rPr lang="en-US" altLang="zh-CN" sz="2400" dirty="0" smtClean="0">
                <a:latin typeface="微软雅黑" panose="020B0503020204020204" pitchFamily="34" charset="-122"/>
                <a:ea typeface="微软雅黑" panose="020B0503020204020204" pitchFamily="34" charset="-122"/>
              </a:rPr>
              <a:t>3</a:t>
            </a:r>
            <a:r>
              <a:rPr lang="zh-CN" altLang="zh-CN" sz="2400" dirty="0" smtClean="0">
                <a:latin typeface="微软雅黑" panose="020B0503020204020204" pitchFamily="34" charset="-122"/>
                <a:ea typeface="微软雅黑" panose="020B0503020204020204" pitchFamily="34" charset="-122"/>
              </a:rPr>
              <a:t>个点，由于三角形样本所占近邻样本的比例为</a:t>
            </a:r>
            <a:r>
              <a:rPr lang="en-US" altLang="zh-CN" sz="2400" dirty="0" smtClean="0">
                <a:latin typeface="微软雅黑" panose="020B0503020204020204" pitchFamily="34" charset="-122"/>
                <a:ea typeface="微软雅黑" panose="020B0503020204020204" pitchFamily="34" charset="-122"/>
              </a:rPr>
              <a:t>2/3</a:t>
            </a:r>
            <a:r>
              <a:rPr lang="zh-CN" altLang="zh-CN" sz="2400" dirty="0" smtClean="0">
                <a:latin typeface="微软雅黑" panose="020B0503020204020204" pitchFamily="34" charset="-122"/>
                <a:ea typeface="微软雅黑" panose="020B0503020204020204" pitchFamily="34" charset="-122"/>
              </a:rPr>
              <a:t>，于是可以得出圆形输入实例应该为三角形；</a:t>
            </a:r>
            <a:endParaRPr lang="en-US" altLang="zh-CN" sz="24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zh-CN" sz="2400" dirty="0" smtClean="0">
                <a:latin typeface="微软雅黑" panose="020B0503020204020204" pitchFamily="34" charset="-122"/>
                <a:ea typeface="微软雅黑" panose="020B0503020204020204" pitchFamily="34" charset="-122"/>
              </a:rPr>
              <a:t>当</a:t>
            </a:r>
            <a:r>
              <a:rPr lang="en-US" altLang="zh-CN" sz="2400" i="1" dirty="0" smtClean="0">
                <a:latin typeface="微软雅黑" panose="020B0503020204020204" pitchFamily="34" charset="-122"/>
                <a:ea typeface="微软雅黑" panose="020B0503020204020204" pitchFamily="34" charset="-122"/>
              </a:rPr>
              <a:t>K</a:t>
            </a:r>
            <a:r>
              <a:rPr lang="en-US" altLang="zh-CN" sz="2400" dirty="0" smtClean="0">
                <a:latin typeface="微软雅黑" panose="020B0503020204020204" pitchFamily="34" charset="-122"/>
                <a:ea typeface="微软雅黑" panose="020B0503020204020204" pitchFamily="34" charset="-122"/>
              </a:rPr>
              <a:t>=5</a:t>
            </a:r>
            <a:r>
              <a:rPr lang="zh-CN" altLang="zh-CN" sz="2400" dirty="0" smtClean="0">
                <a:latin typeface="微软雅黑" panose="020B0503020204020204" pitchFamily="34" charset="-122"/>
                <a:ea typeface="微软雅黑" panose="020B0503020204020204" pitchFamily="34" charset="-122"/>
              </a:rPr>
              <a:t>时，由于长方形样本占近邻样本的比例为</a:t>
            </a:r>
            <a:r>
              <a:rPr lang="en-US" altLang="zh-CN" sz="2400" dirty="0" smtClean="0">
                <a:latin typeface="微软雅黑" panose="020B0503020204020204" pitchFamily="34" charset="-122"/>
                <a:ea typeface="微软雅黑" panose="020B0503020204020204" pitchFamily="34" charset="-122"/>
              </a:rPr>
              <a:t>3/5</a:t>
            </a:r>
            <a:r>
              <a:rPr lang="zh-CN" altLang="zh-CN" sz="2400" dirty="0" smtClean="0">
                <a:latin typeface="微软雅黑" panose="020B0503020204020204" pitchFamily="34" charset="-122"/>
                <a:ea typeface="微软雅黑" panose="020B0503020204020204" pitchFamily="34" charset="-122"/>
              </a:rPr>
              <a:t>，此时测试样本被归为长方形类别。</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linds(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80703" y="846931"/>
            <a:ext cx="11649694"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eaLnBrk="1" hangingPunct="1">
              <a:buClr>
                <a:srgbClr val="009999"/>
              </a:buClr>
              <a:defRPr/>
            </a:pPr>
            <a:r>
              <a:rPr lang="zh-CN" altLang="zh-CN" sz="3000" b="0" kern="0" dirty="0" smtClean="0">
                <a:solidFill>
                  <a:srgbClr val="000000"/>
                </a:solidFill>
                <a:latin typeface="微软雅黑" panose="020B0503020204020204" pitchFamily="34" charset="-122"/>
                <a:ea typeface="微软雅黑" panose="020B0503020204020204" pitchFamily="34" charset="-122"/>
              </a:rPr>
              <a:t>算法</a:t>
            </a:r>
            <a:r>
              <a:rPr lang="zh-CN" altLang="en-US" sz="3000" b="0" kern="0" dirty="0" smtClean="0">
                <a:solidFill>
                  <a:srgbClr val="000000"/>
                </a:solidFill>
                <a:latin typeface="微软雅黑" panose="020B0503020204020204" pitchFamily="34" charset="-122"/>
                <a:ea typeface="微软雅黑" panose="020B0503020204020204" pitchFamily="34" charset="-122"/>
              </a:rPr>
              <a:t>原理与描述</a:t>
            </a:r>
            <a:endParaRPr lang="zh-CN" altLang="en-US" sz="3000" b="0" kern="0" dirty="0" smtClean="0">
              <a:solidFill>
                <a:srgbClr val="000000"/>
              </a:solidFill>
              <a:latin typeface="微软雅黑" panose="020B0503020204020204" pitchFamily="34" charset="-122"/>
              <a:ea typeface="微软雅黑" panose="020B0503020204020204" pitchFamily="34" charset="-122"/>
            </a:endParaRPr>
          </a:p>
          <a:p>
            <a:pPr lvl="1" eaLnBrk="1" hangingPunct="1">
              <a:buClr>
                <a:srgbClr val="009999"/>
              </a:buClr>
              <a:defRPr/>
            </a:pPr>
            <a:r>
              <a:rPr lang="zh-CN" altLang="en-US" sz="2800" b="0" dirty="0" smtClean="0">
                <a:latin typeface="微软雅黑" panose="020B0503020204020204" pitchFamily="34" charset="-122"/>
                <a:ea typeface="微软雅黑" panose="020B0503020204020204" pitchFamily="34" charset="-122"/>
              </a:rPr>
              <a:t>原理：</a:t>
            </a:r>
            <a:r>
              <a:rPr lang="zh-CN" altLang="zh-CN" sz="2800" b="0" dirty="0" smtClean="0">
                <a:latin typeface="微软雅黑" panose="020B0503020204020204" pitchFamily="34" charset="-122"/>
                <a:ea typeface="微软雅黑" panose="020B0503020204020204" pitchFamily="34" charset="-122"/>
              </a:rPr>
              <a:t>利用</a:t>
            </a:r>
            <a:r>
              <a:rPr lang="en-US" altLang="zh-CN" sz="2800" b="0" i="1" dirty="0" smtClean="0">
                <a:latin typeface="微软雅黑" panose="020B0503020204020204" pitchFamily="34" charset="-122"/>
                <a:ea typeface="微软雅黑" panose="020B0503020204020204" pitchFamily="34" charset="-122"/>
              </a:rPr>
              <a:t>K</a:t>
            </a:r>
            <a:r>
              <a:rPr lang="zh-CN" altLang="zh-CN" sz="2800" b="0" dirty="0" smtClean="0">
                <a:latin typeface="微软雅黑" panose="020B0503020204020204" pitchFamily="34" charset="-122"/>
                <a:ea typeface="微软雅黑" panose="020B0503020204020204" pitchFamily="34" charset="-122"/>
              </a:rPr>
              <a:t>近邻算法进行数据分类</a:t>
            </a:r>
            <a:endParaRPr lang="zh-CN" altLang="en-US" sz="2800" b="0" kern="0" dirty="0" smtClean="0">
              <a:solidFill>
                <a:srgbClr val="000000"/>
              </a:solidFill>
              <a:latin typeface="微软雅黑" panose="020B0503020204020204" pitchFamily="34" charset="-122"/>
              <a:ea typeface="微软雅黑" panose="020B0503020204020204" pitchFamily="34" charset="-122"/>
            </a:endParaRPr>
          </a:p>
          <a:p>
            <a:pPr lvl="2" eaLnBrk="1" hangingPunct="1">
              <a:buClr>
                <a:srgbClr val="99CC00"/>
              </a:buClr>
              <a:defRPr/>
            </a:pPr>
            <a:r>
              <a:rPr lang="zh-CN" altLang="zh-CN" sz="2800" b="0" dirty="0" smtClean="0">
                <a:latin typeface="微软雅黑" panose="020B0503020204020204" pitchFamily="34" charset="-122"/>
                <a:ea typeface="微软雅黑" panose="020B0503020204020204" pitchFamily="34" charset="-122"/>
              </a:rPr>
              <a:t>简单来说，对一个测试样本进行类别分析时</a:t>
            </a:r>
            <a:endParaRPr lang="zh-CN" altLang="en-US" sz="2800" b="0" kern="0" dirty="0" smtClean="0">
              <a:solidFill>
                <a:srgbClr val="000000"/>
              </a:solidFill>
              <a:latin typeface="微软雅黑" panose="020B0503020204020204" pitchFamily="34" charset="-122"/>
              <a:ea typeface="微软雅黑" panose="020B0503020204020204" pitchFamily="34" charset="-122"/>
            </a:endParaRPr>
          </a:p>
          <a:p>
            <a:pPr lvl="3" eaLnBrk="1" hangingPunct="1">
              <a:defRPr/>
            </a:pPr>
            <a:r>
              <a:rPr lang="zh-CN" altLang="zh-CN" sz="2400" b="0" dirty="0" smtClean="0">
                <a:latin typeface="微软雅黑" panose="020B0503020204020204" pitchFamily="34" charset="-122"/>
                <a:ea typeface="微软雅黑" panose="020B0503020204020204" pitchFamily="34" charset="-122"/>
              </a:rPr>
              <a:t>只需要利用测试样本扫描其附近的数据中</a:t>
            </a:r>
            <a:r>
              <a:rPr lang="zh-CN" altLang="zh-CN" sz="2400" b="0" dirty="0" smtClean="0">
                <a:solidFill>
                  <a:srgbClr val="FF0000"/>
                </a:solidFill>
                <a:latin typeface="微软雅黑" panose="020B0503020204020204" pitchFamily="34" charset="-122"/>
                <a:ea typeface="微软雅黑" panose="020B0503020204020204" pitchFamily="34" charset="-122"/>
              </a:rPr>
              <a:t>最大可能属于的分类类别</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3" eaLnBrk="1" hangingPunct="1">
              <a:defRPr/>
            </a:pPr>
            <a:r>
              <a:rPr lang="zh-CN" altLang="zh-CN" sz="2400" b="0" dirty="0" smtClean="0">
                <a:latin typeface="微软雅黑" panose="020B0503020204020204" pitchFamily="34" charset="-122"/>
                <a:ea typeface="微软雅黑" panose="020B0503020204020204" pitchFamily="34" charset="-122"/>
              </a:rPr>
              <a:t>然后依据</a:t>
            </a:r>
            <a:r>
              <a:rPr lang="zh-CN" altLang="zh-CN" sz="2400" b="0" dirty="0" smtClean="0">
                <a:solidFill>
                  <a:srgbClr val="FF0000"/>
                </a:solidFill>
                <a:latin typeface="微软雅黑" panose="020B0503020204020204" pitchFamily="34" charset="-122"/>
                <a:ea typeface="微软雅黑" panose="020B0503020204020204" pitchFamily="34" charset="-122"/>
              </a:rPr>
              <a:t>少数服从多数</a:t>
            </a:r>
            <a:r>
              <a:rPr lang="zh-CN" altLang="zh-CN" sz="2400" b="0" dirty="0" smtClean="0">
                <a:latin typeface="微软雅黑" panose="020B0503020204020204" pitchFamily="34" charset="-122"/>
                <a:ea typeface="微软雅黑" panose="020B0503020204020204" pitchFamily="34" charset="-122"/>
              </a:rPr>
              <a:t>的原理，就可以对测试样本进行分类</a:t>
            </a:r>
            <a:endParaRPr lang="en-US" altLang="zh-CN" sz="2400" b="0" dirty="0" smtClean="0">
              <a:latin typeface="微软雅黑" panose="020B0503020204020204" pitchFamily="34" charset="-122"/>
              <a:ea typeface="微软雅黑" panose="020B0503020204020204" pitchFamily="34" charset="-122"/>
            </a:endParaRPr>
          </a:p>
          <a:p>
            <a:pPr lvl="2" eaLnBrk="1" hangingPunct="1">
              <a:buClr>
                <a:srgbClr val="99CC00"/>
              </a:buClr>
              <a:defRPr/>
            </a:pPr>
            <a:r>
              <a:rPr lang="en-US" altLang="zh-CN" sz="2800" b="0" dirty="0" smtClean="0">
                <a:latin typeface="微软雅黑" panose="020B0503020204020204" pitchFamily="34" charset="-122"/>
                <a:ea typeface="微软雅黑" panose="020B0503020204020204" pitchFamily="34" charset="-122"/>
              </a:rPr>
              <a:t>K</a:t>
            </a:r>
            <a:r>
              <a:rPr lang="zh-CN" altLang="zh-CN" sz="2800" b="0" dirty="0" smtClean="0">
                <a:latin typeface="微软雅黑" panose="020B0503020204020204" pitchFamily="34" charset="-122"/>
                <a:ea typeface="微软雅黑" panose="020B0503020204020204" pitchFamily="34" charset="-122"/>
              </a:rPr>
              <a:t>近邻算法比较容易理解，但是计算过程却相对复杂，它需要计算出</a:t>
            </a:r>
            <a:r>
              <a:rPr lang="zh-CN" altLang="zh-CN" sz="2800" b="0" dirty="0" smtClean="0">
                <a:solidFill>
                  <a:srgbClr val="FF0000"/>
                </a:solidFill>
                <a:latin typeface="微软雅黑" panose="020B0503020204020204" pitchFamily="34" charset="-122"/>
                <a:ea typeface="微软雅黑" panose="020B0503020204020204" pitchFamily="34" charset="-122"/>
              </a:rPr>
              <a:t>每个数据中心与其他数据的关系</a:t>
            </a:r>
            <a:r>
              <a:rPr lang="zh-CN" altLang="zh-CN" sz="2800" b="0" dirty="0" smtClean="0">
                <a:latin typeface="微软雅黑" panose="020B0503020204020204" pitchFamily="34" charset="-122"/>
                <a:ea typeface="微软雅黑" panose="020B0503020204020204" pitchFamily="34" charset="-122"/>
              </a:rPr>
              <a:t>，并且进行</a:t>
            </a:r>
            <a:r>
              <a:rPr lang="zh-CN" altLang="zh-CN" sz="2800" b="0" dirty="0" smtClean="0">
                <a:solidFill>
                  <a:srgbClr val="FF0000"/>
                </a:solidFill>
                <a:latin typeface="微软雅黑" panose="020B0503020204020204" pitchFamily="34" charset="-122"/>
                <a:ea typeface="微软雅黑" panose="020B0503020204020204" pitchFamily="34" charset="-122"/>
              </a:rPr>
              <a:t>排序</a:t>
            </a:r>
            <a:endParaRPr lang="zh-CN" altLang="en-US" sz="2800" b="0" dirty="0" smtClean="0">
              <a:solidFill>
                <a:srgbClr val="FF0000"/>
              </a:solidFill>
              <a:latin typeface="微软雅黑" panose="020B0503020204020204" pitchFamily="34" charset="-122"/>
              <a:ea typeface="微软雅黑" panose="020B0503020204020204" pitchFamily="34" charset="-122"/>
            </a:endParaRPr>
          </a:p>
          <a:p>
            <a:pPr lvl="1" eaLnBrk="1" hangingPunct="1">
              <a:buClr>
                <a:srgbClr val="009999"/>
              </a:buClr>
              <a:defRPr/>
            </a:pPr>
            <a:r>
              <a:rPr lang="zh-CN" altLang="zh-CN" sz="2800" b="0" dirty="0" smtClean="0">
                <a:latin typeface="微软雅黑" panose="020B0503020204020204" pitchFamily="34" charset="-122"/>
                <a:ea typeface="微软雅黑" panose="020B0503020204020204" pitchFamily="34" charset="-122"/>
              </a:rPr>
              <a:t>算法描述</a:t>
            </a:r>
            <a:endParaRPr lang="zh-CN" altLang="en-US" sz="2800" b="0" kern="0" dirty="0" smtClean="0">
              <a:solidFill>
                <a:srgbClr val="000000"/>
              </a:solidFill>
              <a:latin typeface="微软雅黑" panose="020B0503020204020204" pitchFamily="34" charset="-122"/>
              <a:ea typeface="微软雅黑" panose="020B0503020204020204" pitchFamily="34" charset="-122"/>
            </a:endParaRPr>
          </a:p>
          <a:p>
            <a:pPr lvl="2" eaLnBrk="1" hangingPunct="1">
              <a:buClr>
                <a:srgbClr val="99CC00"/>
              </a:buClr>
              <a:defRPr/>
            </a:pPr>
            <a:r>
              <a:rPr lang="zh-CN" altLang="zh-CN" sz="2800" b="0" dirty="0" smtClean="0">
                <a:latin typeface="微软雅黑" panose="020B0503020204020204" pitchFamily="34" charset="-122"/>
                <a:ea typeface="微软雅黑" panose="020B0503020204020204" pitchFamily="34" charset="-122"/>
              </a:rPr>
              <a:t>计算测试数据与每一个训练数据之间的</a:t>
            </a:r>
            <a:r>
              <a:rPr lang="zh-CN" altLang="zh-CN" sz="2800" b="0" dirty="0" smtClean="0">
                <a:solidFill>
                  <a:srgbClr val="FF0000"/>
                </a:solidFill>
                <a:latin typeface="微软雅黑" panose="020B0503020204020204" pitchFamily="34" charset="-122"/>
                <a:ea typeface="微软雅黑" panose="020B0503020204020204" pitchFamily="34" charset="-122"/>
              </a:rPr>
              <a:t>距离</a:t>
            </a:r>
            <a:r>
              <a:rPr lang="zh-CN" altLang="zh-CN" sz="2800" b="0" dirty="0" smtClean="0">
                <a:latin typeface="微软雅黑" panose="020B0503020204020204" pitchFamily="34" charset="-122"/>
                <a:ea typeface="微软雅黑" panose="020B0503020204020204" pitchFamily="34" charset="-122"/>
              </a:rPr>
              <a:t>；</a:t>
            </a:r>
            <a:endParaRPr lang="zh-CN" altLang="zh-CN" sz="2800" b="0" dirty="0" smtClean="0">
              <a:latin typeface="微软雅黑" panose="020B0503020204020204" pitchFamily="34" charset="-122"/>
              <a:ea typeface="微软雅黑" panose="020B0503020204020204" pitchFamily="34" charset="-122"/>
            </a:endParaRPr>
          </a:p>
          <a:p>
            <a:pPr lvl="2" eaLnBrk="1" hangingPunct="1">
              <a:buClr>
                <a:srgbClr val="99CC00"/>
              </a:buClr>
              <a:defRPr/>
            </a:pPr>
            <a:r>
              <a:rPr lang="zh-CN" altLang="zh-CN" sz="2800" b="0" dirty="0" smtClean="0">
                <a:latin typeface="微软雅黑" panose="020B0503020204020204" pitchFamily="34" charset="-122"/>
                <a:ea typeface="微软雅黑" panose="020B0503020204020204" pitchFamily="34" charset="-122"/>
              </a:rPr>
              <a:t>按照距离的</a:t>
            </a:r>
            <a:r>
              <a:rPr lang="zh-CN" altLang="zh-CN" sz="2800" b="0" dirty="0" smtClean="0">
                <a:solidFill>
                  <a:srgbClr val="FF0000"/>
                </a:solidFill>
                <a:latin typeface="微软雅黑" panose="020B0503020204020204" pitchFamily="34" charset="-122"/>
                <a:ea typeface="微软雅黑" panose="020B0503020204020204" pitchFamily="34" charset="-122"/>
              </a:rPr>
              <a:t>递增关系进行排序</a:t>
            </a:r>
            <a:r>
              <a:rPr lang="zh-CN" altLang="zh-CN" sz="2800" b="0" dirty="0" smtClean="0">
                <a:latin typeface="微软雅黑" panose="020B0503020204020204" pitchFamily="34" charset="-122"/>
                <a:ea typeface="微软雅黑" panose="020B0503020204020204" pitchFamily="34" charset="-122"/>
              </a:rPr>
              <a:t>；</a:t>
            </a:r>
            <a:endParaRPr lang="zh-CN" altLang="zh-CN" sz="2800" b="0" dirty="0" smtClean="0">
              <a:latin typeface="微软雅黑" panose="020B0503020204020204" pitchFamily="34" charset="-122"/>
              <a:ea typeface="微软雅黑" panose="020B0503020204020204" pitchFamily="34" charset="-122"/>
            </a:endParaRPr>
          </a:p>
          <a:p>
            <a:pPr lvl="2" eaLnBrk="1" hangingPunct="1">
              <a:buClr>
                <a:srgbClr val="99CC00"/>
              </a:buClr>
              <a:defRPr/>
            </a:pPr>
            <a:r>
              <a:rPr lang="zh-CN" altLang="zh-CN" sz="2800" b="0" dirty="0" smtClean="0">
                <a:latin typeface="微软雅黑" panose="020B0503020204020204" pitchFamily="34" charset="-122"/>
                <a:ea typeface="微软雅黑" panose="020B0503020204020204" pitchFamily="34" charset="-122"/>
              </a:rPr>
              <a:t>选取距离</a:t>
            </a:r>
            <a:r>
              <a:rPr lang="zh-CN" altLang="zh-CN" sz="2800" b="0" dirty="0" smtClean="0">
                <a:solidFill>
                  <a:srgbClr val="FF0000"/>
                </a:solidFill>
                <a:latin typeface="微软雅黑" panose="020B0503020204020204" pitchFamily="34" charset="-122"/>
                <a:ea typeface="微软雅黑" panose="020B0503020204020204" pitchFamily="34" charset="-122"/>
              </a:rPr>
              <a:t>最小</a:t>
            </a:r>
            <a:r>
              <a:rPr lang="zh-CN" altLang="zh-CN" sz="2800" b="0" dirty="0" smtClean="0">
                <a:latin typeface="微软雅黑" panose="020B0503020204020204" pitchFamily="34" charset="-122"/>
                <a:ea typeface="微软雅黑" panose="020B0503020204020204" pitchFamily="34" charset="-122"/>
              </a:rPr>
              <a:t>的</a:t>
            </a:r>
            <a:r>
              <a:rPr lang="en-US" altLang="zh-CN" sz="2800" b="0" dirty="0" smtClean="0">
                <a:latin typeface="微软雅黑" panose="020B0503020204020204" pitchFamily="34" charset="-122"/>
                <a:ea typeface="微软雅黑" panose="020B0503020204020204" pitchFamily="34" charset="-122"/>
              </a:rPr>
              <a:t>K</a:t>
            </a:r>
            <a:r>
              <a:rPr lang="zh-CN" altLang="zh-CN" sz="2800" b="0" dirty="0" smtClean="0">
                <a:latin typeface="微软雅黑" panose="020B0503020204020204" pitchFamily="34" charset="-122"/>
                <a:ea typeface="微软雅黑" panose="020B0503020204020204" pitchFamily="34" charset="-122"/>
              </a:rPr>
              <a:t>个点；</a:t>
            </a:r>
            <a:endParaRPr lang="zh-CN" altLang="zh-CN" sz="2800" b="0" dirty="0" smtClean="0">
              <a:latin typeface="微软雅黑" panose="020B0503020204020204" pitchFamily="34" charset="-122"/>
              <a:ea typeface="微软雅黑" panose="020B0503020204020204" pitchFamily="34" charset="-122"/>
            </a:endParaRPr>
          </a:p>
          <a:p>
            <a:pPr lvl="2" eaLnBrk="1" hangingPunct="1">
              <a:buClr>
                <a:srgbClr val="99CC00"/>
              </a:buClr>
              <a:defRPr/>
            </a:pPr>
            <a:r>
              <a:rPr lang="zh-CN" altLang="zh-CN" sz="2800" b="0" dirty="0" smtClean="0">
                <a:latin typeface="微软雅黑" panose="020B0503020204020204" pitchFamily="34" charset="-122"/>
                <a:ea typeface="微软雅黑" panose="020B0503020204020204" pitchFamily="34" charset="-122"/>
              </a:rPr>
              <a:t>确定前</a:t>
            </a:r>
            <a:r>
              <a:rPr lang="en-US" altLang="zh-CN" sz="2800" b="0" dirty="0" smtClean="0">
                <a:latin typeface="微软雅黑" panose="020B0503020204020204" pitchFamily="34" charset="-122"/>
                <a:ea typeface="微软雅黑" panose="020B0503020204020204" pitchFamily="34" charset="-122"/>
              </a:rPr>
              <a:t>K</a:t>
            </a:r>
            <a:r>
              <a:rPr lang="zh-CN" altLang="zh-CN" sz="2800" b="0" dirty="0" smtClean="0">
                <a:latin typeface="微软雅黑" panose="020B0503020204020204" pitchFamily="34" charset="-122"/>
                <a:ea typeface="微软雅黑" panose="020B0503020204020204" pitchFamily="34" charset="-122"/>
              </a:rPr>
              <a:t>个点所在类别的</a:t>
            </a:r>
            <a:r>
              <a:rPr lang="zh-CN" altLang="zh-CN" sz="2800" b="0" dirty="0" smtClean="0">
                <a:solidFill>
                  <a:srgbClr val="FF0000"/>
                </a:solidFill>
                <a:latin typeface="微软雅黑" panose="020B0503020204020204" pitchFamily="34" charset="-122"/>
                <a:ea typeface="微软雅黑" panose="020B0503020204020204" pitchFamily="34" charset="-122"/>
              </a:rPr>
              <a:t>出现频率</a:t>
            </a:r>
            <a:r>
              <a:rPr lang="zh-CN" altLang="zh-CN" sz="2800" b="0" dirty="0" smtClean="0">
                <a:latin typeface="微软雅黑" panose="020B0503020204020204" pitchFamily="34" charset="-122"/>
                <a:ea typeface="微软雅黑" panose="020B0503020204020204" pitchFamily="34" charset="-122"/>
              </a:rPr>
              <a:t>；</a:t>
            </a:r>
            <a:endParaRPr lang="zh-CN" altLang="zh-CN" sz="2800" b="0" dirty="0" smtClean="0">
              <a:latin typeface="微软雅黑" panose="020B0503020204020204" pitchFamily="34" charset="-122"/>
              <a:ea typeface="微软雅黑" panose="020B0503020204020204" pitchFamily="34" charset="-122"/>
            </a:endParaRPr>
          </a:p>
          <a:p>
            <a:pPr lvl="2" eaLnBrk="1" hangingPunct="1">
              <a:buClr>
                <a:srgbClr val="99CC00"/>
              </a:buClr>
              <a:defRPr/>
            </a:pPr>
            <a:r>
              <a:rPr lang="zh-CN" altLang="zh-CN" sz="2800" b="0" dirty="0" smtClean="0">
                <a:latin typeface="微软雅黑" panose="020B0503020204020204" pitchFamily="34" charset="-122"/>
                <a:ea typeface="微软雅黑" panose="020B0503020204020204" pitchFamily="34" charset="-122"/>
              </a:rPr>
              <a:t>返回前</a:t>
            </a:r>
            <a:r>
              <a:rPr lang="en-US" altLang="zh-CN" sz="2800" b="0" dirty="0" smtClean="0">
                <a:latin typeface="微软雅黑" panose="020B0503020204020204" pitchFamily="34" charset="-122"/>
                <a:ea typeface="微软雅黑" panose="020B0503020204020204" pitchFamily="34" charset="-122"/>
              </a:rPr>
              <a:t>K</a:t>
            </a:r>
            <a:r>
              <a:rPr lang="zh-CN" altLang="zh-CN" sz="2800" b="0" dirty="0" smtClean="0">
                <a:latin typeface="微软雅黑" panose="020B0503020204020204" pitchFamily="34" charset="-122"/>
                <a:ea typeface="微软雅黑" panose="020B0503020204020204" pitchFamily="34" charset="-122"/>
              </a:rPr>
              <a:t>个点中出现频率</a:t>
            </a:r>
            <a:r>
              <a:rPr lang="zh-CN" altLang="zh-CN" sz="2800" b="0" dirty="0" smtClean="0">
                <a:solidFill>
                  <a:srgbClr val="FF0000"/>
                </a:solidFill>
                <a:latin typeface="微软雅黑" panose="020B0503020204020204" pitchFamily="34" charset="-122"/>
                <a:ea typeface="微软雅黑" panose="020B0503020204020204" pitchFamily="34" charset="-122"/>
              </a:rPr>
              <a:t>最高</a:t>
            </a:r>
            <a:r>
              <a:rPr lang="zh-CN" altLang="zh-CN" sz="2800" b="0" dirty="0" smtClean="0">
                <a:latin typeface="微软雅黑" panose="020B0503020204020204" pitchFamily="34" charset="-122"/>
                <a:ea typeface="微软雅黑" panose="020B0503020204020204" pitchFamily="34" charset="-122"/>
              </a:rPr>
              <a:t>的类别作为测试数据的</a:t>
            </a:r>
            <a:r>
              <a:rPr lang="zh-CN" altLang="zh-CN" sz="2800" b="0" dirty="0" smtClean="0">
                <a:solidFill>
                  <a:srgbClr val="FF0000"/>
                </a:solidFill>
                <a:latin typeface="微软雅黑" panose="020B0503020204020204" pitchFamily="34" charset="-122"/>
                <a:ea typeface="微软雅黑" panose="020B0503020204020204" pitchFamily="34" charset="-122"/>
              </a:rPr>
              <a:t>预测分类</a:t>
            </a:r>
            <a:r>
              <a:rPr lang="zh-CN" altLang="zh-CN" sz="2800" b="0" dirty="0" smtClean="0">
                <a:latin typeface="微软雅黑" panose="020B0503020204020204" pitchFamily="34" charset="-122"/>
                <a:ea typeface="微软雅黑" panose="020B0503020204020204" pitchFamily="34" charset="-122"/>
              </a:rPr>
              <a:t>。</a:t>
            </a:r>
            <a:endParaRPr lang="zh-CN" altLang="zh-CN" sz="2800" b="0" dirty="0" smtClean="0">
              <a:latin typeface="微软雅黑" panose="020B0503020204020204" pitchFamily="34" charset="-122"/>
              <a:ea typeface="微软雅黑" panose="020B0503020204020204" pitchFamily="34" charset="-122"/>
            </a:endParaRPr>
          </a:p>
          <a:p>
            <a:pPr lvl="4" eaLnBrk="1" hangingPunct="1">
              <a:buClr>
                <a:srgbClr val="99CC00"/>
              </a:buClr>
              <a:defRPr/>
            </a:pPr>
            <a:endParaRPr lang="en-US" altLang="zh-CN" sz="2400" dirty="0" smtClean="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blinds(horizontal)">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dissolv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dissolv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dissolve">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slide(fromBottom)">
                                      <p:cBhvr>
                                        <p:cTn id="27" dur="500"/>
                                        <p:tgtEl>
                                          <p:spTgt spid="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blinds(horizontal)">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blinds(horizontal)">
                                      <p:cBhvr>
                                        <p:cTn id="37" dur="500"/>
                                        <p:tgtEl>
                                          <p:spTgt spid="9">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blinds(horizontal)">
                                      <p:cBhvr>
                                        <p:cTn id="42" dur="500"/>
                                        <p:tgtEl>
                                          <p:spTgt spid="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blinds(horizontal)">
                                      <p:cBhvr>
                                        <p:cTn id="47" dur="500"/>
                                        <p:tgtEl>
                                          <p:spTgt spid="9">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
                                            <p:txEl>
                                              <p:pRg st="11" end="11"/>
                                            </p:txEl>
                                          </p:spTgt>
                                        </p:tgtEl>
                                        <p:attrNameLst>
                                          <p:attrName>style.visibility</p:attrName>
                                        </p:attrNameLst>
                                      </p:cBhvr>
                                      <p:to>
                                        <p:strVal val="visible"/>
                                      </p:to>
                                    </p:set>
                                    <p:animEffect transition="in" filter="blinds(horizontal)">
                                      <p:cBhvr>
                                        <p:cTn id="5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4413151" y="15925"/>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endParaRPr lang="zh-CN" altLang="en-US" sz="3800" dirty="0">
              <a:sym typeface="+mn-lt"/>
            </a:endParaRPr>
          </a:p>
        </p:txBody>
      </p:sp>
      <p:sp>
        <p:nvSpPr>
          <p:cNvPr id="2" name="矩形 1"/>
          <p:cNvSpPr/>
          <p:nvPr/>
        </p:nvSpPr>
        <p:spPr>
          <a:xfrm>
            <a:off x="4773191" y="6888623"/>
            <a:ext cx="332014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使用空间分割法的机器学习 </a:t>
            </a:r>
            <a:endParaRPr lang="zh-CN" altLang="en-US" sz="2000" dirty="0">
              <a:latin typeface="微软雅黑" panose="020B0503020204020204" pitchFamily="34" charset="-122"/>
              <a:ea typeface="微软雅黑" panose="020B0503020204020204" pitchFamily="34" charset="-122"/>
            </a:endParaRPr>
          </a:p>
        </p:txBody>
      </p:sp>
      <p:pic>
        <p:nvPicPr>
          <p:cNvPr id="717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72991" y="698115"/>
            <a:ext cx="6264696" cy="609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0"/>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08695" y="808013"/>
            <a:ext cx="11089232"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eaLnBrk="1" hangingPunct="1">
              <a:buClr>
                <a:srgbClr val="009999"/>
              </a:buClr>
              <a:defRPr/>
            </a:pPr>
            <a:r>
              <a:rPr lang="zh-CN" altLang="zh-CN" sz="2400" b="0" dirty="0" smtClean="0">
                <a:latin typeface="微软雅黑" panose="020B0503020204020204" pitchFamily="34" charset="-122"/>
                <a:ea typeface="微软雅黑" panose="020B0503020204020204" pitchFamily="34" charset="-122"/>
              </a:rPr>
              <a:t>例</a:t>
            </a:r>
            <a:r>
              <a:rPr lang="zh-CN" altLang="en-US" sz="2400" b="0" dirty="0" smtClean="0">
                <a:latin typeface="微软雅黑" panose="020B0503020204020204" pitchFamily="34" charset="-122"/>
                <a:ea typeface="微软雅黑" panose="020B0503020204020204" pitchFamily="34" charset="-122"/>
              </a:rPr>
              <a:t>：</a:t>
            </a:r>
            <a:r>
              <a:rPr lang="zh-CN" altLang="zh-CN" sz="2400" b="0" dirty="0" smtClean="0">
                <a:latin typeface="微软雅黑" panose="020B0503020204020204" pitchFamily="34" charset="-122"/>
                <a:ea typeface="微软雅黑" panose="020B0503020204020204" pitchFamily="34" charset="-122"/>
              </a:rPr>
              <a:t>某电影院最近要上映一部新的电影《绿皮书》，推广部要策划一系列活动邀请部分会员参加，已知</a:t>
            </a:r>
            <a:r>
              <a:rPr lang="en-US" altLang="zh-CN" sz="2400" b="0" dirty="0" smtClean="0">
                <a:latin typeface="微软雅黑" panose="020B0503020204020204" pitchFamily="34" charset="-122"/>
                <a:ea typeface="微软雅黑" panose="020B0503020204020204" pitchFamily="34" charset="-122"/>
              </a:rPr>
              <a:t>A</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B</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C</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D</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E</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F</a:t>
            </a:r>
            <a:r>
              <a:rPr lang="zh-CN" altLang="zh-CN" sz="2400" b="0" dirty="0" smtClean="0">
                <a:latin typeface="微软雅黑" panose="020B0503020204020204" pitchFamily="34" charset="-122"/>
                <a:ea typeface="微软雅黑" panose="020B0503020204020204" pitchFamily="34" charset="-122"/>
              </a:rPr>
              <a:t>等六位</a:t>
            </a:r>
            <a:r>
              <a:rPr lang="en-US" altLang="zh-CN" sz="2400" b="0" dirty="0" smtClean="0">
                <a:latin typeface="微软雅黑" panose="020B0503020204020204" pitchFamily="34" charset="-122"/>
                <a:ea typeface="微软雅黑" panose="020B0503020204020204" pitchFamily="34" charset="-122"/>
              </a:rPr>
              <a:t>VIP</a:t>
            </a:r>
            <a:r>
              <a:rPr lang="zh-CN" altLang="zh-CN" sz="2400" b="0" dirty="0" smtClean="0">
                <a:latin typeface="微软雅黑" panose="020B0503020204020204" pitchFamily="34" charset="-122"/>
                <a:ea typeface="微软雅黑" panose="020B0503020204020204" pitchFamily="34" charset="-122"/>
              </a:rPr>
              <a:t>会员的近期观影记录，如表</a:t>
            </a:r>
            <a:r>
              <a:rPr lang="en-US" altLang="zh-CN" sz="2400" b="0" dirty="0" smtClean="0">
                <a:latin typeface="微软雅黑" panose="020B0503020204020204" pitchFamily="34" charset="-122"/>
                <a:ea typeface="微软雅黑" panose="020B0503020204020204" pitchFamily="34" charset="-122"/>
              </a:rPr>
              <a:t>1</a:t>
            </a:r>
            <a:r>
              <a:rPr lang="zh-CN" altLang="zh-CN" sz="2400" b="0" dirty="0" smtClean="0">
                <a:latin typeface="微软雅黑" panose="020B0503020204020204" pitchFamily="34" charset="-122"/>
                <a:ea typeface="微软雅黑" panose="020B0503020204020204" pitchFamily="34" charset="-122"/>
              </a:rPr>
              <a:t>所示。其中，会员</a:t>
            </a:r>
            <a:r>
              <a:rPr lang="en-US" altLang="zh-CN" sz="2400" b="0" dirty="0" smtClean="0">
                <a:latin typeface="微软雅黑" panose="020B0503020204020204" pitchFamily="34" charset="-122"/>
                <a:ea typeface="微软雅黑" panose="020B0503020204020204" pitchFamily="34" charset="-122"/>
              </a:rPr>
              <a:t>A</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B</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D</a:t>
            </a:r>
            <a:r>
              <a:rPr lang="zh-CN" altLang="zh-CN" sz="2400" b="0" dirty="0" smtClean="0">
                <a:latin typeface="微软雅黑" panose="020B0503020204020204" pitchFamily="34" charset="-122"/>
                <a:ea typeface="微软雅黑" panose="020B0503020204020204" pitchFamily="34" charset="-122"/>
              </a:rPr>
              <a:t>对该电影表现出观影兴趣，因此推广部试图根据</a:t>
            </a:r>
            <a:r>
              <a:rPr lang="zh-CN" altLang="en-US" sz="2400" b="0" dirty="0" smtClean="0">
                <a:latin typeface="微软雅黑" panose="020B0503020204020204" pitchFamily="34" charset="-122"/>
                <a:ea typeface="微软雅黑" panose="020B0503020204020204" pitchFamily="34" charset="-122"/>
              </a:rPr>
              <a:t>表</a:t>
            </a:r>
            <a:r>
              <a:rPr lang="en-US" altLang="zh-CN" sz="2400" b="0" dirty="0" smtClean="0">
                <a:latin typeface="微软雅黑" panose="020B0503020204020204" pitchFamily="34" charset="-122"/>
                <a:ea typeface="微软雅黑" panose="020B0503020204020204" pitchFamily="34" charset="-122"/>
              </a:rPr>
              <a:t>1</a:t>
            </a:r>
            <a:r>
              <a:rPr lang="zh-CN" altLang="zh-CN" sz="2400" b="0" dirty="0" smtClean="0">
                <a:latin typeface="微软雅黑" panose="020B0503020204020204" pitchFamily="34" charset="-122"/>
                <a:ea typeface="微软雅黑" panose="020B0503020204020204" pitchFamily="34" charset="-122"/>
              </a:rPr>
              <a:t>的近期观影数据了解其它观众的观影兴趣，以便确定活动邀请名单。</a:t>
            </a:r>
            <a:endParaRPr lang="zh-CN" altLang="zh-CN" sz="2400" b="0" dirty="0" smtClean="0">
              <a:latin typeface="微软雅黑" panose="020B0503020204020204" pitchFamily="34" charset="-122"/>
              <a:ea typeface="微软雅黑" panose="020B0503020204020204" pitchFamily="34" charset="-122"/>
            </a:endParaRPr>
          </a:p>
          <a:p>
            <a:pPr lvl="4" eaLnBrk="1" hangingPunct="1">
              <a:buClr>
                <a:srgbClr val="99CC00"/>
              </a:buClr>
              <a:defRPr/>
            </a:pPr>
            <a:endParaRPr lang="en-US" altLang="zh-CN" sz="2400" dirty="0" smtClean="0"/>
          </a:p>
        </p:txBody>
      </p:sp>
      <p:graphicFrame>
        <p:nvGraphicFramePr>
          <p:cNvPr id="6" name="表格 5"/>
          <p:cNvGraphicFramePr>
            <a:graphicFrameLocks noGrp="1"/>
          </p:cNvGraphicFramePr>
          <p:nvPr/>
        </p:nvGraphicFramePr>
        <p:xfrm>
          <a:off x="1748855" y="2464194"/>
          <a:ext cx="9649072" cy="4248475"/>
        </p:xfrm>
        <a:graphic>
          <a:graphicData uri="http://schemas.openxmlformats.org/drawingml/2006/table">
            <a:tbl>
              <a:tblPr/>
              <a:tblGrid>
                <a:gridCol w="1029338"/>
                <a:gridCol w="2869315"/>
                <a:gridCol w="2966226"/>
                <a:gridCol w="2784193"/>
              </a:tblGrid>
              <a:tr h="386225">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序号</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电影名称</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电影类型</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6225">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1</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《无名之辈》</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剧情</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搞笑</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C</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D</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F</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386225">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2</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《邪不压正》</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搞笑</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爱情</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动作</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B</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D</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E</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386225">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3</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《流浪地球》</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科幻</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dirty="0">
                          <a:latin typeface="微软雅黑" panose="020B0503020204020204" pitchFamily="34" charset="-122"/>
                          <a:ea typeface="微软雅黑" panose="020B0503020204020204" pitchFamily="34" charset="-122"/>
                          <a:cs typeface="Times New Roman" panose="02020603050405020304"/>
                        </a:rPr>
                        <a:t>A</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B</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C</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D</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F</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386225">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4</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《疯狂地球人》</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喜剧</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剧情</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科幻</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B</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C</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D</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E</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F</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386225">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5</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《熊出没</a:t>
                      </a:r>
                      <a:r>
                        <a:rPr lang="en-US" sz="2000" kern="100">
                          <a:latin typeface="微软雅黑" panose="020B0503020204020204" pitchFamily="34" charset="-122"/>
                          <a:ea typeface="微软雅黑" panose="020B0503020204020204" pitchFamily="34" charset="-122"/>
                          <a:cs typeface="Times New Roman" panose="02020603050405020304"/>
                        </a:rPr>
                        <a:t>·</a:t>
                      </a:r>
                      <a:r>
                        <a:rPr lang="zh-CN" sz="2000" kern="100">
                          <a:latin typeface="微软雅黑" panose="020B0503020204020204" pitchFamily="34" charset="-122"/>
                          <a:ea typeface="微软雅黑" panose="020B0503020204020204" pitchFamily="34" charset="-122"/>
                          <a:cs typeface="Times New Roman" panose="02020603050405020304"/>
                        </a:rPr>
                        <a:t>原始时代》</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剧情</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搞笑</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喜剧</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E</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386225">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6</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《飞驰人生》</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喜剧</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动作</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A</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C</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D</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E</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386225">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7</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《阿丽塔</a:t>
                      </a:r>
                      <a:r>
                        <a:rPr lang="en-US" sz="2000" kern="100">
                          <a:latin typeface="微软雅黑" panose="020B0503020204020204" pitchFamily="34" charset="-122"/>
                          <a:ea typeface="微软雅黑" panose="020B0503020204020204" pitchFamily="34" charset="-122"/>
                          <a:cs typeface="Times New Roman" panose="02020603050405020304"/>
                        </a:rPr>
                        <a:t>·</a:t>
                      </a:r>
                      <a:r>
                        <a:rPr lang="zh-CN" sz="2000" kern="100">
                          <a:latin typeface="微软雅黑" panose="020B0503020204020204" pitchFamily="34" charset="-122"/>
                          <a:ea typeface="微软雅黑" panose="020B0503020204020204" pitchFamily="34" charset="-122"/>
                          <a:cs typeface="Times New Roman" panose="02020603050405020304"/>
                        </a:rPr>
                        <a:t>战斗天使》</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动作</a:t>
                      </a:r>
                      <a:r>
                        <a:rPr lang="en-US" sz="2000" kern="100" dirty="0">
                          <a:latin typeface="微软雅黑" panose="020B0503020204020204" pitchFamily="34" charset="-122"/>
                          <a:ea typeface="微软雅黑" panose="020B0503020204020204" pitchFamily="34" charset="-122"/>
                          <a:cs typeface="Times New Roman" panose="02020603050405020304"/>
                        </a:rPr>
                        <a:t> | </a:t>
                      </a:r>
                      <a:r>
                        <a:rPr lang="zh-CN" sz="2000" kern="100" dirty="0">
                          <a:latin typeface="微软雅黑" panose="020B0503020204020204" pitchFamily="34" charset="-122"/>
                          <a:ea typeface="微软雅黑" panose="020B0503020204020204" pitchFamily="34" charset="-122"/>
                          <a:cs typeface="Times New Roman" panose="02020603050405020304"/>
                        </a:rPr>
                        <a:t>冒险</a:t>
                      </a:r>
                      <a:r>
                        <a:rPr lang="en-US" sz="2000" kern="100" dirty="0">
                          <a:latin typeface="微软雅黑" panose="020B0503020204020204" pitchFamily="34" charset="-122"/>
                          <a:ea typeface="微软雅黑" panose="020B0503020204020204" pitchFamily="34" charset="-122"/>
                          <a:cs typeface="Times New Roman" panose="02020603050405020304"/>
                        </a:rPr>
                        <a:t> | </a:t>
                      </a:r>
                      <a:r>
                        <a:rPr lang="zh-CN" sz="2000" kern="100" dirty="0">
                          <a:latin typeface="微软雅黑" panose="020B0503020204020204" pitchFamily="34" charset="-122"/>
                          <a:ea typeface="微软雅黑" panose="020B0503020204020204" pitchFamily="34" charset="-122"/>
                          <a:cs typeface="Times New Roman" panose="02020603050405020304"/>
                        </a:rPr>
                        <a:t>爱情</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A</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B</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E</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386225">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8</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《一出好戏》</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喜剧</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动画</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冒险</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B</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C</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D</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F</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386225">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9</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《我不是药神》</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搞笑</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剧情</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A</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B</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C</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D</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E</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F</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386225">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10</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《廉政风云》</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犯罪</a:t>
                      </a:r>
                      <a:r>
                        <a:rPr lang="en-US" sz="2000" kern="100">
                          <a:latin typeface="微软雅黑" panose="020B0503020204020204" pitchFamily="34" charset="-122"/>
                          <a:ea typeface="微软雅黑" panose="020B0503020204020204" pitchFamily="34" charset="-122"/>
                          <a:cs typeface="Times New Roman" panose="02020603050405020304"/>
                        </a:rPr>
                        <a:t> | </a:t>
                      </a:r>
                      <a:r>
                        <a:rPr lang="zh-CN" sz="2000" kern="100">
                          <a:latin typeface="微软雅黑" panose="020B0503020204020204" pitchFamily="34" charset="-122"/>
                          <a:ea typeface="微软雅黑" panose="020B0503020204020204" pitchFamily="34" charset="-122"/>
                          <a:cs typeface="Times New Roman" panose="02020603050405020304"/>
                        </a:rPr>
                        <a:t>悬疑</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latin typeface="微软雅黑" panose="020B0503020204020204" pitchFamily="34" charset="-122"/>
                          <a:ea typeface="微软雅黑" panose="020B0503020204020204" pitchFamily="34" charset="-122"/>
                          <a:cs typeface="Times New Roman" panose="02020603050405020304"/>
                        </a:rPr>
                        <a:t>C</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F</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387073" name="Rectangle 1"/>
          <p:cNvSpPr>
            <a:spLocks noChangeArrowheads="1"/>
          </p:cNvSpPr>
          <p:nvPr/>
        </p:nvSpPr>
        <p:spPr bwMode="auto">
          <a:xfrm>
            <a:off x="4792874" y="6856685"/>
            <a:ext cx="4084773" cy="646331"/>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表</a:t>
            </a:r>
            <a:r>
              <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 </a:t>
            </a:r>
            <a:r>
              <a:rPr kumimoji="0" lang="zh-CN" altLang="en-US"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观看电影的会员与电影类型示例</a:t>
            </a:r>
            <a:endParaRPr kumimoji="0" lang="zh-CN" altLang="en-US"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ransition advTm="0"/>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dirty="0"/>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08695" y="808013"/>
            <a:ext cx="11233248"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r>
              <a:rPr lang="zh-CN" altLang="zh-CN" sz="2400" b="0" dirty="0" smtClean="0">
                <a:latin typeface="微软雅黑" panose="020B0503020204020204" pitchFamily="34" charset="-122"/>
                <a:ea typeface="微软雅黑" panose="020B0503020204020204" pitchFamily="34" charset="-122"/>
              </a:rPr>
              <a:t>解：第一步：将表</a:t>
            </a:r>
            <a:r>
              <a:rPr lang="en-US" altLang="zh-CN" sz="2400" b="0" dirty="0" smtClean="0">
                <a:latin typeface="微软雅黑" panose="020B0503020204020204" pitchFamily="34" charset="-122"/>
                <a:ea typeface="微软雅黑" panose="020B0503020204020204" pitchFamily="34" charset="-122"/>
              </a:rPr>
              <a:t>1</a:t>
            </a:r>
            <a:r>
              <a:rPr lang="zh-CN" altLang="zh-CN" sz="2400" b="0" dirty="0" smtClean="0">
                <a:latin typeface="微软雅黑" panose="020B0503020204020204" pitchFamily="34" charset="-122"/>
                <a:ea typeface="微软雅黑" panose="020B0503020204020204" pitchFamily="34" charset="-122"/>
              </a:rPr>
              <a:t>转换为每个会员的观影记录，并通过</a:t>
            </a:r>
            <a:r>
              <a:rPr lang="en-US" altLang="zh-CN" sz="2400" b="0" dirty="0" smtClean="0">
                <a:latin typeface="微软雅黑" panose="020B0503020204020204" pitchFamily="34" charset="-122"/>
                <a:ea typeface="微软雅黑" panose="020B0503020204020204" pitchFamily="34" charset="-122"/>
              </a:rPr>
              <a:t>6.3.2</a:t>
            </a:r>
            <a:r>
              <a:rPr lang="zh-CN" altLang="zh-CN" sz="2400" b="0" dirty="0" smtClean="0">
                <a:latin typeface="微软雅黑" panose="020B0503020204020204" pitchFamily="34" charset="-122"/>
                <a:ea typeface="微软雅黑" panose="020B0503020204020204" pitchFamily="34" charset="-122"/>
              </a:rPr>
              <a:t>的方法将会员的观影记录转化为特征向量，如表</a:t>
            </a:r>
            <a:r>
              <a:rPr lang="en-US" altLang="zh-CN" sz="2400" b="0" dirty="0" smtClean="0">
                <a:latin typeface="微软雅黑" panose="020B0503020204020204" pitchFamily="34" charset="-122"/>
                <a:ea typeface="微软雅黑" panose="020B0503020204020204" pitchFamily="34" charset="-122"/>
              </a:rPr>
              <a:t>2</a:t>
            </a:r>
            <a:r>
              <a:rPr lang="zh-CN" altLang="zh-CN" sz="2400" b="0" dirty="0" smtClean="0">
                <a:latin typeface="微软雅黑" panose="020B0503020204020204" pitchFamily="34" charset="-122"/>
                <a:ea typeface="微软雅黑" panose="020B0503020204020204" pitchFamily="34" charset="-122"/>
              </a:rPr>
              <a:t>所示，为下一步计算用户间相似度做好准备。</a:t>
            </a:r>
            <a:endParaRPr lang="zh-CN" altLang="zh-CN" sz="2400" b="0" dirty="0" smtClean="0">
              <a:latin typeface="微软雅黑" panose="020B0503020204020204" pitchFamily="34" charset="-122"/>
              <a:ea typeface="微软雅黑" panose="020B0503020204020204" pitchFamily="34" charset="-122"/>
            </a:endParaRPr>
          </a:p>
          <a:p>
            <a:pPr lvl="4" eaLnBrk="1" hangingPunct="1">
              <a:buClr>
                <a:srgbClr val="99CC00"/>
              </a:buClr>
              <a:defRPr/>
            </a:pPr>
            <a:endParaRPr lang="en-US" altLang="zh-CN" sz="2400" dirty="0" smtClean="0"/>
          </a:p>
        </p:txBody>
      </p:sp>
      <p:sp>
        <p:nvSpPr>
          <p:cNvPr id="387073" name="Rectangle 1"/>
          <p:cNvSpPr>
            <a:spLocks noChangeArrowheads="1"/>
          </p:cNvSpPr>
          <p:nvPr/>
        </p:nvSpPr>
        <p:spPr bwMode="auto">
          <a:xfrm>
            <a:off x="4792874" y="6856685"/>
            <a:ext cx="4084773" cy="646331"/>
          </a:xfrm>
          <a:prstGeom prst="rect">
            <a:avLst/>
          </a:prstGeom>
          <a:noFill/>
          <a:ln w="9525">
            <a:noFill/>
            <a:miter lim="800000"/>
          </a:ln>
          <a:effectLst/>
        </p:spPr>
        <p:txBody>
          <a:bodyPr vert="horz" wrap="square" lIns="91440" tIns="45720" rIns="91440" bIns="45720" numCol="1" anchor="ctr" anchorCtr="0" compatLnSpc="1">
            <a:spAutoFit/>
          </a:bodyPr>
          <a:lstStyle/>
          <a:p>
            <a:pPr lvl="0" algn="ctr"/>
            <a:r>
              <a:rPr lang="zh-CN" dirty="0" smtClean="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会员观看电影的记录</a:t>
            </a:r>
            <a:endParaRPr lang="zh-CN" altLang="en-US"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10" name="表格 9"/>
          <p:cNvGraphicFramePr>
            <a:graphicFrameLocks noGrp="1"/>
          </p:cNvGraphicFramePr>
          <p:nvPr/>
        </p:nvGraphicFramePr>
        <p:xfrm>
          <a:off x="884759" y="1744117"/>
          <a:ext cx="11521280" cy="4896542"/>
        </p:xfrm>
        <a:graphic>
          <a:graphicData uri="http://schemas.openxmlformats.org/drawingml/2006/table">
            <a:tbl>
              <a:tblPr/>
              <a:tblGrid>
                <a:gridCol w="1309841"/>
                <a:gridCol w="7110339"/>
                <a:gridCol w="3101100"/>
              </a:tblGrid>
              <a:tr h="610208">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会员</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电影名称</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特征向量</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4389">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A</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《流浪地球》</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《飞驰人生》</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《阿丽塔</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战斗天使》</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《我不是药神》</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[0 0 1 0 0 1 1 0 1 0]</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714389">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B</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《邪不压正》</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《流浪地球》</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《疯狂地球人》</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《阿丽塔</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战斗天使》</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《一出好戏》</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《我不是药神》</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[0 1 1 1 0 0 1 1 1 0]</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714389">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C</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《无名之辈》</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《流浪地球》</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《疯狂地球人》</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《飞驰人生》</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《一出好戏》</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《我不是药神》</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《廉政风云》</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[1 0 1 1 0 1 0 1 1 1]</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714389">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D</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《无名之辈 》</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《流浪地球》</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《疯狂地球人》</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《飞驰人生》</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《一出好戏》</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《我不是药神》</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[1 1 1 1 0 1 0 1 1 0]</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714389">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E</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《邪不压正》</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《疯狂地球人》</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《熊出没</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原始时代》</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《飞驰人生》</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《阿丽塔</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战斗天使》</a:t>
                      </a:r>
                      <a:r>
                        <a:rPr lang="en-US" sz="2000" kern="100" dirty="0">
                          <a:latin typeface="微软雅黑" panose="020B0503020204020204" pitchFamily="34" charset="-122"/>
                          <a:ea typeface="微软雅黑" panose="020B0503020204020204" pitchFamily="34" charset="-122"/>
                          <a:cs typeface="Times New Roman" panose="02020603050405020304"/>
                        </a:rPr>
                        <a:t>|</a:t>
                      </a:r>
                      <a:r>
                        <a:rPr lang="zh-CN" sz="2000" kern="100" dirty="0">
                          <a:latin typeface="微软雅黑" panose="020B0503020204020204" pitchFamily="34" charset="-122"/>
                          <a:ea typeface="微软雅黑" panose="020B0503020204020204" pitchFamily="34" charset="-122"/>
                          <a:cs typeface="Times New Roman" panose="02020603050405020304"/>
                        </a:rPr>
                        <a:t>《我不是药神》</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dirty="0">
                          <a:latin typeface="微软雅黑" panose="020B0503020204020204" pitchFamily="34" charset="-122"/>
                          <a:ea typeface="微软雅黑" panose="020B0503020204020204" pitchFamily="34" charset="-122"/>
                          <a:cs typeface="Times New Roman" panose="02020603050405020304"/>
                        </a:rPr>
                        <a:t>[0 1 0 1 </a:t>
                      </a:r>
                      <a:r>
                        <a:rPr lang="en-US" sz="2000" kern="100" dirty="0" err="1">
                          <a:latin typeface="微软雅黑" panose="020B0503020204020204" pitchFamily="34" charset="-122"/>
                          <a:ea typeface="微软雅黑" panose="020B0503020204020204" pitchFamily="34" charset="-122"/>
                          <a:cs typeface="Times New Roman" panose="02020603050405020304"/>
                        </a:rPr>
                        <a:t>1</a:t>
                      </a:r>
                      <a:r>
                        <a:rPr lang="en-US" sz="2000" kern="100" dirty="0">
                          <a:latin typeface="微软雅黑" panose="020B0503020204020204" pitchFamily="34" charset="-122"/>
                          <a:ea typeface="微软雅黑" panose="020B0503020204020204" pitchFamily="34" charset="-122"/>
                          <a:cs typeface="Times New Roman" panose="02020603050405020304"/>
                        </a:rPr>
                        <a:t> </a:t>
                      </a:r>
                      <a:r>
                        <a:rPr lang="en-US" sz="2000" kern="100" dirty="0" err="1">
                          <a:latin typeface="微软雅黑" panose="020B0503020204020204" pitchFamily="34" charset="-122"/>
                          <a:ea typeface="微软雅黑" panose="020B0503020204020204" pitchFamily="34" charset="-122"/>
                          <a:cs typeface="Times New Roman" panose="02020603050405020304"/>
                        </a:rPr>
                        <a:t>1</a:t>
                      </a:r>
                      <a:r>
                        <a:rPr lang="en-US" sz="2000" kern="100" dirty="0">
                          <a:latin typeface="微软雅黑" panose="020B0503020204020204" pitchFamily="34" charset="-122"/>
                          <a:ea typeface="微软雅黑" panose="020B0503020204020204" pitchFamily="34" charset="-122"/>
                          <a:cs typeface="Times New Roman" panose="02020603050405020304"/>
                        </a:rPr>
                        <a:t> </a:t>
                      </a:r>
                      <a:r>
                        <a:rPr lang="en-US" sz="2000" kern="100" dirty="0" err="1">
                          <a:latin typeface="微软雅黑" panose="020B0503020204020204" pitchFamily="34" charset="-122"/>
                          <a:ea typeface="微软雅黑" panose="020B0503020204020204" pitchFamily="34" charset="-122"/>
                          <a:cs typeface="Times New Roman" panose="02020603050405020304"/>
                        </a:rPr>
                        <a:t>1</a:t>
                      </a:r>
                      <a:r>
                        <a:rPr lang="en-US" sz="2000" kern="100" dirty="0">
                          <a:latin typeface="微软雅黑" panose="020B0503020204020204" pitchFamily="34" charset="-122"/>
                          <a:ea typeface="微软雅黑" panose="020B0503020204020204" pitchFamily="34" charset="-122"/>
                          <a:cs typeface="Times New Roman" panose="02020603050405020304"/>
                        </a:rPr>
                        <a:t> 0 1 0]</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714389">
                <a:tc>
                  <a:txBody>
                    <a:bodyPr/>
                    <a:lstStyle/>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F</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《无名之辈》</a:t>
                      </a:r>
                      <a:r>
                        <a:rPr lang="en-US" sz="2000" kern="100">
                          <a:latin typeface="微软雅黑" panose="020B0503020204020204" pitchFamily="34" charset="-122"/>
                          <a:ea typeface="微软雅黑" panose="020B0503020204020204" pitchFamily="34" charset="-122"/>
                          <a:cs typeface="Times New Roman" panose="02020603050405020304"/>
                        </a:rPr>
                        <a:t>|</a:t>
                      </a:r>
                      <a:r>
                        <a:rPr lang="zh-CN" sz="2000" kern="100">
                          <a:latin typeface="微软雅黑" panose="020B0503020204020204" pitchFamily="34" charset="-122"/>
                          <a:ea typeface="微软雅黑" panose="020B0503020204020204" pitchFamily="34" charset="-122"/>
                          <a:cs typeface="Times New Roman" panose="02020603050405020304"/>
                        </a:rPr>
                        <a:t>《流浪地球》</a:t>
                      </a:r>
                      <a:r>
                        <a:rPr lang="en-US" sz="2000" kern="100">
                          <a:latin typeface="微软雅黑" panose="020B0503020204020204" pitchFamily="34" charset="-122"/>
                          <a:ea typeface="微软雅黑" panose="020B0503020204020204" pitchFamily="34" charset="-122"/>
                          <a:cs typeface="Times New Roman" panose="02020603050405020304"/>
                        </a:rPr>
                        <a:t>|</a:t>
                      </a:r>
                      <a:r>
                        <a:rPr lang="zh-CN" sz="2000" kern="100">
                          <a:latin typeface="微软雅黑" panose="020B0503020204020204" pitchFamily="34" charset="-122"/>
                          <a:ea typeface="微软雅黑" panose="020B0503020204020204" pitchFamily="34" charset="-122"/>
                          <a:cs typeface="Times New Roman" panose="02020603050405020304"/>
                        </a:rPr>
                        <a:t>《疯狂地球人》</a:t>
                      </a:r>
                      <a:r>
                        <a:rPr lang="en-US" sz="2000" kern="100">
                          <a:latin typeface="微软雅黑" panose="020B0503020204020204" pitchFamily="34" charset="-122"/>
                          <a:ea typeface="微软雅黑" panose="020B0503020204020204" pitchFamily="34" charset="-122"/>
                          <a:cs typeface="Times New Roman" panose="02020603050405020304"/>
                        </a:rPr>
                        <a:t>|</a:t>
                      </a:r>
                      <a:r>
                        <a:rPr lang="zh-CN" sz="2000" kern="100">
                          <a:latin typeface="微软雅黑" panose="020B0503020204020204" pitchFamily="34" charset="-122"/>
                          <a:ea typeface="微软雅黑" panose="020B0503020204020204" pitchFamily="34" charset="-122"/>
                          <a:cs typeface="Times New Roman" panose="02020603050405020304"/>
                        </a:rPr>
                        <a:t>《一出好戏》</a:t>
                      </a:r>
                      <a:r>
                        <a:rPr lang="en-US" sz="2000" kern="100">
                          <a:latin typeface="微软雅黑" panose="020B0503020204020204" pitchFamily="34" charset="-122"/>
                          <a:ea typeface="微软雅黑" panose="020B0503020204020204" pitchFamily="34" charset="-122"/>
                          <a:cs typeface="Times New Roman" panose="02020603050405020304"/>
                        </a:rPr>
                        <a:t>|</a:t>
                      </a:r>
                      <a:r>
                        <a:rPr lang="zh-CN" sz="2000" kern="100">
                          <a:latin typeface="微软雅黑" panose="020B0503020204020204" pitchFamily="34" charset="-122"/>
                          <a:ea typeface="微软雅黑" panose="020B0503020204020204" pitchFamily="34" charset="-122"/>
                          <a:cs typeface="Times New Roman" panose="02020603050405020304"/>
                        </a:rPr>
                        <a:t>《我不是药神》</a:t>
                      </a:r>
                      <a:r>
                        <a:rPr lang="en-US" sz="2000" kern="100">
                          <a:latin typeface="微软雅黑" panose="020B0503020204020204" pitchFamily="34" charset="-122"/>
                          <a:ea typeface="微软雅黑" panose="020B0503020204020204" pitchFamily="34" charset="-122"/>
                          <a:cs typeface="Times New Roman" panose="02020603050405020304"/>
                        </a:rPr>
                        <a:t>|</a:t>
                      </a:r>
                      <a:r>
                        <a:rPr lang="zh-CN" sz="2000" kern="100">
                          <a:latin typeface="微软雅黑" panose="020B0503020204020204" pitchFamily="34" charset="-122"/>
                          <a:ea typeface="微软雅黑" panose="020B0503020204020204" pitchFamily="34" charset="-122"/>
                          <a:cs typeface="Times New Roman" panose="02020603050405020304"/>
                        </a:rPr>
                        <a:t>《廉政风云》</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latin typeface="微软雅黑" panose="020B0503020204020204" pitchFamily="34" charset="-122"/>
                          <a:ea typeface="微软雅黑" panose="020B0503020204020204" pitchFamily="34" charset="-122"/>
                          <a:cs typeface="Times New Roman" panose="02020603050405020304"/>
                        </a:rPr>
                        <a:t>[1 0 1 </a:t>
                      </a:r>
                      <a:r>
                        <a:rPr lang="en-US" sz="2000" kern="100" dirty="0" err="1">
                          <a:latin typeface="微软雅黑" panose="020B0503020204020204" pitchFamily="34" charset="-122"/>
                          <a:ea typeface="微软雅黑" panose="020B0503020204020204" pitchFamily="34" charset="-122"/>
                          <a:cs typeface="Times New Roman" panose="02020603050405020304"/>
                        </a:rPr>
                        <a:t>1</a:t>
                      </a:r>
                      <a:r>
                        <a:rPr lang="en-US" sz="2000" kern="100" dirty="0">
                          <a:latin typeface="微软雅黑" panose="020B0503020204020204" pitchFamily="34" charset="-122"/>
                          <a:ea typeface="微软雅黑" panose="020B0503020204020204" pitchFamily="34" charset="-122"/>
                          <a:cs typeface="Times New Roman" panose="02020603050405020304"/>
                        </a:rPr>
                        <a:t> 0 </a:t>
                      </a:r>
                      <a:r>
                        <a:rPr lang="en-US" sz="2000" kern="100" dirty="0" err="1">
                          <a:latin typeface="微软雅黑" panose="020B0503020204020204" pitchFamily="34" charset="-122"/>
                          <a:ea typeface="微软雅黑" panose="020B0503020204020204" pitchFamily="34" charset="-122"/>
                          <a:cs typeface="Times New Roman" panose="02020603050405020304"/>
                        </a:rPr>
                        <a:t>0</a:t>
                      </a:r>
                      <a:r>
                        <a:rPr lang="en-US" sz="2000" kern="100" dirty="0">
                          <a:latin typeface="微软雅黑" panose="020B0503020204020204" pitchFamily="34" charset="-122"/>
                          <a:ea typeface="微软雅黑" panose="020B0503020204020204" pitchFamily="34" charset="-122"/>
                          <a:cs typeface="Times New Roman" panose="02020603050405020304"/>
                        </a:rPr>
                        <a:t> </a:t>
                      </a:r>
                      <a:r>
                        <a:rPr lang="en-US" sz="2000" kern="100" dirty="0" err="1">
                          <a:latin typeface="微软雅黑" panose="020B0503020204020204" pitchFamily="34" charset="-122"/>
                          <a:ea typeface="微软雅黑" panose="020B0503020204020204" pitchFamily="34" charset="-122"/>
                          <a:cs typeface="Times New Roman" panose="02020603050405020304"/>
                        </a:rPr>
                        <a:t>0</a:t>
                      </a:r>
                      <a:r>
                        <a:rPr lang="en-US" sz="2000" kern="100" dirty="0">
                          <a:latin typeface="微软雅黑" panose="020B0503020204020204" pitchFamily="34" charset="-122"/>
                          <a:ea typeface="微软雅黑" panose="020B0503020204020204" pitchFamily="34" charset="-122"/>
                          <a:cs typeface="Times New Roman" panose="02020603050405020304"/>
                        </a:rPr>
                        <a:t> 1 </a:t>
                      </a:r>
                      <a:r>
                        <a:rPr lang="en-US" sz="2000" kern="100" dirty="0" err="1">
                          <a:latin typeface="微软雅黑" panose="020B0503020204020204" pitchFamily="34" charset="-122"/>
                          <a:ea typeface="微软雅黑" panose="020B0503020204020204" pitchFamily="34" charset="-122"/>
                          <a:cs typeface="Times New Roman" panose="02020603050405020304"/>
                        </a:rPr>
                        <a:t>1</a:t>
                      </a:r>
                      <a:r>
                        <a:rPr lang="en-US" sz="2000" kern="100" dirty="0">
                          <a:latin typeface="微软雅黑" panose="020B0503020204020204" pitchFamily="34" charset="-122"/>
                          <a:ea typeface="微软雅黑" panose="020B0503020204020204" pitchFamily="34" charset="-122"/>
                          <a:cs typeface="Times New Roman" panose="02020603050405020304"/>
                        </a:rPr>
                        <a:t> </a:t>
                      </a:r>
                      <a:r>
                        <a:rPr lang="en-US" sz="2000" kern="100" dirty="0" err="1">
                          <a:latin typeface="微软雅黑" panose="020B0503020204020204" pitchFamily="34" charset="-122"/>
                          <a:ea typeface="微软雅黑" panose="020B0503020204020204" pitchFamily="34" charset="-122"/>
                          <a:cs typeface="Times New Roman" panose="02020603050405020304"/>
                        </a:rPr>
                        <a:t>1</a:t>
                      </a:r>
                      <a:r>
                        <a:rPr lang="en-US" sz="2000" kern="100" dirty="0">
                          <a:latin typeface="微软雅黑" panose="020B0503020204020204" pitchFamily="34" charset="-122"/>
                          <a:ea typeface="微软雅黑" panose="020B0503020204020204" pitchFamily="34" charset="-122"/>
                          <a:cs typeface="Times New Roman" panose="02020603050405020304"/>
                        </a:rPr>
                        <a:t>]</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advTm="0"/>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dirty="0"/>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08695" y="808013"/>
            <a:ext cx="1123324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r>
              <a:rPr lang="zh-CN" altLang="zh-CN" sz="2400" b="0" dirty="0" smtClean="0">
                <a:latin typeface="微软雅黑" panose="020B0503020204020204" pitchFamily="34" charset="-122"/>
                <a:ea typeface="微软雅黑" panose="020B0503020204020204" pitchFamily="34" charset="-122"/>
              </a:rPr>
              <a:t>第二步：利用余弦相似性或者</a:t>
            </a:r>
            <a:r>
              <a:rPr lang="en-US" altLang="zh-CN" sz="2400" b="0" dirty="0" err="1" smtClean="0">
                <a:latin typeface="微软雅黑" panose="020B0503020204020204" pitchFamily="34" charset="-122"/>
                <a:ea typeface="微软雅黑" panose="020B0503020204020204" pitchFamily="34" charset="-122"/>
              </a:rPr>
              <a:t>Jaccard</a:t>
            </a:r>
            <a:r>
              <a:rPr lang="zh-CN" altLang="zh-CN" sz="2400" b="0" dirty="0" smtClean="0">
                <a:latin typeface="微软雅黑" panose="020B0503020204020204" pitchFamily="34" charset="-122"/>
                <a:ea typeface="微软雅黑" panose="020B0503020204020204" pitchFamily="34" charset="-122"/>
              </a:rPr>
              <a:t>相似系数计算会员之间的观影相似程度，如采用余弦相似性，计算结果如表</a:t>
            </a:r>
            <a:r>
              <a:rPr lang="en-US" altLang="zh-CN" sz="2400" b="0" dirty="0" smtClean="0">
                <a:latin typeface="微软雅黑" panose="020B0503020204020204" pitchFamily="34" charset="-122"/>
                <a:ea typeface="微软雅黑" panose="020B0503020204020204" pitchFamily="34" charset="-122"/>
              </a:rPr>
              <a:t>3</a:t>
            </a:r>
            <a:r>
              <a:rPr lang="zh-CN" altLang="zh-CN" sz="2400" b="0" dirty="0" smtClean="0">
                <a:latin typeface="微软雅黑" panose="020B0503020204020204" pitchFamily="34" charset="-122"/>
                <a:ea typeface="微软雅黑" panose="020B0503020204020204" pitchFamily="34" charset="-122"/>
              </a:rPr>
              <a:t>所示。</a:t>
            </a:r>
            <a:endParaRPr lang="zh-CN" altLang="zh-CN" sz="2400" b="0" dirty="0" smtClean="0">
              <a:latin typeface="微软雅黑" panose="020B0503020204020204" pitchFamily="34" charset="-122"/>
              <a:ea typeface="微软雅黑" panose="020B0503020204020204" pitchFamily="34" charset="-122"/>
            </a:endParaRPr>
          </a:p>
          <a:p>
            <a:pPr lvl="4" eaLnBrk="1" hangingPunct="1">
              <a:buClr>
                <a:srgbClr val="99CC00"/>
              </a:buClr>
              <a:defRPr/>
            </a:pPr>
            <a:endParaRPr lang="en-US" altLang="zh-CN" sz="2400" dirty="0" smtClean="0"/>
          </a:p>
        </p:txBody>
      </p:sp>
      <p:sp>
        <p:nvSpPr>
          <p:cNvPr id="387073" name="Rectangle 1"/>
          <p:cNvSpPr>
            <a:spLocks noChangeArrowheads="1"/>
          </p:cNvSpPr>
          <p:nvPr/>
        </p:nvSpPr>
        <p:spPr bwMode="auto">
          <a:xfrm>
            <a:off x="3496730" y="6640661"/>
            <a:ext cx="5236901" cy="381481"/>
          </a:xfrm>
          <a:prstGeom prst="rect">
            <a:avLst/>
          </a:prstGeom>
          <a:noFill/>
          <a:ln w="9525">
            <a:noFill/>
            <a:miter lim="800000"/>
          </a:ln>
          <a:effectLst/>
        </p:spPr>
        <p:txBody>
          <a:bodyPr vert="horz" wrap="square" lIns="91440" tIns="45720" rIns="91440" bIns="45720" numCol="1" anchor="ctr" anchorCtr="0" compatLnSpc="1">
            <a:spAutoFit/>
          </a:bodyPr>
          <a:lstStyle/>
          <a:p>
            <a:pPr lvl="0" algn="ct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会员之间的观影相似度（余弦相似度）</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11" name="表格 10"/>
          <p:cNvGraphicFramePr>
            <a:graphicFrameLocks noGrp="1"/>
          </p:cNvGraphicFramePr>
          <p:nvPr/>
        </p:nvGraphicFramePr>
        <p:xfrm>
          <a:off x="596727" y="1744117"/>
          <a:ext cx="11377263" cy="4752526"/>
        </p:xfrm>
        <a:graphic>
          <a:graphicData uri="http://schemas.openxmlformats.org/drawingml/2006/table">
            <a:tbl>
              <a:tblPr/>
              <a:tblGrid>
                <a:gridCol w="1459239"/>
                <a:gridCol w="1653004"/>
                <a:gridCol w="1653004"/>
                <a:gridCol w="1653004"/>
                <a:gridCol w="1653004"/>
                <a:gridCol w="1653004"/>
                <a:gridCol w="1653004"/>
              </a:tblGrid>
              <a:tr h="678932">
                <a:tc>
                  <a:txBody>
                    <a:bodyPr/>
                    <a:lstStyle/>
                    <a:p>
                      <a:pPr algn="ctr">
                        <a:spcAft>
                          <a:spcPts val="0"/>
                        </a:spcAft>
                      </a:pP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A</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B</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C</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D</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E</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F</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8932">
                <a:tc>
                  <a:txBody>
                    <a:bodyPr/>
                    <a:lstStyle/>
                    <a:p>
                      <a:pPr algn="ctr">
                        <a:spcAft>
                          <a:spcPts val="0"/>
                        </a:spcAft>
                      </a:pPr>
                      <a:r>
                        <a:rPr lang="zh-CN" sz="2000" kern="10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A</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1</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0.61</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0.57</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0.57</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0.61</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0.41</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678932">
                <a:tc>
                  <a:txBody>
                    <a:bodyPr/>
                    <a:lstStyle/>
                    <a:p>
                      <a:pPr algn="ctr">
                        <a:spcAft>
                          <a:spcPts val="0"/>
                        </a:spcAft>
                      </a:pPr>
                      <a:r>
                        <a:rPr lang="zh-CN" sz="2000" kern="10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B</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0.61</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1</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0.62</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0.77</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0.67</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0.67</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678932">
                <a:tc>
                  <a:txBody>
                    <a:bodyPr/>
                    <a:lstStyle/>
                    <a:p>
                      <a:pPr algn="ctr">
                        <a:spcAft>
                          <a:spcPts val="0"/>
                        </a:spcAft>
                      </a:pPr>
                      <a:r>
                        <a:rPr lang="zh-CN" sz="2000" kern="10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C</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0.57</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0.62</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1</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0.86</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0.46</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0.93</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678932">
                <a:tc>
                  <a:txBody>
                    <a:bodyPr/>
                    <a:lstStyle/>
                    <a:p>
                      <a:pPr algn="ctr">
                        <a:spcAft>
                          <a:spcPts val="0"/>
                        </a:spcAft>
                      </a:pPr>
                      <a:r>
                        <a:rPr lang="zh-CN" sz="2000" kern="10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D</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0.57</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0.77</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0.86</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1</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0.62</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0.77</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678932">
                <a:tc>
                  <a:txBody>
                    <a:bodyPr/>
                    <a:lstStyle/>
                    <a:p>
                      <a:pPr algn="ctr">
                        <a:spcAft>
                          <a:spcPts val="0"/>
                        </a:spcAft>
                      </a:pPr>
                      <a:r>
                        <a:rPr lang="zh-CN" sz="2000" kern="10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E</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0.61</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0.67</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0.46</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0.62</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1</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0.33</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678934">
                <a:tc>
                  <a:txBody>
                    <a:bodyPr/>
                    <a:lstStyle/>
                    <a:p>
                      <a:pPr algn="ctr">
                        <a:spcAft>
                          <a:spcPts val="0"/>
                        </a:spcAft>
                      </a:pPr>
                      <a:r>
                        <a:rPr lang="zh-CN" sz="2000" kern="100">
                          <a:solidFill>
                            <a:srgbClr val="000000"/>
                          </a:solidFill>
                          <a:latin typeface="微软雅黑" panose="020B0503020204020204" pitchFamily="34" charset="-122"/>
                          <a:ea typeface="微软雅黑" panose="020B0503020204020204" pitchFamily="34" charset="-122"/>
                          <a:cs typeface="Times New Roman" panose="02020603050405020304"/>
                        </a:rPr>
                        <a:t>会员</a:t>
                      </a: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F</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0.41</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0.67</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0.93</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solidFill>
                            <a:srgbClr val="000000"/>
                          </a:solidFill>
                          <a:latin typeface="微软雅黑" panose="020B0503020204020204" pitchFamily="34" charset="-122"/>
                          <a:ea typeface="微软雅黑" panose="020B0503020204020204" pitchFamily="34" charset="-122"/>
                          <a:cs typeface="Times New Roman" panose="02020603050405020304"/>
                        </a:rPr>
                        <a:t>0.77</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0.33</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a:rPr>
                        <a:t>1</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advTm="0"/>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dirty="0"/>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08695" y="808013"/>
            <a:ext cx="1123324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r>
              <a:rPr lang="zh-CN" altLang="zh-CN" sz="2400" b="0" dirty="0" smtClean="0">
                <a:latin typeface="微软雅黑" panose="020B0503020204020204" pitchFamily="34" charset="-122"/>
                <a:ea typeface="微软雅黑" panose="020B0503020204020204" pitchFamily="34" charset="-122"/>
              </a:rPr>
              <a:t>第三步：根据表</a:t>
            </a:r>
            <a:r>
              <a:rPr lang="en-US" altLang="zh-CN" sz="2400" b="0" dirty="0" smtClean="0">
                <a:latin typeface="微软雅黑" panose="020B0503020204020204" pitchFamily="34" charset="-122"/>
                <a:ea typeface="微软雅黑" panose="020B0503020204020204" pitchFamily="34" charset="-122"/>
              </a:rPr>
              <a:t>3</a:t>
            </a:r>
            <a:r>
              <a:rPr lang="zh-CN" altLang="zh-CN" sz="2400" b="0" dirty="0" smtClean="0">
                <a:latin typeface="微软雅黑" panose="020B0503020204020204" pitchFamily="34" charset="-122"/>
                <a:ea typeface="微软雅黑" panose="020B0503020204020204" pitchFamily="34" charset="-122"/>
              </a:rPr>
              <a:t>，设定会员之间的观影相似度阈值为</a:t>
            </a:r>
            <a:r>
              <a:rPr lang="en-US" altLang="zh-CN" sz="2400" b="0" dirty="0" smtClean="0">
                <a:latin typeface="微软雅黑" panose="020B0503020204020204" pitchFamily="34" charset="-122"/>
                <a:ea typeface="微软雅黑" panose="020B0503020204020204" pitchFamily="34" charset="-122"/>
              </a:rPr>
              <a:t>0.5</a:t>
            </a:r>
            <a:r>
              <a:rPr lang="zh-CN" altLang="zh-CN" sz="2400" b="0" dirty="0" smtClean="0">
                <a:latin typeface="微软雅黑" panose="020B0503020204020204" pitchFamily="34" charset="-122"/>
                <a:ea typeface="微软雅黑" panose="020B0503020204020204" pitchFamily="34" charset="-122"/>
              </a:rPr>
              <a:t>，若相似度大于阈值，则视两会员间存在观影关联关系，对关联会员进行权重排序，可得到表</a:t>
            </a:r>
            <a:r>
              <a:rPr lang="en-US" altLang="zh-CN" sz="2400" b="0" dirty="0" smtClean="0">
                <a:latin typeface="微软雅黑" panose="020B0503020204020204" pitchFamily="34" charset="-122"/>
                <a:ea typeface="微软雅黑" panose="020B0503020204020204" pitchFamily="34" charset="-122"/>
              </a:rPr>
              <a:t>4</a:t>
            </a:r>
            <a:r>
              <a:rPr lang="zh-CN" altLang="zh-CN" sz="2400" b="0" dirty="0" smtClean="0">
                <a:latin typeface="微软雅黑" panose="020B0503020204020204" pitchFamily="34" charset="-122"/>
                <a:ea typeface="微软雅黑" panose="020B0503020204020204" pitchFamily="34" charset="-122"/>
              </a:rPr>
              <a:t>。</a:t>
            </a:r>
            <a:endParaRPr lang="zh-CN" altLang="zh-CN" sz="2400" b="0" dirty="0" smtClean="0">
              <a:latin typeface="微软雅黑" panose="020B0503020204020204" pitchFamily="34" charset="-122"/>
              <a:ea typeface="微软雅黑" panose="020B0503020204020204" pitchFamily="34" charset="-122"/>
            </a:endParaRPr>
          </a:p>
        </p:txBody>
      </p:sp>
      <p:sp>
        <p:nvSpPr>
          <p:cNvPr id="387073" name="Rectangle 1"/>
          <p:cNvSpPr>
            <a:spLocks noChangeArrowheads="1"/>
          </p:cNvSpPr>
          <p:nvPr/>
        </p:nvSpPr>
        <p:spPr bwMode="auto">
          <a:xfrm>
            <a:off x="3117007" y="6784677"/>
            <a:ext cx="5832648" cy="369332"/>
          </a:xfrm>
          <a:prstGeom prst="rect">
            <a:avLst/>
          </a:prstGeom>
          <a:noFill/>
          <a:ln w="9525">
            <a:noFill/>
            <a:miter lim="800000"/>
          </a:ln>
          <a:effectLst/>
        </p:spPr>
        <p:txBody>
          <a:bodyPr vert="horz" wrap="square" lIns="91440" tIns="45720" rIns="91440" bIns="45720" numCol="1" anchor="ctr" anchorCtr="0" compatLnSpc="1">
            <a:spAutoFit/>
          </a:bodyPr>
          <a:lstStyle/>
          <a:p>
            <a:pPr lvl="0" algn="ct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对每个会员分析与其存在观影关联关系的会员</a:t>
            </a:r>
            <a:endParaRPr lang="zh-CN" altLang="en-US"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2" name="表格 11"/>
          <p:cNvGraphicFramePr>
            <a:graphicFrameLocks noGrp="1"/>
          </p:cNvGraphicFramePr>
          <p:nvPr/>
        </p:nvGraphicFramePr>
        <p:xfrm>
          <a:off x="740743" y="1744117"/>
          <a:ext cx="11809312" cy="4968551"/>
        </p:xfrm>
        <a:graphic>
          <a:graphicData uri="http://schemas.openxmlformats.org/drawingml/2006/table">
            <a:tbl>
              <a:tblPr/>
              <a:tblGrid>
                <a:gridCol w="1337645"/>
                <a:gridCol w="10471667"/>
              </a:tblGrid>
              <a:tr h="709793">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会员</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存在观影关联关系的会员</a:t>
                      </a:r>
                      <a:endPar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9793">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A</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0.61</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0.61</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0.57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0.57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709793">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B</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0.77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0.62</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0.61</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tcPr>
                </a:tc>
              </a:tr>
              <a:tr h="709793">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C</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0.93</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0.86</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0.62</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0.57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tcPr>
                </a:tc>
              </a:tr>
              <a:tr h="709793">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D</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0.86</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0.77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0.77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0.62</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0.57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tcPr>
                </a:tc>
              </a:tr>
              <a:tr h="709793">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E</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ctr">
                        <a:spcAft>
                          <a:spcPts val="0"/>
                        </a:spcAft>
                      </a:pP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0.62</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0.61</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tcPr>
                </a:tc>
              </a:tr>
              <a:tr h="709793">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F</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0.93</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0.77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）、会员</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0.67</a:t>
                      </a:r>
                      <a:r>
                        <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advTm="0"/>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dirty="0"/>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08695" y="808013"/>
            <a:ext cx="1123324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r>
              <a:rPr lang="zh-CN" altLang="zh-CN" sz="2400" b="0" dirty="0" smtClean="0">
                <a:latin typeface="微软雅黑" panose="020B0503020204020204" pitchFamily="34" charset="-122"/>
                <a:ea typeface="微软雅黑" panose="020B0503020204020204" pitchFamily="34" charset="-122"/>
              </a:rPr>
              <a:t>第四步：通过上述过程，已经划分出每个会员最相近的邻居会员，根据这些数据可以有效地进行很多后续操作。已知会员</a:t>
            </a:r>
            <a:r>
              <a:rPr lang="en-US" altLang="zh-CN" sz="2400" b="0" dirty="0" smtClean="0">
                <a:latin typeface="微软雅黑" panose="020B0503020204020204" pitchFamily="34" charset="-122"/>
                <a:ea typeface="微软雅黑" panose="020B0503020204020204" pitchFamily="34" charset="-122"/>
              </a:rPr>
              <a:t>A</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B</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D</a:t>
            </a:r>
            <a:r>
              <a:rPr lang="zh-CN" altLang="zh-CN" sz="2400" b="0" dirty="0" smtClean="0">
                <a:latin typeface="微软雅黑" panose="020B0503020204020204" pitchFamily="34" charset="-122"/>
                <a:ea typeface="微软雅黑" panose="020B0503020204020204" pitchFamily="34" charset="-122"/>
              </a:rPr>
              <a:t>对电影《绿皮书》表现出兴趣，则对应到表</a:t>
            </a:r>
            <a:r>
              <a:rPr lang="en-US" altLang="zh-CN" sz="2400" b="0" dirty="0" smtClean="0">
                <a:latin typeface="微软雅黑" panose="020B0503020204020204" pitchFamily="34" charset="-122"/>
                <a:ea typeface="微软雅黑" panose="020B0503020204020204" pitchFamily="34" charset="-122"/>
              </a:rPr>
              <a:t>4</a:t>
            </a:r>
            <a:r>
              <a:rPr lang="zh-CN" altLang="zh-CN" sz="2400" b="0" dirty="0" smtClean="0">
                <a:latin typeface="微软雅黑" panose="020B0503020204020204" pitchFamily="34" charset="-122"/>
                <a:ea typeface="微软雅黑" panose="020B0503020204020204" pitchFamily="34" charset="-122"/>
              </a:rPr>
              <a:t>，分析会员</a:t>
            </a:r>
            <a:r>
              <a:rPr lang="en-US" altLang="zh-CN" sz="2400" b="0" dirty="0" smtClean="0">
                <a:latin typeface="微软雅黑" panose="020B0503020204020204" pitchFamily="34" charset="-122"/>
                <a:ea typeface="微软雅黑" panose="020B0503020204020204" pitchFamily="34" charset="-122"/>
              </a:rPr>
              <a:t>C</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E</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F</a:t>
            </a:r>
            <a:r>
              <a:rPr lang="zh-CN" altLang="zh-CN" sz="2400" b="0" dirty="0" smtClean="0">
                <a:latin typeface="微软雅黑" panose="020B0503020204020204" pitchFamily="34" charset="-122"/>
                <a:ea typeface="微软雅黑" panose="020B0503020204020204" pitchFamily="34" charset="-122"/>
              </a:rPr>
              <a:t>对电影《绿皮书》系列宣传活动的兴趣程度，通过相似度叠加的方式确定兴趣值。约定</a:t>
            </a:r>
            <a:r>
              <a:rPr lang="en-US" altLang="zh-CN" sz="2400" b="0" i="1" dirty="0" smtClean="0">
                <a:latin typeface="微软雅黑" panose="020B0503020204020204" pitchFamily="34" charset="-122"/>
                <a:ea typeface="微软雅黑" panose="020B0503020204020204" pitchFamily="34" charset="-122"/>
              </a:rPr>
              <a:t>K</a:t>
            </a:r>
            <a:r>
              <a:rPr lang="en-US" altLang="zh-CN" sz="2400" b="0" dirty="0" smtClean="0">
                <a:latin typeface="微软雅黑" panose="020B0503020204020204" pitchFamily="34" charset="-122"/>
                <a:ea typeface="微软雅黑" panose="020B0503020204020204" pitchFamily="34" charset="-122"/>
              </a:rPr>
              <a:t>=3</a:t>
            </a:r>
            <a:r>
              <a:rPr lang="zh-CN" altLang="zh-CN" sz="2400" b="0" dirty="0" smtClean="0">
                <a:latin typeface="微软雅黑" panose="020B0503020204020204" pitchFamily="34" charset="-122"/>
                <a:ea typeface="微软雅黑" panose="020B0503020204020204" pitchFamily="34" charset="-122"/>
              </a:rPr>
              <a:t>，即分别与会员</a:t>
            </a:r>
            <a:r>
              <a:rPr lang="en-US" altLang="zh-CN" sz="2400" b="0" dirty="0" smtClean="0">
                <a:latin typeface="微软雅黑" panose="020B0503020204020204" pitchFamily="34" charset="-122"/>
                <a:ea typeface="微软雅黑" panose="020B0503020204020204" pitchFamily="34" charset="-122"/>
              </a:rPr>
              <a:t>C</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E</a:t>
            </a:r>
            <a:r>
              <a:rPr lang="zh-CN" altLang="zh-CN" sz="2400" b="0" dirty="0" smtClean="0">
                <a:latin typeface="微软雅黑" panose="020B0503020204020204" pitchFamily="34" charset="-122"/>
                <a:ea typeface="微软雅黑" panose="020B0503020204020204" pitchFamily="34" charset="-122"/>
              </a:rPr>
              <a:t>、</a:t>
            </a:r>
            <a:r>
              <a:rPr lang="en-US" altLang="zh-CN" sz="2400" b="0" dirty="0" smtClean="0">
                <a:latin typeface="微软雅黑" panose="020B0503020204020204" pitchFamily="34" charset="-122"/>
                <a:ea typeface="微软雅黑" panose="020B0503020204020204" pitchFamily="34" charset="-122"/>
              </a:rPr>
              <a:t>F</a:t>
            </a:r>
            <a:r>
              <a:rPr lang="zh-CN" altLang="zh-CN" sz="2400" b="0" dirty="0" smtClean="0">
                <a:latin typeface="微软雅黑" panose="020B0503020204020204" pitchFamily="34" charset="-122"/>
                <a:ea typeface="微软雅黑" panose="020B0503020204020204" pitchFamily="34" charset="-122"/>
              </a:rPr>
              <a:t>关联关系最强的三个会员的范围内，与存在观影兴趣会员的相似度进行平均值分析，即平均相似度，得到表</a:t>
            </a:r>
            <a:r>
              <a:rPr lang="en-US" altLang="zh-CN" sz="2400" b="0" dirty="0" smtClean="0">
                <a:latin typeface="微软雅黑" panose="020B0503020204020204" pitchFamily="34" charset="-122"/>
                <a:ea typeface="微软雅黑" panose="020B0503020204020204" pitchFamily="34" charset="-122"/>
              </a:rPr>
              <a:t>5</a:t>
            </a:r>
            <a:r>
              <a:rPr lang="zh-CN" altLang="zh-CN" sz="2400" b="0" dirty="0" smtClean="0">
                <a:latin typeface="微软雅黑" panose="020B0503020204020204" pitchFamily="34" charset="-122"/>
                <a:ea typeface="微软雅黑" panose="020B0503020204020204" pitchFamily="34" charset="-122"/>
              </a:rPr>
              <a:t>所示内容。</a:t>
            </a:r>
            <a:endParaRPr lang="zh-CN" altLang="zh-CN" sz="2400" b="0" dirty="0" smtClean="0">
              <a:latin typeface="微软雅黑" panose="020B0503020204020204" pitchFamily="34" charset="-122"/>
              <a:ea typeface="微软雅黑" panose="020B0503020204020204" pitchFamily="34" charset="-122"/>
            </a:endParaRPr>
          </a:p>
        </p:txBody>
      </p:sp>
      <p:sp>
        <p:nvSpPr>
          <p:cNvPr id="387073" name="Rectangle 1"/>
          <p:cNvSpPr>
            <a:spLocks noChangeArrowheads="1"/>
          </p:cNvSpPr>
          <p:nvPr/>
        </p:nvSpPr>
        <p:spPr bwMode="auto">
          <a:xfrm>
            <a:off x="3117007" y="6784677"/>
            <a:ext cx="5832648" cy="369332"/>
          </a:xfrm>
          <a:prstGeom prst="rect">
            <a:avLst/>
          </a:prstGeom>
          <a:noFill/>
          <a:ln w="9525">
            <a:noFill/>
            <a:miter lim="800000"/>
          </a:ln>
          <a:effectLst/>
        </p:spPr>
        <p:txBody>
          <a:bodyPr vert="horz" wrap="square" lIns="91440" tIns="45720" rIns="91440" bIns="45720" numCol="1" anchor="ctr" anchorCtr="0" compatLnSpc="1">
            <a:spAutoFit/>
          </a:bodyPr>
          <a:lstStyle/>
          <a:p>
            <a:pPr lvl="0" algn="ct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会员与</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K=3</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的邻居会员的平均兴趣值</a:t>
            </a:r>
            <a:endParaRPr lang="zh-CN" altLang="en-US"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0" name="表格 9"/>
          <p:cNvGraphicFramePr>
            <a:graphicFrameLocks noGrp="1"/>
          </p:cNvGraphicFramePr>
          <p:nvPr/>
        </p:nvGraphicFramePr>
        <p:xfrm>
          <a:off x="956767" y="3184277"/>
          <a:ext cx="11161239" cy="3312368"/>
        </p:xfrm>
        <a:graphic>
          <a:graphicData uri="http://schemas.openxmlformats.org/drawingml/2006/table">
            <a:tbl>
              <a:tblPr/>
              <a:tblGrid>
                <a:gridCol w="1152818"/>
                <a:gridCol w="6218681"/>
                <a:gridCol w="3789740"/>
              </a:tblGrid>
              <a:tr h="828092">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会员</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i="1" kern="100">
                          <a:latin typeface="微软雅黑" panose="020B0503020204020204" pitchFamily="34" charset="-122"/>
                          <a:ea typeface="微软雅黑" panose="020B0503020204020204" pitchFamily="34" charset="-122"/>
                          <a:cs typeface="Times New Roman" panose="02020603050405020304"/>
                        </a:rPr>
                        <a:t>K</a:t>
                      </a:r>
                      <a:r>
                        <a:rPr lang="en-US" sz="2000" kern="100">
                          <a:latin typeface="微软雅黑" panose="020B0503020204020204" pitchFamily="34" charset="-122"/>
                          <a:ea typeface="微软雅黑" panose="020B0503020204020204" pitchFamily="34" charset="-122"/>
                          <a:cs typeface="Times New Roman" panose="02020603050405020304"/>
                        </a:rPr>
                        <a:t>=3</a:t>
                      </a:r>
                      <a:r>
                        <a:rPr lang="zh-CN" sz="2000" kern="100">
                          <a:latin typeface="微软雅黑" panose="020B0503020204020204" pitchFamily="34" charset="-122"/>
                          <a:ea typeface="微软雅黑" panose="020B0503020204020204" pitchFamily="34" charset="-122"/>
                          <a:cs typeface="Times New Roman" panose="02020603050405020304"/>
                        </a:rPr>
                        <a:t>的邻居会员</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兴趣值</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28092">
                <a:tc>
                  <a:txBody>
                    <a:bodyPr/>
                    <a:lstStyle/>
                    <a:p>
                      <a:pPr algn="l">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C</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F</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0.93</a:t>
                      </a: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D</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0.86</a:t>
                      </a: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B</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0.62</a:t>
                      </a:r>
                      <a:r>
                        <a:rPr lang="zh-CN" sz="2000" kern="100">
                          <a:latin typeface="微软雅黑" panose="020B0503020204020204" pitchFamily="34" charset="-122"/>
                          <a:ea typeface="微软雅黑" panose="020B0503020204020204" pitchFamily="34" charset="-122"/>
                          <a:cs typeface="Times New Roman" panose="02020603050405020304"/>
                        </a:rPr>
                        <a:t>）</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0.86+0.62</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 2 = 0.74</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828092">
                <a:tc>
                  <a:txBody>
                    <a:bodyPr/>
                    <a:lstStyle/>
                    <a:p>
                      <a:pPr algn="l">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E</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l">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B</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0.67</a:t>
                      </a: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D</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0.62</a:t>
                      </a: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A</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0.61</a:t>
                      </a:r>
                      <a:r>
                        <a:rPr lang="zh-CN" sz="2000" kern="100">
                          <a:latin typeface="微软雅黑" panose="020B0503020204020204" pitchFamily="34" charset="-122"/>
                          <a:ea typeface="微软雅黑" panose="020B0503020204020204" pitchFamily="34" charset="-122"/>
                          <a:cs typeface="Times New Roman" panose="02020603050405020304"/>
                        </a:rPr>
                        <a:t>）</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l">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0.67+0.62+0.61</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 3 = 0.63</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828092">
                <a:tc>
                  <a:txBody>
                    <a:bodyPr/>
                    <a:lstStyle/>
                    <a:p>
                      <a:pPr algn="l">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F</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会员</a:t>
                      </a:r>
                      <a:r>
                        <a:rPr lang="en-US" sz="2000" kern="100" dirty="0">
                          <a:latin typeface="微软雅黑" panose="020B0503020204020204" pitchFamily="34" charset="-122"/>
                          <a:ea typeface="微软雅黑" panose="020B0503020204020204" pitchFamily="34" charset="-122"/>
                          <a:cs typeface="Times New Roman" panose="02020603050405020304"/>
                        </a:rPr>
                        <a:t>C</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0.93</a:t>
                      </a:r>
                      <a:r>
                        <a:rPr lang="zh-CN" sz="2000" kern="100" dirty="0">
                          <a:latin typeface="微软雅黑" panose="020B0503020204020204" pitchFamily="34" charset="-122"/>
                          <a:ea typeface="微软雅黑" panose="020B0503020204020204" pitchFamily="34" charset="-122"/>
                          <a:cs typeface="Times New Roman" panose="02020603050405020304"/>
                        </a:rPr>
                        <a:t>）、会员</a:t>
                      </a:r>
                      <a:r>
                        <a:rPr lang="en-US" sz="2000" kern="100" dirty="0">
                          <a:latin typeface="微软雅黑" panose="020B0503020204020204" pitchFamily="34" charset="-122"/>
                          <a:ea typeface="微软雅黑" panose="020B0503020204020204" pitchFamily="34" charset="-122"/>
                          <a:cs typeface="Times New Roman" panose="02020603050405020304"/>
                        </a:rPr>
                        <a:t>D</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0.77</a:t>
                      </a:r>
                      <a:r>
                        <a:rPr lang="zh-CN" sz="2000" kern="100" dirty="0">
                          <a:latin typeface="微软雅黑" panose="020B0503020204020204" pitchFamily="34" charset="-122"/>
                          <a:ea typeface="微软雅黑" panose="020B0503020204020204" pitchFamily="34" charset="-122"/>
                          <a:cs typeface="Times New Roman" panose="02020603050405020304"/>
                        </a:rPr>
                        <a:t>）、会员</a:t>
                      </a:r>
                      <a:r>
                        <a:rPr lang="en-US" sz="2000" kern="100" dirty="0">
                          <a:latin typeface="微软雅黑" panose="020B0503020204020204" pitchFamily="34" charset="-122"/>
                          <a:ea typeface="微软雅黑" panose="020B0503020204020204" pitchFamily="34" charset="-122"/>
                          <a:cs typeface="Times New Roman" panose="02020603050405020304"/>
                        </a:rPr>
                        <a:t>B</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0.67</a:t>
                      </a:r>
                      <a:r>
                        <a:rPr lang="zh-CN" sz="2000" kern="100" dirty="0">
                          <a:latin typeface="微软雅黑" panose="020B0503020204020204" pitchFamily="34" charset="-122"/>
                          <a:ea typeface="微软雅黑" panose="020B0503020204020204" pitchFamily="34" charset="-122"/>
                          <a:cs typeface="Times New Roman" panose="02020603050405020304"/>
                        </a:rPr>
                        <a:t>）</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0.77+0.67</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 2 = 0.72</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advTm="0"/>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dirty="0"/>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884759" y="5128493"/>
            <a:ext cx="1123324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r>
              <a:rPr lang="zh-CN" altLang="en-US" sz="2400" b="0" dirty="0" smtClean="0">
                <a:latin typeface="微软雅黑" panose="020B0503020204020204" pitchFamily="34" charset="-122"/>
                <a:ea typeface="微软雅黑" panose="020B0503020204020204" pitchFamily="34" charset="-122"/>
              </a:rPr>
              <a:t>结论：</a:t>
            </a:r>
            <a:r>
              <a:rPr lang="zh-CN" altLang="zh-CN" sz="2400" b="0" dirty="0" smtClean="0">
                <a:latin typeface="微软雅黑" panose="020B0503020204020204" pitchFamily="34" charset="-122"/>
                <a:ea typeface="微软雅黑" panose="020B0503020204020204" pitchFamily="34" charset="-122"/>
              </a:rPr>
              <a:t>通过表</a:t>
            </a:r>
            <a:r>
              <a:rPr lang="en-US" altLang="zh-CN" sz="2400" b="0" dirty="0" smtClean="0">
                <a:latin typeface="微软雅黑" panose="020B0503020204020204" pitchFamily="34" charset="-122"/>
                <a:ea typeface="微软雅黑" panose="020B0503020204020204" pitchFamily="34" charset="-122"/>
              </a:rPr>
              <a:t>5</a:t>
            </a:r>
            <a:r>
              <a:rPr lang="zh-CN" altLang="zh-CN" sz="2400" b="0" dirty="0" smtClean="0">
                <a:latin typeface="微软雅黑" panose="020B0503020204020204" pitchFamily="34" charset="-122"/>
                <a:ea typeface="微软雅黑" panose="020B0503020204020204" pitchFamily="34" charset="-122"/>
              </a:rPr>
              <a:t>可以发现会员</a:t>
            </a:r>
            <a:r>
              <a:rPr lang="en-US" altLang="zh-CN" sz="2400" b="0" dirty="0" smtClean="0">
                <a:latin typeface="微软雅黑" panose="020B0503020204020204" pitchFamily="34" charset="-122"/>
                <a:ea typeface="微软雅黑" panose="020B0503020204020204" pitchFamily="34" charset="-122"/>
              </a:rPr>
              <a:t>C</a:t>
            </a:r>
            <a:r>
              <a:rPr lang="zh-CN" altLang="zh-CN" sz="2400" b="0" dirty="0" smtClean="0">
                <a:latin typeface="微软雅黑" panose="020B0503020204020204" pitchFamily="34" charset="-122"/>
                <a:ea typeface="微软雅黑" panose="020B0503020204020204" pitchFamily="34" charset="-122"/>
              </a:rPr>
              <a:t>是比较可能去参加电影《绿皮书》的宣传活动，会员</a:t>
            </a:r>
            <a:r>
              <a:rPr lang="en-US" altLang="zh-CN" sz="2400" b="0" dirty="0" smtClean="0">
                <a:latin typeface="微软雅黑" panose="020B0503020204020204" pitchFamily="34" charset="-122"/>
                <a:ea typeface="微软雅黑" panose="020B0503020204020204" pitchFamily="34" charset="-122"/>
              </a:rPr>
              <a:t>E</a:t>
            </a:r>
            <a:r>
              <a:rPr lang="zh-CN" altLang="zh-CN" sz="2400" b="0" dirty="0" smtClean="0">
                <a:latin typeface="微软雅黑" panose="020B0503020204020204" pitchFamily="34" charset="-122"/>
                <a:ea typeface="微软雅黑" panose="020B0503020204020204" pitchFamily="34" charset="-122"/>
              </a:rPr>
              <a:t>和会员</a:t>
            </a:r>
            <a:r>
              <a:rPr lang="en-US" altLang="zh-CN" sz="2400" b="0" dirty="0" smtClean="0">
                <a:latin typeface="微软雅黑" panose="020B0503020204020204" pitchFamily="34" charset="-122"/>
                <a:ea typeface="微软雅黑" panose="020B0503020204020204" pitchFamily="34" charset="-122"/>
              </a:rPr>
              <a:t>F</a:t>
            </a:r>
            <a:r>
              <a:rPr lang="zh-CN" altLang="zh-CN" sz="2400" b="0" dirty="0" smtClean="0">
                <a:latin typeface="微软雅黑" panose="020B0503020204020204" pitchFamily="34" charset="-122"/>
                <a:ea typeface="微软雅黑" panose="020B0503020204020204" pitchFamily="34" charset="-122"/>
              </a:rPr>
              <a:t>也有很大可能去参加宣传活动。上述过程是通过</a:t>
            </a:r>
            <a:r>
              <a:rPr lang="en-US" altLang="zh-CN" sz="2400" b="0" dirty="0" smtClean="0">
                <a:latin typeface="微软雅黑" panose="020B0503020204020204" pitchFamily="34" charset="-122"/>
                <a:ea typeface="微软雅黑" panose="020B0503020204020204" pitchFamily="34" charset="-122"/>
              </a:rPr>
              <a:t>K</a:t>
            </a:r>
            <a:r>
              <a:rPr lang="zh-CN" altLang="zh-CN" sz="2400" b="0" dirty="0" smtClean="0">
                <a:latin typeface="微软雅黑" panose="020B0503020204020204" pitchFamily="34" charset="-122"/>
                <a:ea typeface="微软雅黑" panose="020B0503020204020204" pitchFamily="34" charset="-122"/>
              </a:rPr>
              <a:t>近邻的思想，对具有观影关联关系的会员进行分析，来判定其他会员的可能行为。</a:t>
            </a:r>
            <a:endParaRPr lang="zh-CN" altLang="zh-CN" sz="2400" b="0" dirty="0" smtClean="0">
              <a:latin typeface="微软雅黑" panose="020B0503020204020204" pitchFamily="34" charset="-122"/>
              <a:ea typeface="微软雅黑" panose="020B0503020204020204" pitchFamily="34" charset="-122"/>
            </a:endParaRPr>
          </a:p>
          <a:p>
            <a:endParaRPr lang="zh-CN" altLang="zh-CN" sz="2400" b="0" dirty="0" smtClean="0">
              <a:latin typeface="微软雅黑" panose="020B0503020204020204" pitchFamily="34" charset="-122"/>
              <a:ea typeface="微软雅黑" panose="020B0503020204020204" pitchFamily="34" charset="-122"/>
            </a:endParaRPr>
          </a:p>
        </p:txBody>
      </p:sp>
      <p:sp>
        <p:nvSpPr>
          <p:cNvPr id="387073" name="Rectangle 1"/>
          <p:cNvSpPr>
            <a:spLocks noChangeArrowheads="1"/>
          </p:cNvSpPr>
          <p:nvPr/>
        </p:nvSpPr>
        <p:spPr bwMode="auto">
          <a:xfrm>
            <a:off x="3765079" y="952029"/>
            <a:ext cx="5832648" cy="369332"/>
          </a:xfrm>
          <a:prstGeom prst="rect">
            <a:avLst/>
          </a:prstGeom>
          <a:noFill/>
          <a:ln w="9525">
            <a:noFill/>
            <a:miter lim="800000"/>
          </a:ln>
          <a:effectLst/>
        </p:spPr>
        <p:txBody>
          <a:bodyPr vert="horz" wrap="square" lIns="91440" tIns="45720" rIns="91440" bIns="45720" numCol="1" anchor="ctr" anchorCtr="0" compatLnSpc="1">
            <a:spAutoFit/>
          </a:bodyPr>
          <a:lstStyle/>
          <a:p>
            <a:pPr lvl="0" algn="ct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会员与</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K=3</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的邻居会员的平均兴趣值</a:t>
            </a:r>
            <a:endParaRPr lang="zh-CN" altLang="en-US"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0" name="表格 9"/>
          <p:cNvGraphicFramePr>
            <a:graphicFrameLocks noGrp="1"/>
          </p:cNvGraphicFramePr>
          <p:nvPr/>
        </p:nvGraphicFramePr>
        <p:xfrm>
          <a:off x="884759" y="1384077"/>
          <a:ext cx="11161239" cy="3312368"/>
        </p:xfrm>
        <a:graphic>
          <a:graphicData uri="http://schemas.openxmlformats.org/drawingml/2006/table">
            <a:tbl>
              <a:tblPr/>
              <a:tblGrid>
                <a:gridCol w="1152818"/>
                <a:gridCol w="6218681"/>
                <a:gridCol w="3789740"/>
              </a:tblGrid>
              <a:tr h="828092">
                <a:tc>
                  <a:txBody>
                    <a:bodyPr/>
                    <a:lstStyle/>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会员</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i="1" kern="100" dirty="0">
                          <a:latin typeface="微软雅黑" panose="020B0503020204020204" pitchFamily="34" charset="-122"/>
                          <a:ea typeface="微软雅黑" panose="020B0503020204020204" pitchFamily="34" charset="-122"/>
                          <a:cs typeface="Times New Roman" panose="02020603050405020304"/>
                        </a:rPr>
                        <a:t>K</a:t>
                      </a:r>
                      <a:r>
                        <a:rPr lang="en-US" sz="2000" kern="100" dirty="0">
                          <a:latin typeface="微软雅黑" panose="020B0503020204020204" pitchFamily="34" charset="-122"/>
                          <a:ea typeface="微软雅黑" panose="020B0503020204020204" pitchFamily="34" charset="-122"/>
                          <a:cs typeface="Times New Roman" panose="02020603050405020304"/>
                        </a:rPr>
                        <a:t>=3</a:t>
                      </a:r>
                      <a:r>
                        <a:rPr lang="zh-CN" sz="2000" kern="100" dirty="0">
                          <a:latin typeface="微软雅黑" panose="020B0503020204020204" pitchFamily="34" charset="-122"/>
                          <a:ea typeface="微软雅黑" panose="020B0503020204020204" pitchFamily="34" charset="-122"/>
                          <a:cs typeface="Times New Roman" panose="02020603050405020304"/>
                        </a:rPr>
                        <a:t>的邻居会员</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兴趣值</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28092">
                <a:tc>
                  <a:txBody>
                    <a:bodyPr/>
                    <a:lstStyle/>
                    <a:p>
                      <a:pPr algn="l">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会员</a:t>
                      </a:r>
                      <a:r>
                        <a:rPr lang="en-US" sz="2000" kern="100" dirty="0">
                          <a:latin typeface="微软雅黑" panose="020B0503020204020204" pitchFamily="34" charset="-122"/>
                          <a:ea typeface="微软雅黑" panose="020B0503020204020204" pitchFamily="34" charset="-122"/>
                          <a:cs typeface="Times New Roman" panose="02020603050405020304"/>
                        </a:rPr>
                        <a:t>C</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F</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0.93</a:t>
                      </a: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D</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0.86</a:t>
                      </a: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B</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0.62</a:t>
                      </a:r>
                      <a:r>
                        <a:rPr lang="zh-CN" sz="2000" kern="100">
                          <a:latin typeface="微软雅黑" panose="020B0503020204020204" pitchFamily="34" charset="-122"/>
                          <a:ea typeface="微软雅黑" panose="020B0503020204020204" pitchFamily="34" charset="-122"/>
                          <a:cs typeface="Times New Roman" panose="02020603050405020304"/>
                        </a:rPr>
                        <a:t>）</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0.86+0.62</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 2 = 0.74</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828092">
                <a:tc>
                  <a:txBody>
                    <a:bodyPr/>
                    <a:lstStyle/>
                    <a:p>
                      <a:pPr algn="l">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会员</a:t>
                      </a:r>
                      <a:r>
                        <a:rPr lang="en-US" sz="2000" kern="100" dirty="0">
                          <a:latin typeface="微软雅黑" panose="020B0503020204020204" pitchFamily="34" charset="-122"/>
                          <a:ea typeface="微软雅黑" panose="020B0503020204020204" pitchFamily="34" charset="-122"/>
                          <a:cs typeface="Times New Roman" panose="02020603050405020304"/>
                        </a:rPr>
                        <a:t>E</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l">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B</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0.67</a:t>
                      </a: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D</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0.62</a:t>
                      </a:r>
                      <a:r>
                        <a:rPr lang="zh-CN" sz="2000" kern="100">
                          <a:latin typeface="微软雅黑" panose="020B0503020204020204" pitchFamily="34" charset="-122"/>
                          <a:ea typeface="微软雅黑" panose="020B0503020204020204" pitchFamily="34" charset="-122"/>
                          <a:cs typeface="Times New Roman" panose="02020603050405020304"/>
                        </a:rPr>
                        <a:t>）、会员</a:t>
                      </a:r>
                      <a:r>
                        <a:rPr lang="en-US" sz="2000" kern="100">
                          <a:latin typeface="微软雅黑" panose="020B0503020204020204" pitchFamily="34" charset="-122"/>
                          <a:ea typeface="微软雅黑" panose="020B0503020204020204" pitchFamily="34" charset="-122"/>
                          <a:cs typeface="Times New Roman" panose="02020603050405020304"/>
                        </a:rPr>
                        <a:t>A</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0.61</a:t>
                      </a:r>
                      <a:r>
                        <a:rPr lang="zh-CN" sz="2000" kern="100">
                          <a:latin typeface="微软雅黑" panose="020B0503020204020204" pitchFamily="34" charset="-122"/>
                          <a:ea typeface="微软雅黑" panose="020B0503020204020204" pitchFamily="34" charset="-122"/>
                          <a:cs typeface="Times New Roman" panose="02020603050405020304"/>
                        </a:rPr>
                        <a:t>）</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c>
                  <a:txBody>
                    <a:bodyPr/>
                    <a:lstStyle/>
                    <a:p>
                      <a:pPr algn="l">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0.67+0.62+0.61</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 3 = 0.63</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a:noFill/>
                    </a:lnB>
                  </a:tcPr>
                </a:tc>
              </a:tr>
              <a:tr h="828092">
                <a:tc>
                  <a:txBody>
                    <a:bodyPr/>
                    <a:lstStyle/>
                    <a:p>
                      <a:pPr algn="l">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会员</a:t>
                      </a:r>
                      <a:r>
                        <a:rPr lang="en-US" sz="2000" kern="100" dirty="0">
                          <a:latin typeface="微软雅黑" panose="020B0503020204020204" pitchFamily="34" charset="-122"/>
                          <a:ea typeface="微软雅黑" panose="020B0503020204020204" pitchFamily="34" charset="-122"/>
                          <a:cs typeface="Times New Roman" panose="02020603050405020304"/>
                        </a:rPr>
                        <a:t>F</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会员</a:t>
                      </a:r>
                      <a:r>
                        <a:rPr lang="en-US" sz="2000" kern="100" dirty="0">
                          <a:latin typeface="微软雅黑" panose="020B0503020204020204" pitchFamily="34" charset="-122"/>
                          <a:ea typeface="微软雅黑" panose="020B0503020204020204" pitchFamily="34" charset="-122"/>
                          <a:cs typeface="Times New Roman" panose="02020603050405020304"/>
                        </a:rPr>
                        <a:t>C</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0.93</a:t>
                      </a:r>
                      <a:r>
                        <a:rPr lang="zh-CN" sz="2000" kern="100" dirty="0">
                          <a:latin typeface="微软雅黑" panose="020B0503020204020204" pitchFamily="34" charset="-122"/>
                          <a:ea typeface="微软雅黑" panose="020B0503020204020204" pitchFamily="34" charset="-122"/>
                          <a:cs typeface="Times New Roman" panose="02020603050405020304"/>
                        </a:rPr>
                        <a:t>）、会员</a:t>
                      </a:r>
                      <a:r>
                        <a:rPr lang="en-US" sz="2000" kern="100" dirty="0">
                          <a:latin typeface="微软雅黑" panose="020B0503020204020204" pitchFamily="34" charset="-122"/>
                          <a:ea typeface="微软雅黑" panose="020B0503020204020204" pitchFamily="34" charset="-122"/>
                          <a:cs typeface="Times New Roman" panose="02020603050405020304"/>
                        </a:rPr>
                        <a:t>D</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0.77</a:t>
                      </a:r>
                      <a:r>
                        <a:rPr lang="zh-CN" sz="2000" kern="100" dirty="0">
                          <a:latin typeface="微软雅黑" panose="020B0503020204020204" pitchFamily="34" charset="-122"/>
                          <a:ea typeface="微软雅黑" panose="020B0503020204020204" pitchFamily="34" charset="-122"/>
                          <a:cs typeface="Times New Roman" panose="02020603050405020304"/>
                        </a:rPr>
                        <a:t>）、会员</a:t>
                      </a:r>
                      <a:r>
                        <a:rPr lang="en-US" sz="2000" kern="100" dirty="0">
                          <a:latin typeface="微软雅黑" panose="020B0503020204020204" pitchFamily="34" charset="-122"/>
                          <a:ea typeface="微软雅黑" panose="020B0503020204020204" pitchFamily="34" charset="-122"/>
                          <a:cs typeface="Times New Roman" panose="02020603050405020304"/>
                        </a:rPr>
                        <a:t>B</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0.67</a:t>
                      </a:r>
                      <a:r>
                        <a:rPr lang="zh-CN" sz="2000" kern="100" dirty="0">
                          <a:latin typeface="微软雅黑" panose="020B0503020204020204" pitchFamily="34" charset="-122"/>
                          <a:ea typeface="微软雅黑" panose="020B0503020204020204" pitchFamily="34" charset="-122"/>
                          <a:cs typeface="Times New Roman" panose="02020603050405020304"/>
                        </a:rPr>
                        <a:t>）</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0.77+0.67</a:t>
                      </a:r>
                      <a:r>
                        <a:rPr lang="zh-CN" sz="2000" kern="100" dirty="0">
                          <a:latin typeface="微软雅黑" panose="020B0503020204020204" pitchFamily="34" charset="-122"/>
                          <a:ea typeface="微软雅黑" panose="020B0503020204020204" pitchFamily="34" charset="-122"/>
                          <a:cs typeface="Times New Roman" panose="02020603050405020304"/>
                        </a:rPr>
                        <a:t>）</a:t>
                      </a:r>
                      <a:r>
                        <a:rPr lang="en-US" sz="2000" kern="100" dirty="0">
                          <a:latin typeface="微软雅黑" panose="020B0503020204020204" pitchFamily="34" charset="-122"/>
                          <a:ea typeface="微软雅黑" panose="020B0503020204020204" pitchFamily="34" charset="-122"/>
                          <a:cs typeface="Times New Roman" panose="02020603050405020304"/>
                        </a:rPr>
                        <a:t>/ 2 = 0.72</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advTm="0"/>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889585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smtClean="0">
                <a:sym typeface="+mn-lt"/>
              </a:rPr>
              <a:t>典型的分类算法介绍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3" name="矩形 2"/>
          <p:cNvSpPr/>
          <p:nvPr/>
        </p:nvSpPr>
        <p:spPr>
          <a:xfrm>
            <a:off x="524719" y="1096045"/>
            <a:ext cx="11089232" cy="5632311"/>
          </a:xfrm>
          <a:prstGeom prst="rect">
            <a:avLst/>
          </a:prstGeom>
        </p:spPr>
        <p:txBody>
          <a:bodyPr wrap="square">
            <a:spAutoFit/>
          </a:bodyPr>
          <a:lstStyle/>
          <a:p>
            <a:pPr marL="457200" indent="-457200">
              <a:spcBef>
                <a:spcPts val="0"/>
              </a:spcBef>
              <a:buClr>
                <a:srgbClr val="538CD5"/>
              </a:buClr>
              <a:buFont typeface="Wingdings" panose="05000000000000000000" pitchFamily="2" charset="2"/>
              <a:buChar char="p"/>
            </a:pPr>
            <a:r>
              <a:rPr lang="en-US" altLang="zh-CN" sz="3200" dirty="0" smtClean="0">
                <a:solidFill>
                  <a:srgbClr val="000000"/>
                </a:solidFill>
                <a:latin typeface="微软雅黑" panose="020B0503020204020204" pitchFamily="34" charset="-122"/>
                <a:ea typeface="微软雅黑" panose="020B0503020204020204" pitchFamily="34" charset="-122"/>
                <a:sym typeface="+mn-lt"/>
              </a:rPr>
              <a:t>K</a:t>
            </a:r>
            <a:r>
              <a:rPr lang="zh-CN" altLang="zh-CN" sz="3200" dirty="0" smtClean="0">
                <a:solidFill>
                  <a:srgbClr val="000000"/>
                </a:solidFill>
                <a:latin typeface="微软雅黑" panose="020B0503020204020204" pitchFamily="34" charset="-122"/>
                <a:ea typeface="微软雅黑" panose="020B0503020204020204" pitchFamily="34" charset="-122"/>
                <a:sym typeface="+mn-lt"/>
              </a:rPr>
              <a:t>近邻</a:t>
            </a:r>
            <a:r>
              <a:rPr lang="zh-CN" altLang="en-US" sz="32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算法总结</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457200">
              <a:spcBef>
                <a:spcPts val="0"/>
              </a:spcBef>
              <a:buClr>
                <a:srgbClr val="538CD5"/>
              </a:buClr>
              <a:buFont typeface="Wingdings" panose="05000000000000000000" pitchFamily="2" charset="2"/>
              <a:buChar char="n"/>
            </a:pP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优点：</a:t>
            </a:r>
            <a:endParaRPr lang="en-US" altLang="zh-CN"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zh-CN" sz="2800" dirty="0" smtClean="0">
                <a:latin typeface="微软雅黑" panose="020B0503020204020204" pitchFamily="34" charset="-122"/>
                <a:ea typeface="微软雅黑" panose="020B0503020204020204" pitchFamily="34" charset="-122"/>
              </a:rPr>
              <a:t>简单，便于理解和实现</a:t>
            </a:r>
            <a:endParaRPr lang="en-US" altLang="zh-CN" sz="2800" dirty="0" smtClean="0">
              <a:latin typeface="微软雅黑" panose="020B0503020204020204" pitchFamily="34" charset="-122"/>
              <a:ea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zh-CN" sz="2800" dirty="0" smtClean="0">
                <a:latin typeface="微软雅黑" panose="020B0503020204020204" pitchFamily="34" charset="-122"/>
                <a:ea typeface="微软雅黑" panose="020B0503020204020204" pitchFamily="34" charset="-122"/>
              </a:rPr>
              <a:t>应用范围广</a:t>
            </a:r>
            <a:endParaRPr lang="en-US" altLang="zh-CN" sz="2800" dirty="0" smtClean="0">
              <a:latin typeface="微软雅黑" panose="020B0503020204020204" pitchFamily="34" charset="-122"/>
              <a:ea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zh-CN" sz="2800" dirty="0" smtClean="0">
                <a:latin typeface="微软雅黑" panose="020B0503020204020204" pitchFamily="34" charset="-122"/>
                <a:ea typeface="微软雅黑" panose="020B0503020204020204" pitchFamily="34" charset="-122"/>
              </a:rPr>
              <a:t>分类效果好</a:t>
            </a:r>
            <a:endParaRPr lang="en-US" altLang="zh-CN" sz="2800" dirty="0" smtClean="0">
              <a:latin typeface="微软雅黑" panose="020B0503020204020204" pitchFamily="34" charset="-122"/>
              <a:ea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zh-CN" sz="2800" dirty="0" smtClean="0">
                <a:latin typeface="微软雅黑" panose="020B0503020204020204" pitchFamily="34" charset="-122"/>
                <a:ea typeface="微软雅黑" panose="020B0503020204020204" pitchFamily="34" charset="-122"/>
              </a:rPr>
              <a:t>无须进行参数估计</a:t>
            </a:r>
            <a:endParaRPr lang="en-US" altLang="zh-CN" sz="2800" dirty="0" smtClean="0">
              <a:latin typeface="微软雅黑" panose="020B0503020204020204" pitchFamily="34" charset="-122"/>
              <a:ea typeface="微软雅黑" panose="020B0503020204020204" pitchFamily="34" charset="-122"/>
            </a:endParaRPr>
          </a:p>
          <a:p>
            <a:pPr marL="914400" lvl="1" indent="-457200">
              <a:spcBef>
                <a:spcPts val="0"/>
              </a:spcBef>
              <a:buClr>
                <a:srgbClr val="538CD5"/>
              </a:buClr>
              <a:buFont typeface="Wingdings" panose="05000000000000000000" pitchFamily="2" charset="2"/>
              <a:buChar char="n"/>
            </a:pP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缺点：</a:t>
            </a:r>
            <a:endParaRPr lang="en-US" altLang="zh-CN"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zh-CN" sz="2800" dirty="0" smtClean="0">
                <a:latin typeface="微软雅黑" panose="020B0503020204020204" pitchFamily="34" charset="-122"/>
                <a:ea typeface="微软雅黑" panose="020B0503020204020204" pitchFamily="34" charset="-122"/>
              </a:rPr>
              <a:t>样本小时误差难控制</a:t>
            </a:r>
            <a:endParaRPr lang="en-US" altLang="zh-CN" sz="2800" dirty="0" smtClean="0">
              <a:latin typeface="微软雅黑" panose="020B0503020204020204" pitchFamily="34" charset="-122"/>
              <a:ea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zh-CN" sz="2800" dirty="0" smtClean="0">
                <a:latin typeface="微软雅黑" panose="020B0503020204020204" pitchFamily="34" charset="-122"/>
                <a:ea typeface="微软雅黑" panose="020B0503020204020204" pitchFamily="34" charset="-122"/>
              </a:rPr>
              <a:t>存储所有样本，需要较大存储空间</a:t>
            </a:r>
            <a:endParaRPr lang="en-US" altLang="zh-CN" sz="2800" dirty="0" smtClean="0">
              <a:latin typeface="微软雅黑" panose="020B0503020204020204" pitchFamily="34" charset="-122"/>
              <a:ea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zh-CN" sz="2800" dirty="0" smtClean="0">
                <a:latin typeface="微软雅黑" panose="020B0503020204020204" pitchFamily="34" charset="-122"/>
                <a:ea typeface="微软雅黑" panose="020B0503020204020204" pitchFamily="34" charset="-122"/>
              </a:rPr>
              <a:t>对于大样本的计算量大</a:t>
            </a:r>
            <a:endParaRPr lang="en-US" altLang="zh-CN" sz="2800" dirty="0" smtClean="0">
              <a:latin typeface="微软雅黑" panose="020B0503020204020204" pitchFamily="34" charset="-122"/>
              <a:ea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en-US" altLang="zh-CN" sz="2800" i="1" dirty="0" smtClean="0">
                <a:latin typeface="微软雅黑" panose="020B0503020204020204" pitchFamily="34" charset="-122"/>
                <a:ea typeface="微软雅黑" panose="020B0503020204020204" pitchFamily="34" charset="-122"/>
              </a:rPr>
              <a:t>K</a:t>
            </a:r>
            <a:r>
              <a:rPr lang="zh-CN" altLang="zh-CN" sz="2800" dirty="0" smtClean="0">
                <a:latin typeface="微软雅黑" panose="020B0503020204020204" pitchFamily="34" charset="-122"/>
                <a:ea typeface="微软雅黑" panose="020B0503020204020204" pitchFamily="34" charset="-122"/>
              </a:rPr>
              <a:t>值的设定也对算法的结果有较大的影响</a:t>
            </a:r>
            <a:endParaRPr lang="en-US" altLang="zh-CN" sz="2800" dirty="0" smtClean="0">
              <a:latin typeface="微软雅黑" panose="020B0503020204020204" pitchFamily="34" charset="-122"/>
              <a:ea typeface="微软雅黑" panose="020B0503020204020204" pitchFamily="34" charset="-122"/>
            </a:endParaRPr>
          </a:p>
          <a:p>
            <a:pPr marL="2200275" lvl="3" indent="-457200">
              <a:spcBef>
                <a:spcPts val="0"/>
              </a:spcBef>
              <a:buClr>
                <a:srgbClr val="538CD5"/>
              </a:buClr>
              <a:buFont typeface="Arial" panose="020B0604020202020204" pitchFamily="34" charset="0"/>
              <a:buChar char="•"/>
            </a:pPr>
            <a:r>
              <a:rPr lang="zh-CN" altLang="zh-CN" sz="2400" dirty="0" smtClean="0">
                <a:latin typeface="微软雅黑" panose="020B0503020204020204" pitchFamily="34" charset="-122"/>
                <a:ea typeface="微软雅黑" panose="020B0503020204020204" pitchFamily="34" charset="-122"/>
              </a:rPr>
              <a:t>如果</a:t>
            </a:r>
            <a:r>
              <a:rPr lang="en-US" altLang="zh-CN" sz="2400" i="1" dirty="0" smtClean="0">
                <a:latin typeface="微软雅黑" panose="020B0503020204020204" pitchFamily="34" charset="-122"/>
                <a:ea typeface="微软雅黑" panose="020B0503020204020204" pitchFamily="34" charset="-122"/>
              </a:rPr>
              <a:t>K</a:t>
            </a:r>
            <a:r>
              <a:rPr lang="zh-CN" altLang="zh-CN" sz="2400" dirty="0" smtClean="0">
                <a:latin typeface="微软雅黑" panose="020B0503020204020204" pitchFamily="34" charset="-122"/>
                <a:ea typeface="微软雅黑" panose="020B0503020204020204" pitchFamily="34" charset="-122"/>
              </a:rPr>
              <a:t>值过小，将会对数据中存在的噪声过于敏感；</a:t>
            </a:r>
            <a:endParaRPr lang="en-US" altLang="zh-CN" sz="2400" dirty="0" smtClean="0">
              <a:latin typeface="微软雅黑" panose="020B0503020204020204" pitchFamily="34" charset="-122"/>
              <a:ea typeface="微软雅黑" panose="020B0503020204020204" pitchFamily="34" charset="-122"/>
            </a:endParaRPr>
          </a:p>
          <a:p>
            <a:pPr marL="2200275" lvl="3" indent="-457200">
              <a:spcBef>
                <a:spcPts val="0"/>
              </a:spcBef>
              <a:buClr>
                <a:srgbClr val="538CD5"/>
              </a:buClr>
              <a:buFont typeface="Arial" panose="020B0604020202020204" pitchFamily="34" charset="0"/>
              <a:buChar char="•"/>
            </a:pPr>
            <a:r>
              <a:rPr lang="zh-CN" altLang="zh-CN" sz="2400" dirty="0" smtClean="0">
                <a:latin typeface="微软雅黑" panose="020B0503020204020204" pitchFamily="34" charset="-122"/>
                <a:ea typeface="微软雅黑" panose="020B0503020204020204" pitchFamily="34" charset="-122"/>
              </a:rPr>
              <a:t>如果</a:t>
            </a:r>
            <a:r>
              <a:rPr lang="en-US" altLang="zh-CN" sz="2400" i="1" dirty="0" smtClean="0">
                <a:latin typeface="微软雅黑" panose="020B0503020204020204" pitchFamily="34" charset="-122"/>
                <a:ea typeface="微软雅黑" panose="020B0503020204020204" pitchFamily="34" charset="-122"/>
              </a:rPr>
              <a:t>K</a:t>
            </a:r>
            <a:r>
              <a:rPr lang="zh-CN" altLang="zh-CN" sz="2400" dirty="0" smtClean="0">
                <a:latin typeface="微软雅黑" panose="020B0503020204020204" pitchFamily="34" charset="-122"/>
                <a:ea typeface="微软雅黑" panose="020B0503020204020204" pitchFamily="34" charset="-122"/>
              </a:rPr>
              <a:t>值过大，近邻中可能包含属于其他类的样本</a:t>
            </a:r>
            <a:endPar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circle(i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6"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arn(inHorizontal)">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dissolve">
                                      <p:cBhvr>
                                        <p:cTn id="30" dur="500"/>
                                        <p:tgtEl>
                                          <p:spTgt spid="3">
                                            <p:txEl>
                                              <p:pRg st="6" end="6"/>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dissolv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dissolv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dissolv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dissolve">
                                      <p:cBhvr>
                                        <p:cTn id="48" dur="500"/>
                                        <p:tgtEl>
                                          <p:spTgt spid="3">
                                            <p:txEl>
                                              <p:pRg st="10" end="10"/>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dissolve">
                                      <p:cBhvr>
                                        <p:cTn id="51" dur="500"/>
                                        <p:tgtEl>
                                          <p:spTgt spid="3">
                                            <p:txEl>
                                              <p:pRg st="11" end="11"/>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dissolve">
                                      <p:cBhvr>
                                        <p:cTn id="5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p:cNvSpPr>
            <a:spLocks noGrp="1" noChangeArrowheads="1"/>
          </p:cNvSpPr>
          <p:nvPr>
            <p:ph idx="4294967295"/>
          </p:nvPr>
        </p:nvSpPr>
        <p:spPr>
          <a:xfrm>
            <a:off x="401116" y="730250"/>
            <a:ext cx="11572875" cy="5199063"/>
          </a:xfrm>
        </p:spPr>
        <p:txBody>
          <a:bodyPr/>
          <a:lstStyle/>
          <a:p>
            <a:pPr marL="430530" indent="-430530" algn="l">
              <a:buClr>
                <a:srgbClr val="538CD5"/>
              </a:buClr>
              <a:buFont typeface="Wingdings" panose="05000000000000000000" pitchFamily="2" charset="2"/>
              <a:buChar char="n"/>
            </a:pPr>
            <a:r>
              <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贝叶斯</a:t>
            </a:r>
            <a:endPar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algn="l">
              <a:buClr>
                <a:srgbClr val="538CD5"/>
              </a:buClr>
              <a:buFont typeface="Wingdings" panose="05000000000000000000" pitchFamily="2" charset="2"/>
              <a:buChar char="n"/>
            </a:pPr>
            <a:r>
              <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贝叶斯（Bayes）分类算法是一类利用概率统计知识进行分类的算法，如朴素贝叶斯（Naive Bayes）算法</a:t>
            </a:r>
            <a:endPar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algn="l">
              <a:buClr>
                <a:srgbClr val="538CD5"/>
              </a:buClr>
              <a:buFont typeface="Wingdings" panose="05000000000000000000" pitchFamily="2" charset="2"/>
              <a:buChar char="n"/>
            </a:pPr>
            <a:r>
              <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主要利用Bayes定理来预测一个未知类别的样本属于各个类别的可能性，选择其中可能性最大的一个类别作为该样本的最终类别</a:t>
            </a:r>
            <a:endPar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30530" indent="-430530" algn="l">
              <a:buClr>
                <a:srgbClr val="538CD5"/>
              </a:buClr>
              <a:buFont typeface="Wingdings" panose="05000000000000000000" pitchFamily="2" charset="2"/>
              <a:buChar char="n"/>
            </a:pPr>
            <a:r>
              <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由于贝叶斯定理的成立本身需要一个很强的</a:t>
            </a:r>
            <a:r>
              <a:rPr lang="zh-CN" altLang="en-US" sz="25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条件独立性</a:t>
            </a:r>
            <a:r>
              <a:rPr lang="zh-CN" altLang="en-US" sz="25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假设，</a:t>
            </a:r>
            <a:r>
              <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而此假设在实际情况中经常是不成立的</a:t>
            </a:r>
            <a:r>
              <a:rPr lang="zh-CN" altLang="en-US" sz="25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，其</a:t>
            </a:r>
            <a:r>
              <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分类准确性就会下降</a:t>
            </a:r>
            <a:endPar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30530" indent="-430530" algn="l">
              <a:buClr>
                <a:srgbClr val="538CD5"/>
              </a:buClr>
              <a:buFont typeface="Wingdings" panose="05000000000000000000" pitchFamily="2" charset="2"/>
              <a:buChar char="n"/>
            </a:pPr>
            <a:r>
              <a:rPr lang="zh-CN" altLang="en-US" sz="25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为此，出现</a:t>
            </a:r>
            <a:r>
              <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了许多降低独立性假设的贝叶斯分类算法，如TAN（Tree Augmented Naive Bayes)</a:t>
            </a:r>
            <a:r>
              <a:rPr lang="zh-CN" altLang="en-US" sz="25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算法，可以考虑属性间的关联性</a:t>
            </a:r>
            <a:endPar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68" name="Text Box 4"/>
          <p:cNvSpPr txBox="1">
            <a:spLocks noChangeArrowheads="1"/>
          </p:cNvSpPr>
          <p:nvPr/>
        </p:nvSpPr>
        <p:spPr bwMode="auto">
          <a:xfrm>
            <a:off x="656333" y="4505749"/>
            <a:ext cx="2577042" cy="392922"/>
          </a:xfrm>
          <a:prstGeom prst="rect">
            <a:avLst/>
          </a:prstGeom>
          <a:noFill/>
          <a:ln w="9525">
            <a:noFill/>
            <a:miter lim="800000"/>
          </a:ln>
        </p:spPr>
        <p:txBody>
          <a:bodyPr wrap="none" lIns="114803" tIns="57401" rIns="114803" bIns="57401">
            <a:spAutoFit/>
          </a:bodyPr>
          <a:lstStyle/>
          <a:p>
            <a:r>
              <a:rPr lang="zh-CN" altLang="zh-CN" dirty="0"/>
              <a:t>P</a:t>
            </a:r>
            <a:r>
              <a:rPr lang="zh-CN" altLang="zh-CN" dirty="0" smtClean="0"/>
              <a:t>(A|B)=</a:t>
            </a:r>
            <a:r>
              <a:rPr lang="zh-CN" altLang="zh-CN" dirty="0"/>
              <a:t>P(B|A)*P(A)/P(B)</a:t>
            </a:r>
            <a:endParaRPr lang="zh-CN" altLang="zh-CN" dirty="0"/>
          </a:p>
        </p:txBody>
      </p:sp>
      <p:pic>
        <p:nvPicPr>
          <p:cNvPr id="11269" name="Picture 5"/>
          <p:cNvPicPr>
            <a:picLocks noChangeAspect="1" noChangeArrowheads="1"/>
          </p:cNvPicPr>
          <p:nvPr/>
        </p:nvPicPr>
        <p:blipFill>
          <a:blip r:embed="rId1" cstate="print"/>
          <a:srcRect/>
          <a:stretch>
            <a:fillRect/>
          </a:stretch>
        </p:blipFill>
        <p:spPr bwMode="auto">
          <a:xfrm>
            <a:off x="6069335" y="4120381"/>
            <a:ext cx="6291446" cy="3112269"/>
          </a:xfrm>
          <a:prstGeom prst="rect">
            <a:avLst/>
          </a:prstGeom>
          <a:noFill/>
          <a:ln w="9525">
            <a:noFill/>
            <a:miter lim="800000"/>
            <a:headEnd/>
            <a:tailEnd/>
          </a:ln>
          <a:effectLst/>
        </p:spPr>
      </p:pic>
      <p:sp>
        <p:nvSpPr>
          <p:cNvPr id="6" name="TextBox 5"/>
          <p:cNvSpPr txBox="1"/>
          <p:nvPr/>
        </p:nvSpPr>
        <p:spPr>
          <a:xfrm>
            <a:off x="657724" y="4201994"/>
            <a:ext cx="1770731" cy="423700"/>
          </a:xfrm>
          <a:prstGeom prst="rect">
            <a:avLst/>
          </a:prstGeom>
          <a:noFill/>
        </p:spPr>
        <p:txBody>
          <a:bodyPr wrap="none" lIns="114803" tIns="57401" rIns="114803" bIns="57401" rtlCol="0">
            <a:spAutoFit/>
          </a:bodyPr>
          <a:lstStyle/>
          <a:p>
            <a:r>
              <a:rPr lang="zh-CN" altLang="en-US" sz="2000" b="1" dirty="0" smtClean="0">
                <a:solidFill>
                  <a:srgbClr val="00B0F0"/>
                </a:solidFill>
                <a:latin typeface="微软雅黑" panose="020B0503020204020204" pitchFamily="34" charset="-122"/>
                <a:ea typeface="微软雅黑" panose="020B0503020204020204" pitchFamily="34" charset="-122"/>
              </a:rPr>
              <a:t>贝叶斯公式：</a:t>
            </a:r>
            <a:endParaRPr lang="zh-CN" altLang="en-US" sz="2000" b="1" dirty="0">
              <a:solidFill>
                <a:srgbClr val="00B0F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57724" y="5568889"/>
            <a:ext cx="1514251" cy="423700"/>
          </a:xfrm>
          <a:prstGeom prst="rect">
            <a:avLst/>
          </a:prstGeom>
          <a:noFill/>
        </p:spPr>
        <p:txBody>
          <a:bodyPr wrap="none" lIns="114803" tIns="57401" rIns="114803" bIns="57401" rtlCol="0">
            <a:spAutoFit/>
          </a:bodyPr>
          <a:lstStyle/>
          <a:p>
            <a:r>
              <a:rPr lang="zh-CN" altLang="en-US" sz="2000" b="1" dirty="0" smtClean="0">
                <a:solidFill>
                  <a:srgbClr val="00B0F0"/>
                </a:solidFill>
                <a:latin typeface="微软雅黑" panose="020B0503020204020204" pitchFamily="34" charset="-122"/>
                <a:ea typeface="微软雅黑" panose="020B0503020204020204" pitchFamily="34" charset="-122"/>
              </a:rPr>
              <a:t>分类应用：</a:t>
            </a:r>
            <a:endParaRPr lang="zh-CN" altLang="en-US" sz="2000" b="1" dirty="0">
              <a:solidFill>
                <a:srgbClr val="00B0F0"/>
              </a:solidFill>
              <a:latin typeface="微软雅黑" panose="020B0503020204020204" pitchFamily="34" charset="-122"/>
              <a:ea typeface="微软雅黑" panose="020B0503020204020204" pitchFamily="34" charset="-122"/>
            </a:endParaRPr>
          </a:p>
        </p:txBody>
      </p:sp>
      <p:sp>
        <p:nvSpPr>
          <p:cNvPr id="8" name="下箭头 7"/>
          <p:cNvSpPr/>
          <p:nvPr/>
        </p:nvSpPr>
        <p:spPr bwMode="auto">
          <a:xfrm>
            <a:off x="2277837" y="4961380"/>
            <a:ext cx="681514" cy="607509"/>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14803" tIns="57401" rIns="114803" bIns="57401" numCol="1" rtlCol="0" anchor="t" anchorCtr="0" compatLnSpc="1"/>
          <a:lstStyle/>
          <a:p>
            <a:pPr defTabSz="1148080"/>
            <a:endParaRPr lang="zh-CN" altLang="en-US" sz="2300" dirty="0" smtClean="0">
              <a:solidFill>
                <a:schemeClr val="tx1"/>
              </a:solidFill>
              <a:latin typeface="Arial" panose="020B0604020202020204" pitchFamily="34" charset="0"/>
              <a:ea typeface="宋体" panose="02010600030101010101" pitchFamily="2" charset="-122"/>
            </a:endParaRPr>
          </a:p>
        </p:txBody>
      </p:sp>
      <p:sp>
        <p:nvSpPr>
          <p:cNvPr id="9" name="Text Box 4"/>
          <p:cNvSpPr txBox="1">
            <a:spLocks noChangeArrowheads="1"/>
          </p:cNvSpPr>
          <p:nvPr/>
        </p:nvSpPr>
        <p:spPr bwMode="auto">
          <a:xfrm>
            <a:off x="651490" y="5920581"/>
            <a:ext cx="3761661" cy="669921"/>
          </a:xfrm>
          <a:prstGeom prst="rect">
            <a:avLst/>
          </a:prstGeom>
          <a:noFill/>
          <a:ln w="9525">
            <a:noFill/>
            <a:miter lim="800000"/>
          </a:ln>
        </p:spPr>
        <p:txBody>
          <a:bodyPr wrap="none" lIns="114803" tIns="57401" rIns="114803" bIns="57401">
            <a:spAutoFit/>
          </a:bodyPr>
          <a:lstStyle/>
          <a:p>
            <a:r>
              <a:rPr lang="zh-CN" altLang="zh-CN" dirty="0"/>
              <a:t>P</a:t>
            </a:r>
            <a:r>
              <a:rPr lang="zh-CN" altLang="zh-CN" dirty="0" smtClean="0"/>
              <a:t>(</a:t>
            </a:r>
            <a:r>
              <a:rPr lang="zh-CN" altLang="en-US" dirty="0" smtClean="0"/>
              <a:t>类别</a:t>
            </a:r>
            <a:r>
              <a:rPr lang="zh-CN" altLang="zh-CN" dirty="0" smtClean="0"/>
              <a:t>|</a:t>
            </a:r>
            <a:r>
              <a:rPr lang="zh-CN" altLang="en-US" dirty="0" smtClean="0"/>
              <a:t>样本</a:t>
            </a:r>
            <a:r>
              <a:rPr lang="zh-CN" altLang="zh-CN" dirty="0" smtClean="0"/>
              <a:t>)=</a:t>
            </a:r>
            <a:r>
              <a:rPr lang="zh-CN" altLang="zh-CN" dirty="0"/>
              <a:t>P</a:t>
            </a:r>
            <a:r>
              <a:rPr lang="zh-CN" altLang="zh-CN" dirty="0" smtClean="0"/>
              <a:t>(</a:t>
            </a:r>
            <a:r>
              <a:rPr lang="zh-CN" altLang="en-US" dirty="0"/>
              <a:t>样本</a:t>
            </a:r>
            <a:r>
              <a:rPr lang="zh-CN" altLang="zh-CN" dirty="0" smtClean="0"/>
              <a:t>|</a:t>
            </a:r>
            <a:r>
              <a:rPr lang="zh-CN" altLang="en-US" dirty="0" smtClean="0"/>
              <a:t>类别</a:t>
            </a:r>
            <a:r>
              <a:rPr lang="zh-CN" altLang="zh-CN" dirty="0" smtClean="0"/>
              <a:t>)*</a:t>
            </a:r>
            <a:r>
              <a:rPr lang="zh-CN" altLang="zh-CN" dirty="0"/>
              <a:t>P</a:t>
            </a:r>
            <a:r>
              <a:rPr lang="zh-CN" altLang="zh-CN" dirty="0" smtClean="0"/>
              <a:t>(</a:t>
            </a:r>
            <a:r>
              <a:rPr lang="zh-CN" altLang="en-US" dirty="0" smtClean="0"/>
              <a:t>类别</a:t>
            </a:r>
            <a:r>
              <a:rPr lang="zh-CN" altLang="zh-CN" dirty="0" smtClean="0"/>
              <a:t>)</a:t>
            </a:r>
            <a:endParaRPr lang="en-US" altLang="zh-CN" dirty="0" smtClean="0"/>
          </a:p>
          <a:p>
            <a:r>
              <a:rPr lang="en-US" altLang="zh-CN" dirty="0" smtClean="0"/>
              <a:t>=</a:t>
            </a:r>
            <a:r>
              <a:rPr lang="el-GR" altLang="zh-CN" dirty="0" smtClean="0"/>
              <a:t>Π</a:t>
            </a:r>
            <a:r>
              <a:rPr lang="en-US" altLang="zh-CN" dirty="0" smtClean="0"/>
              <a:t>P</a:t>
            </a:r>
            <a:r>
              <a:rPr lang="zh-CN" altLang="en-US" dirty="0" smtClean="0"/>
              <a:t>（样本各属性</a:t>
            </a:r>
            <a:r>
              <a:rPr lang="en-US" altLang="zh-CN" dirty="0" smtClean="0"/>
              <a:t>|</a:t>
            </a:r>
            <a:r>
              <a:rPr lang="zh-CN" altLang="en-US" dirty="0" smtClean="0"/>
              <a:t>类别）</a:t>
            </a:r>
            <a:r>
              <a:rPr lang="en-US" altLang="zh-CN" dirty="0" smtClean="0"/>
              <a:t>*P(</a:t>
            </a:r>
            <a:r>
              <a:rPr lang="zh-CN" altLang="en-US" dirty="0" smtClean="0"/>
              <a:t>类别</a:t>
            </a:r>
            <a:r>
              <a:rPr lang="en-US" altLang="zh-CN" dirty="0" smtClean="0"/>
              <a:t>)</a:t>
            </a:r>
            <a:endParaRPr lang="zh-CN" altLang="zh-CN" dirty="0"/>
          </a:p>
        </p:txBody>
      </p:sp>
      <p:sp>
        <p:nvSpPr>
          <p:cNvPr id="10" name="文本框 64"/>
          <p:cNvSpPr txBox="1"/>
          <p:nvPr/>
        </p:nvSpPr>
        <p:spPr>
          <a:xfrm>
            <a:off x="1900364" y="95084"/>
            <a:ext cx="8176104"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smtClean="0">
                <a:sym typeface="+mn-lt"/>
              </a:rPr>
              <a:t>典型的分类算法介绍</a:t>
            </a:r>
            <a:r>
              <a:rPr lang="en-US" altLang="zh-CN" sz="3800" dirty="0" smtClean="0">
                <a:sym typeface="+mn-lt"/>
              </a:rPr>
              <a:t>—</a:t>
            </a:r>
            <a:r>
              <a:rPr lang="zh-CN" altLang="zh-CN" sz="4000" b="1" dirty="0" smtClean="0"/>
              <a:t> </a:t>
            </a:r>
            <a:r>
              <a:rPr lang="zh-CN" altLang="en-US" sz="3800" dirty="0" smtClean="0">
                <a:sym typeface="+mn-lt"/>
              </a:rPr>
              <a:t>贝叶斯</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randombar(horizontal)">
                                      <p:cBhvr>
                                        <p:cTn id="7" dur="500"/>
                                        <p:tgtEl>
                                          <p:spTgt spid="11267">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randombar(horizontal)">
                                      <p:cBhvr>
                                        <p:cTn id="10" dur="500"/>
                                        <p:tgtEl>
                                          <p:spTgt spid="1126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randombar(horizontal)">
                                      <p:cBhvr>
                                        <p:cTn id="18" dur="500"/>
                                        <p:tgtEl>
                                          <p:spTgt spid="1126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par>
                                <p:cTn id="30" presetID="14" presetClass="entr" presetSubtype="10" fill="hold" nodeType="withEffect">
                                  <p:stCondLst>
                                    <p:cond delay="0"/>
                                  </p:stCondLst>
                                  <p:childTnLst>
                                    <p:set>
                                      <p:cBhvr>
                                        <p:cTn id="31" dur="1" fill="hold">
                                          <p:stCondLst>
                                            <p:cond delay="0"/>
                                          </p:stCondLst>
                                        </p:cTn>
                                        <p:tgtEl>
                                          <p:spTgt spid="11269"/>
                                        </p:tgtEl>
                                        <p:attrNameLst>
                                          <p:attrName>style.visibility</p:attrName>
                                        </p:attrNameLst>
                                      </p:cBhvr>
                                      <p:to>
                                        <p:strVal val="visible"/>
                                      </p:to>
                                    </p:set>
                                    <p:animEffect transition="in" filter="randombar(horizontal)">
                                      <p:cBhvr>
                                        <p:cTn id="32" dur="500"/>
                                        <p:tgtEl>
                                          <p:spTgt spid="1126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1267">
                                            <p:txEl>
                                              <p:pRg st="3" end="3"/>
                                            </p:txEl>
                                          </p:spTgt>
                                        </p:tgtEl>
                                        <p:attrNameLst>
                                          <p:attrName>style.visibility</p:attrName>
                                        </p:attrNameLst>
                                      </p:cBhvr>
                                      <p:to>
                                        <p:strVal val="visible"/>
                                      </p:to>
                                    </p:set>
                                    <p:animEffect transition="in" filter="randombar(horizontal)">
                                      <p:cBhvr>
                                        <p:cTn id="37" dur="500"/>
                                        <p:tgtEl>
                                          <p:spTgt spid="1126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1267">
                                            <p:txEl>
                                              <p:pRg st="4" end="4"/>
                                            </p:txEl>
                                          </p:spTgt>
                                        </p:tgtEl>
                                        <p:attrNameLst>
                                          <p:attrName>style.visibility</p:attrName>
                                        </p:attrNameLst>
                                      </p:cBhvr>
                                      <p:to>
                                        <p:strVal val="visible"/>
                                      </p:to>
                                    </p:set>
                                    <p:animEffect transition="in" filter="randombar(horizontal)">
                                      <p:cBhvr>
                                        <p:cTn id="42" dur="500"/>
                                        <p:tgtEl>
                                          <p:spTgt spid="11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6" grpId="0"/>
      <p:bldP spid="7" grpId="0"/>
      <p:bldP spid="8" grpId="0" animBg="1"/>
      <p:bldP spid="9"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内容占位符 2"/>
          <p:cNvSpPr>
            <a:spLocks noGrp="1" noChangeArrowheads="1"/>
          </p:cNvSpPr>
          <p:nvPr>
            <p:ph idx="4294967295"/>
          </p:nvPr>
        </p:nvSpPr>
        <p:spPr>
          <a:xfrm>
            <a:off x="236687" y="663997"/>
            <a:ext cx="11572875" cy="5199063"/>
          </a:xfrm>
        </p:spPr>
        <p:txBody>
          <a:bodyPr/>
          <a:lstStyle/>
          <a:p>
            <a:pPr marL="430530" indent="-430530" algn="l">
              <a:buClr>
                <a:srgbClr val="538CD5"/>
              </a:buClr>
              <a:buFont typeface="Wingdings" panose="05000000000000000000" pitchFamily="2" charset="2"/>
              <a:buChar char="n"/>
            </a:pPr>
            <a:r>
              <a:rPr lang="zh-CN" altLang="en-US" sz="25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支持</a:t>
            </a:r>
            <a:r>
              <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向量机 </a:t>
            </a:r>
            <a:endPar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algn="l">
              <a:buClr>
                <a:srgbClr val="538CD5"/>
              </a:buClr>
              <a:buFont typeface="Wingdings" panose="05000000000000000000" pitchFamily="2" charset="2"/>
              <a:buChar char="n"/>
            </a:pPr>
            <a:r>
              <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支持向量机（SVM，Support Vector Machine）是Vapnik根据统计学习理论提出的一种新的学习方法</a:t>
            </a:r>
            <a:endPar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algn="l">
              <a:buClr>
                <a:srgbClr val="538CD5"/>
              </a:buClr>
              <a:buFont typeface="Wingdings" panose="05000000000000000000" pitchFamily="2" charset="2"/>
              <a:buChar char="n"/>
            </a:pPr>
            <a:r>
              <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SVM方法是通过一个非线性映射p，把样本空间映射到一个</a:t>
            </a:r>
            <a:r>
              <a:rPr lang="zh-CN" altLang="en-US" sz="23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高维</a:t>
            </a:r>
            <a:r>
              <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乃至</a:t>
            </a:r>
            <a:r>
              <a:rPr lang="zh-CN" altLang="en-US" sz="23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无穷维</a:t>
            </a:r>
            <a:r>
              <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的特征空间中（Hilbert空间），使得在原来的样本空间</a:t>
            </a:r>
            <a:r>
              <a:rPr lang="zh-CN" altLang="en-US" sz="23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中非线性可分的问题转化为在特征空间中的线性可分的问题</a:t>
            </a:r>
            <a:endParaRPr lang="zh-CN" altLang="en-US" sz="23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algn="l">
              <a:buClr>
                <a:srgbClr val="538CD5"/>
              </a:buClr>
              <a:buFont typeface="Wingdings" panose="05000000000000000000" pitchFamily="2" charset="2"/>
              <a:buChar char="n"/>
            </a:pPr>
            <a:r>
              <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它的最大特点是根据结构风险最小化准则，以最大化分类间隔构造最优分类超平面来提高学习机的泛化能力，较好地解决了非线性、高维数、局部极小点等问题</a:t>
            </a:r>
            <a:endPar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32815" lvl="1" indent="-358775" algn="l">
              <a:buClr>
                <a:srgbClr val="538CD5"/>
              </a:buClr>
              <a:buFont typeface="Wingdings" panose="05000000000000000000" pitchFamily="2" charset="2"/>
              <a:buChar char="n"/>
            </a:pPr>
            <a:r>
              <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SVM一般只能用在二类问题，对于多类问题效果不好</a:t>
            </a:r>
            <a:endParaRPr lang="zh-CN" altLang="en-US" sz="23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0483"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74066" y="3903138"/>
            <a:ext cx="3949024" cy="2809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33890" y="6664133"/>
            <a:ext cx="6429375" cy="725321"/>
          </a:xfrm>
          <a:prstGeom prst="rect">
            <a:avLst/>
          </a:prstGeom>
        </p:spPr>
        <p:txBody>
          <a:bodyPr lIns="114803" tIns="57401" rIns="114803" bIns="57401">
            <a:spAutoFit/>
          </a:bodyPr>
          <a:lstStyle/>
          <a:p>
            <a:pPr lvl="1" algn="ctr">
              <a:spcBef>
                <a:spcPct val="20000"/>
              </a:spcBef>
              <a:buClr>
                <a:srgbClr val="538CD5"/>
              </a:buClr>
            </a:pP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点集</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A</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服从</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{x,y|x^2+y^2=1}</a:t>
            </a:r>
            <a:endPar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lvl="1" algn="ctr">
              <a:spcBef>
                <a:spcPct val="20000"/>
              </a:spcBef>
              <a:buClr>
                <a:srgbClr val="538CD5"/>
              </a:buClr>
            </a:pP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点集</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B</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服从</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{x,y|x^2+y^2=9}</a:t>
            </a:r>
            <a:endPar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p:txBody>
      </p:sp>
      <p:pic>
        <p:nvPicPr>
          <p:cNvPr id="204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0782" y="3904357"/>
            <a:ext cx="4879153" cy="2966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7575666" y="6895811"/>
            <a:ext cx="3390213" cy="392922"/>
          </a:xfrm>
          <a:prstGeom prst="rect">
            <a:avLst/>
          </a:prstGeom>
        </p:spPr>
        <p:txBody>
          <a:bodyPr wrap="none" lIns="114803" tIns="57401" rIns="114803" bIns="57401">
            <a:spAutoFit/>
          </a:bodyPr>
          <a:lstStyle/>
          <a:p>
            <a:pPr lvl="1" algn="ctr">
              <a:spcBef>
                <a:spcPct val="20000"/>
              </a:spcBef>
              <a:buClr>
                <a:srgbClr val="538CD5"/>
              </a:buClr>
            </a:pPr>
            <a:r>
              <a:rPr lang="zh-CN" altLang="en-US" dirty="0">
                <a:solidFill>
                  <a:srgbClr val="000000"/>
                </a:solidFill>
                <a:latin typeface="微软雅黑" panose="020B0503020204020204" pitchFamily="34" charset="-122"/>
                <a:ea typeface="微软雅黑" panose="020B0503020204020204" pitchFamily="34" charset="-122"/>
              </a:rPr>
              <a:t>映射</a:t>
            </a:r>
            <a:r>
              <a:rPr lang="en-US" altLang="zh-CN" dirty="0">
                <a:solidFill>
                  <a:srgbClr val="000000"/>
                </a:solidFill>
                <a:latin typeface="微软雅黑" panose="020B0503020204020204" pitchFamily="34" charset="-122"/>
                <a:ea typeface="微软雅黑" panose="020B0503020204020204" pitchFamily="34" charset="-122"/>
              </a:rPr>
              <a:t>(</a:t>
            </a:r>
            <a:r>
              <a:rPr lang="en-US" altLang="zh-CN" dirty="0" err="1">
                <a:solidFill>
                  <a:srgbClr val="000000"/>
                </a:solidFill>
                <a:latin typeface="微软雅黑" panose="020B0503020204020204" pitchFamily="34" charset="-122"/>
                <a:ea typeface="微软雅黑" panose="020B0503020204020204" pitchFamily="34" charset="-122"/>
              </a:rPr>
              <a:t>x,y</a:t>
            </a:r>
            <a:r>
              <a:rPr lang="en-US" altLang="zh-CN" dirty="0">
                <a:solidFill>
                  <a:srgbClr val="000000"/>
                </a:solidFill>
                <a:latin typeface="微软雅黑" panose="020B0503020204020204" pitchFamily="34" charset="-122"/>
                <a:ea typeface="微软雅黑" panose="020B0503020204020204" pitchFamily="34" charset="-122"/>
              </a:rPr>
              <a:t>)-&gt;(x,y,x^2+y^2)</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8" name="文本框 64"/>
          <p:cNvSpPr txBox="1"/>
          <p:nvPr/>
        </p:nvSpPr>
        <p:spPr>
          <a:xfrm>
            <a:off x="2141703" y="15925"/>
            <a:ext cx="7724057"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smtClean="0">
                <a:sym typeface="+mn-lt"/>
              </a:rPr>
              <a:t>典型的分类算法介绍</a:t>
            </a:r>
            <a:r>
              <a:rPr lang="en-US" altLang="zh-CN" sz="3800" dirty="0" smtClean="0">
                <a:sym typeface="+mn-lt"/>
              </a:rPr>
              <a:t>—</a:t>
            </a:r>
            <a:r>
              <a:rPr lang="zh-CN" altLang="zh-CN" sz="4000" b="1" dirty="0" smtClean="0"/>
              <a:t> </a:t>
            </a:r>
            <a:r>
              <a:rPr lang="en-US" altLang="zh-CN" sz="3800" dirty="0" smtClean="0">
                <a:sym typeface="+mn-lt"/>
              </a:rPr>
              <a:t>SVM</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animEffect transition="in" filter="randombar(horizontal)">
                                      <p:cBhvr>
                                        <p:cTn id="7" dur="500"/>
                                        <p:tgtEl>
                                          <p:spTgt spid="133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483"/>
                                        </p:tgtEl>
                                        <p:attrNameLst>
                                          <p:attrName>style.visibility</p:attrName>
                                        </p:attrNameLst>
                                      </p:cBhvr>
                                      <p:to>
                                        <p:strVal val="visible"/>
                                      </p:to>
                                    </p:set>
                                    <p:animEffect transition="in" filter="randombar(horizontal)">
                                      <p:cBhvr>
                                        <p:cTn id="12" dur="500"/>
                                        <p:tgtEl>
                                          <p:spTgt spid="2048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0484"/>
                                        </p:tgtEl>
                                        <p:attrNameLst>
                                          <p:attrName>style.visibility</p:attrName>
                                        </p:attrNameLst>
                                      </p:cBhvr>
                                      <p:to>
                                        <p:strVal val="visible"/>
                                      </p:to>
                                    </p:set>
                                    <p:animEffect transition="in" filter="randombar(horizontal)">
                                      <p:cBhvr>
                                        <p:cTn id="20" dur="500"/>
                                        <p:tgtEl>
                                          <p:spTgt spid="2048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3315">
                                            <p:txEl>
                                              <p:pRg st="3" end="3"/>
                                            </p:txEl>
                                          </p:spTgt>
                                        </p:tgtEl>
                                        <p:attrNameLst>
                                          <p:attrName>style.visibility</p:attrName>
                                        </p:attrNameLst>
                                      </p:cBhvr>
                                      <p:to>
                                        <p:strVal val="visible"/>
                                      </p:to>
                                    </p:set>
                                    <p:animEffect transition="in" filter="randombar(horizontal)">
                                      <p:cBhvr>
                                        <p:cTn id="28" dur="500"/>
                                        <p:tgtEl>
                                          <p:spTgt spid="1331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3315">
                                            <p:txEl>
                                              <p:pRg st="4" end="4"/>
                                            </p:txEl>
                                          </p:spTgt>
                                        </p:tgtEl>
                                        <p:attrNameLst>
                                          <p:attrName>style.visibility</p:attrName>
                                        </p:attrNameLst>
                                      </p:cBhvr>
                                      <p:to>
                                        <p:strVal val="visible"/>
                                      </p:to>
                                    </p:set>
                                    <p:animEffect transition="in" filter="randombar(horizontal)">
                                      <p:cBhvr>
                                        <p:cTn id="33"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92671" y="952029"/>
            <a:ext cx="11787188" cy="294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基于“物以类聚”的思想，通过计算</a:t>
            </a:r>
            <a:r>
              <a:rPr lang="zh-CN" altLang="en-US" sz="2800" dirty="0">
                <a:solidFill>
                  <a:srgbClr val="FF0000"/>
                </a:solidFill>
                <a:latin typeface="微软雅黑" panose="020B0503020204020204" pitchFamily="34" charset="-122"/>
                <a:ea typeface="微软雅黑" panose="020B0503020204020204" pitchFamily="34" charset="-122"/>
              </a:rPr>
              <a:t>对象个体</a:t>
            </a:r>
            <a:r>
              <a:rPr lang="zh-CN" altLang="en-US" sz="2800" dirty="0">
                <a:latin typeface="微软雅黑" panose="020B0503020204020204" pitchFamily="34" charset="-122"/>
                <a:ea typeface="微软雅黑" panose="020B0503020204020204" pitchFamily="34" charset="-122"/>
              </a:rPr>
              <a:t>或</a:t>
            </a:r>
            <a:r>
              <a:rPr lang="zh-CN" altLang="en-US" sz="2800" dirty="0">
                <a:solidFill>
                  <a:srgbClr val="FF0000"/>
                </a:solidFill>
                <a:latin typeface="微软雅黑" panose="020B0503020204020204" pitchFamily="34" charset="-122"/>
                <a:ea typeface="微软雅黑" panose="020B0503020204020204" pitchFamily="34" charset="-122"/>
              </a:rPr>
              <a:t>对象类</a:t>
            </a:r>
            <a:r>
              <a:rPr lang="zh-CN" altLang="en-US" sz="2800" dirty="0">
                <a:latin typeface="微软雅黑" panose="020B0503020204020204" pitchFamily="34" charset="-122"/>
                <a:ea typeface="微软雅黑" panose="020B0503020204020204" pitchFamily="34" charset="-122"/>
              </a:rPr>
              <a:t>之间的</a:t>
            </a:r>
            <a:r>
              <a:rPr lang="zh-CN" altLang="en-US" sz="2800" dirty="0">
                <a:solidFill>
                  <a:srgbClr val="FF0000"/>
                </a:solidFill>
                <a:latin typeface="微软雅黑" panose="020B0503020204020204" pitchFamily="34" charset="-122"/>
                <a:ea typeface="微软雅黑" panose="020B0503020204020204" pitchFamily="34" charset="-122"/>
              </a:rPr>
              <a:t>相似程度</a:t>
            </a:r>
            <a:r>
              <a:rPr lang="zh-CN" altLang="en-US" sz="2800" dirty="0">
                <a:latin typeface="微软雅黑" panose="020B0503020204020204" pitchFamily="34" charset="-122"/>
                <a:ea typeface="微软雅黑" panose="020B0503020204020204" pitchFamily="34" charset="-122"/>
              </a:rPr>
              <a:t>，将满足相似条件的对象个体或对象类分入</a:t>
            </a:r>
            <a:r>
              <a:rPr lang="zh-CN" altLang="en-US" sz="2800" dirty="0">
                <a:solidFill>
                  <a:srgbClr val="FF0000"/>
                </a:solidFill>
                <a:latin typeface="微软雅黑" panose="020B0503020204020204" pitchFamily="34" charset="-122"/>
                <a:ea typeface="微软雅黑" panose="020B0503020204020204" pitchFamily="34" charset="-122"/>
              </a:rPr>
              <a:t>同一类（簇）</a:t>
            </a:r>
            <a:r>
              <a:rPr lang="zh-CN" altLang="en-US" sz="2800" dirty="0" smtClean="0">
                <a:latin typeface="微软雅黑" panose="020B0503020204020204" pitchFamily="34" charset="-122"/>
                <a:ea typeface="微软雅黑" panose="020B0503020204020204" pitchFamily="34" charset="-122"/>
              </a:rPr>
              <a:t>内</a:t>
            </a:r>
            <a:r>
              <a:rPr lang="en-US" altLang="zh-CN"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将不</a:t>
            </a:r>
            <a:r>
              <a:rPr lang="zh-CN" altLang="en-US" sz="2800" dirty="0">
                <a:latin typeface="微软雅黑" panose="020B0503020204020204" pitchFamily="34" charset="-122"/>
                <a:ea typeface="微软雅黑" panose="020B0503020204020204" pitchFamily="34" charset="-122"/>
              </a:rPr>
              <a:t>满足相似条件的对象个体或对象类分入不同类（簇）中，使划分结果满足</a:t>
            </a:r>
            <a:r>
              <a:rPr lang="zh-CN" altLang="en-US" sz="2800" dirty="0">
                <a:solidFill>
                  <a:srgbClr val="FF0000"/>
                </a:solidFill>
                <a:latin typeface="微软雅黑" panose="020B0503020204020204" pitchFamily="34" charset="-122"/>
                <a:ea typeface="微软雅黑" panose="020B0503020204020204" pitchFamily="34" charset="-122"/>
              </a:rPr>
              <a:t>类内元素相似度高</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类间元素相似程度低</a:t>
            </a:r>
            <a:r>
              <a:rPr lang="zh-CN" altLang="en-US" sz="2800" dirty="0">
                <a:latin typeface="微软雅黑" panose="020B0503020204020204" pitchFamily="34" charset="-122"/>
                <a:ea typeface="微软雅黑" panose="020B0503020204020204" pitchFamily="34" charset="-122"/>
              </a:rPr>
              <a:t>的</a:t>
            </a:r>
            <a:r>
              <a:rPr lang="zh-CN" altLang="en-US" sz="2800" dirty="0" smtClean="0">
                <a:latin typeface="微软雅黑" panose="020B0503020204020204" pitchFamily="34" charset="-122"/>
                <a:ea typeface="微软雅黑" panose="020B0503020204020204" pitchFamily="34" charset="-122"/>
              </a:rPr>
              <a:t>要求。</a:t>
            </a:r>
            <a:endParaRPr lang="en-US" altLang="zh-CN" sz="2800" dirty="0">
              <a:latin typeface="微软雅黑" panose="020B0503020204020204" pitchFamily="34" charset="-122"/>
              <a:ea typeface="微软雅黑" panose="020B0503020204020204" pitchFamily="34" charset="-122"/>
            </a:endParaRPr>
          </a:p>
          <a:p>
            <a:pPr marL="1031875" lvl="1" indent="-4572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典型的</a:t>
            </a:r>
            <a:r>
              <a:rPr lang="zh-CN" altLang="en-US" sz="2400" dirty="0" smtClean="0">
                <a:solidFill>
                  <a:srgbClr val="FF0000"/>
                </a:solidFill>
                <a:latin typeface="微软雅黑" panose="020B0503020204020204" pitchFamily="34" charset="-122"/>
                <a:ea typeface="微软雅黑" panose="020B0503020204020204" pitchFamily="34" charset="-122"/>
              </a:rPr>
              <a:t>无</a:t>
            </a:r>
            <a:r>
              <a:rPr lang="zh-CN" altLang="en-US" sz="2400" dirty="0">
                <a:solidFill>
                  <a:srgbClr val="FF0000"/>
                </a:solidFill>
                <a:latin typeface="微软雅黑" panose="020B0503020204020204" pitchFamily="34" charset="-122"/>
                <a:ea typeface="微软雅黑" panose="020B0503020204020204" pitchFamily="34" charset="-122"/>
              </a:rPr>
              <a:t>监督</a:t>
            </a:r>
            <a:r>
              <a:rPr lang="zh-CN" altLang="en-US" sz="2400" dirty="0">
                <a:latin typeface="微软雅黑" panose="020B0503020204020204" pitchFamily="34" charset="-122"/>
                <a:ea typeface="微软雅黑" panose="020B0503020204020204" pitchFamily="34" charset="-122"/>
              </a:rPr>
              <a:t>的</a:t>
            </a:r>
            <a:r>
              <a:rPr lang="zh-CN" altLang="en-US" sz="2400" dirty="0" smtClean="0">
                <a:latin typeface="微软雅黑" panose="020B0503020204020204" pitchFamily="34" charset="-122"/>
                <a:ea typeface="微软雅黑" panose="020B0503020204020204" pitchFamily="34" charset="-122"/>
              </a:rPr>
              <a:t>学习方法</a:t>
            </a:r>
            <a:endParaRPr lang="en-US" altLang="zh-CN" sz="2400" dirty="0" smtClean="0">
              <a:latin typeface="微软雅黑" panose="020B0503020204020204" pitchFamily="34" charset="-122"/>
              <a:ea typeface="微软雅黑" panose="020B0503020204020204" pitchFamily="34" charset="-122"/>
            </a:endParaRPr>
          </a:p>
          <a:p>
            <a:pPr marL="1031875" lvl="1" indent="-4572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目标是通过对无标记训练样本的学习来揭示数据的内在性质和规律，为进一步的数据分析提供基础</a:t>
            </a: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37087" y="159941"/>
            <a:ext cx="409485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  </a:t>
            </a:r>
            <a:r>
              <a:rPr lang="zh-CN" altLang="en-US" sz="3800" dirty="0" smtClean="0">
                <a:sym typeface="+mn-lt"/>
              </a:rPr>
              <a:t>聚类算法分析</a:t>
            </a:r>
            <a:endParaRPr lang="zh-CN" altLang="en-US" sz="3800" dirty="0">
              <a:sym typeface="+mn-lt"/>
            </a:endParaRPr>
          </a:p>
        </p:txBody>
      </p:sp>
      <p:sp>
        <p:nvSpPr>
          <p:cNvPr id="2" name="矩形 1"/>
          <p:cNvSpPr/>
          <p:nvPr/>
        </p:nvSpPr>
        <p:spPr>
          <a:xfrm>
            <a:off x="3693071" y="6816615"/>
            <a:ext cx="4801314" cy="400110"/>
          </a:xfrm>
          <a:prstGeom prst="rect">
            <a:avLst/>
          </a:prstGeom>
        </p:spPr>
        <p:txBody>
          <a:bodyPr wrap="none">
            <a:spAutoFit/>
          </a:bodyPr>
          <a:lstStyle/>
          <a:p>
            <a:r>
              <a:rPr lang="zh-CN" altLang="en-US" sz="2000" b="1" dirty="0" smtClean="0">
                <a:latin typeface="微软雅黑 Light" panose="020B0502040204020203" pitchFamily="34" charset="-122"/>
                <a:ea typeface="微软雅黑 Light" panose="020B0502040204020203" pitchFamily="34" charset="-122"/>
              </a:rPr>
              <a:t>聚类案例：某文件下载商城用户聚类分析</a:t>
            </a:r>
            <a:endParaRPr lang="zh-CN" altLang="en-US" sz="2000" b="1" dirty="0">
              <a:latin typeface="微软雅黑 Light" panose="020B0502040204020203" pitchFamily="34" charset="-122"/>
              <a:ea typeface="微软雅黑 Light" panose="020B0502040204020203" pitchFamily="34" charset="-122"/>
            </a:endParaRPr>
          </a:p>
        </p:txBody>
      </p:sp>
      <p:sp>
        <p:nvSpPr>
          <p:cNvPr id="17" name="右箭头 16"/>
          <p:cNvSpPr/>
          <p:nvPr/>
        </p:nvSpPr>
        <p:spPr bwMode="auto">
          <a:xfrm>
            <a:off x="5349464" y="4840461"/>
            <a:ext cx="1224085" cy="484632"/>
          </a:xfrm>
          <a:prstGeom prst="rightArrow">
            <a:avLst/>
          </a:prstGeom>
          <a:gradFill rotWithShape="1">
            <a:gsLst>
              <a:gs pos="0">
                <a:srgbClr val="B2C1DB">
                  <a:tint val="50000"/>
                  <a:satMod val="300000"/>
                </a:srgbClr>
              </a:gs>
              <a:gs pos="35000">
                <a:srgbClr val="B2C1DB">
                  <a:tint val="37000"/>
                  <a:satMod val="300000"/>
                </a:srgbClr>
              </a:gs>
              <a:gs pos="100000">
                <a:srgbClr val="B2C1DB">
                  <a:tint val="15000"/>
                  <a:satMod val="350000"/>
                </a:srgbClr>
              </a:gs>
            </a:gsLst>
            <a:lin ang="16200000" scaled="1"/>
          </a:gradFill>
          <a:ln w="9525" cap="flat" cmpd="sng" algn="ctr">
            <a:solidFill>
              <a:srgbClr val="B2C1D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Rectangle 27"/>
          <p:cNvSpPr>
            <a:spLocks noChangeArrowheads="1"/>
          </p:cNvSpPr>
          <p:nvPr/>
        </p:nvSpPr>
        <p:spPr bwMode="auto">
          <a:xfrm>
            <a:off x="308695" y="3904357"/>
            <a:ext cx="4896544" cy="2723403"/>
          </a:xfrm>
          <a:prstGeom prst="rect">
            <a:avLst/>
          </a:prstGeom>
          <a:solidFill>
            <a:srgbClr val="FFFFCC"/>
          </a:solidFill>
          <a:ln w="9525">
            <a:solidFill>
              <a:srgbClr val="333399"/>
            </a:solidFill>
            <a:miter lim="800000"/>
          </a:ln>
        </p:spPr>
        <p:txBody>
          <a:bodyPr/>
          <a:lstStyle/>
          <a:p>
            <a:pPr>
              <a:spcAft>
                <a:spcPts val="300"/>
              </a:spcAft>
              <a:buClr>
                <a:srgbClr val="FF0000"/>
              </a:buClr>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数据：</a:t>
            </a:r>
            <a:r>
              <a:rPr lang="zh-CN" altLang="en-US" sz="2000" dirty="0">
                <a:latin typeface="微软雅黑" panose="020B0503020204020204" pitchFamily="34" charset="-122"/>
                <a:ea typeface="微软雅黑" panose="020B0503020204020204" pitchFamily="34" charset="-122"/>
              </a:rPr>
              <a:t>某文献下载商城某月活跃用户信息及相关下载记录</a:t>
            </a:r>
            <a:endParaRPr lang="en-US" altLang="zh-CN" sz="2000" dirty="0">
              <a:latin typeface="微软雅黑" panose="020B0503020204020204" pitchFamily="34" charset="-122"/>
              <a:ea typeface="微软雅黑" panose="020B0503020204020204" pitchFamily="34" charset="-122"/>
            </a:endParaRPr>
          </a:p>
          <a:p>
            <a:pPr>
              <a:spcAft>
                <a:spcPts val="300"/>
              </a:spcAft>
              <a:buClr>
                <a:srgbClr val="FF0000"/>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聚类维度：</a:t>
            </a:r>
            <a:r>
              <a:rPr lang="zh-CN" altLang="en-US" sz="2000" dirty="0">
                <a:latin typeface="微软雅黑" panose="020B0503020204020204" pitchFamily="34" charset="-122"/>
                <a:ea typeface="微软雅黑" panose="020B0503020204020204" pitchFamily="34" charset="-122"/>
              </a:rPr>
              <a:t>选择最新下载的时间间隔</a:t>
            </a: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、下载的频率</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以及费用</a:t>
            </a:r>
            <a:r>
              <a:rPr lang="en-US" altLang="zh-CN" sz="2000" dirty="0">
                <a:latin typeface="微软雅黑" panose="020B0503020204020204" pitchFamily="34" charset="-122"/>
                <a:ea typeface="微软雅黑" panose="020B0503020204020204" pitchFamily="34" charset="-122"/>
              </a:rPr>
              <a:t>(M)</a:t>
            </a:r>
            <a:r>
              <a:rPr lang="zh-CN" altLang="en-US" sz="2000" dirty="0">
                <a:latin typeface="微软雅黑" panose="020B0503020204020204" pitchFamily="34" charset="-122"/>
                <a:ea typeface="微软雅黑" panose="020B0503020204020204" pitchFamily="34" charset="-122"/>
              </a:rPr>
              <a:t>进行聚类</a:t>
            </a:r>
            <a:endParaRPr lang="en-US" altLang="zh-CN" sz="2000" dirty="0">
              <a:latin typeface="微软雅黑" panose="020B0503020204020204" pitchFamily="34" charset="-122"/>
              <a:ea typeface="微软雅黑" panose="020B0503020204020204" pitchFamily="34" charset="-122"/>
            </a:endParaRPr>
          </a:p>
          <a:p>
            <a:pPr>
              <a:spcAft>
                <a:spcPts val="300"/>
              </a:spcAft>
              <a:buClr>
                <a:srgbClr val="FF0000"/>
              </a:buClr>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使用</a:t>
            </a:r>
            <a:r>
              <a:rPr lang="en-US" altLang="zh-CN" sz="2000" dirty="0" err="1">
                <a:latin typeface="微软雅黑" panose="020B0503020204020204" pitchFamily="34" charset="-122"/>
                <a:ea typeface="微软雅黑" panose="020B0503020204020204" pitchFamily="34" charset="-122"/>
              </a:rPr>
              <a:t>MongoDB</a:t>
            </a:r>
            <a:r>
              <a:rPr lang="zh-CN" altLang="en-US" sz="2000" dirty="0">
                <a:latin typeface="微软雅黑" panose="020B0503020204020204" pitchFamily="34" charset="-122"/>
                <a:ea typeface="微软雅黑" panose="020B0503020204020204" pitchFamily="34" charset="-122"/>
              </a:rPr>
              <a:t>统计每个用户对应的</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个聚类属性</a:t>
            </a:r>
            <a:endParaRPr lang="en-US" altLang="zh-CN" sz="2000" dirty="0">
              <a:latin typeface="微软雅黑" panose="020B0503020204020204" pitchFamily="34" charset="-122"/>
              <a:ea typeface="微软雅黑" panose="020B0503020204020204" pitchFamily="34" charset="-122"/>
            </a:endParaRPr>
          </a:p>
          <a:p>
            <a:pPr>
              <a:spcAft>
                <a:spcPts val="300"/>
              </a:spcAft>
              <a:buClr>
                <a:srgbClr val="FF0000"/>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使用</a:t>
            </a:r>
            <a:r>
              <a:rPr lang="en-US" altLang="zh-CN" sz="2000" dirty="0">
                <a:latin typeface="微软雅黑" panose="020B0503020204020204" pitchFamily="34" charset="-122"/>
                <a:ea typeface="微软雅黑" panose="020B0503020204020204" pitchFamily="34" charset="-122"/>
              </a:rPr>
              <a:t>Mahout</a:t>
            </a:r>
            <a:r>
              <a:rPr lang="zh-CN" altLang="en-US" sz="2000" dirty="0">
                <a:latin typeface="微软雅黑" panose="020B0503020204020204" pitchFamily="34" charset="-122"/>
                <a:ea typeface="微软雅黑" panose="020B0503020204020204" pitchFamily="34" charset="-122"/>
              </a:rPr>
              <a:t>的</a:t>
            </a:r>
            <a:r>
              <a:rPr lang="en-US" altLang="zh-CN" sz="2000" dirty="0" err="1">
                <a:latin typeface="微软雅黑" panose="020B0503020204020204" pitchFamily="34" charset="-122"/>
                <a:ea typeface="微软雅黑" panose="020B0503020204020204" pitchFamily="34" charset="-122"/>
              </a:rPr>
              <a:t>Canopy+K-means</a:t>
            </a:r>
            <a:r>
              <a:rPr lang="zh-CN" altLang="en-US" sz="2000" dirty="0">
                <a:latin typeface="微软雅黑" panose="020B0503020204020204" pitchFamily="34" charset="-122"/>
                <a:ea typeface="微软雅黑" panose="020B0503020204020204" pitchFamily="34" charset="-122"/>
              </a:rPr>
              <a:t>聚类模型在</a:t>
            </a:r>
            <a:r>
              <a:rPr lang="en-US" altLang="zh-CN" sz="2000" dirty="0" err="1">
                <a:latin typeface="微软雅黑" panose="020B0503020204020204" pitchFamily="34" charset="-122"/>
                <a:ea typeface="微软雅黑" panose="020B0503020204020204" pitchFamily="34" charset="-122"/>
              </a:rPr>
              <a:t>Hadoop</a:t>
            </a:r>
            <a:r>
              <a:rPr lang="zh-CN" altLang="en-US" sz="2000" dirty="0">
                <a:latin typeface="微软雅黑" panose="020B0503020204020204" pitchFamily="34" charset="-122"/>
                <a:ea typeface="微软雅黑" panose="020B0503020204020204" pitchFamily="34" charset="-122"/>
              </a:rPr>
              <a:t>平台计算聚类结果</a:t>
            </a:r>
            <a:endParaRPr lang="zh-CN" altLang="en-US" sz="2000" dirty="0">
              <a:latin typeface="微软雅黑" panose="020B0503020204020204" pitchFamily="34" charset="-122"/>
              <a:ea typeface="微软雅黑" panose="020B0503020204020204" pitchFamily="34" charset="-122"/>
            </a:endParaRPr>
          </a:p>
        </p:txBody>
      </p:sp>
      <p:graphicFrame>
        <p:nvGraphicFramePr>
          <p:cNvPr id="19" name="表格 18"/>
          <p:cNvGraphicFramePr>
            <a:graphicFrameLocks noGrp="1"/>
          </p:cNvGraphicFramePr>
          <p:nvPr/>
        </p:nvGraphicFramePr>
        <p:xfrm>
          <a:off x="6717407" y="3759360"/>
          <a:ext cx="5688631" cy="2953309"/>
        </p:xfrm>
        <a:graphic>
          <a:graphicData uri="http://schemas.openxmlformats.org/drawingml/2006/table">
            <a:tbl>
              <a:tblPr firstRow="1" bandRow="1"/>
              <a:tblGrid>
                <a:gridCol w="881336"/>
                <a:gridCol w="656131"/>
                <a:gridCol w="614987"/>
                <a:gridCol w="614987"/>
                <a:gridCol w="538114"/>
                <a:gridCol w="2383076"/>
              </a:tblGrid>
              <a:tr h="636829">
                <a:tc>
                  <a:txBody>
                    <a:bodyPr/>
                    <a:lstStyle>
                      <a:lvl1pPr marL="0" algn="l" defTabSz="914400" rtl="0" eaLnBrk="1" latinLnBrk="0" hangingPunct="1">
                        <a:defRPr sz="1800" b="1" kern="1200">
                          <a:solidFill>
                            <a:schemeClr val="lt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lt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lt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lt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lt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lt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lt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lt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lt1"/>
                          </a:solidFill>
                          <a:latin typeface="Calibri" panose="020F0502020204030204"/>
                          <a:ea typeface="宋体" panose="02010600030101010101" pitchFamily="2" charset="-122"/>
                        </a:defRPr>
                      </a:lvl9pPr>
                    </a:lstStyle>
                    <a:p>
                      <a:pPr algn="ctr"/>
                      <a:r>
                        <a:rPr lang="zh-CN" altLang="en-US" sz="1600" dirty="0" smtClean="0">
                          <a:latin typeface="微软雅黑" panose="020B0503020204020204" pitchFamily="34" charset="-122"/>
                          <a:ea typeface="微软雅黑" panose="020B0503020204020204" pitchFamily="34" charset="-122"/>
                        </a:rPr>
                        <a:t>用户</a:t>
                      </a:r>
                      <a:endParaRPr lang="en-US" altLang="zh-CN"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类别</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lt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lt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lt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lt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lt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lt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lt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lt1"/>
                          </a:solidFill>
                          <a:latin typeface="Calibri" panose="020F0502020204030204"/>
                          <a:ea typeface="宋体" panose="02010600030101010101" pitchFamily="2" charset="-122"/>
                        </a:defRPr>
                      </a:lvl9pPr>
                    </a:lstStyle>
                    <a:p>
                      <a:pPr algn="ctr"/>
                      <a:r>
                        <a:rPr lang="zh-CN" altLang="en-US" sz="1600" dirty="0" smtClean="0">
                          <a:latin typeface="微软雅黑" panose="020B0503020204020204" pitchFamily="34" charset="-122"/>
                          <a:ea typeface="微软雅黑" panose="020B0503020204020204" pitchFamily="34" charset="-122"/>
                        </a:rPr>
                        <a:t>下载次数</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lt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lt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lt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lt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lt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lt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lt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lt1"/>
                          </a:solidFill>
                          <a:latin typeface="Calibri" panose="020F0502020204030204"/>
                          <a:ea typeface="宋体" panose="02010600030101010101" pitchFamily="2" charset="-122"/>
                        </a:defRPr>
                      </a:lvl9pPr>
                    </a:lstStyle>
                    <a:p>
                      <a:pPr algn="ctr"/>
                      <a:r>
                        <a:rPr lang="zh-CN" altLang="en-US" sz="1600" dirty="0" smtClean="0">
                          <a:latin typeface="微软雅黑" panose="020B0503020204020204" pitchFamily="34" charset="-122"/>
                          <a:ea typeface="微软雅黑" panose="020B0503020204020204" pitchFamily="34" charset="-122"/>
                        </a:rPr>
                        <a:t>下载类别</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lt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lt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lt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lt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lt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lt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lt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lt1"/>
                          </a:solidFill>
                          <a:latin typeface="Calibri" panose="020F0502020204030204"/>
                          <a:ea typeface="宋体" panose="02010600030101010101" pitchFamily="2" charset="-122"/>
                        </a:defRPr>
                      </a:lvl9pPr>
                    </a:lstStyle>
                    <a:p>
                      <a:pPr algn="ctr"/>
                      <a:r>
                        <a:rPr lang="zh-CN" altLang="en-US" sz="1600" dirty="0" smtClean="0">
                          <a:latin typeface="微软雅黑" panose="020B0503020204020204" pitchFamily="34" charset="-122"/>
                          <a:ea typeface="微软雅黑" panose="020B0503020204020204" pitchFamily="34" charset="-122"/>
                        </a:rPr>
                        <a:t>付费总额</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lt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lt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lt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lt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lt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lt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lt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lt1"/>
                          </a:solidFill>
                          <a:latin typeface="Calibri" panose="020F0502020204030204"/>
                          <a:ea typeface="宋体" panose="02010600030101010101" pitchFamily="2" charset="-122"/>
                        </a:defRPr>
                      </a:lvl9pPr>
                    </a:lstStyle>
                    <a:p>
                      <a:pPr algn="ctr"/>
                      <a:r>
                        <a:rPr lang="zh-CN" altLang="en-US" sz="1600" dirty="0" smtClean="0">
                          <a:latin typeface="微软雅黑" panose="020B0503020204020204" pitchFamily="34" charset="-122"/>
                          <a:ea typeface="微软雅黑" panose="020B0503020204020204" pitchFamily="34" charset="-122"/>
                        </a:rPr>
                        <a:t>占比</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lt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lt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lt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lt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lt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lt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lt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lt1"/>
                          </a:solidFill>
                          <a:latin typeface="Calibri" panose="020F0502020204030204"/>
                          <a:ea typeface="宋体" panose="02010600030101010101" pitchFamily="2" charset="-122"/>
                        </a:defRPr>
                      </a:lvl9pPr>
                    </a:lstStyle>
                    <a:p>
                      <a:pPr algn="ctr"/>
                      <a:r>
                        <a:rPr lang="zh-CN" altLang="en-US" sz="1600" dirty="0" smtClean="0">
                          <a:latin typeface="微软雅黑" panose="020B0503020204020204" pitchFamily="34" charset="-122"/>
                          <a:ea typeface="微软雅黑" panose="020B0503020204020204" pitchFamily="34" charset="-122"/>
                        </a:rPr>
                        <a:t>特征</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r>
              <a:tr h="457039">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smtClean="0">
                          <a:latin typeface="微软雅黑" panose="020B0503020204020204" pitchFamily="34" charset="-122"/>
                          <a:ea typeface="微软雅黑" panose="020B0503020204020204" pitchFamily="34" charset="-122"/>
                        </a:rPr>
                        <a:t>沉默型</a:t>
                      </a:r>
                      <a:endParaRPr lang="zh-CN" altLang="en-US" sz="1800" dirty="0" smtClean="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0.92</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0.86</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0.06</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400" b="0" i="0" u="none" strike="noStrike" dirty="0">
                          <a:solidFill>
                            <a:srgbClr val="000000"/>
                          </a:solidFill>
                          <a:latin typeface="微软雅黑" panose="020B0503020204020204" pitchFamily="34" charset="-122"/>
                          <a:ea typeface="微软雅黑" panose="020B0503020204020204" pitchFamily="34" charset="-122"/>
                        </a:rPr>
                        <a:t>48.6%</a:t>
                      </a:r>
                      <a:endParaRPr lang="en-US" altLang="zh-CN" sz="14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r>
                        <a:rPr lang="zh-CN" altLang="en-US" sz="1600" dirty="0" smtClean="0">
                          <a:latin typeface="微软雅黑" panose="020B0503020204020204" pitchFamily="34" charset="-122"/>
                          <a:ea typeface="微软雅黑" panose="020B0503020204020204" pitchFamily="34" charset="-122"/>
                        </a:rPr>
                        <a:t>下载不活跃，几乎不贡献收入</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r>
              <a:tr h="374606">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r>
                        <a:rPr lang="zh-CN" altLang="en-US" sz="1800" dirty="0" smtClean="0">
                          <a:latin typeface="微软雅黑" panose="020B0503020204020204" pitchFamily="34" charset="-122"/>
                          <a:ea typeface="微软雅黑" panose="020B0503020204020204" pitchFamily="34" charset="-122"/>
                        </a:rPr>
                        <a:t>试探型</a:t>
                      </a:r>
                      <a:endParaRPr lang="zh-CN" altLang="en-US" sz="18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1.42</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1.36</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8.81</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400" b="0" i="0" u="none" strike="noStrike" dirty="0">
                          <a:solidFill>
                            <a:srgbClr val="000000"/>
                          </a:solidFill>
                          <a:latin typeface="微软雅黑" panose="020B0503020204020204" pitchFamily="34" charset="-122"/>
                          <a:ea typeface="微软雅黑" panose="020B0503020204020204" pitchFamily="34" charset="-122"/>
                        </a:rPr>
                        <a:t>15.3%</a:t>
                      </a:r>
                      <a:endParaRPr lang="en-US" altLang="zh-CN" sz="14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r>
                        <a:rPr lang="zh-CN" altLang="en-US" sz="1600" dirty="0" smtClean="0">
                          <a:latin typeface="微软雅黑" panose="020B0503020204020204" pitchFamily="34" charset="-122"/>
                          <a:ea typeface="微软雅黑" panose="020B0503020204020204" pitchFamily="34" charset="-122"/>
                        </a:rPr>
                        <a:t>试探性下载，有付费意愿</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r>
              <a:tr h="561908">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r>
                        <a:rPr lang="zh-CN" altLang="en-US" sz="1800" dirty="0" smtClean="0">
                          <a:latin typeface="微软雅黑" panose="020B0503020204020204" pitchFamily="34" charset="-122"/>
                          <a:ea typeface="微软雅黑" panose="020B0503020204020204" pitchFamily="34" charset="-122"/>
                        </a:rPr>
                        <a:t>免费型</a:t>
                      </a:r>
                      <a:endParaRPr lang="zh-CN" altLang="en-US" sz="18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4.8</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4</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0.36</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400" b="0" i="0" u="none" strike="noStrike" dirty="0">
                          <a:solidFill>
                            <a:srgbClr val="000000"/>
                          </a:solidFill>
                          <a:latin typeface="微软雅黑" panose="020B0503020204020204" pitchFamily="34" charset="-122"/>
                          <a:ea typeface="微软雅黑" panose="020B0503020204020204" pitchFamily="34" charset="-122"/>
                        </a:rPr>
                        <a:t>22.6%</a:t>
                      </a:r>
                      <a:endParaRPr lang="en-US" altLang="zh-CN" sz="14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r>
                        <a:rPr lang="zh-CN" altLang="en-US" sz="1600" dirty="0" smtClean="0">
                          <a:latin typeface="微软雅黑" panose="020B0503020204020204" pitchFamily="34" charset="-122"/>
                          <a:ea typeface="微软雅黑" panose="020B0503020204020204" pitchFamily="34" charset="-122"/>
                        </a:rPr>
                        <a:t>下载比较活跃，但基本下载免费应用</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r>
              <a:tr h="561908">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r>
                        <a:rPr lang="zh-CN" altLang="en-US" sz="1800" dirty="0" smtClean="0">
                          <a:latin typeface="微软雅黑" panose="020B0503020204020204" pitchFamily="34" charset="-122"/>
                          <a:ea typeface="微软雅黑" panose="020B0503020204020204" pitchFamily="34" charset="-122"/>
                        </a:rPr>
                        <a:t>价值型</a:t>
                      </a:r>
                      <a:endParaRPr lang="zh-CN" altLang="en-US" sz="18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10.1</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9.7</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600" b="0" i="0" u="none" strike="noStrike" dirty="0">
                          <a:solidFill>
                            <a:srgbClr val="000000"/>
                          </a:solidFill>
                          <a:latin typeface="微软雅黑" panose="020B0503020204020204" pitchFamily="34" charset="-122"/>
                          <a:ea typeface="微软雅黑" panose="020B0503020204020204" pitchFamily="34" charset="-122"/>
                        </a:rPr>
                        <a:t>103.5</a:t>
                      </a:r>
                      <a:endParaRPr lang="en-US" altLang="zh-CN" sz="16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fontAlgn="ctr"/>
                      <a:r>
                        <a:rPr lang="en-US" altLang="zh-CN" sz="1400" b="0" i="0" u="none" strike="noStrike" dirty="0">
                          <a:solidFill>
                            <a:srgbClr val="000000"/>
                          </a:solidFill>
                          <a:latin typeface="微软雅黑" panose="020B0503020204020204" pitchFamily="34" charset="-122"/>
                          <a:ea typeface="微软雅黑" panose="020B0503020204020204" pitchFamily="34" charset="-122"/>
                        </a:rPr>
                        <a:t>13.5%</a:t>
                      </a:r>
                      <a:endParaRPr lang="en-US" altLang="zh-CN" sz="14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r>
                        <a:rPr lang="zh-CN" altLang="en-US" sz="1600" dirty="0" smtClean="0">
                          <a:latin typeface="微软雅黑" panose="020B0503020204020204" pitchFamily="34" charset="-122"/>
                          <a:ea typeface="微软雅黑" panose="020B0503020204020204" pitchFamily="34" charset="-122"/>
                        </a:rPr>
                        <a:t>下载次数种类都很多，付费意愿强烈</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r>
            </a:tbl>
          </a:graphicData>
        </a:graphic>
      </p:graphicFrame>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animEffect transition="in" filter="randombar(horizontal)">
                                      <p:cBhvr>
                                        <p:cTn id="7" dur="500"/>
                                        <p:tgtEl>
                                          <p:spTgt spid="256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12" dur="500"/>
                                        <p:tgtEl>
                                          <p:spTgt spid="2560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7" dur="500"/>
                                        <p:tgtEl>
                                          <p:spTgt spid="2560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4413151" y="15925"/>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endParaRPr lang="zh-CN" altLang="en-US" sz="3800" dirty="0">
              <a:sym typeface="+mn-lt"/>
            </a:endParaRPr>
          </a:p>
        </p:txBody>
      </p:sp>
      <p:sp>
        <p:nvSpPr>
          <p:cNvPr id="2" name="矩形 1"/>
          <p:cNvSpPr/>
          <p:nvPr/>
        </p:nvSpPr>
        <p:spPr>
          <a:xfrm>
            <a:off x="3168270" y="6888623"/>
            <a:ext cx="6141425"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用“水管网络”来描述教计算机识字的深度学习过程 </a:t>
            </a:r>
            <a:endParaRPr lang="zh-CN" altLang="en-US" sz="2000" dirty="0">
              <a:latin typeface="微软雅黑" panose="020B0503020204020204" pitchFamily="34" charset="-122"/>
              <a:ea typeface="微软雅黑" panose="020B0503020204020204" pitchFamily="34" charset="-122"/>
            </a:endParaRPr>
          </a:p>
        </p:txBody>
      </p:sp>
      <p:pic>
        <p:nvPicPr>
          <p:cNvPr id="819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77047" y="708249"/>
            <a:ext cx="5688632" cy="614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0"/>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68585" y="866292"/>
            <a:ext cx="12121430" cy="750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lvl="0" indent="-457200">
              <a:lnSpc>
                <a:spcPct val="150000"/>
              </a:lnSpc>
              <a:buFont typeface="Wingdings" panose="05000000000000000000" pitchFamily="2" charset="2"/>
              <a:buChar char="p"/>
              <a:defRPr/>
            </a:pPr>
            <a:r>
              <a:rPr lang="zh-CN" altLang="en-US" sz="2800" dirty="0" smtClean="0">
                <a:latin typeface="微软雅黑" panose="020B0503020204020204" pitchFamily="34" charset="-122"/>
                <a:ea typeface="微软雅黑" panose="020B0503020204020204" pitchFamily="34" charset="-122"/>
              </a:rPr>
              <a:t>本质：</a:t>
            </a:r>
            <a:r>
              <a:rPr lang="zh-CN" altLang="en-US" sz="2800" dirty="0">
                <a:latin typeface="微软雅黑" panose="020B0503020204020204" pitchFamily="34" charset="-122"/>
                <a:ea typeface="微软雅黑" panose="020B0503020204020204" pitchFamily="34" charset="-122"/>
              </a:rPr>
              <a:t>识别出</a:t>
            </a:r>
            <a:r>
              <a:rPr lang="zh-CN" altLang="en-US" sz="2800" dirty="0">
                <a:solidFill>
                  <a:srgbClr val="FF0000"/>
                </a:solidFill>
                <a:latin typeface="微软雅黑" panose="020B0503020204020204" pitchFamily="34" charset="-122"/>
                <a:ea typeface="微软雅黑" panose="020B0503020204020204" pitchFamily="34" charset="-122"/>
              </a:rPr>
              <a:t>内在的规则</a:t>
            </a:r>
            <a:r>
              <a:rPr lang="zh-CN" altLang="en-US" sz="2800" dirty="0">
                <a:latin typeface="微软雅黑" panose="020B0503020204020204" pitchFamily="34" charset="-122"/>
                <a:ea typeface="微软雅黑" panose="020B0503020204020204" pitchFamily="34" charset="-122"/>
              </a:rPr>
              <a:t>，按照这些规则把对象分成</a:t>
            </a:r>
            <a:r>
              <a:rPr lang="zh-CN" altLang="en-US" sz="2800" dirty="0">
                <a:solidFill>
                  <a:srgbClr val="FF0000"/>
                </a:solidFill>
                <a:latin typeface="微软雅黑" panose="020B0503020204020204" pitchFamily="34" charset="-122"/>
                <a:ea typeface="微软雅黑" panose="020B0503020204020204" pitchFamily="34" charset="-122"/>
              </a:rPr>
              <a:t>若干</a:t>
            </a:r>
            <a:r>
              <a:rPr lang="zh-CN" altLang="en-US" sz="2800" dirty="0" smtClean="0">
                <a:solidFill>
                  <a:srgbClr val="FF0000"/>
                </a:solidFill>
                <a:latin typeface="微软雅黑" panose="020B0503020204020204" pitchFamily="34" charset="-122"/>
                <a:ea typeface="微软雅黑" panose="020B0503020204020204" pitchFamily="34" charset="-122"/>
              </a:rPr>
              <a:t>类</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典型的</a:t>
            </a:r>
            <a:r>
              <a:rPr lang="zh-CN" altLang="en-US" sz="2800" dirty="0" smtClean="0">
                <a:latin typeface="微软雅黑" panose="020B0503020204020204" pitchFamily="34" charset="-122"/>
                <a:ea typeface="微软雅黑" panose="020B0503020204020204" pitchFamily="34" charset="-122"/>
              </a:rPr>
              <a:t>要求</a:t>
            </a:r>
            <a:r>
              <a:rPr lang="en-US" altLang="zh-CN"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可</a:t>
            </a:r>
            <a:r>
              <a:rPr lang="zh-CN" altLang="en-US" sz="2400" dirty="0" smtClean="0">
                <a:latin typeface="微软雅黑" panose="020B0503020204020204" pitchFamily="34" charset="-122"/>
                <a:ea typeface="微软雅黑" panose="020B0503020204020204" pitchFamily="34" charset="-122"/>
              </a:rPr>
              <a:t>伸缩性</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处理不同属性类型的</a:t>
            </a:r>
            <a:r>
              <a:rPr lang="zh-CN" altLang="en-US" sz="2400" dirty="0" smtClean="0">
                <a:latin typeface="微软雅黑" panose="020B0503020204020204" pitchFamily="34" charset="-122"/>
                <a:ea typeface="微软雅黑" panose="020B0503020204020204" pitchFamily="34" charset="-122"/>
              </a:rPr>
              <a:t>能力</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发现任意形状聚类的</a:t>
            </a:r>
            <a:r>
              <a:rPr lang="zh-CN" altLang="en-US" sz="2400" dirty="0" smtClean="0">
                <a:latin typeface="微软雅黑" panose="020B0503020204020204" pitchFamily="34" charset="-122"/>
                <a:ea typeface="微软雅黑" panose="020B0503020204020204" pitchFamily="34" charset="-122"/>
              </a:rPr>
              <a:t>能力</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用于确定输入参数的领域知识的</a:t>
            </a:r>
            <a:r>
              <a:rPr lang="zh-CN" altLang="en-US" sz="2400" dirty="0" smtClean="0">
                <a:latin typeface="微软雅黑" panose="020B0503020204020204" pitchFamily="34" charset="-122"/>
                <a:ea typeface="微软雅黑" panose="020B0503020204020204" pitchFamily="34" charset="-122"/>
              </a:rPr>
              <a:t>要求</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处理噪声数据的</a:t>
            </a:r>
            <a:r>
              <a:rPr lang="zh-CN" altLang="en-US" sz="2400" dirty="0" smtClean="0">
                <a:latin typeface="微软雅黑" panose="020B0503020204020204" pitchFamily="34" charset="-122"/>
                <a:ea typeface="微软雅黑" panose="020B0503020204020204" pitchFamily="34" charset="-122"/>
              </a:rPr>
              <a:t>能力</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结果对数据输入顺序的无关</a:t>
            </a:r>
            <a:r>
              <a:rPr lang="zh-CN" altLang="en-US" sz="2400" dirty="0" smtClean="0">
                <a:latin typeface="微软雅黑" panose="020B0503020204020204" pitchFamily="34" charset="-122"/>
                <a:ea typeface="微软雅黑" panose="020B0503020204020204" pitchFamily="34" charset="-122"/>
              </a:rPr>
              <a:t>性</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处理高维数据的</a:t>
            </a:r>
            <a:r>
              <a:rPr lang="zh-CN" altLang="en-US" sz="2400" dirty="0" smtClean="0">
                <a:latin typeface="微软雅黑" panose="020B0503020204020204" pitchFamily="34" charset="-122"/>
                <a:ea typeface="微软雅黑" panose="020B0503020204020204" pitchFamily="34" charset="-122"/>
              </a:rPr>
              <a:t>能力</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增加限制条件后的聚类分析</a:t>
            </a:r>
            <a:r>
              <a:rPr lang="zh-CN" altLang="en-US" sz="2400" dirty="0" smtClean="0">
                <a:latin typeface="微软雅黑" panose="020B0503020204020204" pitchFamily="34" charset="-122"/>
                <a:ea typeface="微软雅黑" panose="020B0503020204020204" pitchFamily="34" charset="-122"/>
              </a:rPr>
              <a:t>能力</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聚类结果的可解释性和可用性</a:t>
            </a:r>
            <a:endParaRPr lang="en-US" altLang="zh-CN" sz="24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6.5.1  </a:t>
            </a:r>
            <a:r>
              <a:rPr lang="zh-CN" altLang="en-US" sz="3800" dirty="0" smtClean="0">
                <a:sym typeface="+mn-lt"/>
              </a:rPr>
              <a:t>聚类概述</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3804372" y="87933"/>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6.5.2  </a:t>
            </a:r>
            <a:r>
              <a:rPr lang="zh-CN" altLang="en-US" sz="3800" dirty="0" smtClean="0">
                <a:sym typeface="+mn-lt"/>
              </a:rPr>
              <a:t>聚类分析方法</a:t>
            </a:r>
            <a:endParaRPr lang="zh-CN" altLang="en-US" sz="3800" dirty="0">
              <a:sym typeface="+mn-lt"/>
            </a:endParaRPr>
          </a:p>
        </p:txBody>
      </p:sp>
      <p:sp>
        <p:nvSpPr>
          <p:cNvPr id="6" name="内容占位符 2"/>
          <p:cNvSpPr txBox="1">
            <a:spLocks noChangeArrowheads="1"/>
          </p:cNvSpPr>
          <p:nvPr/>
        </p:nvSpPr>
        <p:spPr bwMode="auto">
          <a:xfrm>
            <a:off x="457199" y="1600101"/>
            <a:ext cx="12308880" cy="4210050"/>
          </a:xfrm>
          <a:prstGeom prst="rect">
            <a:avLst/>
          </a:prstGeom>
          <a:noFill/>
          <a:ln w="9525">
            <a:noFill/>
            <a:miter lim="800000"/>
          </a:ln>
        </p:spPr>
        <p:txBody>
          <a:bodyPr vert="horz" wrap="square" lIns="91440" tIns="45720" rIns="91440" bIns="45720" numCol="1" anchor="t" anchorCtr="0" compatLnSpc="1"/>
          <a:lstStyle>
            <a:lvl1pPr marL="0" indent="0" algn="ctr" rtl="0" fontAlgn="base">
              <a:spcBef>
                <a:spcPct val="20000"/>
              </a:spcBef>
              <a:spcAft>
                <a:spcPct val="0"/>
              </a:spcAft>
              <a:buFont typeface="Arial" panose="020B0604020202020204" pitchFamily="34" charset="0"/>
              <a:buNone/>
              <a:defRPr sz="3200">
                <a:solidFill>
                  <a:schemeClr val="tx1"/>
                </a:solidFill>
                <a:latin typeface="+mn-lt"/>
                <a:ea typeface="+mn-ea"/>
                <a:cs typeface="+mn-cs"/>
                <a:sym typeface="Calibri" panose="020F0502020204030204" pitchFamily="34" charset="0"/>
              </a:defRPr>
            </a:lvl1pPr>
            <a:lvl2pPr marL="457200" indent="0" algn="ctr" rtl="0" fontAlgn="base">
              <a:spcBef>
                <a:spcPct val="20000"/>
              </a:spcBef>
              <a:spcAft>
                <a:spcPct val="0"/>
              </a:spcAft>
              <a:buFont typeface="Arial" panose="020B0604020202020204" pitchFamily="34" charset="0"/>
              <a:buNone/>
              <a:defRPr sz="2800">
                <a:solidFill>
                  <a:schemeClr val="tx1"/>
                </a:solidFill>
                <a:latin typeface="+mn-lt"/>
                <a:ea typeface="+mn-ea"/>
                <a:sym typeface="Calibri" panose="020F0502020204030204" pitchFamily="34" charset="0"/>
              </a:defRPr>
            </a:lvl2pPr>
            <a:lvl3pPr marL="914400" indent="0" algn="ctr" rtl="0" fontAlgn="base">
              <a:spcBef>
                <a:spcPct val="20000"/>
              </a:spcBef>
              <a:spcAft>
                <a:spcPct val="0"/>
              </a:spcAft>
              <a:buFont typeface="Arial" panose="020B0604020202020204" pitchFamily="34" charset="0"/>
              <a:buNone/>
              <a:defRPr sz="2400">
                <a:solidFill>
                  <a:schemeClr val="tx1"/>
                </a:solidFill>
                <a:latin typeface="+mn-lt"/>
                <a:ea typeface="+mn-ea"/>
                <a:sym typeface="Calibri" panose="020F0502020204030204" pitchFamily="34" charset="0"/>
              </a:defRPr>
            </a:lvl3pPr>
            <a:lvl4pPr marL="1371600" indent="0" algn="ctr" rtl="0" fontAlgn="base">
              <a:spcBef>
                <a:spcPct val="20000"/>
              </a:spcBef>
              <a:spcAft>
                <a:spcPct val="0"/>
              </a:spcAft>
              <a:buFont typeface="Arial" panose="020B0604020202020204" pitchFamily="34" charset="0"/>
              <a:buNone/>
              <a:defRPr sz="2000">
                <a:solidFill>
                  <a:schemeClr val="tx1"/>
                </a:solidFill>
                <a:latin typeface="+mn-lt"/>
                <a:ea typeface="+mn-ea"/>
                <a:sym typeface="Calibri" panose="020F0502020204030204" pitchFamily="34" charset="0"/>
              </a:defRPr>
            </a:lvl4pPr>
            <a:lvl5pPr marL="1828800" indent="0" algn="ctr" rtl="0" fontAlgn="base">
              <a:spcBef>
                <a:spcPct val="20000"/>
              </a:spcBef>
              <a:spcAft>
                <a:spcPct val="0"/>
              </a:spcAft>
              <a:buFont typeface="Arial" panose="020B0604020202020204" pitchFamily="34" charset="0"/>
              <a:buNone/>
              <a:defRPr sz="2000">
                <a:solidFill>
                  <a:schemeClr val="tx1"/>
                </a:solidFill>
                <a:latin typeface="+mn-lt"/>
                <a:ea typeface="+mn-ea"/>
                <a:sym typeface="Calibri" panose="020F0502020204030204" pitchFamily="34" charset="0"/>
              </a:defRPr>
            </a:lvl5pPr>
            <a:lvl6pPr marL="2286000" indent="0" algn="ctr" rtl="0" fontAlgn="base">
              <a:spcBef>
                <a:spcPct val="20000"/>
              </a:spcBef>
              <a:spcAft>
                <a:spcPct val="0"/>
              </a:spcAft>
              <a:buFont typeface="Arial" panose="020B0604020202020204" pitchFamily="34" charset="0"/>
              <a:buNone/>
              <a:defRPr sz="2000">
                <a:solidFill>
                  <a:schemeClr val="tx1"/>
                </a:solidFill>
                <a:latin typeface="+mn-lt"/>
                <a:ea typeface="+mn-ea"/>
                <a:sym typeface="Calibri" panose="020F0502020204030204" pitchFamily="34" charset="0"/>
              </a:defRPr>
            </a:lvl6pPr>
            <a:lvl7pPr marL="2743200" indent="0" algn="ctr" rtl="0" fontAlgn="base">
              <a:spcBef>
                <a:spcPct val="20000"/>
              </a:spcBef>
              <a:spcAft>
                <a:spcPct val="0"/>
              </a:spcAft>
              <a:buFont typeface="Arial" panose="020B0604020202020204" pitchFamily="34" charset="0"/>
              <a:buNone/>
              <a:defRPr sz="2000">
                <a:solidFill>
                  <a:schemeClr val="tx1"/>
                </a:solidFill>
                <a:latin typeface="+mn-lt"/>
                <a:ea typeface="+mn-ea"/>
                <a:sym typeface="Calibri" panose="020F0502020204030204" pitchFamily="34" charset="0"/>
              </a:defRPr>
            </a:lvl7pPr>
            <a:lvl8pPr marL="3200400" indent="0" algn="ctr" rtl="0" fontAlgn="base">
              <a:spcBef>
                <a:spcPct val="20000"/>
              </a:spcBef>
              <a:spcAft>
                <a:spcPct val="0"/>
              </a:spcAft>
              <a:buFont typeface="Arial" panose="020B0604020202020204" pitchFamily="34" charset="0"/>
              <a:buNone/>
              <a:defRPr sz="2000">
                <a:solidFill>
                  <a:schemeClr val="tx1"/>
                </a:solidFill>
                <a:latin typeface="+mn-lt"/>
                <a:ea typeface="+mn-ea"/>
                <a:sym typeface="Calibri" panose="020F0502020204030204" pitchFamily="34" charset="0"/>
              </a:defRPr>
            </a:lvl8pPr>
            <a:lvl9pPr marL="3657600" indent="0" algn="ctr" rtl="0" fontAlgn="base">
              <a:spcBef>
                <a:spcPct val="20000"/>
              </a:spcBef>
              <a:spcAft>
                <a:spcPct val="0"/>
              </a:spcAft>
              <a:buFont typeface="Arial" panose="020B0604020202020204" pitchFamily="34" charset="0"/>
              <a:buNone/>
              <a:defRPr sz="2000">
                <a:solidFill>
                  <a:schemeClr val="tx1"/>
                </a:solidFill>
                <a:latin typeface="+mn-lt"/>
                <a:ea typeface="+mn-ea"/>
                <a:sym typeface="Calibri" panose="020F0502020204030204" pitchFamily="34" charset="0"/>
              </a:defRPr>
            </a:lvl9pPr>
          </a:lstStyle>
          <a:p>
            <a:pPr marL="342900" indent="-342900" algn="l">
              <a:lnSpc>
                <a:spcPct val="80000"/>
              </a:lnSpc>
              <a:buClr>
                <a:srgbClr val="538CD5"/>
              </a:buClr>
              <a:buFont typeface="Wingdings" panose="05000000000000000000" pitchFamily="2" charset="2"/>
              <a:buChar char="p"/>
            </a:pPr>
            <a:r>
              <a:rPr lang="zh-CN" altLang="en-US" sz="24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划分法(partitioning methods)</a:t>
            </a:r>
            <a:endParaRPr lang="zh-CN" altLang="en-US" sz="24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l">
              <a:lnSpc>
                <a:spcPct val="80000"/>
              </a:lnSpc>
              <a:buClr>
                <a:srgbClr val="538CD5"/>
              </a:buClr>
              <a:buFont typeface="Wingdings" panose="05000000000000000000" pitchFamily="2" charset="2"/>
              <a:buChar char="n"/>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给定一个有N个元组或者纪录的数据集，划分法将构造K个分组，每一个分组就代表一个聚类，K&lt;N</a:t>
            </a:r>
            <a:endPar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l">
              <a:lnSpc>
                <a:spcPct val="80000"/>
              </a:lnSpc>
              <a:buClr>
                <a:srgbClr val="538CD5"/>
              </a:buClr>
              <a:buFont typeface="Wingdings" panose="05000000000000000000" pitchFamily="2" charset="2"/>
              <a:buChar char="n"/>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对于给定的K，算法首先给出一个初始的分组方法，以后通过反复迭代的方法改变分组，使得每一次改进之后的分组方案都较前一次好</a:t>
            </a:r>
            <a:endPar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200150" lvl="2" indent="-285750" algn="l">
              <a:lnSpc>
                <a:spcPct val="80000"/>
              </a:lnSpc>
              <a:buClr>
                <a:srgbClr val="538CD5"/>
              </a:buClr>
              <a:buFont typeface="Wingdings" panose="05000000000000000000" pitchFamily="2" charset="2"/>
              <a:buChar char="p"/>
            </a:pPr>
            <a:r>
              <a:rPr lang="zh-CN" altLang="en-US" sz="2000"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同一分组中的记录越近越好，而不同分组中的纪录越远越好</a:t>
            </a:r>
            <a:endParaRPr lang="zh-CN" altLang="en-US" sz="2000"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l">
              <a:lnSpc>
                <a:spcPct val="80000"/>
              </a:lnSpc>
              <a:buClr>
                <a:srgbClr val="538CD5"/>
              </a:buClr>
              <a:buFont typeface="Wingdings" panose="05000000000000000000" pitchFamily="2" charset="2"/>
              <a:buChar char="n"/>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使用划分法思想的算法有：</a:t>
            </a:r>
            <a:r>
              <a:rPr lang="zh-CN" altLang="en-US" sz="2000"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K-MEANS</a:t>
            </a:r>
            <a:r>
              <a:rPr lang="zh-CN" altLang="en-US" sz="2000" b="1" dirty="0"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、K-MEDOIDS、CLARANS</a:t>
            </a:r>
            <a:endParaRPr lang="zh-CN" altLang="en-US" sz="2400" b="1" dirty="0"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l">
              <a:lnSpc>
                <a:spcPct val="80000"/>
              </a:lnSpc>
              <a:buClr>
                <a:srgbClr val="538CD5"/>
              </a:buClr>
              <a:buFont typeface="Wingdings" panose="05000000000000000000" pitchFamily="2" charset="2"/>
              <a:buChar char="p"/>
            </a:pPr>
            <a:r>
              <a:rPr lang="zh-CN" altLang="en-US" sz="24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密度法(density-based methods)</a:t>
            </a:r>
            <a:endParaRPr lang="zh-CN" altLang="en-US" sz="24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l">
              <a:lnSpc>
                <a:spcPct val="80000"/>
              </a:lnSpc>
              <a:buClr>
                <a:srgbClr val="538CD5"/>
              </a:buClr>
              <a:buFont typeface="Wingdings" panose="05000000000000000000" pitchFamily="2" charset="2"/>
              <a:buChar char="n"/>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密度法</a:t>
            </a:r>
            <a:endPar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200150" lvl="2" indent="-285750" algn="l">
              <a:lnSpc>
                <a:spcPct val="80000"/>
              </a:lnSpc>
              <a:buClr>
                <a:srgbClr val="538CD5"/>
              </a:buClr>
              <a:buFont typeface="Wingdings" panose="05000000000000000000" pitchFamily="2" charset="2"/>
              <a:buChar char="p"/>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它不是基于各种各样的距离的，而是</a:t>
            </a:r>
            <a:r>
              <a:rPr lang="zh-CN" altLang="en-US" sz="2000"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基于密度</a:t>
            </a: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a:t>
            </a:r>
            <a:endPar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200150" lvl="2" indent="-285750" algn="l">
              <a:lnSpc>
                <a:spcPct val="80000"/>
              </a:lnSpc>
              <a:buClr>
                <a:srgbClr val="538CD5"/>
              </a:buClr>
              <a:buFont typeface="Wingdings" panose="05000000000000000000" pitchFamily="2" charset="2"/>
              <a:buChar char="p"/>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克服基于距离的算法只能发现“类圆形”的聚类的缺点</a:t>
            </a:r>
            <a:endPar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l">
              <a:lnSpc>
                <a:spcPct val="80000"/>
              </a:lnSpc>
              <a:buClr>
                <a:srgbClr val="538CD5"/>
              </a:buClr>
              <a:buFont typeface="Wingdings" panose="05000000000000000000" pitchFamily="2" charset="2"/>
              <a:buChar char="n"/>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指导思想</a:t>
            </a:r>
            <a:endPar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200150" lvl="2" indent="-285750" algn="l">
              <a:lnSpc>
                <a:spcPct val="80000"/>
              </a:lnSpc>
              <a:buClr>
                <a:srgbClr val="538CD5"/>
              </a:buClr>
              <a:buFont typeface="Wingdings" panose="05000000000000000000" pitchFamily="2" charset="2"/>
              <a:buChar char="p"/>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只要一个点所属区域的密度大过某个阈值，就把它加到与之相近的聚类中去</a:t>
            </a:r>
            <a:endPar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l">
              <a:lnSpc>
                <a:spcPct val="80000"/>
              </a:lnSpc>
              <a:buClr>
                <a:srgbClr val="538CD5"/>
              </a:buClr>
              <a:buFont typeface="Wingdings" panose="05000000000000000000" pitchFamily="2" charset="2"/>
              <a:buChar char="n"/>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代表算法有：</a:t>
            </a:r>
            <a:r>
              <a:rPr lang="zh-CN" altLang="en-US" sz="2000" b="1" dirty="0"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DBSCAN、OPTICS、DENCLUE</a:t>
            </a: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等</a:t>
            </a:r>
            <a:endPar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l">
              <a:lnSpc>
                <a:spcPct val="80000"/>
              </a:lnSpc>
              <a:buClr>
                <a:srgbClr val="538CD5"/>
              </a:buClr>
              <a:buFont typeface="Wingdings" panose="05000000000000000000" pitchFamily="2" charset="2"/>
              <a:buChar char="p"/>
            </a:pPr>
            <a:r>
              <a:rPr lang="zh-CN" altLang="en-US" sz="24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层次法(hierarchical methods)</a:t>
            </a:r>
            <a:endParaRPr lang="en-US" altLang="zh-CN" sz="24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800100" lvl="1" indent="-342900" algn="l">
              <a:lnSpc>
                <a:spcPct val="80000"/>
              </a:lnSpc>
              <a:buClr>
                <a:srgbClr val="538CD5"/>
              </a:buClr>
              <a:buFont typeface="Wingdings" panose="05000000000000000000" pitchFamily="2" charset="2"/>
              <a:buChar char="n"/>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将数据转换为</a:t>
            </a:r>
            <a:r>
              <a:rPr lang="zh-CN" altLang="en-US" sz="2000"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树形结构</a:t>
            </a: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，实现不同层次上的聚类</a:t>
            </a:r>
            <a:endParaRPr lang="en-US" altLang="zh-CN"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l">
              <a:lnSpc>
                <a:spcPct val="80000"/>
              </a:lnSpc>
              <a:buClr>
                <a:srgbClr val="538CD5"/>
              </a:buClr>
              <a:buFont typeface="Wingdings" panose="05000000000000000000" pitchFamily="2" charset="2"/>
              <a:buChar char="p"/>
            </a:pPr>
            <a:r>
              <a:rPr lang="zh-CN" altLang="en-US" sz="24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网格</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法</a:t>
            </a:r>
            <a:r>
              <a:rPr lang="zh-CN" altLang="en-US" sz="24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a:t>Grid</a:t>
            </a:r>
            <a:r>
              <a:rPr lang="en-US" altLang="zh-CN" sz="24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-based methods</a:t>
            </a:r>
            <a:r>
              <a:rPr lang="zh-CN" altLang="en-US" sz="24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800100" lvl="1" indent="-342900" algn="l">
              <a:lnSpc>
                <a:spcPct val="80000"/>
              </a:lnSpc>
              <a:buClr>
                <a:srgbClr val="538CD5"/>
              </a:buClr>
              <a:buFont typeface="Wingdings" panose="05000000000000000000"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基于网格的方法把对象空间划分为有限个单元，形成一个</a:t>
            </a: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网格结构</a:t>
            </a:r>
            <a:endParaRPr lang="en-US" altLang="zh-CN"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800100" lvl="1" indent="-342900" algn="l">
              <a:lnSpc>
                <a:spcPct val="80000"/>
              </a:lnSpc>
              <a:buClr>
                <a:srgbClr val="538CD5"/>
              </a:buClr>
              <a:buFont typeface="Wingdings" panose="05000000000000000000"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代表算法有： </a:t>
            </a:r>
            <a:r>
              <a:rPr lang="en-US" altLang="zh-CN" sz="20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STING</a:t>
            </a:r>
            <a:r>
              <a:rPr lang="zh-CN" altLang="en-US" sz="20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算法、</a:t>
            </a:r>
            <a:r>
              <a:rPr lang="en-US" altLang="zh-CN" sz="20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CLIQUE</a:t>
            </a:r>
            <a:r>
              <a:rPr lang="zh-CN" altLang="en-US" sz="20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算法、</a:t>
            </a:r>
            <a:r>
              <a:rPr lang="en-US" altLang="zh-CN" sz="20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WAVE-CLUSTER</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算法等</a:t>
            </a:r>
            <a:endParaRPr lang="zh-CN" altLang="en-US" sz="20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3"/>
          <p:cNvSpPr>
            <a:spLocks noChangeArrowheads="1"/>
          </p:cNvSpPr>
          <p:nvPr/>
        </p:nvSpPr>
        <p:spPr bwMode="auto">
          <a:xfrm>
            <a:off x="539749" y="736005"/>
            <a:ext cx="12226330" cy="830997"/>
          </a:xfrm>
          <a:prstGeom prst="rect">
            <a:avLst/>
          </a:prstGeom>
          <a:solidFill>
            <a:srgbClr val="FFFFFF"/>
          </a:solidFill>
          <a:ln w="25400" cap="flat" cmpd="sng">
            <a:solidFill>
              <a:srgbClr val="4F81BD"/>
            </a:solid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聚类算法的任务是将相似的事物分成一类，</a:t>
            </a: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不依赖于事先确定好的组别</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，属于</a:t>
            </a: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无监督学习</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。聚类算法根据设计思想的不同主要有如下几种。</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0" dur="500"/>
                                        <p:tgtEl>
                                          <p:spTgt spid="6">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3" dur="500"/>
                                        <p:tgtEl>
                                          <p:spTgt spid="6">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6" dur="500"/>
                                        <p:tgtEl>
                                          <p:spTgt spid="6">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randombar(horizontal)">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randombar(horizontal)">
                                      <p:cBhvr>
                                        <p:cTn id="24" dur="500"/>
                                        <p:tgtEl>
                                          <p:spTgt spid="6">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randombar(horizontal)">
                                      <p:cBhvr>
                                        <p:cTn id="27" dur="500"/>
                                        <p:tgtEl>
                                          <p:spTgt spid="6">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randombar(horizontal)">
                                      <p:cBhvr>
                                        <p:cTn id="30" dur="500"/>
                                        <p:tgtEl>
                                          <p:spTgt spid="6">
                                            <p:txEl>
                                              <p:pRg st="7" end="7"/>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randombar(horizontal)">
                                      <p:cBhvr>
                                        <p:cTn id="33" dur="500"/>
                                        <p:tgtEl>
                                          <p:spTgt spid="6">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randombar(horizontal)">
                                      <p:cBhvr>
                                        <p:cTn id="36" dur="500"/>
                                        <p:tgtEl>
                                          <p:spTgt spid="6">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randombar(horizontal)">
                                      <p:cBhvr>
                                        <p:cTn id="39" dur="500"/>
                                        <p:tgtEl>
                                          <p:spTgt spid="6">
                                            <p:txEl>
                                              <p:pRg st="10" end="10"/>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randombar(horizontal)">
                                      <p:cBhvr>
                                        <p:cTn id="42" dur="500"/>
                                        <p:tgtEl>
                                          <p:spTgt spid="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randombar(horizontal)">
                                      <p:cBhvr>
                                        <p:cTn id="47" dur="500"/>
                                        <p:tgtEl>
                                          <p:spTgt spid="6">
                                            <p:txEl>
                                              <p:pRg st="12" end="12"/>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randombar(horizontal)">
                                      <p:cBhvr>
                                        <p:cTn id="50" dur="500"/>
                                        <p:tgtEl>
                                          <p:spTgt spid="6">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randombar(horizontal)">
                                      <p:cBhvr>
                                        <p:cTn id="55" dur="500"/>
                                        <p:tgtEl>
                                          <p:spTgt spid="6">
                                            <p:txEl>
                                              <p:pRg st="14" end="14"/>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randombar(horizontal)">
                                      <p:cBhvr>
                                        <p:cTn id="58" dur="500"/>
                                        <p:tgtEl>
                                          <p:spTgt spid="6">
                                            <p:txEl>
                                              <p:pRg st="15" end="15"/>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randombar(horizontal)">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0" y="952029"/>
            <a:ext cx="12121430" cy="8343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ts val="3360"/>
              </a:lnSpc>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也叫</a:t>
            </a:r>
            <a:r>
              <a:rPr lang="en-US" altLang="zh-CN" sz="2800" dirty="0">
                <a:solidFill>
                  <a:srgbClr val="FF0000"/>
                </a:solidFill>
                <a:latin typeface="微软雅黑" panose="020B0503020204020204" pitchFamily="34" charset="-122"/>
                <a:ea typeface="微软雅黑" panose="020B0503020204020204" pitchFamily="34" charset="-122"/>
              </a:rPr>
              <a:t>K</a:t>
            </a:r>
            <a:r>
              <a:rPr lang="zh-CN" altLang="en-US" sz="2800" dirty="0">
                <a:solidFill>
                  <a:srgbClr val="FF0000"/>
                </a:solidFill>
                <a:latin typeface="微软雅黑" panose="020B0503020204020204" pitchFamily="34" charset="-122"/>
                <a:ea typeface="微软雅黑" panose="020B0503020204020204" pitchFamily="34" charset="-122"/>
              </a:rPr>
              <a:t>均值</a:t>
            </a:r>
            <a:r>
              <a:rPr lang="zh-CN" altLang="en-US" sz="2800" dirty="0" smtClean="0">
                <a:solidFill>
                  <a:srgbClr val="FF0000"/>
                </a:solidFill>
                <a:latin typeface="微软雅黑" panose="020B0503020204020204" pitchFamily="34" charset="-122"/>
                <a:ea typeface="微软雅黑" panose="020B0503020204020204" pitchFamily="34" charset="-122"/>
              </a:rPr>
              <a:t>算法</a:t>
            </a:r>
            <a:r>
              <a:rPr lang="zh-CN" altLang="en-US" sz="2800" dirty="0" smtClean="0">
                <a:latin typeface="微软雅黑" panose="020B0503020204020204" pitchFamily="34" charset="-122"/>
                <a:ea typeface="微软雅黑" panose="020B0503020204020204" pitchFamily="34" charset="-122"/>
              </a:rPr>
              <a:t>，是一种</a:t>
            </a:r>
            <a:r>
              <a:rPr lang="zh-CN" altLang="en-US" sz="2800" dirty="0" smtClean="0">
                <a:solidFill>
                  <a:srgbClr val="FF0000"/>
                </a:solidFill>
                <a:latin typeface="微软雅黑" panose="020B0503020204020204" pitchFamily="34" charset="-122"/>
                <a:ea typeface="微软雅黑" panose="020B0503020204020204" pitchFamily="34" charset="-122"/>
              </a:rPr>
              <a:t>无监督</a:t>
            </a:r>
            <a:r>
              <a:rPr lang="zh-CN" altLang="en-US" sz="2800" dirty="0" smtClean="0">
                <a:latin typeface="微软雅黑" panose="020B0503020204020204" pitchFamily="34" charset="-122"/>
                <a:ea typeface="微软雅黑" panose="020B0503020204020204" pitchFamily="34" charset="-122"/>
              </a:rPr>
              <a:t>学习算法，广泛</a:t>
            </a:r>
            <a:r>
              <a:rPr lang="zh-CN" altLang="en-US" sz="2800" dirty="0">
                <a:latin typeface="微软雅黑" panose="020B0503020204020204" pitchFamily="34" charset="-122"/>
                <a:ea typeface="微软雅黑" panose="020B0503020204020204" pitchFamily="34" charset="-122"/>
              </a:rPr>
              <a:t>应用于机器学习</a:t>
            </a:r>
            <a:r>
              <a:rPr lang="zh-CN" altLang="en-US" sz="2800" dirty="0" smtClean="0">
                <a:latin typeface="微软雅黑" panose="020B0503020204020204" pitchFamily="34" charset="-122"/>
                <a:ea typeface="微软雅黑" panose="020B0503020204020204" pitchFamily="34" charset="-122"/>
              </a:rPr>
              <a:t>领域。</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ts val="3360"/>
              </a:lnSpc>
              <a:buFont typeface="Wingdings" panose="05000000000000000000" pitchFamily="2" charset="2"/>
              <a:buChar char="n"/>
              <a:defRPr/>
            </a:pPr>
            <a:r>
              <a:rPr lang="zh-CN" altLang="en-US" sz="2400" dirty="0" smtClean="0">
                <a:latin typeface="微软雅黑" panose="020B0503020204020204" pitchFamily="34" charset="-122"/>
                <a:ea typeface="微软雅黑" panose="020B0503020204020204" pitchFamily="34" charset="-122"/>
              </a:rPr>
              <a:t>选取</a:t>
            </a:r>
            <a:r>
              <a:rPr lang="en-US" altLang="zh-CN" sz="2400" dirty="0" smtClean="0">
                <a:latin typeface="微软雅黑" panose="020B0503020204020204" pitchFamily="34" charset="-122"/>
                <a:ea typeface="微软雅黑" panose="020B0503020204020204" pitchFamily="34" charset="-122"/>
              </a:rPr>
              <a:t>K</a:t>
            </a:r>
            <a:r>
              <a:rPr lang="zh-CN" altLang="en-US" sz="2400" dirty="0" smtClean="0">
                <a:latin typeface="微软雅黑" panose="020B0503020204020204" pitchFamily="34" charset="-122"/>
                <a:ea typeface="微软雅黑" panose="020B0503020204020204" pitchFamily="34" charset="-122"/>
              </a:rPr>
              <a:t>个对象代表类中心，将</a:t>
            </a:r>
            <a:r>
              <a:rPr lang="en-US" altLang="zh-CN" sz="2400" dirty="0" smtClean="0">
                <a:latin typeface="微软雅黑" panose="020B0503020204020204" pitchFamily="34" charset="-122"/>
                <a:ea typeface="微软雅黑" panose="020B0503020204020204" pitchFamily="34" charset="-122"/>
              </a:rPr>
              <a:t>N</a:t>
            </a:r>
            <a:r>
              <a:rPr lang="zh-CN" altLang="en-US" sz="2400" dirty="0" smtClean="0">
                <a:latin typeface="微软雅黑" panose="020B0503020204020204" pitchFamily="34" charset="-122"/>
                <a:ea typeface="微软雅黑" panose="020B0503020204020204" pitchFamily="34" charset="-122"/>
              </a:rPr>
              <a:t>个对象分到</a:t>
            </a:r>
            <a:r>
              <a:rPr lang="en-US" altLang="zh-CN" sz="2400" dirty="0" smtClean="0">
                <a:latin typeface="微软雅黑" panose="020B0503020204020204" pitchFamily="34" charset="-122"/>
                <a:ea typeface="微软雅黑" panose="020B0503020204020204" pitchFamily="34" charset="-122"/>
              </a:rPr>
              <a:t>K</a:t>
            </a:r>
            <a:r>
              <a:rPr lang="zh-CN" altLang="en-US" sz="2400" dirty="0" smtClean="0">
                <a:latin typeface="微软雅黑" panose="020B0503020204020204" pitchFamily="34" charset="-122"/>
                <a:ea typeface="微软雅黑" panose="020B0503020204020204" pitchFamily="34" charset="-122"/>
              </a:rPr>
              <a:t>个类中，使得类内具有较高的相似度，而类间具有较低的相似度</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ts val="3360"/>
              </a:lnSpc>
              <a:buFont typeface="Wingdings" panose="05000000000000000000" pitchFamily="2" charset="2"/>
              <a:buChar char="n"/>
              <a:defRPr/>
            </a:pPr>
            <a:r>
              <a:rPr lang="zh-CN" altLang="en-US" sz="2400" dirty="0" smtClean="0">
                <a:latin typeface="微软雅黑" panose="020B0503020204020204" pitchFamily="34" charset="-122"/>
                <a:ea typeface="微软雅黑" panose="020B0503020204020204" pitchFamily="34" charset="-122"/>
              </a:rPr>
              <a:t>同时</a:t>
            </a:r>
            <a:r>
              <a:rPr lang="zh-CN" altLang="en-US" sz="2400" dirty="0">
                <a:latin typeface="微软雅黑" panose="020B0503020204020204" pitchFamily="34" charset="-122"/>
                <a:ea typeface="微软雅黑" panose="020B0503020204020204" pitchFamily="34" charset="-122"/>
              </a:rPr>
              <a:t>使类内对象到</a:t>
            </a:r>
            <a:r>
              <a:rPr lang="zh-CN" altLang="en-US" sz="2400" dirty="0">
                <a:solidFill>
                  <a:srgbClr val="FF0000"/>
                </a:solidFill>
                <a:latin typeface="微软雅黑" panose="020B0503020204020204" pitchFamily="34" charset="-122"/>
                <a:ea typeface="微软雅黑" panose="020B0503020204020204" pitchFamily="34" charset="-122"/>
              </a:rPr>
              <a:t>聚类中心的距离之和最小化</a:t>
            </a:r>
            <a:r>
              <a:rPr lang="zh-CN" altLang="en-US" sz="2400" dirty="0">
                <a:latin typeface="微软雅黑" panose="020B0503020204020204" pitchFamily="34" charset="-122"/>
                <a:ea typeface="微软雅黑" panose="020B0503020204020204" pitchFamily="34" charset="-122"/>
              </a:rPr>
              <a:t>，每个类的聚类中心是通过计算各个类内数据的</a:t>
            </a:r>
            <a:r>
              <a:rPr lang="zh-CN" altLang="en-US" sz="2400" dirty="0">
                <a:solidFill>
                  <a:srgbClr val="FF0000"/>
                </a:solidFill>
                <a:latin typeface="微软雅黑" panose="020B0503020204020204" pitchFamily="34" charset="-122"/>
                <a:ea typeface="微软雅黑" panose="020B0503020204020204" pitchFamily="34" charset="-122"/>
              </a:rPr>
              <a:t>平均值</a:t>
            </a:r>
            <a:r>
              <a:rPr lang="zh-CN" altLang="en-US" sz="2400" dirty="0">
                <a:latin typeface="微软雅黑" panose="020B0503020204020204" pitchFamily="34" charset="-122"/>
                <a:ea typeface="微软雅黑" panose="020B0503020204020204" pitchFamily="34" charset="-122"/>
              </a:rPr>
              <a:t>得来的</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ts val="336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对象之间的相似程度是采用某个距离函数作为度量方法，对象之间的距离越小，它们就越相似，</a:t>
            </a:r>
            <a:r>
              <a:rPr lang="zh-CN" altLang="en-US" sz="2000" dirty="0" smtClean="0">
                <a:latin typeface="微软雅黑" panose="020B0503020204020204" pitchFamily="34" charset="-122"/>
                <a:ea typeface="微软雅黑" panose="020B0503020204020204" pitchFamily="34" charset="-122"/>
              </a:rPr>
              <a:t>反之亦然</a:t>
            </a:r>
            <a:endParaRPr lang="en-US" altLang="zh-CN" sz="2000" dirty="0" smtClean="0">
              <a:latin typeface="微软雅黑" panose="020B0503020204020204" pitchFamily="34" charset="-122"/>
              <a:ea typeface="微软雅黑" panose="020B0503020204020204" pitchFamily="34" charset="-122"/>
            </a:endParaRPr>
          </a:p>
          <a:p>
            <a:pPr marL="160020" indent="-342900">
              <a:lnSpc>
                <a:spcPts val="336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k-</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eans 算法流程</a:t>
            </a:r>
            <a:r>
              <a:rPr lang="zh-CN" altLang="en-US" sz="2400" dirty="0" smtClean="0">
                <a:latin typeface="微软雅黑" panose="020B0503020204020204" pitchFamily="34" charset="-122"/>
                <a:ea typeface="微软雅黑" panose="020B0503020204020204" pitchFamily="34" charset="-122"/>
              </a:rPr>
              <a:t>：</a:t>
            </a:r>
            <a:r>
              <a:rPr lang="zh-CN" altLang="en-US" sz="2400" dirty="0">
                <a:solidFill>
                  <a:srgbClr val="FF3300"/>
                </a:solidFill>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a:p>
            <a:pPr marL="1097280" lvl="1" indent="-457200">
              <a:lnSpc>
                <a:spcPts val="336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首先从n个数据对象</a:t>
            </a:r>
            <a:r>
              <a:rPr lang="zh-CN" altLang="en-US" sz="2400" dirty="0">
                <a:solidFill>
                  <a:srgbClr val="FF0000"/>
                </a:solidFill>
                <a:latin typeface="微软雅黑" panose="020B0503020204020204" pitchFamily="34" charset="-122"/>
                <a:ea typeface="微软雅黑" panose="020B0503020204020204" pitchFamily="34" charset="-122"/>
              </a:rPr>
              <a:t>任意</a:t>
            </a:r>
            <a:r>
              <a:rPr lang="zh-CN" altLang="en-US" sz="2400" dirty="0">
                <a:latin typeface="微软雅黑" panose="020B0503020204020204" pitchFamily="34" charset="-122"/>
                <a:ea typeface="微软雅黑" panose="020B0503020204020204" pitchFamily="34" charset="-122"/>
              </a:rPr>
              <a:t>选择 k 个对象作为</a:t>
            </a:r>
            <a:r>
              <a:rPr lang="zh-CN" altLang="en-US" sz="2400" dirty="0">
                <a:solidFill>
                  <a:srgbClr val="FF0000"/>
                </a:solidFill>
                <a:latin typeface="微软雅黑" panose="020B0503020204020204" pitchFamily="34" charset="-122"/>
                <a:ea typeface="微软雅黑" panose="020B0503020204020204" pitchFamily="34" charset="-122"/>
              </a:rPr>
              <a:t>初始聚类中心</a:t>
            </a:r>
            <a:endParaRPr lang="zh-CN" altLang="en-US" sz="2400" dirty="0">
              <a:solidFill>
                <a:srgbClr val="FF0000"/>
              </a:solidFill>
              <a:latin typeface="微软雅黑" panose="020B0503020204020204" pitchFamily="34" charset="-122"/>
              <a:ea typeface="微软雅黑" panose="020B0503020204020204" pitchFamily="34" charset="-122"/>
            </a:endParaRPr>
          </a:p>
          <a:p>
            <a:pPr marL="1097280" lvl="1" indent="-457200">
              <a:lnSpc>
                <a:spcPts val="336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而对于所剩下其它对象，则根据它们与这些聚类中心的</a:t>
            </a:r>
            <a:r>
              <a:rPr lang="zh-CN" altLang="en-US" sz="2400" dirty="0">
                <a:solidFill>
                  <a:srgbClr val="FF0000"/>
                </a:solidFill>
                <a:latin typeface="微软雅黑" panose="020B0503020204020204" pitchFamily="34" charset="-122"/>
                <a:ea typeface="微软雅黑" panose="020B0503020204020204" pitchFamily="34" charset="-122"/>
              </a:rPr>
              <a:t>相似度（距离）</a:t>
            </a:r>
            <a:r>
              <a:rPr lang="zh-CN" altLang="en-US" sz="2400" dirty="0">
                <a:latin typeface="微软雅黑" panose="020B0503020204020204" pitchFamily="34" charset="-122"/>
                <a:ea typeface="微软雅黑" panose="020B0503020204020204" pitchFamily="34" charset="-122"/>
              </a:rPr>
              <a:t>，分别将它们分配给与其最相似的（聚类中心所代表的）聚类</a:t>
            </a:r>
            <a:endParaRPr lang="zh-CN" altLang="en-US" sz="2400" dirty="0">
              <a:latin typeface="微软雅黑" panose="020B0503020204020204" pitchFamily="34" charset="-122"/>
              <a:ea typeface="微软雅黑" panose="020B0503020204020204" pitchFamily="34" charset="-122"/>
            </a:endParaRPr>
          </a:p>
          <a:p>
            <a:pPr marL="1097280" lvl="1" indent="-457200">
              <a:lnSpc>
                <a:spcPts val="336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然后再计算每个所获新聚类的聚类中心（该聚类中所有对象的均值）</a:t>
            </a:r>
            <a:endParaRPr lang="zh-CN" altLang="en-US" sz="2400" dirty="0">
              <a:latin typeface="微软雅黑" panose="020B0503020204020204" pitchFamily="34" charset="-122"/>
              <a:ea typeface="微软雅黑" panose="020B0503020204020204" pitchFamily="34" charset="-122"/>
            </a:endParaRPr>
          </a:p>
          <a:p>
            <a:pPr marL="1097280" lvl="1" indent="-457200">
              <a:lnSpc>
                <a:spcPts val="336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不断重复这一过程直到</a:t>
            </a:r>
            <a:r>
              <a:rPr lang="zh-CN" altLang="en-US" sz="2400" dirty="0">
                <a:solidFill>
                  <a:srgbClr val="FF0000"/>
                </a:solidFill>
                <a:latin typeface="微软雅黑" panose="020B0503020204020204" pitchFamily="34" charset="-122"/>
                <a:ea typeface="微软雅黑" panose="020B0503020204020204" pitchFamily="34" charset="-122"/>
              </a:rPr>
              <a:t>标准测度函数</a:t>
            </a:r>
            <a:r>
              <a:rPr lang="zh-CN" altLang="en-US" sz="2400" dirty="0">
                <a:latin typeface="微软雅黑" panose="020B0503020204020204" pitchFamily="34" charset="-122"/>
                <a:ea typeface="微软雅黑" panose="020B0503020204020204" pitchFamily="34" charset="-122"/>
              </a:rPr>
              <a:t>开始收敛为止</a:t>
            </a:r>
            <a:endParaRPr lang="zh-CN" altLang="en-US" sz="2400" dirty="0">
              <a:latin typeface="微软雅黑" panose="020B0503020204020204" pitchFamily="34" charset="-122"/>
              <a:ea typeface="微软雅黑" panose="020B0503020204020204" pitchFamily="34" charset="-122"/>
            </a:endParaRPr>
          </a:p>
          <a:p>
            <a:pPr marL="1097280" lvl="1" indent="-457200">
              <a:lnSpc>
                <a:spcPts val="336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一般都采用</a:t>
            </a:r>
            <a:r>
              <a:rPr lang="zh-CN" altLang="en-US" sz="2400" dirty="0">
                <a:solidFill>
                  <a:srgbClr val="FF0000"/>
                </a:solidFill>
                <a:latin typeface="微软雅黑" panose="020B0503020204020204" pitchFamily="34" charset="-122"/>
                <a:ea typeface="微软雅黑" panose="020B0503020204020204" pitchFamily="34" charset="-122"/>
              </a:rPr>
              <a:t>均方差</a:t>
            </a:r>
            <a:r>
              <a:rPr lang="zh-CN" altLang="en-US" sz="2400" dirty="0">
                <a:latin typeface="微软雅黑" panose="020B0503020204020204" pitchFamily="34" charset="-122"/>
                <a:ea typeface="微软雅黑" panose="020B0503020204020204" pitchFamily="34" charset="-122"/>
              </a:rPr>
              <a:t>作为标准测度函数</a:t>
            </a:r>
            <a:endParaRPr lang="zh-CN" altLang="en-US" sz="2400" dirty="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endParaRPr lang="en-US" altLang="zh-CN" sz="2000" dirty="0" smtClean="0"/>
          </a:p>
          <a:p>
            <a:pPr marL="1097280" lvl="1" indent="-457200">
              <a:lnSpc>
                <a:spcPct val="150000"/>
              </a:lnSpc>
              <a:buFont typeface="Wingdings" panose="05000000000000000000" pitchFamily="2" charset="2"/>
              <a:buChar char="n"/>
              <a:defRPr/>
            </a:pPr>
            <a:endParaRPr lang="en-US" altLang="zh-CN" sz="24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1892871" y="231949"/>
            <a:ext cx="916515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smtClean="0">
                <a:sym typeface="+mn-lt"/>
              </a:rPr>
              <a:t>典型</a:t>
            </a:r>
            <a:r>
              <a:rPr lang="zh-CN" altLang="en-US" sz="3800" dirty="0">
                <a:sym typeface="+mn-lt"/>
              </a:rPr>
              <a:t>聚类算法介绍 </a:t>
            </a:r>
            <a:r>
              <a:rPr lang="en-US" altLang="zh-CN" sz="3800" dirty="0">
                <a:sym typeface="+mn-lt"/>
              </a:rPr>
              <a:t>— K-means</a:t>
            </a:r>
            <a:r>
              <a:rPr lang="zh-CN" altLang="en-US" sz="3800" dirty="0">
                <a:sym typeface="+mn-lt"/>
              </a:rPr>
              <a:t>算法</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0" dur="500"/>
                                        <p:tgtEl>
                                          <p:spTgt spid="2560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5605">
                                            <p:txEl>
                                              <p:pRg st="4" end="4"/>
                                            </p:txEl>
                                          </p:spTgt>
                                        </p:tgtEl>
                                        <p:attrNameLst>
                                          <p:attrName>style.visibility</p:attrName>
                                        </p:attrNameLst>
                                      </p:cBhvr>
                                      <p:to>
                                        <p:strVal val="visible"/>
                                      </p:to>
                                    </p:set>
                                    <p:animEffect transition="in" filter="randombar(horizontal)">
                                      <p:cBhvr>
                                        <p:cTn id="15" dur="500"/>
                                        <p:tgtEl>
                                          <p:spTgt spid="25605">
                                            <p:txEl>
                                              <p:pRg st="4" end="4"/>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5605">
                                            <p:txEl>
                                              <p:pRg st="5" end="5"/>
                                            </p:txEl>
                                          </p:spTgt>
                                        </p:tgtEl>
                                        <p:attrNameLst>
                                          <p:attrName>style.visibility</p:attrName>
                                        </p:attrNameLst>
                                      </p:cBhvr>
                                      <p:to>
                                        <p:strVal val="visible"/>
                                      </p:to>
                                    </p:set>
                                    <p:animEffect transition="in" filter="randombar(horizontal)">
                                      <p:cBhvr>
                                        <p:cTn id="18" dur="500"/>
                                        <p:tgtEl>
                                          <p:spTgt spid="25605">
                                            <p:txEl>
                                              <p:pRg st="5" end="5"/>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5605">
                                            <p:txEl>
                                              <p:pRg st="6" end="6"/>
                                            </p:txEl>
                                          </p:spTgt>
                                        </p:tgtEl>
                                        <p:attrNameLst>
                                          <p:attrName>style.visibility</p:attrName>
                                        </p:attrNameLst>
                                      </p:cBhvr>
                                      <p:to>
                                        <p:strVal val="visible"/>
                                      </p:to>
                                    </p:set>
                                    <p:animEffect transition="in" filter="randombar(horizontal)">
                                      <p:cBhvr>
                                        <p:cTn id="21" dur="500"/>
                                        <p:tgtEl>
                                          <p:spTgt spid="25605">
                                            <p:txEl>
                                              <p:pRg st="6" end="6"/>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5605">
                                            <p:txEl>
                                              <p:pRg st="7" end="7"/>
                                            </p:txEl>
                                          </p:spTgt>
                                        </p:tgtEl>
                                        <p:attrNameLst>
                                          <p:attrName>style.visibility</p:attrName>
                                        </p:attrNameLst>
                                      </p:cBhvr>
                                      <p:to>
                                        <p:strVal val="visible"/>
                                      </p:to>
                                    </p:set>
                                    <p:animEffect transition="in" filter="randombar(horizontal)">
                                      <p:cBhvr>
                                        <p:cTn id="24" dur="500"/>
                                        <p:tgtEl>
                                          <p:spTgt spid="25605">
                                            <p:txEl>
                                              <p:pRg st="7" end="7"/>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5605">
                                            <p:txEl>
                                              <p:pRg st="8" end="8"/>
                                            </p:txEl>
                                          </p:spTgt>
                                        </p:tgtEl>
                                        <p:attrNameLst>
                                          <p:attrName>style.visibility</p:attrName>
                                        </p:attrNameLst>
                                      </p:cBhvr>
                                      <p:to>
                                        <p:strVal val="visible"/>
                                      </p:to>
                                    </p:set>
                                    <p:animEffect transition="in" filter="randombar(horizontal)">
                                      <p:cBhvr>
                                        <p:cTn id="27" dur="500"/>
                                        <p:tgtEl>
                                          <p:spTgt spid="25605">
                                            <p:txEl>
                                              <p:pRg st="8" end="8"/>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25605">
                                            <p:txEl>
                                              <p:pRg st="9" end="9"/>
                                            </p:txEl>
                                          </p:spTgt>
                                        </p:tgtEl>
                                        <p:attrNameLst>
                                          <p:attrName>style.visibility</p:attrName>
                                        </p:attrNameLst>
                                      </p:cBhvr>
                                      <p:to>
                                        <p:strVal val="visible"/>
                                      </p:to>
                                    </p:set>
                                    <p:animEffect transition="in" filter="randombar(horizontal)">
                                      <p:cBhvr>
                                        <p:cTn id="30" dur="500"/>
                                        <p:tgtEl>
                                          <p:spTgt spid="2560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fld>
            <a:endParaRPr lang="en-US" altLang="zh-CN"/>
          </a:p>
        </p:txBody>
      </p:sp>
      <p:sp>
        <p:nvSpPr>
          <p:cNvPr id="40964" name="Rectangle 2"/>
          <p:cNvSpPr>
            <a:spLocks noChangeArrowheads="1"/>
          </p:cNvSpPr>
          <p:nvPr/>
        </p:nvSpPr>
        <p:spPr bwMode="auto">
          <a:xfrm>
            <a:off x="137170" y="895530"/>
            <a:ext cx="11548789" cy="1496659"/>
          </a:xfrm>
          <a:prstGeom prst="rect">
            <a:avLst/>
          </a:prstGeom>
          <a:noFill/>
          <a:ln>
            <a:noFill/>
          </a:ln>
        </p:spPr>
        <p:txBody>
          <a:bodyPr lIns="114803" tIns="57401" rIns="114803" bIns="57401"/>
          <a:lstStyle/>
          <a:p>
            <a:r>
              <a:rPr kumimoji="1" lang="en-US" altLang="zh-CN" sz="2800" dirty="0">
                <a:solidFill>
                  <a:srgbClr val="000000"/>
                </a:solidFill>
                <a:latin typeface="微软雅黑" panose="020B0503020204020204" pitchFamily="34" charset="-122"/>
                <a:ea typeface="微软雅黑" panose="020B0503020204020204" pitchFamily="34" charset="-122"/>
              </a:rPr>
              <a:t>    </a:t>
            </a:r>
            <a:r>
              <a:rPr kumimoji="1" lang="zh-CN" altLang="en-US" sz="2400" dirty="0" smtClean="0">
                <a:solidFill>
                  <a:srgbClr val="000000"/>
                </a:solidFill>
                <a:latin typeface="微软雅黑" panose="020B0503020204020204" pitchFamily="34" charset="-122"/>
                <a:ea typeface="微软雅黑" panose="020B0503020204020204" pitchFamily="34" charset="-122"/>
              </a:rPr>
              <a:t>例</a:t>
            </a:r>
            <a:r>
              <a:rPr kumimoji="1" lang="en-US" altLang="zh-CN"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假定一个数据集</a:t>
            </a:r>
            <a:r>
              <a:rPr lang="en-US" altLang="zh-CN" sz="2400" dirty="0">
                <a:latin typeface="微软雅黑" panose="020B0503020204020204" pitchFamily="34" charset="-122"/>
                <a:ea typeface="微软雅黑" panose="020B0503020204020204" pitchFamily="34" charset="-122"/>
              </a:rPr>
              <a:t>{1, 2, 30, 15, 10, 18, 3, 9, 8, 25}</a:t>
            </a:r>
            <a:r>
              <a:rPr lang="zh-CN" altLang="en-US" sz="2400" dirty="0">
                <a:latin typeface="微软雅黑" panose="020B0503020204020204" pitchFamily="34" charset="-122"/>
                <a:ea typeface="微软雅黑" panose="020B0503020204020204" pitchFamily="34" charset="-122"/>
              </a:rPr>
              <a:t>，用</a:t>
            </a:r>
            <a:r>
              <a:rPr lang="en-US" altLang="zh-CN" sz="2400" dirty="0">
                <a:latin typeface="微软雅黑" panose="020B0503020204020204" pitchFamily="34" charset="-122"/>
                <a:ea typeface="微软雅黑" panose="020B0503020204020204" pitchFamily="34" charset="-122"/>
              </a:rPr>
              <a:t>K-means</a:t>
            </a:r>
            <a:r>
              <a:rPr lang="zh-CN" altLang="en-US" sz="2400" dirty="0">
                <a:latin typeface="微软雅黑" panose="020B0503020204020204" pitchFamily="34" charset="-122"/>
                <a:ea typeface="微软雅黑" panose="020B0503020204020204" pitchFamily="34" charset="-122"/>
              </a:rPr>
              <a:t>聚类算法将这些数据进行聚类。</a:t>
            </a: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47" name="Rectangle 3"/>
          <p:cNvSpPr>
            <a:spLocks noChangeArrowheads="1"/>
          </p:cNvSpPr>
          <p:nvPr/>
        </p:nvSpPr>
        <p:spPr bwMode="auto">
          <a:xfrm>
            <a:off x="380703" y="1744117"/>
            <a:ext cx="12241360" cy="4824536"/>
          </a:xfrm>
          <a:prstGeom prst="rect">
            <a:avLst/>
          </a:prstGeom>
          <a:noFill/>
          <a:ln w="9525">
            <a:noFill/>
            <a:miter lim="800000"/>
          </a:ln>
          <a:effectLst/>
        </p:spPr>
        <p:txBody>
          <a:bodyPr lIns="114803" tIns="57401" rIns="114803" bIns="57401"/>
          <a:lstStyle/>
          <a:p>
            <a:r>
              <a:rPr lang="zh-CN" altLang="zh-CN" sz="2000" dirty="0" smtClean="0">
                <a:latin typeface="微软雅黑" panose="020B0503020204020204" pitchFamily="34" charset="-122"/>
                <a:ea typeface="微软雅黑" panose="020B0503020204020204" pitchFamily="34" charset="-122"/>
              </a:rPr>
              <a:t>解：</a:t>
            </a:r>
            <a:r>
              <a:rPr lang="zh-CN" altLang="zh-CN" sz="2200" dirty="0" smtClean="0">
                <a:latin typeface="微软雅黑" panose="020B0503020204020204" pitchFamily="34" charset="-122"/>
                <a:ea typeface="微软雅黑" panose="020B0503020204020204" pitchFamily="34" charset="-122"/>
              </a:rPr>
              <a:t>首先给定</a:t>
            </a:r>
            <a:r>
              <a:rPr lang="en-US" altLang="zh-CN" sz="2200" i="1" dirty="0" smtClean="0">
                <a:latin typeface="微软雅黑" panose="020B0503020204020204" pitchFamily="34" charset="-122"/>
                <a:ea typeface="微软雅黑" panose="020B0503020204020204" pitchFamily="34" charset="-122"/>
              </a:rPr>
              <a:t>K </a:t>
            </a:r>
            <a:r>
              <a:rPr lang="en-US" altLang="zh-CN" sz="2200" dirty="0" smtClean="0">
                <a:latin typeface="微软雅黑" panose="020B0503020204020204" pitchFamily="34" charset="-122"/>
                <a:ea typeface="微软雅黑" panose="020B0503020204020204" pitchFamily="34" charset="-122"/>
              </a:rPr>
              <a:t>= 3</a:t>
            </a:r>
            <a:r>
              <a:rPr lang="zh-CN" altLang="zh-CN" sz="2200" dirty="0" smtClean="0">
                <a:latin typeface="微软雅黑" panose="020B0503020204020204" pitchFamily="34" charset="-122"/>
                <a:ea typeface="微软雅黑" panose="020B0503020204020204" pitchFamily="34" charset="-122"/>
              </a:rPr>
              <a:t>，即将数据集聚成</a:t>
            </a:r>
            <a:r>
              <a:rPr lang="en-US" altLang="zh-CN" sz="2200" dirty="0" smtClean="0">
                <a:latin typeface="微软雅黑" panose="020B0503020204020204" pitchFamily="34" charset="-122"/>
                <a:ea typeface="微软雅黑" panose="020B0503020204020204" pitchFamily="34" charset="-122"/>
              </a:rPr>
              <a:t>3</a:t>
            </a:r>
            <a:r>
              <a:rPr lang="zh-CN" altLang="zh-CN" sz="2200" dirty="0" smtClean="0">
                <a:latin typeface="微软雅黑" panose="020B0503020204020204" pitchFamily="34" charset="-122"/>
                <a:ea typeface="微软雅黑" panose="020B0503020204020204" pitchFamily="34" charset="-122"/>
              </a:rPr>
              <a:t>类。随机选取后面</a:t>
            </a:r>
            <a:r>
              <a:rPr lang="en-US" altLang="zh-CN" sz="2200" dirty="0" smtClean="0">
                <a:latin typeface="微软雅黑" panose="020B0503020204020204" pitchFamily="34" charset="-122"/>
                <a:ea typeface="微软雅黑" panose="020B0503020204020204" pitchFamily="34" charset="-122"/>
              </a:rPr>
              <a:t>3</a:t>
            </a:r>
            <a:r>
              <a:rPr lang="zh-CN" altLang="zh-CN" sz="2200" dirty="0" smtClean="0">
                <a:latin typeface="微软雅黑" panose="020B0503020204020204" pitchFamily="34" charset="-122"/>
                <a:ea typeface="微软雅黑" panose="020B0503020204020204" pitchFamily="34" charset="-122"/>
              </a:rPr>
              <a:t>个数据对象作为初始类的中心点，分别是</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1 </a:t>
            </a:r>
            <a:r>
              <a:rPr lang="en-US" altLang="zh-CN" sz="2200" dirty="0" smtClean="0">
                <a:latin typeface="微软雅黑" panose="020B0503020204020204" pitchFamily="34" charset="-122"/>
                <a:ea typeface="微软雅黑" panose="020B0503020204020204" pitchFamily="34" charset="-122"/>
              </a:rPr>
              <a:t>= 8</a:t>
            </a:r>
            <a:r>
              <a:rPr lang="zh-CN" altLang="zh-CN" sz="2200" dirty="0" smtClean="0">
                <a:latin typeface="微软雅黑" panose="020B0503020204020204" pitchFamily="34" charset="-122"/>
                <a:ea typeface="微软雅黑" panose="020B0503020204020204" pitchFamily="34" charset="-122"/>
              </a:rPr>
              <a:t>，</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2 </a:t>
            </a:r>
            <a:r>
              <a:rPr lang="en-US" altLang="zh-CN" sz="2200" dirty="0" smtClean="0">
                <a:latin typeface="微软雅黑" panose="020B0503020204020204" pitchFamily="34" charset="-122"/>
                <a:ea typeface="微软雅黑" panose="020B0503020204020204" pitchFamily="34" charset="-122"/>
              </a:rPr>
              <a:t>= 9</a:t>
            </a:r>
            <a:r>
              <a:rPr lang="zh-CN" altLang="zh-CN" sz="2200" dirty="0" smtClean="0">
                <a:latin typeface="微软雅黑" panose="020B0503020204020204" pitchFamily="34" charset="-122"/>
                <a:ea typeface="微软雅黑" panose="020B0503020204020204" pitchFamily="34" charset="-122"/>
              </a:rPr>
              <a:t>，</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3 </a:t>
            </a:r>
            <a:r>
              <a:rPr lang="en-US" altLang="zh-CN" sz="2200" dirty="0" smtClean="0">
                <a:latin typeface="微软雅黑" panose="020B0503020204020204" pitchFamily="34" charset="-122"/>
                <a:ea typeface="微软雅黑" panose="020B0503020204020204" pitchFamily="34" charset="-122"/>
              </a:rPr>
              <a:t>= 25</a:t>
            </a:r>
            <a:r>
              <a:rPr lang="zh-CN" altLang="zh-CN" sz="2200" dirty="0" smtClean="0">
                <a:latin typeface="微软雅黑" panose="020B0503020204020204" pitchFamily="34" charset="-122"/>
                <a:ea typeface="微软雅黑" panose="020B0503020204020204" pitchFamily="34" charset="-122"/>
              </a:rPr>
              <a:t>，开始迭代。</a:t>
            </a:r>
            <a:endParaRPr lang="zh-CN" altLang="zh-CN" sz="2200" dirty="0" smtClean="0">
              <a:latin typeface="微软雅黑" panose="020B0503020204020204" pitchFamily="34" charset="-122"/>
              <a:ea typeface="微软雅黑" panose="020B0503020204020204" pitchFamily="34" charset="-122"/>
            </a:endParaRPr>
          </a:p>
          <a:p>
            <a:r>
              <a:rPr lang="zh-CN" altLang="zh-CN" sz="2200" dirty="0" smtClean="0">
                <a:latin typeface="微软雅黑" panose="020B0503020204020204" pitchFamily="34" charset="-122"/>
                <a:ea typeface="微软雅黑" panose="020B0503020204020204" pitchFamily="34" charset="-122"/>
              </a:rPr>
              <a:t>第一次迭代：分别计算数据集中其余每个对象到这</a:t>
            </a:r>
            <a:r>
              <a:rPr lang="en-US" altLang="zh-CN" sz="2200" dirty="0" smtClean="0">
                <a:latin typeface="微软雅黑" panose="020B0503020204020204" pitchFamily="34" charset="-122"/>
                <a:ea typeface="微软雅黑" panose="020B0503020204020204" pitchFamily="34" charset="-122"/>
              </a:rPr>
              <a:t>3</a:t>
            </a:r>
            <a:r>
              <a:rPr lang="zh-CN" altLang="zh-CN" sz="2200" dirty="0" smtClean="0">
                <a:latin typeface="微软雅黑" panose="020B0503020204020204" pitchFamily="34" charset="-122"/>
                <a:ea typeface="微软雅黑" panose="020B0503020204020204" pitchFamily="34" charset="-122"/>
              </a:rPr>
              <a:t>个类中心点的距离，并将其分配给距离最近的中心点所代表的簇。这里采用的距离值为两个数差的绝对值。这样就可以得到</a:t>
            </a:r>
            <a:r>
              <a:rPr lang="en-US" altLang="zh-CN" sz="2200" dirty="0" smtClean="0">
                <a:latin typeface="微软雅黑" panose="020B0503020204020204" pitchFamily="34" charset="-122"/>
                <a:ea typeface="微软雅黑" panose="020B0503020204020204" pitchFamily="34" charset="-122"/>
              </a:rPr>
              <a:t>3</a:t>
            </a:r>
            <a:r>
              <a:rPr lang="zh-CN" altLang="zh-CN" sz="2200" dirty="0" smtClean="0">
                <a:latin typeface="微软雅黑" panose="020B0503020204020204" pitchFamily="34" charset="-122"/>
                <a:ea typeface="微软雅黑" panose="020B0503020204020204" pitchFamily="34" charset="-122"/>
              </a:rPr>
              <a:t>个簇，分别是：</a:t>
            </a:r>
            <a:endParaRPr lang="zh-CN" altLang="zh-CN" sz="2200" dirty="0" smtClean="0">
              <a:latin typeface="微软雅黑" panose="020B0503020204020204" pitchFamily="34" charset="-122"/>
              <a:ea typeface="微软雅黑" panose="020B0503020204020204" pitchFamily="34" charset="-122"/>
            </a:endParaRPr>
          </a:p>
          <a:p>
            <a:r>
              <a:rPr lang="en-US" altLang="zh-CN" sz="2200" i="1" dirty="0" smtClean="0">
                <a:latin typeface="微软雅黑" panose="020B0503020204020204" pitchFamily="34" charset="-122"/>
                <a:ea typeface="微软雅黑" panose="020B0503020204020204" pitchFamily="34" charset="-122"/>
              </a:rPr>
              <a:t>K</a:t>
            </a:r>
            <a:r>
              <a:rPr lang="en-US" altLang="zh-CN" sz="2200" baseline="-25000" dirty="0" smtClean="0">
                <a:latin typeface="微软雅黑" panose="020B0503020204020204" pitchFamily="34" charset="-122"/>
                <a:ea typeface="微软雅黑" panose="020B0503020204020204" pitchFamily="34" charset="-122"/>
              </a:rPr>
              <a:t>1</a:t>
            </a:r>
            <a:r>
              <a:rPr lang="en-US" altLang="zh-CN" sz="2200" dirty="0" smtClean="0">
                <a:latin typeface="微软雅黑" panose="020B0503020204020204" pitchFamily="34" charset="-122"/>
                <a:ea typeface="微软雅黑" panose="020B0503020204020204" pitchFamily="34" charset="-122"/>
              </a:rPr>
              <a:t>={1, 2, 3, 8}</a:t>
            </a:r>
            <a:r>
              <a:rPr lang="zh-CN" altLang="zh-CN" sz="2200" dirty="0" smtClean="0">
                <a:latin typeface="微软雅黑" panose="020B0503020204020204" pitchFamily="34" charset="-122"/>
                <a:ea typeface="微软雅黑" panose="020B0503020204020204" pitchFamily="34" charset="-122"/>
              </a:rPr>
              <a:t>， </a:t>
            </a:r>
            <a:r>
              <a:rPr lang="en-US" altLang="zh-CN" sz="2200" i="1" dirty="0" smtClean="0">
                <a:latin typeface="微软雅黑" panose="020B0503020204020204" pitchFamily="34" charset="-122"/>
                <a:ea typeface="微软雅黑" panose="020B0503020204020204" pitchFamily="34" charset="-122"/>
              </a:rPr>
              <a:t>K</a:t>
            </a:r>
            <a:r>
              <a:rPr lang="en-US" altLang="zh-CN" sz="2200" baseline="-25000" dirty="0" smtClean="0">
                <a:latin typeface="微软雅黑" panose="020B0503020204020204" pitchFamily="34" charset="-122"/>
                <a:ea typeface="微软雅黑" panose="020B0503020204020204" pitchFamily="34" charset="-122"/>
              </a:rPr>
              <a:t>2</a:t>
            </a:r>
            <a:r>
              <a:rPr lang="en-US" altLang="zh-CN" sz="2200" dirty="0" smtClean="0">
                <a:latin typeface="微软雅黑" panose="020B0503020204020204" pitchFamily="34" charset="-122"/>
                <a:ea typeface="微软雅黑" panose="020B0503020204020204" pitchFamily="34" charset="-122"/>
              </a:rPr>
              <a:t>={9, 10, 15}</a:t>
            </a:r>
            <a:r>
              <a:rPr lang="zh-CN" altLang="zh-CN" sz="2200" dirty="0" smtClean="0">
                <a:latin typeface="微软雅黑" panose="020B0503020204020204" pitchFamily="34" charset="-122"/>
                <a:ea typeface="微软雅黑" panose="020B0503020204020204" pitchFamily="34" charset="-122"/>
              </a:rPr>
              <a:t>， </a:t>
            </a:r>
            <a:r>
              <a:rPr lang="en-US" altLang="zh-CN" sz="2200" i="1" dirty="0" smtClean="0">
                <a:latin typeface="微软雅黑" panose="020B0503020204020204" pitchFamily="34" charset="-122"/>
                <a:ea typeface="微软雅黑" panose="020B0503020204020204" pitchFamily="34" charset="-122"/>
              </a:rPr>
              <a:t>K</a:t>
            </a:r>
            <a:r>
              <a:rPr lang="en-US" altLang="zh-CN" sz="2200" baseline="-25000" dirty="0" smtClean="0">
                <a:latin typeface="微软雅黑" panose="020B0503020204020204" pitchFamily="34" charset="-122"/>
                <a:ea typeface="微软雅黑" panose="020B0503020204020204" pitchFamily="34" charset="-122"/>
              </a:rPr>
              <a:t>3</a:t>
            </a:r>
            <a:r>
              <a:rPr lang="en-US" altLang="zh-CN" sz="2200" dirty="0" smtClean="0">
                <a:latin typeface="微软雅黑" panose="020B0503020204020204" pitchFamily="34" charset="-122"/>
                <a:ea typeface="微软雅黑" panose="020B0503020204020204" pitchFamily="34" charset="-122"/>
              </a:rPr>
              <a:t>={18, 25, 30}</a:t>
            </a:r>
            <a:endParaRPr lang="zh-CN" altLang="zh-CN" sz="2200" dirty="0" smtClean="0">
              <a:latin typeface="微软雅黑" panose="020B0503020204020204" pitchFamily="34" charset="-122"/>
              <a:ea typeface="微软雅黑" panose="020B0503020204020204" pitchFamily="34" charset="-122"/>
            </a:endParaRPr>
          </a:p>
          <a:p>
            <a:r>
              <a:rPr lang="zh-CN" altLang="zh-CN" sz="2200" dirty="0" smtClean="0">
                <a:latin typeface="微软雅黑" panose="020B0503020204020204" pitchFamily="34" charset="-122"/>
                <a:ea typeface="微软雅黑" panose="020B0503020204020204" pitchFamily="34" charset="-122"/>
              </a:rPr>
              <a:t>对这个结果重新计算每个簇的均值。将虚拟中心点更新为</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1 </a:t>
            </a:r>
            <a:r>
              <a:rPr lang="en-US" altLang="zh-CN" sz="2200" dirty="0" smtClean="0">
                <a:latin typeface="微软雅黑" panose="020B0503020204020204" pitchFamily="34" charset="-122"/>
                <a:ea typeface="微软雅黑" panose="020B0503020204020204" pitchFamily="34" charset="-122"/>
              </a:rPr>
              <a:t>= 3.5</a:t>
            </a:r>
            <a:r>
              <a:rPr lang="zh-CN" altLang="zh-CN" sz="2200" dirty="0" smtClean="0">
                <a:latin typeface="微软雅黑" panose="020B0503020204020204" pitchFamily="34" charset="-122"/>
                <a:ea typeface="微软雅黑" panose="020B0503020204020204" pitchFamily="34" charset="-122"/>
              </a:rPr>
              <a:t>，</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2 </a:t>
            </a:r>
            <a:r>
              <a:rPr lang="en-US" altLang="zh-CN" sz="2200" dirty="0" smtClean="0">
                <a:latin typeface="微软雅黑" panose="020B0503020204020204" pitchFamily="34" charset="-122"/>
                <a:ea typeface="微软雅黑" panose="020B0503020204020204" pitchFamily="34" charset="-122"/>
              </a:rPr>
              <a:t>= 11.3</a:t>
            </a:r>
            <a:r>
              <a:rPr lang="zh-CN" altLang="zh-CN" sz="2200" dirty="0" smtClean="0">
                <a:latin typeface="微软雅黑" panose="020B0503020204020204" pitchFamily="34" charset="-122"/>
                <a:ea typeface="微软雅黑" panose="020B0503020204020204" pitchFamily="34" charset="-122"/>
              </a:rPr>
              <a:t>，</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3 </a:t>
            </a:r>
            <a:r>
              <a:rPr lang="en-US" altLang="zh-CN" sz="2200" dirty="0" smtClean="0">
                <a:latin typeface="微软雅黑" panose="020B0503020204020204" pitchFamily="34" charset="-122"/>
                <a:ea typeface="微软雅黑" panose="020B0503020204020204" pitchFamily="34" charset="-122"/>
              </a:rPr>
              <a:t>= 24.3</a:t>
            </a:r>
            <a:r>
              <a:rPr lang="zh-CN" altLang="zh-CN" sz="2200" dirty="0" smtClean="0">
                <a:latin typeface="微软雅黑" panose="020B0503020204020204" pitchFamily="34" charset="-122"/>
                <a:ea typeface="微软雅黑" panose="020B0503020204020204" pitchFamily="34" charset="-122"/>
              </a:rPr>
              <a:t>。</a:t>
            </a:r>
            <a:endParaRPr lang="zh-CN" altLang="zh-CN" sz="2200" dirty="0" smtClean="0">
              <a:latin typeface="微软雅黑" panose="020B0503020204020204" pitchFamily="34" charset="-122"/>
              <a:ea typeface="微软雅黑" panose="020B0503020204020204" pitchFamily="34" charset="-122"/>
            </a:endParaRPr>
          </a:p>
          <a:p>
            <a:r>
              <a:rPr lang="zh-CN" altLang="zh-CN" sz="2200" dirty="0" smtClean="0">
                <a:latin typeface="微软雅黑" panose="020B0503020204020204" pitchFamily="34" charset="-122"/>
                <a:ea typeface="微软雅黑" panose="020B0503020204020204" pitchFamily="34" charset="-122"/>
              </a:rPr>
              <a:t>第二次迭代：重复第一次迭代中的方法，得到新的</a:t>
            </a:r>
            <a:r>
              <a:rPr lang="en-US" altLang="zh-CN" sz="2200" dirty="0" smtClean="0">
                <a:latin typeface="微软雅黑" panose="020B0503020204020204" pitchFamily="34" charset="-122"/>
                <a:ea typeface="微软雅黑" panose="020B0503020204020204" pitchFamily="34" charset="-122"/>
              </a:rPr>
              <a:t>3</a:t>
            </a:r>
            <a:r>
              <a:rPr lang="zh-CN" altLang="zh-CN" sz="2200" dirty="0" smtClean="0">
                <a:latin typeface="微软雅黑" panose="020B0503020204020204" pitchFamily="34" charset="-122"/>
                <a:ea typeface="微软雅黑" panose="020B0503020204020204" pitchFamily="34" charset="-122"/>
              </a:rPr>
              <a:t>个簇为：</a:t>
            </a:r>
            <a:endParaRPr lang="zh-CN" altLang="zh-CN" sz="2200" dirty="0" smtClean="0">
              <a:latin typeface="微软雅黑" panose="020B0503020204020204" pitchFamily="34" charset="-122"/>
              <a:ea typeface="微软雅黑" panose="020B0503020204020204" pitchFamily="34" charset="-122"/>
            </a:endParaRPr>
          </a:p>
          <a:p>
            <a:r>
              <a:rPr lang="en-US" altLang="zh-CN" sz="2200" i="1" dirty="0" smtClean="0">
                <a:latin typeface="微软雅黑" panose="020B0503020204020204" pitchFamily="34" charset="-122"/>
                <a:ea typeface="微软雅黑" panose="020B0503020204020204" pitchFamily="34" charset="-122"/>
              </a:rPr>
              <a:t>K</a:t>
            </a:r>
            <a:r>
              <a:rPr lang="en-US" altLang="zh-CN" sz="2200" baseline="-25000" dirty="0" smtClean="0">
                <a:latin typeface="微软雅黑" panose="020B0503020204020204" pitchFamily="34" charset="-122"/>
                <a:ea typeface="微软雅黑" panose="020B0503020204020204" pitchFamily="34" charset="-122"/>
              </a:rPr>
              <a:t>1</a:t>
            </a:r>
            <a:r>
              <a:rPr lang="en-US" altLang="zh-CN" sz="2200" dirty="0" smtClean="0">
                <a:latin typeface="微软雅黑" panose="020B0503020204020204" pitchFamily="34" charset="-122"/>
                <a:ea typeface="微软雅黑" panose="020B0503020204020204" pitchFamily="34" charset="-122"/>
              </a:rPr>
              <a:t>={1, 2, 3}</a:t>
            </a:r>
            <a:r>
              <a:rPr lang="zh-CN" altLang="zh-CN" sz="2200" dirty="0" smtClean="0">
                <a:latin typeface="微软雅黑" panose="020B0503020204020204" pitchFamily="34" charset="-122"/>
                <a:ea typeface="微软雅黑" panose="020B0503020204020204" pitchFamily="34" charset="-122"/>
              </a:rPr>
              <a:t>， </a:t>
            </a:r>
            <a:r>
              <a:rPr lang="en-US" altLang="zh-CN" sz="2200" i="1" dirty="0" smtClean="0">
                <a:latin typeface="微软雅黑" panose="020B0503020204020204" pitchFamily="34" charset="-122"/>
                <a:ea typeface="微软雅黑" panose="020B0503020204020204" pitchFamily="34" charset="-122"/>
              </a:rPr>
              <a:t>K</a:t>
            </a:r>
            <a:r>
              <a:rPr lang="en-US" altLang="zh-CN" sz="2200" baseline="-25000" dirty="0" smtClean="0">
                <a:latin typeface="微软雅黑" panose="020B0503020204020204" pitchFamily="34" charset="-122"/>
                <a:ea typeface="微软雅黑" panose="020B0503020204020204" pitchFamily="34" charset="-122"/>
              </a:rPr>
              <a:t>2</a:t>
            </a:r>
            <a:r>
              <a:rPr lang="en-US" altLang="zh-CN" sz="2200" dirty="0" smtClean="0">
                <a:latin typeface="微软雅黑" panose="020B0503020204020204" pitchFamily="34" charset="-122"/>
                <a:ea typeface="微软雅黑" panose="020B0503020204020204" pitchFamily="34" charset="-122"/>
              </a:rPr>
              <a:t>={8, 9, 10, 15}</a:t>
            </a:r>
            <a:r>
              <a:rPr lang="zh-CN" altLang="zh-CN" sz="2200" dirty="0" smtClean="0">
                <a:latin typeface="微软雅黑" panose="020B0503020204020204" pitchFamily="34" charset="-122"/>
                <a:ea typeface="微软雅黑" panose="020B0503020204020204" pitchFamily="34" charset="-122"/>
              </a:rPr>
              <a:t>， </a:t>
            </a:r>
            <a:r>
              <a:rPr lang="en-US" altLang="zh-CN" sz="2200" i="1" dirty="0" smtClean="0">
                <a:latin typeface="微软雅黑" panose="020B0503020204020204" pitchFamily="34" charset="-122"/>
                <a:ea typeface="微软雅黑" panose="020B0503020204020204" pitchFamily="34" charset="-122"/>
              </a:rPr>
              <a:t>K</a:t>
            </a:r>
            <a:r>
              <a:rPr lang="en-US" altLang="zh-CN" sz="2200" baseline="-25000" dirty="0" smtClean="0">
                <a:latin typeface="微软雅黑" panose="020B0503020204020204" pitchFamily="34" charset="-122"/>
                <a:ea typeface="微软雅黑" panose="020B0503020204020204" pitchFamily="34" charset="-122"/>
              </a:rPr>
              <a:t>3</a:t>
            </a:r>
            <a:r>
              <a:rPr lang="en-US" altLang="zh-CN" sz="2200" dirty="0" smtClean="0">
                <a:latin typeface="微软雅黑" panose="020B0503020204020204" pitchFamily="34" charset="-122"/>
                <a:ea typeface="微软雅黑" panose="020B0503020204020204" pitchFamily="34" charset="-122"/>
              </a:rPr>
              <a:t>={18, 25, 30}</a:t>
            </a:r>
            <a:endParaRPr lang="zh-CN" altLang="zh-CN" sz="2200" dirty="0" smtClean="0">
              <a:latin typeface="微软雅黑" panose="020B0503020204020204" pitchFamily="34" charset="-122"/>
              <a:ea typeface="微软雅黑" panose="020B0503020204020204" pitchFamily="34" charset="-122"/>
            </a:endParaRPr>
          </a:p>
          <a:p>
            <a:r>
              <a:rPr lang="zh-CN" altLang="zh-CN" sz="2200" dirty="0" smtClean="0">
                <a:latin typeface="微软雅黑" panose="020B0503020204020204" pitchFamily="34" charset="-122"/>
                <a:ea typeface="微软雅黑" panose="020B0503020204020204" pitchFamily="34" charset="-122"/>
              </a:rPr>
              <a:t>更新后的中心点为</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1 </a:t>
            </a:r>
            <a:r>
              <a:rPr lang="en-US" altLang="zh-CN" sz="2200" dirty="0" smtClean="0">
                <a:latin typeface="微软雅黑" panose="020B0503020204020204" pitchFamily="34" charset="-122"/>
                <a:ea typeface="微软雅黑" panose="020B0503020204020204" pitchFamily="34" charset="-122"/>
              </a:rPr>
              <a:t>= 2</a:t>
            </a:r>
            <a:r>
              <a:rPr lang="zh-CN" altLang="zh-CN" sz="2200" dirty="0" smtClean="0">
                <a:latin typeface="微软雅黑" panose="020B0503020204020204" pitchFamily="34" charset="-122"/>
                <a:ea typeface="微软雅黑" panose="020B0503020204020204" pitchFamily="34" charset="-122"/>
              </a:rPr>
              <a:t>，</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2 </a:t>
            </a:r>
            <a:r>
              <a:rPr lang="en-US" altLang="zh-CN" sz="2200" dirty="0" smtClean="0">
                <a:latin typeface="微软雅黑" panose="020B0503020204020204" pitchFamily="34" charset="-122"/>
                <a:ea typeface="微软雅黑" panose="020B0503020204020204" pitchFamily="34" charset="-122"/>
              </a:rPr>
              <a:t>= 10.5</a:t>
            </a:r>
            <a:r>
              <a:rPr lang="zh-CN" altLang="zh-CN" sz="2200" dirty="0" smtClean="0">
                <a:latin typeface="微软雅黑" panose="020B0503020204020204" pitchFamily="34" charset="-122"/>
                <a:ea typeface="微软雅黑" panose="020B0503020204020204" pitchFamily="34" charset="-122"/>
              </a:rPr>
              <a:t>，</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3 </a:t>
            </a:r>
            <a:r>
              <a:rPr lang="en-US" altLang="zh-CN" sz="2200" dirty="0" smtClean="0">
                <a:latin typeface="微软雅黑" panose="020B0503020204020204" pitchFamily="34" charset="-122"/>
                <a:ea typeface="微软雅黑" panose="020B0503020204020204" pitchFamily="34" charset="-122"/>
              </a:rPr>
              <a:t>= 24.3</a:t>
            </a:r>
            <a:r>
              <a:rPr lang="zh-CN" altLang="zh-CN" sz="2200" dirty="0" smtClean="0">
                <a:latin typeface="微软雅黑" panose="020B0503020204020204" pitchFamily="34" charset="-122"/>
                <a:ea typeface="微软雅黑" panose="020B0503020204020204" pitchFamily="34" charset="-122"/>
              </a:rPr>
              <a:t>。</a:t>
            </a:r>
            <a:endParaRPr lang="zh-CN" altLang="zh-CN" sz="2200" dirty="0" smtClean="0">
              <a:latin typeface="微软雅黑" panose="020B0503020204020204" pitchFamily="34" charset="-122"/>
              <a:ea typeface="微软雅黑" panose="020B0503020204020204" pitchFamily="34" charset="-122"/>
            </a:endParaRPr>
          </a:p>
          <a:p>
            <a:r>
              <a:rPr lang="zh-CN" altLang="zh-CN" sz="2200" dirty="0" smtClean="0">
                <a:latin typeface="微软雅黑" panose="020B0503020204020204" pitchFamily="34" charset="-122"/>
                <a:ea typeface="微软雅黑" panose="020B0503020204020204" pitchFamily="34" charset="-122"/>
              </a:rPr>
              <a:t>第三次迭代：重复第一次迭代中的方法，得到新的</a:t>
            </a:r>
            <a:r>
              <a:rPr lang="en-US" altLang="zh-CN" sz="2200" dirty="0" smtClean="0">
                <a:latin typeface="微软雅黑" panose="020B0503020204020204" pitchFamily="34" charset="-122"/>
                <a:ea typeface="微软雅黑" panose="020B0503020204020204" pitchFamily="34" charset="-122"/>
              </a:rPr>
              <a:t>3</a:t>
            </a:r>
            <a:r>
              <a:rPr lang="zh-CN" altLang="zh-CN" sz="2200" dirty="0" smtClean="0">
                <a:latin typeface="微软雅黑" panose="020B0503020204020204" pitchFamily="34" charset="-122"/>
                <a:ea typeface="微软雅黑" panose="020B0503020204020204" pitchFamily="34" charset="-122"/>
              </a:rPr>
              <a:t>个簇为：</a:t>
            </a:r>
            <a:endParaRPr lang="zh-CN" altLang="zh-CN" sz="2200" dirty="0" smtClean="0">
              <a:latin typeface="微软雅黑" panose="020B0503020204020204" pitchFamily="34" charset="-122"/>
              <a:ea typeface="微软雅黑" panose="020B0503020204020204" pitchFamily="34" charset="-122"/>
            </a:endParaRPr>
          </a:p>
          <a:p>
            <a:r>
              <a:rPr lang="en-US" altLang="zh-CN" sz="2200" i="1" dirty="0" smtClean="0">
                <a:latin typeface="微软雅黑" panose="020B0503020204020204" pitchFamily="34" charset="-122"/>
                <a:ea typeface="微软雅黑" panose="020B0503020204020204" pitchFamily="34" charset="-122"/>
              </a:rPr>
              <a:t>K</a:t>
            </a:r>
            <a:r>
              <a:rPr lang="en-US" altLang="zh-CN" sz="2200" baseline="-25000" dirty="0" smtClean="0">
                <a:latin typeface="微软雅黑" panose="020B0503020204020204" pitchFamily="34" charset="-122"/>
                <a:ea typeface="微软雅黑" panose="020B0503020204020204" pitchFamily="34" charset="-122"/>
              </a:rPr>
              <a:t>1</a:t>
            </a:r>
            <a:r>
              <a:rPr lang="en-US" altLang="zh-CN" sz="2200" dirty="0" smtClean="0">
                <a:latin typeface="微软雅黑" panose="020B0503020204020204" pitchFamily="34" charset="-122"/>
                <a:ea typeface="微软雅黑" panose="020B0503020204020204" pitchFamily="34" charset="-122"/>
              </a:rPr>
              <a:t>={1, 2, 3}</a:t>
            </a:r>
            <a:r>
              <a:rPr lang="zh-CN" altLang="zh-CN" sz="2200" dirty="0" smtClean="0">
                <a:latin typeface="微软雅黑" panose="020B0503020204020204" pitchFamily="34" charset="-122"/>
                <a:ea typeface="微软雅黑" panose="020B0503020204020204" pitchFamily="34" charset="-122"/>
              </a:rPr>
              <a:t>， </a:t>
            </a:r>
            <a:r>
              <a:rPr lang="en-US" altLang="zh-CN" sz="2200" i="1" dirty="0" smtClean="0">
                <a:latin typeface="微软雅黑" panose="020B0503020204020204" pitchFamily="34" charset="-122"/>
                <a:ea typeface="微软雅黑" panose="020B0503020204020204" pitchFamily="34" charset="-122"/>
              </a:rPr>
              <a:t>K</a:t>
            </a:r>
            <a:r>
              <a:rPr lang="en-US" altLang="zh-CN" sz="2200" baseline="-25000" dirty="0" smtClean="0">
                <a:latin typeface="微软雅黑" panose="020B0503020204020204" pitchFamily="34" charset="-122"/>
                <a:ea typeface="微软雅黑" panose="020B0503020204020204" pitchFamily="34" charset="-122"/>
              </a:rPr>
              <a:t>2</a:t>
            </a:r>
            <a:r>
              <a:rPr lang="en-US" altLang="zh-CN" sz="2200" dirty="0" smtClean="0">
                <a:latin typeface="微软雅黑" panose="020B0503020204020204" pitchFamily="34" charset="-122"/>
                <a:ea typeface="微软雅黑" panose="020B0503020204020204" pitchFamily="34" charset="-122"/>
              </a:rPr>
              <a:t>={8, 9, 10, 15}</a:t>
            </a:r>
            <a:r>
              <a:rPr lang="zh-CN" altLang="zh-CN" sz="2200" dirty="0" smtClean="0">
                <a:latin typeface="微软雅黑" panose="020B0503020204020204" pitchFamily="34" charset="-122"/>
                <a:ea typeface="微软雅黑" panose="020B0503020204020204" pitchFamily="34" charset="-122"/>
              </a:rPr>
              <a:t>， </a:t>
            </a:r>
            <a:r>
              <a:rPr lang="en-US" altLang="zh-CN" sz="2200" i="1" dirty="0" smtClean="0">
                <a:latin typeface="微软雅黑" panose="020B0503020204020204" pitchFamily="34" charset="-122"/>
                <a:ea typeface="微软雅黑" panose="020B0503020204020204" pitchFamily="34" charset="-122"/>
              </a:rPr>
              <a:t>K</a:t>
            </a:r>
            <a:r>
              <a:rPr lang="en-US" altLang="zh-CN" sz="2200" baseline="-25000" dirty="0" smtClean="0">
                <a:latin typeface="微软雅黑" panose="020B0503020204020204" pitchFamily="34" charset="-122"/>
                <a:ea typeface="微软雅黑" panose="020B0503020204020204" pitchFamily="34" charset="-122"/>
              </a:rPr>
              <a:t>3</a:t>
            </a:r>
            <a:r>
              <a:rPr lang="en-US" altLang="zh-CN" sz="2200" dirty="0" smtClean="0">
                <a:latin typeface="微软雅黑" panose="020B0503020204020204" pitchFamily="34" charset="-122"/>
                <a:ea typeface="微软雅黑" panose="020B0503020204020204" pitchFamily="34" charset="-122"/>
              </a:rPr>
              <a:t>={18, 25, 30}</a:t>
            </a:r>
            <a:endParaRPr lang="zh-CN" altLang="zh-CN" sz="2200" dirty="0" smtClean="0">
              <a:latin typeface="微软雅黑" panose="020B0503020204020204" pitchFamily="34" charset="-122"/>
              <a:ea typeface="微软雅黑" panose="020B0503020204020204" pitchFamily="34" charset="-122"/>
            </a:endParaRPr>
          </a:p>
          <a:p>
            <a:r>
              <a:rPr lang="zh-CN" altLang="zh-CN" sz="2200" dirty="0" smtClean="0">
                <a:latin typeface="微软雅黑" panose="020B0503020204020204" pitchFamily="34" charset="-122"/>
                <a:ea typeface="微软雅黑" panose="020B0503020204020204" pitchFamily="34" charset="-122"/>
              </a:rPr>
              <a:t>更新后的中心点为</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1 </a:t>
            </a:r>
            <a:r>
              <a:rPr lang="en-US" altLang="zh-CN" sz="2200" dirty="0" smtClean="0">
                <a:latin typeface="微软雅黑" panose="020B0503020204020204" pitchFamily="34" charset="-122"/>
                <a:ea typeface="微软雅黑" panose="020B0503020204020204" pitchFamily="34" charset="-122"/>
              </a:rPr>
              <a:t>= 2</a:t>
            </a:r>
            <a:r>
              <a:rPr lang="zh-CN" altLang="zh-CN" sz="2200" dirty="0" smtClean="0">
                <a:latin typeface="微软雅黑" panose="020B0503020204020204" pitchFamily="34" charset="-122"/>
                <a:ea typeface="微软雅黑" panose="020B0503020204020204" pitchFamily="34" charset="-122"/>
              </a:rPr>
              <a:t>，</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2 </a:t>
            </a:r>
            <a:r>
              <a:rPr lang="en-US" altLang="zh-CN" sz="2200" dirty="0" smtClean="0">
                <a:latin typeface="微软雅黑" panose="020B0503020204020204" pitchFamily="34" charset="-122"/>
                <a:ea typeface="微软雅黑" panose="020B0503020204020204" pitchFamily="34" charset="-122"/>
              </a:rPr>
              <a:t>= 10.5</a:t>
            </a:r>
            <a:r>
              <a:rPr lang="zh-CN" altLang="zh-CN" sz="2200" dirty="0" smtClean="0">
                <a:latin typeface="微软雅黑" panose="020B0503020204020204" pitchFamily="34" charset="-122"/>
                <a:ea typeface="微软雅黑" panose="020B0503020204020204" pitchFamily="34" charset="-122"/>
              </a:rPr>
              <a:t>，</a:t>
            </a:r>
            <a:r>
              <a:rPr lang="en-US" altLang="zh-CN" sz="2200" i="1" dirty="0" smtClean="0">
                <a:latin typeface="微软雅黑" panose="020B0503020204020204" pitchFamily="34" charset="-122"/>
                <a:ea typeface="微软雅黑" panose="020B0503020204020204" pitchFamily="34" charset="-122"/>
              </a:rPr>
              <a:t>m</a:t>
            </a:r>
            <a:r>
              <a:rPr lang="en-US" altLang="zh-CN" sz="2200" baseline="-25000" dirty="0" smtClean="0">
                <a:latin typeface="微软雅黑" panose="020B0503020204020204" pitchFamily="34" charset="-122"/>
                <a:ea typeface="微软雅黑" panose="020B0503020204020204" pitchFamily="34" charset="-122"/>
              </a:rPr>
              <a:t>3 </a:t>
            </a:r>
            <a:r>
              <a:rPr lang="en-US" altLang="zh-CN" sz="2200" dirty="0" smtClean="0">
                <a:latin typeface="微软雅黑" panose="020B0503020204020204" pitchFamily="34" charset="-122"/>
                <a:ea typeface="微软雅黑" panose="020B0503020204020204" pitchFamily="34" charset="-122"/>
              </a:rPr>
              <a:t>= 24.3</a:t>
            </a:r>
            <a:r>
              <a:rPr lang="zh-CN" altLang="zh-CN" sz="2200" dirty="0" smtClean="0">
                <a:latin typeface="微软雅黑" panose="020B0503020204020204" pitchFamily="34" charset="-122"/>
                <a:ea typeface="微软雅黑" panose="020B0503020204020204" pitchFamily="34" charset="-122"/>
              </a:rPr>
              <a:t>。</a:t>
            </a:r>
            <a:endParaRPr lang="zh-CN" altLang="zh-CN" sz="2200" dirty="0" smtClean="0">
              <a:latin typeface="微软雅黑" panose="020B0503020204020204" pitchFamily="34" charset="-122"/>
              <a:ea typeface="微软雅黑" panose="020B0503020204020204" pitchFamily="34" charset="-122"/>
            </a:endParaRPr>
          </a:p>
          <a:p>
            <a:r>
              <a:rPr lang="zh-CN" altLang="zh-CN" sz="2200" dirty="0" smtClean="0">
                <a:latin typeface="微软雅黑" panose="020B0503020204020204" pitchFamily="34" charset="-122"/>
                <a:ea typeface="微软雅黑" panose="020B0503020204020204" pitchFamily="34" charset="-122"/>
              </a:rPr>
              <a:t>比较第三次与第二次的迭代结果，可以发现：每个簇中的数据不再被重新分配，聚类结果稳定，则算法终止。</a:t>
            </a:r>
            <a:endParaRPr lang="zh-CN" altLang="zh-CN" sz="2200" dirty="0">
              <a:latin typeface="微软雅黑" panose="020B0503020204020204" pitchFamily="34" charset="-122"/>
              <a:ea typeface="微软雅黑" panose="020B0503020204020204" pitchFamily="34" charset="-122"/>
            </a:endParaRPr>
          </a:p>
        </p:txBody>
      </p:sp>
      <p:sp>
        <p:nvSpPr>
          <p:cNvPr id="6" name="文本框 64"/>
          <p:cNvSpPr txBox="1"/>
          <p:nvPr/>
        </p:nvSpPr>
        <p:spPr>
          <a:xfrm>
            <a:off x="1512691" y="197870"/>
            <a:ext cx="916515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K-means</a:t>
            </a:r>
            <a:r>
              <a:rPr lang="zh-CN" altLang="en-US" sz="3800" dirty="0">
                <a:sym typeface="+mn-lt"/>
              </a:rPr>
              <a:t>算法</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blinds(horizontal)">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blinds(horizontal)">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blinds(horizontal)">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blinds(horizontal)">
                                      <p:cBhvr>
                                        <p:cTn id="27" dur="500"/>
                                        <p:tgtEl>
                                          <p:spTgt spid="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7">
                                            <p:txEl>
                                              <p:pRg st="5" end="5"/>
                                            </p:txEl>
                                          </p:spTgt>
                                        </p:tgtEl>
                                        <p:attrNameLst>
                                          <p:attrName>style.visibility</p:attrName>
                                        </p:attrNameLst>
                                      </p:cBhvr>
                                      <p:to>
                                        <p:strVal val="visible"/>
                                      </p:to>
                                    </p:set>
                                    <p:animEffect transition="in" filter="blinds(horizontal)">
                                      <p:cBhvr>
                                        <p:cTn id="32" dur="500"/>
                                        <p:tgtEl>
                                          <p:spTgt spid="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7">
                                            <p:txEl>
                                              <p:pRg st="6" end="6"/>
                                            </p:txEl>
                                          </p:spTgt>
                                        </p:tgtEl>
                                        <p:attrNameLst>
                                          <p:attrName>style.visibility</p:attrName>
                                        </p:attrNameLst>
                                      </p:cBhvr>
                                      <p:to>
                                        <p:strVal val="visible"/>
                                      </p:to>
                                    </p:set>
                                    <p:animEffect transition="in" filter="blinds(horizontal)">
                                      <p:cBhvr>
                                        <p:cTn id="37" dur="500"/>
                                        <p:tgtEl>
                                          <p:spTgt spid="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7">
                                            <p:txEl>
                                              <p:pRg st="7" end="7"/>
                                            </p:txEl>
                                          </p:spTgt>
                                        </p:tgtEl>
                                        <p:attrNameLst>
                                          <p:attrName>style.visibility</p:attrName>
                                        </p:attrNameLst>
                                      </p:cBhvr>
                                      <p:to>
                                        <p:strVal val="visible"/>
                                      </p:to>
                                    </p:set>
                                    <p:animEffect transition="in" filter="blinds(horizontal)">
                                      <p:cBhvr>
                                        <p:cTn id="42" dur="500"/>
                                        <p:tgtEl>
                                          <p:spTgt spid="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7">
                                            <p:txEl>
                                              <p:pRg st="8" end="8"/>
                                            </p:txEl>
                                          </p:spTgt>
                                        </p:tgtEl>
                                        <p:attrNameLst>
                                          <p:attrName>style.visibility</p:attrName>
                                        </p:attrNameLst>
                                      </p:cBhvr>
                                      <p:to>
                                        <p:strVal val="visible"/>
                                      </p:to>
                                    </p:set>
                                    <p:animEffect transition="in" filter="blinds(horizontal)">
                                      <p:cBhvr>
                                        <p:cTn id="47" dur="500"/>
                                        <p:tgtEl>
                                          <p:spTgt spid="4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7">
                                            <p:txEl>
                                              <p:pRg st="9" end="9"/>
                                            </p:txEl>
                                          </p:spTgt>
                                        </p:tgtEl>
                                        <p:attrNameLst>
                                          <p:attrName>style.visibility</p:attrName>
                                        </p:attrNameLst>
                                      </p:cBhvr>
                                      <p:to>
                                        <p:strVal val="visible"/>
                                      </p:to>
                                    </p:set>
                                    <p:animEffect transition="in" filter="blinds(horizontal)">
                                      <p:cBhvr>
                                        <p:cTn id="52" dur="500"/>
                                        <p:tgtEl>
                                          <p:spTgt spid="4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7">
                                            <p:txEl>
                                              <p:pRg st="10" end="10"/>
                                            </p:txEl>
                                          </p:spTgt>
                                        </p:tgtEl>
                                        <p:attrNameLst>
                                          <p:attrName>style.visibility</p:attrName>
                                        </p:attrNameLst>
                                      </p:cBhvr>
                                      <p:to>
                                        <p:strVal val="visible"/>
                                      </p:to>
                                    </p:set>
                                    <p:animEffect transition="in" filter="blinds(horizontal)">
                                      <p:cBhvr>
                                        <p:cTn id="57" dur="500"/>
                                        <p:tgtEl>
                                          <p:spTgt spid="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fld>
            <a:endParaRPr lang="en-US" altLang="zh-CN"/>
          </a:p>
        </p:txBody>
      </p:sp>
      <p:sp>
        <p:nvSpPr>
          <p:cNvPr id="40964" name="Rectangle 2"/>
          <p:cNvSpPr>
            <a:spLocks noChangeArrowheads="1"/>
          </p:cNvSpPr>
          <p:nvPr/>
        </p:nvSpPr>
        <p:spPr bwMode="auto">
          <a:xfrm>
            <a:off x="137170" y="895530"/>
            <a:ext cx="11548789" cy="1496659"/>
          </a:xfrm>
          <a:prstGeom prst="rect">
            <a:avLst/>
          </a:prstGeom>
          <a:noFill/>
          <a:ln>
            <a:noFill/>
          </a:ln>
        </p:spPr>
        <p:txBody>
          <a:bodyPr lIns="114803" tIns="57401" rIns="114803" bIns="57401"/>
          <a:lstStyle/>
          <a:p>
            <a:r>
              <a:rPr kumimoji="1" lang="en-US" altLang="zh-CN" sz="2800" dirty="0">
                <a:solidFill>
                  <a:srgbClr val="000000"/>
                </a:solidFill>
                <a:latin typeface="微软雅黑" panose="020B0503020204020204" pitchFamily="34" charset="-122"/>
                <a:ea typeface="微软雅黑" panose="020B0503020204020204" pitchFamily="34" charset="-122"/>
              </a:rPr>
              <a:t>    </a:t>
            </a:r>
            <a:r>
              <a:rPr kumimoji="1" lang="zh-CN" altLang="en-US" sz="2400" dirty="0" smtClean="0">
                <a:solidFill>
                  <a:srgbClr val="000000"/>
                </a:solidFill>
                <a:latin typeface="微软雅黑" panose="020B0503020204020204" pitchFamily="34" charset="-122"/>
                <a:ea typeface="微软雅黑" panose="020B0503020204020204" pitchFamily="34" charset="-122"/>
              </a:rPr>
              <a:t>例</a:t>
            </a:r>
            <a:r>
              <a:rPr kumimoji="1" lang="en-US" altLang="zh-CN"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给定新闻标题文本集</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如下表所</a:t>
            </a:r>
            <a:r>
              <a:rPr lang="zh-CN" altLang="en-US" sz="2400" dirty="0">
                <a:latin typeface="微软雅黑" panose="020B0503020204020204" pitchFamily="34" charset="-122"/>
                <a:ea typeface="微软雅黑" panose="020B0503020204020204" pitchFamily="34" charset="-122"/>
              </a:rPr>
              <a:t>示，用</a:t>
            </a:r>
            <a:r>
              <a:rPr lang="en-US" altLang="zh-CN" sz="2400" dirty="0">
                <a:latin typeface="微软雅黑" panose="020B0503020204020204" pitchFamily="34" charset="-122"/>
                <a:ea typeface="微软雅黑" panose="020B0503020204020204" pitchFamily="34" charset="-122"/>
              </a:rPr>
              <a:t>K-means</a:t>
            </a:r>
            <a:r>
              <a:rPr lang="zh-CN" altLang="en-US" sz="2400" dirty="0">
                <a:latin typeface="微软雅黑" panose="020B0503020204020204" pitchFamily="34" charset="-122"/>
                <a:ea typeface="微软雅黑" panose="020B0503020204020204" pitchFamily="34" charset="-122"/>
              </a:rPr>
              <a:t>聚类算法将这些文本数据进行聚类（文本分词结果直接给出）</a:t>
            </a:r>
            <a:r>
              <a:rPr lang="zh-CN" altLang="en-US" sz="2400" dirty="0" smtClean="0">
                <a:latin typeface="微软雅黑" panose="020B0503020204020204" pitchFamily="34" charset="-122"/>
                <a:ea typeface="微软雅黑" panose="020B0503020204020204" pitchFamily="34" charset="-122"/>
              </a:rPr>
              <a:t>。</a:t>
            </a: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47" name="Rectangle 3"/>
          <p:cNvSpPr>
            <a:spLocks noChangeArrowheads="1"/>
          </p:cNvSpPr>
          <p:nvPr/>
        </p:nvSpPr>
        <p:spPr bwMode="auto">
          <a:xfrm>
            <a:off x="380703" y="1744117"/>
            <a:ext cx="12241360" cy="4824536"/>
          </a:xfrm>
          <a:prstGeom prst="rect">
            <a:avLst/>
          </a:prstGeom>
          <a:noFill/>
          <a:ln w="9525">
            <a:noFill/>
            <a:miter lim="800000"/>
          </a:ln>
          <a:effectLst/>
        </p:spPr>
        <p:txBody>
          <a:bodyPr lIns="114803" tIns="57401" rIns="114803" bIns="57401"/>
          <a:lstStyle/>
          <a:p>
            <a:endParaRPr lang="zh-CN" altLang="zh-CN" sz="2000" dirty="0">
              <a:latin typeface="微软雅黑" panose="020B0503020204020204" pitchFamily="34" charset="-122"/>
              <a:ea typeface="微软雅黑" panose="020B0503020204020204" pitchFamily="34" charset="-122"/>
            </a:endParaRPr>
          </a:p>
        </p:txBody>
      </p:sp>
      <p:sp>
        <p:nvSpPr>
          <p:cNvPr id="6" name="文本框 64"/>
          <p:cNvSpPr txBox="1"/>
          <p:nvPr/>
        </p:nvSpPr>
        <p:spPr>
          <a:xfrm>
            <a:off x="1512691" y="197870"/>
            <a:ext cx="916515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K-means</a:t>
            </a:r>
            <a:r>
              <a:rPr lang="zh-CN" altLang="en-US" sz="3800" dirty="0">
                <a:sym typeface="+mn-lt"/>
              </a:rPr>
              <a:t>算法</a:t>
            </a:r>
            <a:endParaRPr lang="zh-CN" altLang="en-US" sz="3800" dirty="0">
              <a:sym typeface="+mn-lt"/>
            </a:endParaRPr>
          </a:p>
        </p:txBody>
      </p:sp>
      <p:graphicFrame>
        <p:nvGraphicFramePr>
          <p:cNvPr id="3" name="表格 2"/>
          <p:cNvGraphicFramePr>
            <a:graphicFrameLocks noGrp="1"/>
          </p:cNvGraphicFramePr>
          <p:nvPr/>
        </p:nvGraphicFramePr>
        <p:xfrm>
          <a:off x="2618740" y="1816045"/>
          <a:ext cx="7621270" cy="5440680"/>
        </p:xfrm>
        <a:graphic>
          <a:graphicData uri="http://schemas.openxmlformats.org/drawingml/2006/table">
            <a:tbl>
              <a:tblPr firstRow="1" firstCol="1" bandRow="1"/>
              <a:tblGrid>
                <a:gridCol w="714291"/>
                <a:gridCol w="6906979"/>
              </a:tblGrid>
              <a:tr h="215900">
                <a:tc>
                  <a:txBody>
                    <a:bodyPr/>
                    <a:lstStyle/>
                    <a:p>
                      <a:pPr algn="ctr">
                        <a:spcAft>
                          <a:spcPts val="0"/>
                        </a:spcAft>
                      </a:pPr>
                      <a:r>
                        <a:rPr lang="zh-CN" sz="1700" kern="100" dirty="0" smtClean="0">
                          <a:effectLst/>
                          <a:latin typeface="Calibri" panose="020F0502020204030204"/>
                          <a:ea typeface="宋体" panose="02010600030101010101" pitchFamily="2" charset="-122"/>
                          <a:cs typeface="Times New Roman" panose="02020603050405020304"/>
                        </a:rPr>
                        <a:t>编号</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文本内容</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rowSpan="2">
                  <a:txBody>
                    <a:bodyPr/>
                    <a:lstStyle/>
                    <a:p>
                      <a:pPr algn="ctr">
                        <a:spcAft>
                          <a:spcPts val="0"/>
                        </a:spcAft>
                      </a:pPr>
                      <a:r>
                        <a:rPr lang="en-US" sz="1700" kern="100" dirty="0" smtClean="0">
                          <a:effectLst/>
                          <a:latin typeface="Calibri" panose="020F0502020204030204"/>
                          <a:ea typeface="宋体" panose="02010600030101010101" pitchFamily="2" charset="-122"/>
                          <a:cs typeface="Times New Roman" panose="02020603050405020304"/>
                        </a:rPr>
                        <a:t>t</a:t>
                      </a:r>
                      <a:r>
                        <a:rPr lang="en-US" sz="1700" kern="100" baseline="-25000" dirty="0" smtClean="0">
                          <a:effectLst/>
                          <a:latin typeface="Calibri" panose="020F0502020204030204"/>
                          <a:ea typeface="宋体" panose="02010600030101010101" pitchFamily="2" charset="-122"/>
                          <a:cs typeface="Times New Roman" panose="02020603050405020304"/>
                        </a:rPr>
                        <a:t>1</a:t>
                      </a:r>
                      <a:endParaRPr lang="en-US" sz="1700" kern="100" baseline="-25000" dirty="0">
                        <a:effectLst/>
                        <a:latin typeface="Calibri" panose="020F05020202040302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世界杯亚洲足球进步快</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中国足球差距被拉大</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vMerge="1">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世界杯</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亚洲</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足球</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进步</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快</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中国</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足球</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差距</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拉大</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700" kern="100" dirty="0" smtClean="0">
                          <a:effectLst/>
                          <a:latin typeface="+mn-lt"/>
                          <a:ea typeface="+mn-ea"/>
                          <a:cs typeface="Times New Roman" panose="02020603050405020304"/>
                        </a:rPr>
                        <a:t>t</a:t>
                      </a:r>
                      <a:r>
                        <a:rPr lang="en-US" altLang="zh-CN" sz="1700" kern="100" baseline="-25000" dirty="0" smtClean="0">
                          <a:effectLst/>
                          <a:latin typeface="+mn-lt"/>
                          <a:ea typeface="+mn-ea"/>
                          <a:cs typeface="Times New Roman" panose="02020603050405020304"/>
                        </a:rPr>
                        <a:t>2</a:t>
                      </a:r>
                      <a:endParaRPr lang="en-US" altLang="zh-CN" sz="1700" kern="100" baseline="-25000" dirty="0" smtClean="0">
                        <a:effectLst/>
                        <a:latin typeface="+mn-lt"/>
                        <a:ea typeface="+mn-ea"/>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特朗普经济团队素质太低，中美贸易战美国必败无疑</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vMerge="1">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特朗普</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经济</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团队</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素质</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太低</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中美</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贸易战</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美国</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必败</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无疑</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700" kern="100" dirty="0" smtClean="0">
                          <a:effectLst/>
                          <a:latin typeface="+mn-lt"/>
                          <a:ea typeface="+mn-ea"/>
                          <a:cs typeface="Times New Roman" panose="02020603050405020304"/>
                        </a:rPr>
                        <a:t>t</a:t>
                      </a:r>
                      <a:r>
                        <a:rPr lang="en-US" altLang="zh-CN" sz="1700" kern="100" baseline="-25000" dirty="0" smtClean="0">
                          <a:effectLst/>
                          <a:latin typeface="+mn-lt"/>
                          <a:ea typeface="+mn-ea"/>
                          <a:cs typeface="Times New Roman" panose="02020603050405020304"/>
                        </a:rPr>
                        <a:t>3</a:t>
                      </a:r>
                      <a:endParaRPr lang="en-US" altLang="zh-CN" sz="1700" kern="100" baseline="-25000" dirty="0" smtClean="0">
                        <a:effectLst/>
                        <a:latin typeface="+mn-lt"/>
                        <a:ea typeface="+mn-ea"/>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没有国足的俄罗斯世界杯</a:t>
                      </a:r>
                      <a:r>
                        <a:rPr lang="en-US" sz="1700" kern="100" dirty="0">
                          <a:effectLst/>
                          <a:latin typeface="Calibri" panose="020F0502020204030204"/>
                          <a:ea typeface="宋体" panose="02010600030101010101" pitchFamily="2" charset="-122"/>
                          <a:cs typeface="Times New Roman" panose="02020603050405020304"/>
                        </a:rPr>
                        <a:t>:10</a:t>
                      </a:r>
                      <a:r>
                        <a:rPr lang="zh-CN" sz="1700" kern="100" dirty="0">
                          <a:effectLst/>
                          <a:latin typeface="Calibri" panose="020F0502020204030204"/>
                          <a:ea typeface="宋体" panose="02010600030101010101" pitchFamily="2" charset="-122"/>
                          <a:cs typeface="Times New Roman" panose="02020603050405020304"/>
                        </a:rPr>
                        <a:t>万中国游客贡献</a:t>
                      </a:r>
                      <a:r>
                        <a:rPr lang="en-US" sz="1700" kern="100" dirty="0">
                          <a:effectLst/>
                          <a:latin typeface="Calibri" panose="020F0502020204030204"/>
                          <a:ea typeface="宋体" panose="02010600030101010101" pitchFamily="2" charset="-122"/>
                          <a:cs typeface="Times New Roman" panose="02020603050405020304"/>
                        </a:rPr>
                        <a:t>30</a:t>
                      </a:r>
                      <a:r>
                        <a:rPr lang="zh-CN" sz="1700" kern="100" dirty="0">
                          <a:effectLst/>
                          <a:latin typeface="Calibri" panose="020F0502020204030204"/>
                          <a:ea typeface="宋体" panose="02010600030101010101" pitchFamily="2" charset="-122"/>
                          <a:cs typeface="Times New Roman" panose="02020603050405020304"/>
                        </a:rPr>
                        <a:t>亿元</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vMerge="1">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没有</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国足</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俄罗斯</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世界杯</a:t>
                      </a:r>
                      <a:r>
                        <a:rPr lang="zh-CN" sz="1700" kern="100" dirty="0">
                          <a:effectLst/>
                          <a:latin typeface="等线" panose="02010600030101010101" charset="-122"/>
                          <a:ea typeface="Calibri" panose="020F0502020204030204"/>
                          <a:cs typeface="Times New Roman" panose="02020603050405020304"/>
                        </a:rPr>
                        <a:t> </a:t>
                      </a:r>
                      <a:r>
                        <a:rPr lang="en-US" sz="1700" kern="100" dirty="0">
                          <a:effectLst/>
                          <a:latin typeface="等线" panose="02010600030101010101" charset="-122"/>
                          <a:ea typeface="Calibri" panose="020F0502020204030204"/>
                          <a:cs typeface="Times New Roman" panose="02020603050405020304"/>
                        </a:rPr>
                        <a:t>10</a:t>
                      </a:r>
                      <a:r>
                        <a:rPr lang="zh-CN" sz="1700" kern="100" dirty="0">
                          <a:effectLst/>
                          <a:latin typeface="Calibri" panose="020F0502020204030204"/>
                          <a:ea typeface="宋体" panose="02010600030101010101" pitchFamily="2" charset="-122"/>
                          <a:cs typeface="Times New Roman" panose="02020603050405020304"/>
                        </a:rPr>
                        <a:t>万</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中国</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游客</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贡献</a:t>
                      </a:r>
                      <a:r>
                        <a:rPr lang="en-US" sz="1700" kern="100" dirty="0">
                          <a:effectLst/>
                          <a:latin typeface="Calibri" panose="020F0502020204030204"/>
                          <a:ea typeface="宋体" panose="02010600030101010101" pitchFamily="2" charset="-122"/>
                          <a:cs typeface="Times New Roman" panose="02020603050405020304"/>
                        </a:rPr>
                        <a:t> 30</a:t>
                      </a:r>
                      <a:r>
                        <a:rPr lang="zh-CN" sz="1700" kern="100" dirty="0">
                          <a:effectLst/>
                          <a:latin typeface="Calibri" panose="020F0502020204030204"/>
                          <a:ea typeface="宋体" panose="02010600030101010101" pitchFamily="2" charset="-122"/>
                          <a:cs typeface="Times New Roman" panose="02020603050405020304"/>
                        </a:rPr>
                        <a:t>亿元</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700" kern="100" dirty="0" smtClean="0">
                          <a:effectLst/>
                          <a:latin typeface="+mn-lt"/>
                          <a:ea typeface="+mn-ea"/>
                          <a:cs typeface="Times New Roman" panose="02020603050405020304"/>
                        </a:rPr>
                        <a:t>t</a:t>
                      </a:r>
                      <a:r>
                        <a:rPr lang="en-US" altLang="zh-CN" sz="1700" kern="100" baseline="-25000" dirty="0" smtClean="0">
                          <a:effectLst/>
                          <a:latin typeface="+mn-lt"/>
                          <a:ea typeface="+mn-ea"/>
                          <a:cs typeface="Times New Roman" panose="02020603050405020304"/>
                        </a:rPr>
                        <a:t>4</a:t>
                      </a:r>
                      <a:endParaRPr lang="en-US" altLang="zh-CN" sz="1700" kern="100" baseline="-25000" dirty="0" smtClean="0">
                        <a:effectLst/>
                        <a:latin typeface="+mn-lt"/>
                        <a:ea typeface="+mn-ea"/>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中美贸易战再度升级</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华为宣布退出美国市场</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vMerge="1">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中美</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贸易战</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再度</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升级</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华为</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宣布</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退出</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美国</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市场</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700" kern="100" dirty="0" smtClean="0">
                          <a:effectLst/>
                          <a:latin typeface="+mn-lt"/>
                          <a:ea typeface="+mn-ea"/>
                          <a:cs typeface="Times New Roman" panose="02020603050405020304"/>
                        </a:rPr>
                        <a:t>t</a:t>
                      </a:r>
                      <a:r>
                        <a:rPr lang="en-US" altLang="zh-CN" sz="1700" kern="100" baseline="-25000" dirty="0" smtClean="0">
                          <a:effectLst/>
                          <a:latin typeface="+mn-lt"/>
                          <a:ea typeface="+mn-ea"/>
                          <a:cs typeface="Times New Roman" panose="02020603050405020304"/>
                        </a:rPr>
                        <a:t>5</a:t>
                      </a:r>
                      <a:endParaRPr lang="en-US" altLang="zh-CN" sz="1700" kern="100" baseline="-25000" dirty="0" smtClean="0">
                        <a:effectLst/>
                        <a:latin typeface="+mn-lt"/>
                        <a:ea typeface="+mn-ea"/>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美国记者亲身体验中日韩俄高铁</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中国不仅舒服速度还快</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vMerge="1">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美国</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记者</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亲身</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体验</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中日韩俄</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高铁</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中国</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不仅</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舒服</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速度</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还快</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700" kern="100" dirty="0" smtClean="0">
                          <a:effectLst/>
                          <a:latin typeface="+mn-lt"/>
                          <a:ea typeface="+mn-ea"/>
                          <a:cs typeface="Times New Roman" panose="02020603050405020304"/>
                        </a:rPr>
                        <a:t>t</a:t>
                      </a:r>
                      <a:r>
                        <a:rPr lang="en-US" altLang="zh-CN" sz="1700" kern="100" baseline="-25000" dirty="0" smtClean="0">
                          <a:effectLst/>
                          <a:latin typeface="+mn-lt"/>
                          <a:ea typeface="+mn-ea"/>
                          <a:cs typeface="Times New Roman" panose="02020603050405020304"/>
                        </a:rPr>
                        <a:t>6</a:t>
                      </a:r>
                      <a:endParaRPr lang="en-US" altLang="zh-CN" sz="1700" kern="100" baseline="-25000" dirty="0" smtClean="0">
                        <a:effectLst/>
                        <a:latin typeface="+mn-lt"/>
                        <a:ea typeface="+mn-ea"/>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足球速报！东南亚劲旅爆冷胜世界杯球队，国足再迎一强敌</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vMerge="1">
                  <a:tcPr/>
                </a:tc>
                <a:tc>
                  <a:txBody>
                    <a:bodyPr/>
                    <a:lstStyle/>
                    <a:p>
                      <a:pPr algn="ctr">
                        <a:spcAft>
                          <a:spcPts val="0"/>
                        </a:spcAft>
                      </a:pPr>
                      <a:r>
                        <a:rPr lang="zh-CN" sz="1700" kern="100">
                          <a:effectLst/>
                          <a:latin typeface="Calibri" panose="020F0502020204030204"/>
                          <a:ea typeface="宋体" panose="02010600030101010101" pitchFamily="2" charset="-122"/>
                          <a:cs typeface="Times New Roman" panose="02020603050405020304"/>
                        </a:rPr>
                        <a:t>足球</a:t>
                      </a:r>
                      <a:r>
                        <a:rPr lang="zh-CN" sz="1700" kern="100">
                          <a:effectLst/>
                          <a:latin typeface="等线" panose="02010600030101010101" charset="-122"/>
                          <a:ea typeface="Calibri" panose="020F0502020204030204"/>
                          <a:cs typeface="Times New Roman" panose="02020603050405020304"/>
                        </a:rPr>
                        <a:t> </a:t>
                      </a:r>
                      <a:r>
                        <a:rPr lang="zh-CN" sz="1700" kern="100">
                          <a:effectLst/>
                          <a:latin typeface="Calibri" panose="020F0502020204030204"/>
                          <a:ea typeface="宋体" panose="02010600030101010101" pitchFamily="2" charset="-122"/>
                          <a:cs typeface="Times New Roman" panose="02020603050405020304"/>
                        </a:rPr>
                        <a:t>速报</a:t>
                      </a:r>
                      <a:r>
                        <a:rPr lang="zh-CN" sz="1700" kern="100">
                          <a:effectLst/>
                          <a:latin typeface="等线" panose="02010600030101010101" charset="-122"/>
                          <a:ea typeface="Calibri" panose="020F0502020204030204"/>
                          <a:cs typeface="Times New Roman" panose="02020603050405020304"/>
                        </a:rPr>
                        <a:t> </a:t>
                      </a:r>
                      <a:r>
                        <a:rPr lang="zh-CN" sz="1700" kern="100">
                          <a:effectLst/>
                          <a:latin typeface="Calibri" panose="020F0502020204030204"/>
                          <a:ea typeface="宋体" panose="02010600030101010101" pitchFamily="2" charset="-122"/>
                          <a:cs typeface="Times New Roman" panose="02020603050405020304"/>
                        </a:rPr>
                        <a:t>东南亚</a:t>
                      </a:r>
                      <a:r>
                        <a:rPr lang="zh-CN" sz="1700" kern="100">
                          <a:effectLst/>
                          <a:latin typeface="等线" panose="02010600030101010101" charset="-122"/>
                          <a:ea typeface="Calibri" panose="020F0502020204030204"/>
                          <a:cs typeface="Times New Roman" panose="02020603050405020304"/>
                        </a:rPr>
                        <a:t> </a:t>
                      </a:r>
                      <a:r>
                        <a:rPr lang="zh-CN" sz="1700" kern="100">
                          <a:effectLst/>
                          <a:latin typeface="Calibri" panose="020F0502020204030204"/>
                          <a:ea typeface="宋体" panose="02010600030101010101" pitchFamily="2" charset="-122"/>
                          <a:cs typeface="Times New Roman" panose="02020603050405020304"/>
                        </a:rPr>
                        <a:t>劲旅</a:t>
                      </a:r>
                      <a:r>
                        <a:rPr lang="zh-CN" sz="1700" kern="100">
                          <a:effectLst/>
                          <a:latin typeface="等线" panose="02010600030101010101" charset="-122"/>
                          <a:ea typeface="Calibri" panose="020F0502020204030204"/>
                          <a:cs typeface="Times New Roman" panose="02020603050405020304"/>
                        </a:rPr>
                        <a:t> </a:t>
                      </a:r>
                      <a:r>
                        <a:rPr lang="zh-CN" sz="1700" kern="100">
                          <a:effectLst/>
                          <a:latin typeface="Calibri" panose="020F0502020204030204"/>
                          <a:ea typeface="宋体" panose="02010600030101010101" pitchFamily="2" charset="-122"/>
                          <a:cs typeface="Times New Roman" panose="02020603050405020304"/>
                        </a:rPr>
                        <a:t>爆冷</a:t>
                      </a:r>
                      <a:r>
                        <a:rPr lang="zh-CN" sz="1700" kern="100">
                          <a:effectLst/>
                          <a:latin typeface="等线" panose="02010600030101010101" charset="-122"/>
                          <a:ea typeface="Calibri" panose="020F0502020204030204"/>
                          <a:cs typeface="Times New Roman" panose="02020603050405020304"/>
                        </a:rPr>
                        <a:t> </a:t>
                      </a:r>
                      <a:r>
                        <a:rPr lang="zh-CN" sz="1700" kern="100">
                          <a:effectLst/>
                          <a:latin typeface="Calibri" panose="020F0502020204030204"/>
                          <a:ea typeface="宋体" panose="02010600030101010101" pitchFamily="2" charset="-122"/>
                          <a:cs typeface="Times New Roman" panose="02020603050405020304"/>
                        </a:rPr>
                        <a:t>胜</a:t>
                      </a:r>
                      <a:r>
                        <a:rPr lang="zh-CN" sz="1700" kern="100">
                          <a:effectLst/>
                          <a:latin typeface="等线" panose="02010600030101010101" charset="-122"/>
                          <a:ea typeface="Calibri" panose="020F0502020204030204"/>
                          <a:cs typeface="Times New Roman" panose="02020603050405020304"/>
                        </a:rPr>
                        <a:t> </a:t>
                      </a:r>
                      <a:r>
                        <a:rPr lang="zh-CN" sz="1700" kern="100">
                          <a:effectLst/>
                          <a:latin typeface="Calibri" panose="020F0502020204030204"/>
                          <a:ea typeface="宋体" panose="02010600030101010101" pitchFamily="2" charset="-122"/>
                          <a:cs typeface="Times New Roman" panose="02020603050405020304"/>
                        </a:rPr>
                        <a:t>世界杯</a:t>
                      </a:r>
                      <a:r>
                        <a:rPr lang="zh-CN" sz="1700" kern="100">
                          <a:effectLst/>
                          <a:latin typeface="等线" panose="02010600030101010101" charset="-122"/>
                          <a:ea typeface="Calibri" panose="020F0502020204030204"/>
                          <a:cs typeface="Times New Roman" panose="02020603050405020304"/>
                        </a:rPr>
                        <a:t> </a:t>
                      </a:r>
                      <a:r>
                        <a:rPr lang="zh-CN" sz="1700" kern="100">
                          <a:effectLst/>
                          <a:latin typeface="Calibri" panose="020F0502020204030204"/>
                          <a:ea typeface="宋体" panose="02010600030101010101" pitchFamily="2" charset="-122"/>
                          <a:cs typeface="Times New Roman" panose="02020603050405020304"/>
                        </a:rPr>
                        <a:t>球队</a:t>
                      </a:r>
                      <a:r>
                        <a:rPr lang="zh-CN" sz="1700" kern="100">
                          <a:effectLst/>
                          <a:latin typeface="等线" panose="02010600030101010101" charset="-122"/>
                          <a:ea typeface="Calibri" panose="020F0502020204030204"/>
                          <a:cs typeface="Times New Roman" panose="02020603050405020304"/>
                        </a:rPr>
                        <a:t> </a:t>
                      </a:r>
                      <a:r>
                        <a:rPr lang="zh-CN" sz="1700" kern="100">
                          <a:effectLst/>
                          <a:latin typeface="Calibri" panose="020F0502020204030204"/>
                          <a:ea typeface="宋体" panose="02010600030101010101" pitchFamily="2" charset="-122"/>
                          <a:cs typeface="Times New Roman" panose="02020603050405020304"/>
                        </a:rPr>
                        <a:t>国足</a:t>
                      </a:r>
                      <a:r>
                        <a:rPr lang="zh-CN" sz="1700" kern="100">
                          <a:effectLst/>
                          <a:latin typeface="等线" panose="02010600030101010101" charset="-122"/>
                          <a:ea typeface="Calibri" panose="020F0502020204030204"/>
                          <a:cs typeface="Times New Roman" panose="02020603050405020304"/>
                        </a:rPr>
                        <a:t> </a:t>
                      </a:r>
                      <a:r>
                        <a:rPr lang="zh-CN" sz="1700" kern="100">
                          <a:effectLst/>
                          <a:latin typeface="Calibri" panose="020F0502020204030204"/>
                          <a:ea typeface="宋体" panose="02010600030101010101" pitchFamily="2" charset="-122"/>
                          <a:cs typeface="Times New Roman" panose="02020603050405020304"/>
                        </a:rPr>
                        <a:t>再迎</a:t>
                      </a:r>
                      <a:r>
                        <a:rPr lang="zh-CN" sz="1700" kern="100">
                          <a:effectLst/>
                          <a:latin typeface="等线" panose="02010600030101010101" charset="-122"/>
                          <a:ea typeface="Calibri" panose="020F0502020204030204"/>
                          <a:cs typeface="Times New Roman" panose="02020603050405020304"/>
                        </a:rPr>
                        <a:t> </a:t>
                      </a:r>
                      <a:r>
                        <a:rPr lang="zh-CN" sz="1700" kern="100">
                          <a:effectLst/>
                          <a:latin typeface="Calibri" panose="020F0502020204030204"/>
                          <a:ea typeface="宋体" panose="02010600030101010101" pitchFamily="2" charset="-122"/>
                          <a:cs typeface="Times New Roman" panose="02020603050405020304"/>
                        </a:rPr>
                        <a:t>强敌</a:t>
                      </a:r>
                      <a:endParaRPr lang="zh-CN" sz="1700" kern="10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700" kern="100" dirty="0" smtClean="0">
                          <a:effectLst/>
                          <a:latin typeface="+mn-lt"/>
                          <a:ea typeface="+mn-ea"/>
                          <a:cs typeface="Times New Roman" panose="02020603050405020304"/>
                        </a:rPr>
                        <a:t>t</a:t>
                      </a:r>
                      <a:r>
                        <a:rPr lang="en-US" altLang="zh-CN" sz="1700" kern="100" baseline="-25000" dirty="0" smtClean="0">
                          <a:effectLst/>
                          <a:latin typeface="+mn-lt"/>
                          <a:ea typeface="+mn-ea"/>
                          <a:cs typeface="Times New Roman" panose="02020603050405020304"/>
                        </a:rPr>
                        <a:t>7</a:t>
                      </a:r>
                      <a:endParaRPr lang="en-US" altLang="zh-CN" sz="1700" kern="100" baseline="-25000" dirty="0" smtClean="0">
                        <a:effectLst/>
                        <a:latin typeface="+mn-lt"/>
                        <a:ea typeface="+mn-ea"/>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美媒体、议员担忧中美贸易战将使美国受损</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vMerge="1">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美</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媒体</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议员</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担忧</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中美</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贸易战</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美国</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受损</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700" kern="100" dirty="0" smtClean="0">
                          <a:effectLst/>
                          <a:latin typeface="+mn-lt"/>
                          <a:ea typeface="+mn-ea"/>
                          <a:cs typeface="Times New Roman" panose="02020603050405020304"/>
                        </a:rPr>
                        <a:t>t</a:t>
                      </a:r>
                      <a:r>
                        <a:rPr lang="en-US" altLang="zh-CN" sz="1700" kern="100" baseline="-25000" dirty="0" smtClean="0">
                          <a:effectLst/>
                          <a:latin typeface="+mn-lt"/>
                          <a:ea typeface="+mn-ea"/>
                          <a:cs typeface="Times New Roman" panose="02020603050405020304"/>
                        </a:rPr>
                        <a:t>8</a:t>
                      </a:r>
                      <a:endParaRPr lang="en-US" altLang="zh-CN" sz="1700" kern="100" baseline="-25000" dirty="0" smtClean="0">
                        <a:effectLst/>
                        <a:latin typeface="+mn-lt"/>
                        <a:ea typeface="+mn-ea"/>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中国高铁递出“国家名片”中国创新让世界共享</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vMerge="1">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中国</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高铁</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递出</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国家名片</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创新</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世界</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共享</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700" kern="100" dirty="0" smtClean="0">
                          <a:effectLst/>
                          <a:latin typeface="+mn-lt"/>
                          <a:ea typeface="+mn-ea"/>
                          <a:cs typeface="Times New Roman" panose="02020603050405020304"/>
                        </a:rPr>
                        <a:t>t</a:t>
                      </a:r>
                      <a:r>
                        <a:rPr lang="en-US" altLang="zh-CN" sz="1700" kern="100" baseline="-25000" dirty="0" smtClean="0">
                          <a:effectLst/>
                          <a:latin typeface="+mn-lt"/>
                          <a:ea typeface="+mn-ea"/>
                          <a:cs typeface="Times New Roman" panose="02020603050405020304"/>
                        </a:rPr>
                        <a:t>9</a:t>
                      </a:r>
                      <a:endParaRPr lang="en-US" altLang="zh-CN" sz="1700" kern="100" baseline="-25000" dirty="0" smtClean="0">
                        <a:effectLst/>
                        <a:latin typeface="+mn-lt"/>
                        <a:ea typeface="+mn-ea"/>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从高铁速度感受中国发展强劲脉搏</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vMerge="1">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高铁</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速度</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感受</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中国</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发展</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强劲</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脉搏</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700" kern="100" dirty="0" smtClean="0">
                          <a:effectLst/>
                          <a:latin typeface="+mn-lt"/>
                          <a:ea typeface="+mn-ea"/>
                          <a:cs typeface="Times New Roman" panose="02020603050405020304"/>
                        </a:rPr>
                        <a:t>t</a:t>
                      </a:r>
                      <a:r>
                        <a:rPr lang="en-US" altLang="zh-CN" sz="1700" kern="100" baseline="-25000" dirty="0" smtClean="0">
                          <a:effectLst/>
                          <a:latin typeface="+mn-lt"/>
                          <a:ea typeface="+mn-ea"/>
                          <a:cs typeface="Times New Roman" panose="02020603050405020304"/>
                        </a:rPr>
                        <a:t>10</a:t>
                      </a:r>
                      <a:endParaRPr lang="en-US" altLang="zh-CN" sz="1700" kern="100" baseline="-25000" dirty="0" smtClean="0">
                        <a:effectLst/>
                        <a:latin typeface="+mn-lt"/>
                        <a:ea typeface="+mn-ea"/>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特朗普贸易战背后</a:t>
                      </a:r>
                      <a:r>
                        <a:rPr lang="en-US" sz="1700" kern="100" dirty="0">
                          <a:effectLst/>
                          <a:latin typeface="Calibri" panose="020F0502020204030204"/>
                          <a:ea typeface="宋体" panose="02010600030101010101" pitchFamily="2" charset="-122"/>
                          <a:cs typeface="Times New Roman" panose="02020603050405020304"/>
                        </a:rPr>
                        <a:t>:</a:t>
                      </a:r>
                      <a:r>
                        <a:rPr lang="zh-CN" sz="1700" kern="100" dirty="0">
                          <a:effectLst/>
                          <a:latin typeface="Calibri" panose="020F0502020204030204"/>
                          <a:ea typeface="宋体" panose="02010600030101010101" pitchFamily="2" charset="-122"/>
                          <a:cs typeface="Times New Roman" panose="02020603050405020304"/>
                        </a:rPr>
                        <a:t>扼杀中国科技力量的崛起</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900">
                <a:tc vMerge="1">
                  <a:tcPr/>
                </a:tc>
                <a:tc>
                  <a:txBody>
                    <a:bodyPr/>
                    <a:lstStyle/>
                    <a:p>
                      <a:pPr algn="ctr">
                        <a:spcAft>
                          <a:spcPts val="0"/>
                        </a:spcAft>
                      </a:pPr>
                      <a:r>
                        <a:rPr lang="zh-CN" sz="1700" kern="100" dirty="0">
                          <a:effectLst/>
                          <a:latin typeface="Calibri" panose="020F0502020204030204"/>
                          <a:ea typeface="宋体" panose="02010600030101010101" pitchFamily="2" charset="-122"/>
                          <a:cs typeface="Times New Roman" panose="02020603050405020304"/>
                        </a:rPr>
                        <a:t>特朗普</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贸易战</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背后</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扼杀</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中国</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科技</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力量</a:t>
                      </a:r>
                      <a:r>
                        <a:rPr lang="zh-CN" sz="1700" kern="100" dirty="0">
                          <a:effectLst/>
                          <a:latin typeface="等线" panose="02010600030101010101" charset="-122"/>
                          <a:ea typeface="Calibri" panose="020F0502020204030204"/>
                          <a:cs typeface="Times New Roman" panose="02020603050405020304"/>
                        </a:rPr>
                        <a:t> </a:t>
                      </a:r>
                      <a:r>
                        <a:rPr lang="zh-CN" sz="1700" kern="100" dirty="0">
                          <a:effectLst/>
                          <a:latin typeface="Calibri" panose="020F0502020204030204"/>
                          <a:ea typeface="宋体" panose="02010600030101010101" pitchFamily="2" charset="-122"/>
                          <a:cs typeface="Times New Roman" panose="02020603050405020304"/>
                        </a:rPr>
                        <a:t>崛起</a:t>
                      </a:r>
                      <a:endParaRPr lang="zh-CN" sz="17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fld>
            <a:endParaRPr lang="en-US" altLang="zh-CN"/>
          </a:p>
        </p:txBody>
      </p:sp>
      <p:sp>
        <p:nvSpPr>
          <p:cNvPr id="47" name="Rectangle 3"/>
          <p:cNvSpPr>
            <a:spLocks noChangeArrowheads="1"/>
          </p:cNvSpPr>
          <p:nvPr/>
        </p:nvSpPr>
        <p:spPr bwMode="auto">
          <a:xfrm>
            <a:off x="380703" y="1528093"/>
            <a:ext cx="12241360" cy="4824536"/>
          </a:xfrm>
          <a:prstGeom prst="rect">
            <a:avLst/>
          </a:prstGeom>
          <a:noFill/>
          <a:ln w="9525">
            <a:noFill/>
            <a:miter lim="800000"/>
          </a:ln>
          <a:effectLst/>
        </p:spPr>
        <p:txBody>
          <a:bodyPr lIns="114803" tIns="57401" rIns="114803" bIns="57401"/>
          <a:lstStyle/>
          <a:p>
            <a:r>
              <a:rPr lang="zh-CN" altLang="zh-CN" sz="2400" dirty="0" smtClean="0">
                <a:latin typeface="微软雅黑" panose="020B0503020204020204" pitchFamily="34" charset="-122"/>
                <a:ea typeface="微软雅黑" panose="020B0503020204020204" pitchFamily="34" charset="-122"/>
              </a:rPr>
              <a:t>解：</a:t>
            </a:r>
            <a:r>
              <a:rPr lang="zh-CN" altLang="en-US" sz="2400" dirty="0">
                <a:latin typeface="微软雅黑" panose="020B0503020204020204" pitchFamily="34" charset="-122"/>
                <a:ea typeface="微软雅黑" panose="020B0503020204020204" pitchFamily="34" charset="-122"/>
              </a:rPr>
              <a:t>从直观上看，上述新闻标题属于三大类：体育、经济、交通。但是从机器学习的角度分析，需要通过以下步骤进行聚类才可能将相似类别的新闻聚集在一起。</a:t>
            </a:r>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第一步：设定聚类个数以及选取中心点。</a:t>
            </a:r>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设定</a:t>
            </a:r>
            <a:r>
              <a:rPr lang="en-US" altLang="zh-CN" sz="2400" dirty="0">
                <a:latin typeface="微软雅黑" panose="020B0503020204020204" pitchFamily="34" charset="-122"/>
                <a:ea typeface="微软雅黑" panose="020B0503020204020204" pitchFamily="34" charset="-122"/>
              </a:rPr>
              <a:t>k=3</a:t>
            </a:r>
            <a:r>
              <a:rPr lang="zh-CN" altLang="en-US" sz="2400" dirty="0">
                <a:latin typeface="微软雅黑" panose="020B0503020204020204" pitchFamily="34" charset="-122"/>
                <a:ea typeface="微软雅黑" panose="020B0503020204020204" pitchFamily="34" charset="-122"/>
              </a:rPr>
              <a:t>，即将新闻标题文本集</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聚成</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类。在迭代计算之前，需要假定初始状态下三个聚类的中心点，通常是随机选择数据集中的</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个样本（本题中即为文本）作为初始类中心。根据实际经验，应当选择彼此</a:t>
            </a:r>
            <a:r>
              <a:rPr lang="zh-CN" altLang="en-US" sz="2400" dirty="0">
                <a:solidFill>
                  <a:srgbClr val="FF0000"/>
                </a:solidFill>
                <a:latin typeface="微软雅黑" panose="020B0503020204020204" pitchFamily="34" charset="-122"/>
                <a:ea typeface="微软雅黑" panose="020B0503020204020204" pitchFamily="34" charset="-122"/>
              </a:rPr>
              <a:t>距离较远</a:t>
            </a:r>
            <a:r>
              <a:rPr lang="zh-CN" altLang="en-US" sz="2400" dirty="0">
                <a:latin typeface="微软雅黑" panose="020B0503020204020204" pitchFamily="34" charset="-122"/>
                <a:ea typeface="微软雅黑" panose="020B0503020204020204" pitchFamily="34" charset="-122"/>
              </a:rPr>
              <a:t>的三个点，有助于减少迭代次数。</a:t>
            </a:r>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第二步：对中心点进行</a:t>
            </a:r>
            <a:r>
              <a:rPr lang="zh-CN" altLang="en-US" sz="2400" dirty="0">
                <a:solidFill>
                  <a:srgbClr val="FF0000"/>
                </a:solidFill>
                <a:latin typeface="微软雅黑" panose="020B0503020204020204" pitchFamily="34" charset="-122"/>
                <a:ea typeface="微软雅黑" panose="020B0503020204020204" pitchFamily="34" charset="-122"/>
              </a:rPr>
              <a:t>调整</a:t>
            </a:r>
            <a:r>
              <a:rPr lang="zh-CN" altLang="en-US" sz="2400" dirty="0">
                <a:latin typeface="微软雅黑" panose="020B0503020204020204" pitchFamily="34" charset="-122"/>
                <a:ea typeface="微软雅黑" panose="020B0503020204020204" pitchFamily="34" charset="-122"/>
              </a:rPr>
              <a:t>，并不断地</a:t>
            </a:r>
            <a:r>
              <a:rPr lang="zh-CN" altLang="en-US" sz="2400" dirty="0">
                <a:solidFill>
                  <a:srgbClr val="FF0000"/>
                </a:solidFill>
                <a:latin typeface="微软雅黑" panose="020B0503020204020204" pitchFamily="34" charset="-122"/>
                <a:ea typeface="微软雅黑" panose="020B0503020204020204" pitchFamily="34" charset="-122"/>
              </a:rPr>
              <a:t>迭代计算</a:t>
            </a:r>
            <a:r>
              <a:rPr lang="zh-CN" altLang="en-US" sz="2400" dirty="0">
                <a:latin typeface="微软雅黑" panose="020B0503020204020204" pitchFamily="34" charset="-122"/>
                <a:ea typeface="微软雅黑" panose="020B0503020204020204" pitchFamily="34" charset="-122"/>
              </a:rPr>
              <a:t>，直至满足终止条件。</a:t>
            </a:r>
            <a:endParaRPr lang="zh-CN" altLang="en-US" sz="2400" dirty="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选择三个初始的类中心后，将其它文本分别与三个初始类中心计算相似度。例如，第</a:t>
            </a:r>
            <a:r>
              <a:rPr lang="en-US" altLang="zh-CN" sz="2400" dirty="0" smtClean="0">
                <a:latin typeface="微软雅黑" panose="020B0503020204020204" pitchFamily="34" charset="-122"/>
                <a:ea typeface="微软雅黑" panose="020B0503020204020204" pitchFamily="34" charset="-122"/>
              </a:rPr>
              <a:t>m</a:t>
            </a:r>
            <a:r>
              <a:rPr lang="zh-CN" altLang="en-US" sz="2400" dirty="0" smtClean="0">
                <a:latin typeface="微软雅黑" panose="020B0503020204020204" pitchFamily="34" charset="-122"/>
                <a:ea typeface="微软雅黑" panose="020B0503020204020204" pitchFamily="34" charset="-122"/>
              </a:rPr>
              <a:t>个文本，分别计算其与聚类</a:t>
            </a:r>
            <a:r>
              <a:rPr lang="en-US" altLang="zh-CN" sz="2400" dirty="0" smtClean="0">
                <a:latin typeface="微软雅黑" panose="020B0503020204020204" pitchFamily="34" charset="-122"/>
                <a:ea typeface="微软雅黑" panose="020B0503020204020204" pitchFamily="34" charset="-122"/>
              </a:rPr>
              <a:t>k</a:t>
            </a:r>
            <a:r>
              <a:rPr lang="en-US" altLang="zh-CN" sz="2400" baseline="-250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k</a:t>
            </a:r>
            <a:r>
              <a:rPr lang="en-US" altLang="zh-CN" sz="2400" baseline="-250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k</a:t>
            </a:r>
            <a:r>
              <a:rPr lang="en-US" altLang="zh-CN" sz="2400" baseline="-250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 的类中心的相似度，分别是 </a:t>
            </a:r>
            <a:r>
              <a:rPr lang="en-US" altLang="zh-CN" sz="2400" dirty="0" smtClean="0">
                <a:latin typeface="微软雅黑" panose="020B0503020204020204" pitchFamily="34" charset="-122"/>
                <a:ea typeface="微软雅黑" panose="020B0503020204020204" pitchFamily="34" charset="-122"/>
              </a:rPr>
              <a:t>s</a:t>
            </a:r>
            <a:r>
              <a:rPr lang="en-US" altLang="zh-CN" sz="2400" baseline="-25000" dirty="0" smtClean="0">
                <a:latin typeface="微软雅黑" panose="020B0503020204020204" pitchFamily="34" charset="-122"/>
                <a:ea typeface="微软雅黑" panose="020B0503020204020204" pitchFamily="34" charset="-122"/>
              </a:rPr>
              <a:t>m1 </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 s</a:t>
            </a:r>
            <a:r>
              <a:rPr lang="en-US" altLang="zh-CN" sz="2400" baseline="-25000" dirty="0" smtClean="0">
                <a:latin typeface="微软雅黑" panose="020B0503020204020204" pitchFamily="34" charset="-122"/>
                <a:ea typeface="微软雅黑" panose="020B0503020204020204" pitchFamily="34" charset="-122"/>
              </a:rPr>
              <a:t>m2</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s</a:t>
            </a:r>
            <a:r>
              <a:rPr lang="en-US" altLang="zh-CN" sz="2400" baseline="-25000" dirty="0" smtClean="0">
                <a:latin typeface="微软雅黑" panose="020B0503020204020204" pitchFamily="34" charset="-122"/>
                <a:ea typeface="微软雅黑" panose="020B0503020204020204" pitchFamily="34" charset="-122"/>
              </a:rPr>
              <a:t>m3</a:t>
            </a:r>
            <a:r>
              <a:rPr lang="zh-CN" altLang="en-US" sz="2400" dirty="0" smtClean="0">
                <a:latin typeface="微软雅黑" panose="020B0503020204020204" pitchFamily="34" charset="-122"/>
                <a:ea typeface="微软雅黑" panose="020B0503020204020204" pitchFamily="34" charset="-122"/>
              </a:rPr>
              <a:t> ，若 </a:t>
            </a:r>
            <a:r>
              <a:rPr lang="en-US" altLang="zh-CN" sz="2400" dirty="0" smtClean="0">
                <a:latin typeface="微软雅黑" panose="020B0503020204020204" pitchFamily="34" charset="-122"/>
                <a:ea typeface="微软雅黑" panose="020B0503020204020204" pitchFamily="34" charset="-122"/>
              </a:rPr>
              <a:t>s</a:t>
            </a:r>
            <a:r>
              <a:rPr lang="en-US" altLang="zh-CN" sz="2400" baseline="-25000" dirty="0" smtClean="0">
                <a:latin typeface="微软雅黑" panose="020B0503020204020204" pitchFamily="34" charset="-122"/>
                <a:ea typeface="微软雅黑" panose="020B0503020204020204" pitchFamily="34" charset="-122"/>
              </a:rPr>
              <a:t>m1</a:t>
            </a:r>
            <a:r>
              <a:rPr lang="zh-CN" altLang="en-US" sz="2400" dirty="0" smtClean="0">
                <a:latin typeface="微软雅黑" panose="020B0503020204020204" pitchFamily="34" charset="-122"/>
                <a:ea typeface="微软雅黑" panose="020B0503020204020204" pitchFamily="34" charset="-122"/>
              </a:rPr>
              <a:t>值最大，则说明在本次迭代中文本</a:t>
            </a:r>
            <a:r>
              <a:rPr lang="en-US" altLang="zh-CN" sz="2400" dirty="0" smtClean="0">
                <a:latin typeface="微软雅黑" panose="020B0503020204020204" pitchFamily="34" charset="-122"/>
                <a:ea typeface="微软雅黑" panose="020B0503020204020204" pitchFamily="34" charset="-122"/>
              </a:rPr>
              <a:t>m</a:t>
            </a:r>
            <a:r>
              <a:rPr lang="zh-CN" altLang="en-US" sz="2400" dirty="0" smtClean="0">
                <a:latin typeface="微软雅黑" panose="020B0503020204020204" pitchFamily="34" charset="-122"/>
                <a:ea typeface="微软雅黑" panose="020B0503020204020204" pitchFamily="34" charset="-122"/>
              </a:rPr>
              <a:t>属于聚类</a:t>
            </a:r>
            <a:r>
              <a:rPr lang="en-US" altLang="zh-CN" sz="2400" dirty="0" smtClean="0">
                <a:latin typeface="微软雅黑" panose="020B0503020204020204" pitchFamily="34" charset="-122"/>
                <a:ea typeface="微软雅黑" panose="020B0503020204020204" pitchFamily="34" charset="-122"/>
              </a:rPr>
              <a:t>k</a:t>
            </a:r>
            <a:r>
              <a:rPr lang="en-US" altLang="zh-CN" sz="2400" baseline="-250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 ，依次类推。完成一次迭代之后，需要重新确定聚类 </a:t>
            </a:r>
            <a:r>
              <a:rPr lang="en-US" altLang="zh-CN" sz="2400" dirty="0" smtClean="0">
                <a:latin typeface="微软雅黑" panose="020B0503020204020204" pitchFamily="34" charset="-122"/>
                <a:ea typeface="微软雅黑" panose="020B0503020204020204" pitchFamily="34" charset="-122"/>
              </a:rPr>
              <a:t>k</a:t>
            </a:r>
            <a:r>
              <a:rPr lang="en-US" altLang="zh-CN" sz="2400" baseline="-250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k</a:t>
            </a:r>
            <a:r>
              <a:rPr lang="en-US" altLang="zh-CN" sz="2400" baseline="-250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k</a:t>
            </a:r>
            <a:r>
              <a:rPr lang="en-US" altLang="zh-CN" sz="2400" baseline="-250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 的聚类</a:t>
            </a:r>
            <a:r>
              <a:rPr lang="zh-CN" altLang="en-US" sz="2400" dirty="0">
                <a:latin typeface="微软雅黑" panose="020B0503020204020204" pitchFamily="34" charset="-122"/>
                <a:ea typeface="微软雅黑" panose="020B0503020204020204" pitchFamily="34" charset="-122"/>
              </a:rPr>
              <a:t>中心。确定聚类中心文本的方式是计算该聚类中每个文本与其他所有文本相似度的平均值，取平均值较大的文本为该聚类簇的中心文本。确定类中心文本后，再次计算每个文本与类中心的相似度，将每个文本划分到对应的聚类簇中。迭代此过程，直至满足终止条件</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第三</a:t>
            </a:r>
            <a:r>
              <a:rPr lang="zh-CN" altLang="en-US" sz="2400" dirty="0">
                <a:latin typeface="微软雅黑" panose="020B0503020204020204" pitchFamily="34" charset="-122"/>
                <a:ea typeface="微软雅黑" panose="020B0503020204020204" pitchFamily="34" charset="-122"/>
              </a:rPr>
              <a:t>步：通过</a:t>
            </a:r>
            <a:r>
              <a:rPr lang="en-US" altLang="zh-CN" sz="2400" dirty="0">
                <a:latin typeface="微软雅黑" panose="020B0503020204020204" pitchFamily="34" charset="-122"/>
                <a:ea typeface="微软雅黑" panose="020B0503020204020204" pitchFamily="34" charset="-122"/>
              </a:rPr>
              <a:t>K-means</a:t>
            </a:r>
            <a:r>
              <a:rPr lang="zh-CN" altLang="en-US" sz="2400" dirty="0">
                <a:latin typeface="微软雅黑" panose="020B0503020204020204" pitchFamily="34" charset="-122"/>
                <a:ea typeface="微软雅黑" panose="020B0503020204020204" pitchFamily="34" charset="-122"/>
              </a:rPr>
              <a:t>不断迭代新闻标题数据集，最终聚类结果</a:t>
            </a:r>
            <a:r>
              <a:rPr lang="zh-CN" altLang="en-US" sz="2400" dirty="0" smtClean="0">
                <a:latin typeface="微软雅黑" panose="020B0503020204020204" pitchFamily="34" charset="-122"/>
                <a:ea typeface="微软雅黑" panose="020B0503020204020204" pitchFamily="34" charset="-122"/>
              </a:rPr>
              <a:t>如</a:t>
            </a:r>
            <a:r>
              <a:rPr lang="zh-CN" altLang="en-US" sz="2400" dirty="0">
                <a:latin typeface="微软雅黑" panose="020B0503020204020204" pitchFamily="34" charset="-122"/>
                <a:ea typeface="微软雅黑" panose="020B0503020204020204" pitchFamily="34" charset="-122"/>
              </a:rPr>
              <a:t>下表</a:t>
            </a:r>
            <a:endParaRPr lang="zh-CN" altLang="zh-CN" sz="2400" dirty="0">
              <a:latin typeface="微软雅黑" panose="020B0503020204020204" pitchFamily="34" charset="-122"/>
              <a:ea typeface="微软雅黑" panose="020B0503020204020204" pitchFamily="34" charset="-122"/>
            </a:endParaRPr>
          </a:p>
        </p:txBody>
      </p:sp>
      <p:sp>
        <p:nvSpPr>
          <p:cNvPr id="6" name="文本框 64"/>
          <p:cNvSpPr txBox="1"/>
          <p:nvPr/>
        </p:nvSpPr>
        <p:spPr>
          <a:xfrm>
            <a:off x="1512691" y="197870"/>
            <a:ext cx="916515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K-means</a:t>
            </a:r>
            <a:r>
              <a:rPr lang="zh-CN" altLang="en-US" sz="3800" dirty="0">
                <a:sym typeface="+mn-lt"/>
              </a:rPr>
              <a:t>算法</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blinds(horizontal)">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blinds(horizontal)">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blinds(horizontal)">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blinds(horizontal)">
                                      <p:cBhvr>
                                        <p:cTn id="27" dur="500"/>
                                        <p:tgtEl>
                                          <p:spTgt spid="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7">
                                            <p:txEl>
                                              <p:pRg st="5" end="5"/>
                                            </p:txEl>
                                          </p:spTgt>
                                        </p:tgtEl>
                                        <p:attrNameLst>
                                          <p:attrName>style.visibility</p:attrName>
                                        </p:attrNameLst>
                                      </p:cBhvr>
                                      <p:to>
                                        <p:strVal val="visible"/>
                                      </p:to>
                                    </p:set>
                                    <p:animEffect transition="in" filter="blinds(horizontal)">
                                      <p:cBhvr>
                                        <p:cTn id="32" dur="500"/>
                                        <p:tgtEl>
                                          <p:spTgt spid="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fld>
            <a:endParaRPr lang="en-US" altLang="zh-CN"/>
          </a:p>
        </p:txBody>
      </p:sp>
      <p:sp>
        <p:nvSpPr>
          <p:cNvPr id="47" name="Rectangle 3"/>
          <p:cNvSpPr>
            <a:spLocks noChangeArrowheads="1"/>
          </p:cNvSpPr>
          <p:nvPr/>
        </p:nvSpPr>
        <p:spPr bwMode="auto">
          <a:xfrm>
            <a:off x="380703" y="1744117"/>
            <a:ext cx="12241360" cy="4824536"/>
          </a:xfrm>
          <a:prstGeom prst="rect">
            <a:avLst/>
          </a:prstGeom>
          <a:noFill/>
          <a:ln w="9525">
            <a:noFill/>
            <a:miter lim="800000"/>
          </a:ln>
          <a:effectLst/>
        </p:spPr>
        <p:txBody>
          <a:bodyPr lIns="114803" tIns="57401" rIns="114803" bIns="57401"/>
          <a:lstStyle/>
          <a:p>
            <a:endParaRPr lang="zh-CN" altLang="zh-CN" sz="2000" dirty="0">
              <a:latin typeface="微软雅黑" panose="020B0503020204020204" pitchFamily="34" charset="-122"/>
              <a:ea typeface="微软雅黑" panose="020B0503020204020204" pitchFamily="34" charset="-122"/>
            </a:endParaRPr>
          </a:p>
        </p:txBody>
      </p:sp>
      <p:sp>
        <p:nvSpPr>
          <p:cNvPr id="6" name="文本框 64"/>
          <p:cNvSpPr txBox="1"/>
          <p:nvPr/>
        </p:nvSpPr>
        <p:spPr>
          <a:xfrm>
            <a:off x="1512691" y="197870"/>
            <a:ext cx="916515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K-means</a:t>
            </a:r>
            <a:r>
              <a:rPr lang="zh-CN" altLang="en-US" sz="3800" dirty="0">
                <a:sym typeface="+mn-lt"/>
              </a:rPr>
              <a:t>算法</a:t>
            </a:r>
            <a:endParaRPr lang="zh-CN" altLang="en-US" sz="3800" dirty="0">
              <a:sym typeface="+mn-lt"/>
            </a:endParaRPr>
          </a:p>
        </p:txBody>
      </p:sp>
      <p:graphicFrame>
        <p:nvGraphicFramePr>
          <p:cNvPr id="2" name="表格 1"/>
          <p:cNvGraphicFramePr>
            <a:graphicFrameLocks noGrp="1"/>
          </p:cNvGraphicFramePr>
          <p:nvPr/>
        </p:nvGraphicFramePr>
        <p:xfrm>
          <a:off x="740743" y="1168053"/>
          <a:ext cx="11017224" cy="5024488"/>
        </p:xfrm>
        <a:graphic>
          <a:graphicData uri="http://schemas.openxmlformats.org/drawingml/2006/table">
            <a:tbl>
              <a:tblPr firstRow="1" firstCol="1" bandRow="1"/>
              <a:tblGrid>
                <a:gridCol w="668200"/>
                <a:gridCol w="1636056"/>
                <a:gridCol w="8712968"/>
              </a:tblGrid>
              <a:tr h="372118">
                <a:tc>
                  <a:txBody>
                    <a:bodyPr/>
                    <a:lstStyle/>
                    <a:p>
                      <a:pPr algn="ctr">
                        <a:spcAft>
                          <a:spcPts val="0"/>
                        </a:spcAft>
                      </a:pPr>
                      <a:r>
                        <a:rPr lang="zh-CN" sz="2400" kern="100" dirty="0">
                          <a:effectLst/>
                          <a:latin typeface="Calibri" panose="020F0502020204030204"/>
                          <a:ea typeface="宋体" panose="02010600030101010101" pitchFamily="2" charset="-122"/>
                          <a:cs typeface="Times New Roman" panose="02020603050405020304"/>
                        </a:rPr>
                        <a:t>聚类</a:t>
                      </a:r>
                      <a:endParaRPr lang="zh-CN" sz="3200" kern="100" dirty="0">
                        <a:effectLst/>
                        <a:latin typeface="等线" panose="02010600030101010101" charset="-122"/>
                        <a:ea typeface="等线" panose="02010600030101010101"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panose="020F0502020204030204"/>
                          <a:ea typeface="宋体" panose="02010600030101010101" pitchFamily="2" charset="-122"/>
                          <a:cs typeface="Times New Roman" panose="02020603050405020304"/>
                        </a:rPr>
                        <a:t>文本编号</a:t>
                      </a:r>
                      <a:endParaRPr lang="zh-CN" sz="32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panose="020F0502020204030204"/>
                          <a:ea typeface="宋体" panose="02010600030101010101" pitchFamily="2" charset="-122"/>
                          <a:cs typeface="Times New Roman" panose="02020603050405020304"/>
                        </a:rPr>
                        <a:t>文本内容</a:t>
                      </a:r>
                      <a:endParaRPr lang="zh-CN" sz="3200" kern="10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650">
                <a:tc rowSpan="3">
                  <a:txBody>
                    <a:bodyPr/>
                    <a:lstStyle/>
                    <a:p>
                      <a:pPr algn="ctr">
                        <a:spcAft>
                          <a:spcPts val="0"/>
                        </a:spcAft>
                      </a:pPr>
                      <a:r>
                        <a:rPr lang="zh-CN" sz="2400" kern="100" dirty="0" smtClean="0">
                          <a:effectLst/>
                          <a:latin typeface="Calibri" panose="020F0502020204030204"/>
                          <a:ea typeface="宋体" panose="02010600030101010101" pitchFamily="2" charset="-122"/>
                          <a:cs typeface="Times New Roman" panose="02020603050405020304"/>
                        </a:rPr>
                        <a:t>聚类</a:t>
                      </a:r>
                      <a:endParaRPr lang="en-US" altLang="zh-CN" sz="2400" kern="100" dirty="0" smtClean="0">
                        <a:effectLst/>
                        <a:latin typeface="Calibri" panose="020F0502020204030204"/>
                        <a:ea typeface="宋体" panose="02010600030101010101" pitchFamily="2" charset="-122"/>
                        <a:cs typeface="Times New Roman" panose="02020603050405020304"/>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baseline="0" dirty="0" smtClean="0">
                          <a:effectLst/>
                          <a:latin typeface="+mn-lt"/>
                          <a:ea typeface="+mn-ea"/>
                          <a:cs typeface="Times New Roman" panose="02020603050405020304"/>
                        </a:rPr>
                        <a:t>k</a:t>
                      </a:r>
                      <a:r>
                        <a:rPr lang="en-US" altLang="zh-CN" sz="2400" kern="100" baseline="-25000" dirty="0" smtClean="0">
                          <a:effectLst/>
                          <a:latin typeface="+mn-lt"/>
                          <a:ea typeface="+mn-ea"/>
                          <a:cs typeface="Times New Roman" panose="02020603050405020304"/>
                        </a:rPr>
                        <a:t>1</a:t>
                      </a:r>
                      <a:r>
                        <a:rPr lang="en-US" sz="2400" kern="100" dirty="0" smtClean="0">
                          <a:effectLst/>
                          <a:latin typeface="Calibri" panose="020F0502020204030204"/>
                          <a:ea typeface="宋体" panose="02010600030101010101" pitchFamily="2" charset="-122"/>
                          <a:cs typeface="Times New Roman" panose="02020603050405020304"/>
                        </a:rPr>
                        <a:t> </a:t>
                      </a:r>
                      <a:endParaRPr lang="zh-CN" sz="3200" kern="100" dirty="0">
                        <a:effectLst/>
                        <a:latin typeface="等线" panose="02010600030101010101" charset="-122"/>
                        <a:ea typeface="等线" panose="02010600030101010101"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dirty="0" smtClean="0">
                          <a:effectLst/>
                          <a:latin typeface="Calibri" panose="020F0502020204030204"/>
                          <a:ea typeface="宋体" panose="02010600030101010101" pitchFamily="2" charset="-122"/>
                          <a:cs typeface="Times New Roman" panose="02020603050405020304"/>
                        </a:rPr>
                        <a:t>t</a:t>
                      </a:r>
                      <a:r>
                        <a:rPr lang="en-US" sz="2400" kern="100" baseline="-25000" dirty="0" smtClean="0">
                          <a:effectLst/>
                          <a:latin typeface="Calibri" panose="020F0502020204030204"/>
                          <a:ea typeface="宋体" panose="02010600030101010101" pitchFamily="2" charset="-122"/>
                          <a:cs typeface="Times New Roman" panose="02020603050405020304"/>
                        </a:rPr>
                        <a:t>1</a:t>
                      </a:r>
                      <a:endParaRPr lang="en-US" sz="2400" kern="100" baseline="-250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panose="020F0502020204030204"/>
                          <a:ea typeface="宋体" panose="02010600030101010101" pitchFamily="2" charset="-122"/>
                          <a:cs typeface="Times New Roman" panose="02020603050405020304"/>
                        </a:rPr>
                        <a:t>世界杯亚洲足球进步快</a:t>
                      </a:r>
                      <a:r>
                        <a:rPr lang="zh-CN" sz="2400" kern="100">
                          <a:effectLst/>
                          <a:latin typeface="等线" panose="02010600030101010101" charset="-122"/>
                          <a:ea typeface="Calibri" panose="020F0502020204030204"/>
                          <a:cs typeface="Times New Roman" panose="02020603050405020304"/>
                        </a:rPr>
                        <a:t> </a:t>
                      </a:r>
                      <a:r>
                        <a:rPr lang="zh-CN" sz="2400" kern="100">
                          <a:effectLst/>
                          <a:latin typeface="Calibri" panose="020F0502020204030204"/>
                          <a:ea typeface="宋体" panose="02010600030101010101" pitchFamily="2" charset="-122"/>
                          <a:cs typeface="Times New Roman" panose="02020603050405020304"/>
                        </a:rPr>
                        <a:t>中国足球差距被拉大</a:t>
                      </a:r>
                      <a:endParaRPr lang="zh-CN" sz="3200" kern="10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650">
                <a:tc v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dirty="0" smtClean="0">
                          <a:effectLst/>
                          <a:latin typeface="+mn-lt"/>
                          <a:ea typeface="+mn-ea"/>
                          <a:cs typeface="Times New Roman" panose="02020603050405020304"/>
                        </a:rPr>
                        <a:t>t</a:t>
                      </a:r>
                      <a:r>
                        <a:rPr lang="en-US" altLang="zh-CN" sz="2400" kern="100" baseline="-25000" dirty="0" smtClean="0">
                          <a:effectLst/>
                          <a:latin typeface="+mn-lt"/>
                          <a:ea typeface="+mn-ea"/>
                          <a:cs typeface="Times New Roman" panose="02020603050405020304"/>
                        </a:rPr>
                        <a:t>3</a:t>
                      </a:r>
                      <a:endParaRPr lang="en-US" altLang="zh-CN" sz="2400" kern="100" baseline="-25000" dirty="0" smtClean="0">
                        <a:effectLst/>
                        <a:latin typeface="+mn-lt"/>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panose="020F0502020204030204"/>
                          <a:ea typeface="宋体" panose="02010600030101010101" pitchFamily="2" charset="-122"/>
                          <a:cs typeface="Times New Roman" panose="02020603050405020304"/>
                        </a:rPr>
                        <a:t>没有国足的俄罗斯世界杯</a:t>
                      </a:r>
                      <a:r>
                        <a:rPr lang="en-US" sz="2400" kern="100">
                          <a:effectLst/>
                          <a:latin typeface="Calibri" panose="020F0502020204030204"/>
                          <a:ea typeface="宋体" panose="02010600030101010101" pitchFamily="2" charset="-122"/>
                          <a:cs typeface="Times New Roman" panose="02020603050405020304"/>
                        </a:rPr>
                        <a:t>:10</a:t>
                      </a:r>
                      <a:r>
                        <a:rPr lang="zh-CN" sz="2400" kern="100">
                          <a:effectLst/>
                          <a:latin typeface="Calibri" panose="020F0502020204030204"/>
                          <a:ea typeface="宋体" panose="02010600030101010101" pitchFamily="2" charset="-122"/>
                          <a:cs typeface="Times New Roman" panose="02020603050405020304"/>
                        </a:rPr>
                        <a:t>万中国游客贡献</a:t>
                      </a:r>
                      <a:r>
                        <a:rPr lang="en-US" sz="2400" kern="100">
                          <a:effectLst/>
                          <a:latin typeface="Calibri" panose="020F0502020204030204"/>
                          <a:ea typeface="宋体" panose="02010600030101010101" pitchFamily="2" charset="-122"/>
                          <a:cs typeface="Times New Roman" panose="02020603050405020304"/>
                        </a:rPr>
                        <a:t>30</a:t>
                      </a:r>
                      <a:r>
                        <a:rPr lang="zh-CN" sz="2400" kern="100">
                          <a:effectLst/>
                          <a:latin typeface="Calibri" panose="020F0502020204030204"/>
                          <a:ea typeface="宋体" panose="02010600030101010101" pitchFamily="2" charset="-122"/>
                          <a:cs typeface="Times New Roman" panose="02020603050405020304"/>
                        </a:rPr>
                        <a:t>亿元</a:t>
                      </a:r>
                      <a:endParaRPr lang="zh-CN" sz="3200" kern="10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650">
                <a:tc v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dirty="0" smtClean="0">
                          <a:effectLst/>
                          <a:latin typeface="+mn-lt"/>
                          <a:ea typeface="+mn-ea"/>
                          <a:cs typeface="Times New Roman" panose="02020603050405020304"/>
                        </a:rPr>
                        <a:t>t</a:t>
                      </a:r>
                      <a:r>
                        <a:rPr lang="en-US" altLang="zh-CN" sz="2400" kern="100" baseline="-25000" dirty="0" smtClean="0">
                          <a:effectLst/>
                          <a:latin typeface="+mn-lt"/>
                          <a:ea typeface="+mn-ea"/>
                          <a:cs typeface="Times New Roman" panose="02020603050405020304"/>
                        </a:rPr>
                        <a:t>6</a:t>
                      </a:r>
                      <a:endParaRPr lang="en-US" altLang="zh-CN" sz="2400" kern="100" baseline="-25000" dirty="0" smtClean="0">
                        <a:effectLst/>
                        <a:latin typeface="+mn-lt"/>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panose="020F0502020204030204"/>
                          <a:ea typeface="宋体" panose="02010600030101010101" pitchFamily="2" charset="-122"/>
                          <a:cs typeface="Times New Roman" panose="02020603050405020304"/>
                        </a:rPr>
                        <a:t>足球速报！东南亚劲旅爆冷胜世界杯球队，国足再迎一强敌</a:t>
                      </a:r>
                      <a:endParaRPr lang="zh-CN" sz="3200" kern="10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650">
                <a:tc rowSpan="4">
                  <a:txBody>
                    <a:bodyPr/>
                    <a:lstStyle/>
                    <a:p>
                      <a:pPr algn="ctr">
                        <a:spcAft>
                          <a:spcPts val="0"/>
                        </a:spcAft>
                      </a:pPr>
                      <a:r>
                        <a:rPr lang="zh-CN" sz="2400" kern="100" dirty="0" smtClean="0">
                          <a:effectLst/>
                          <a:latin typeface="Calibri" panose="020F0502020204030204"/>
                          <a:ea typeface="宋体" panose="02010600030101010101" pitchFamily="2" charset="-122"/>
                          <a:cs typeface="Times New Roman" panose="02020603050405020304"/>
                        </a:rPr>
                        <a:t>聚类</a:t>
                      </a:r>
                      <a:endParaRPr lang="en-US" altLang="zh-CN" sz="2400" kern="100" dirty="0" smtClean="0">
                        <a:effectLst/>
                        <a:latin typeface="Calibri" panose="020F0502020204030204"/>
                        <a:ea typeface="宋体" panose="02010600030101010101" pitchFamily="2" charset="-122"/>
                        <a:cs typeface="Times New Roman" panose="02020603050405020304"/>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baseline="0" dirty="0" smtClean="0">
                          <a:effectLst/>
                          <a:latin typeface="+mn-lt"/>
                          <a:ea typeface="+mn-ea"/>
                          <a:cs typeface="Times New Roman" panose="02020603050405020304"/>
                        </a:rPr>
                        <a:t>k</a:t>
                      </a:r>
                      <a:r>
                        <a:rPr lang="en-US" altLang="zh-CN" sz="2400" kern="100" baseline="-25000" dirty="0" smtClean="0">
                          <a:effectLst/>
                          <a:latin typeface="+mn-lt"/>
                          <a:ea typeface="+mn-ea"/>
                          <a:cs typeface="Times New Roman" panose="02020603050405020304"/>
                        </a:rPr>
                        <a:t>2</a:t>
                      </a:r>
                      <a:r>
                        <a:rPr lang="en-US" sz="2400" kern="100" dirty="0" smtClean="0">
                          <a:effectLst/>
                          <a:latin typeface="Calibri" panose="020F0502020204030204"/>
                          <a:ea typeface="宋体" panose="02010600030101010101" pitchFamily="2" charset="-122"/>
                          <a:cs typeface="Times New Roman" panose="02020603050405020304"/>
                        </a:rPr>
                        <a:t> </a:t>
                      </a:r>
                      <a:endParaRPr lang="zh-CN" sz="3200" kern="100" dirty="0">
                        <a:effectLst/>
                        <a:latin typeface="等线" panose="02010600030101010101" charset="-122"/>
                        <a:ea typeface="等线" panose="02010600030101010101"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dirty="0" smtClean="0">
                          <a:effectLst/>
                          <a:latin typeface="+mn-lt"/>
                          <a:ea typeface="+mn-ea"/>
                          <a:cs typeface="Times New Roman" panose="02020603050405020304"/>
                        </a:rPr>
                        <a:t>t</a:t>
                      </a:r>
                      <a:r>
                        <a:rPr lang="en-US" altLang="zh-CN" sz="2400" kern="100" baseline="-25000" dirty="0" smtClean="0">
                          <a:effectLst/>
                          <a:latin typeface="+mn-lt"/>
                          <a:ea typeface="+mn-ea"/>
                          <a:cs typeface="Times New Roman" panose="02020603050405020304"/>
                        </a:rPr>
                        <a:t>2</a:t>
                      </a:r>
                      <a:endParaRPr lang="en-US" altLang="zh-CN" sz="2400" kern="100" baseline="-25000" dirty="0" smtClean="0">
                        <a:effectLst/>
                        <a:latin typeface="+mn-lt"/>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panose="020F0502020204030204"/>
                          <a:ea typeface="宋体" panose="02010600030101010101" pitchFamily="2" charset="-122"/>
                          <a:cs typeface="Times New Roman" panose="02020603050405020304"/>
                        </a:rPr>
                        <a:t>特朗普经济团队素质太低，中美贸易战美国必败无疑</a:t>
                      </a:r>
                      <a:endParaRPr lang="zh-CN" sz="3200" kern="10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650">
                <a:tc v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dirty="0" smtClean="0">
                          <a:effectLst/>
                          <a:latin typeface="+mn-lt"/>
                          <a:ea typeface="+mn-ea"/>
                          <a:cs typeface="Times New Roman" panose="02020603050405020304"/>
                        </a:rPr>
                        <a:t>t</a:t>
                      </a:r>
                      <a:r>
                        <a:rPr lang="en-US" altLang="zh-CN" sz="2400" kern="100" baseline="-25000" dirty="0" smtClean="0">
                          <a:effectLst/>
                          <a:latin typeface="+mn-lt"/>
                          <a:ea typeface="+mn-ea"/>
                          <a:cs typeface="Times New Roman" panose="02020603050405020304"/>
                        </a:rPr>
                        <a:t>4</a:t>
                      </a:r>
                      <a:endParaRPr lang="en-US" altLang="zh-CN" sz="2400" kern="100" baseline="-25000" dirty="0" smtClean="0">
                        <a:effectLst/>
                        <a:latin typeface="+mn-lt"/>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panose="020F0502020204030204"/>
                          <a:ea typeface="宋体" panose="02010600030101010101" pitchFamily="2" charset="-122"/>
                          <a:cs typeface="Times New Roman" panose="02020603050405020304"/>
                        </a:rPr>
                        <a:t>中美贸易战再度升级</a:t>
                      </a:r>
                      <a:r>
                        <a:rPr lang="zh-CN" sz="2400" kern="100" dirty="0">
                          <a:effectLst/>
                          <a:latin typeface="等线" panose="02010600030101010101" charset="-122"/>
                          <a:ea typeface="Calibri" panose="020F0502020204030204"/>
                          <a:cs typeface="Times New Roman" panose="02020603050405020304"/>
                        </a:rPr>
                        <a:t> </a:t>
                      </a:r>
                      <a:r>
                        <a:rPr lang="zh-CN" sz="2400" kern="100" dirty="0">
                          <a:effectLst/>
                          <a:latin typeface="Calibri" panose="020F0502020204030204"/>
                          <a:ea typeface="宋体" panose="02010600030101010101" pitchFamily="2" charset="-122"/>
                          <a:cs typeface="Times New Roman" panose="02020603050405020304"/>
                        </a:rPr>
                        <a:t>华为宣布退出美国市场</a:t>
                      </a:r>
                      <a:endParaRPr lang="zh-CN" sz="32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650">
                <a:tc v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dirty="0" smtClean="0">
                          <a:effectLst/>
                          <a:latin typeface="+mn-lt"/>
                          <a:ea typeface="+mn-ea"/>
                          <a:cs typeface="Times New Roman" panose="02020603050405020304"/>
                        </a:rPr>
                        <a:t>t</a:t>
                      </a:r>
                      <a:r>
                        <a:rPr lang="en-US" altLang="zh-CN" sz="2400" kern="100" baseline="-25000" dirty="0" smtClean="0">
                          <a:effectLst/>
                          <a:latin typeface="+mn-lt"/>
                          <a:ea typeface="+mn-ea"/>
                          <a:cs typeface="Times New Roman" panose="02020603050405020304"/>
                        </a:rPr>
                        <a:t>7</a:t>
                      </a:r>
                      <a:endParaRPr lang="en-US" altLang="zh-CN" sz="2400" kern="100" baseline="-25000" dirty="0" smtClean="0">
                        <a:effectLst/>
                        <a:latin typeface="+mn-lt"/>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panose="020F0502020204030204"/>
                          <a:ea typeface="宋体" panose="02010600030101010101" pitchFamily="2" charset="-122"/>
                          <a:cs typeface="Times New Roman" panose="02020603050405020304"/>
                        </a:rPr>
                        <a:t>美媒体、议员担忧中美贸易战将使美国受损</a:t>
                      </a:r>
                      <a:endParaRPr lang="zh-CN" sz="3200" kern="10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650">
                <a:tc v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dirty="0" smtClean="0">
                          <a:effectLst/>
                          <a:latin typeface="+mn-lt"/>
                          <a:ea typeface="+mn-ea"/>
                          <a:cs typeface="Times New Roman" panose="02020603050405020304"/>
                        </a:rPr>
                        <a:t>t</a:t>
                      </a:r>
                      <a:r>
                        <a:rPr lang="en-US" altLang="zh-CN" sz="2400" kern="100" baseline="-25000" dirty="0" smtClean="0">
                          <a:effectLst/>
                          <a:latin typeface="+mn-lt"/>
                          <a:ea typeface="+mn-ea"/>
                          <a:cs typeface="Times New Roman" panose="02020603050405020304"/>
                        </a:rPr>
                        <a:t>10</a:t>
                      </a:r>
                      <a:endParaRPr lang="en-US" altLang="zh-CN" sz="2400" kern="100" baseline="-25000" dirty="0" smtClean="0">
                        <a:effectLst/>
                        <a:latin typeface="+mn-lt"/>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panose="020F0502020204030204"/>
                          <a:ea typeface="宋体" panose="02010600030101010101" pitchFamily="2" charset="-122"/>
                          <a:cs typeface="Times New Roman" panose="02020603050405020304"/>
                        </a:rPr>
                        <a:t>特朗普贸易战背后</a:t>
                      </a:r>
                      <a:r>
                        <a:rPr lang="en-US" sz="2400" kern="100" dirty="0">
                          <a:effectLst/>
                          <a:latin typeface="Calibri" panose="020F0502020204030204"/>
                          <a:ea typeface="宋体" panose="02010600030101010101" pitchFamily="2" charset="-122"/>
                          <a:cs typeface="Times New Roman" panose="02020603050405020304"/>
                        </a:rPr>
                        <a:t>:</a:t>
                      </a:r>
                      <a:r>
                        <a:rPr lang="zh-CN" sz="2400" kern="100" dirty="0">
                          <a:effectLst/>
                          <a:latin typeface="Calibri" panose="020F0502020204030204"/>
                          <a:ea typeface="宋体" panose="02010600030101010101" pitchFamily="2" charset="-122"/>
                          <a:cs typeface="Times New Roman" panose="02020603050405020304"/>
                        </a:rPr>
                        <a:t>扼杀中国科技力量的崛起</a:t>
                      </a:r>
                      <a:endParaRPr lang="zh-CN" sz="32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650">
                <a:tc rowSpan="3">
                  <a:txBody>
                    <a:bodyPr/>
                    <a:lstStyle/>
                    <a:p>
                      <a:pPr algn="ctr">
                        <a:spcAft>
                          <a:spcPts val="0"/>
                        </a:spcAft>
                      </a:pPr>
                      <a:r>
                        <a:rPr lang="zh-CN" sz="2400" kern="100" dirty="0">
                          <a:effectLst/>
                          <a:latin typeface="Calibri" panose="020F0502020204030204"/>
                          <a:ea typeface="宋体" panose="02010600030101010101" pitchFamily="2" charset="-122"/>
                          <a:cs typeface="Times New Roman" panose="02020603050405020304"/>
                        </a:rPr>
                        <a:t>聚类</a:t>
                      </a:r>
                      <a:r>
                        <a:rPr lang="en-US" sz="2400" kern="100" dirty="0">
                          <a:effectLst/>
                          <a:latin typeface="Calibri" panose="020F0502020204030204"/>
                          <a:ea typeface="宋体" panose="02010600030101010101" pitchFamily="2" charset="-122"/>
                          <a:cs typeface="Times New Roman" panose="02020603050405020304"/>
                        </a:rPr>
                        <a:t> </a:t>
                      </a:r>
                      <a:endParaRPr lang="en-US" sz="2400" kern="100" dirty="0" smtClean="0">
                        <a:effectLst/>
                        <a:latin typeface="Calibri" panose="020F0502020204030204"/>
                        <a:ea typeface="宋体" panose="02010600030101010101" pitchFamily="2" charset="-122"/>
                        <a:cs typeface="Times New Roman" panose="02020603050405020304"/>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baseline="0" dirty="0" smtClean="0">
                          <a:effectLst/>
                          <a:latin typeface="+mn-lt"/>
                          <a:ea typeface="+mn-ea"/>
                          <a:cs typeface="Times New Roman" panose="02020603050405020304"/>
                        </a:rPr>
                        <a:t>k</a:t>
                      </a:r>
                      <a:r>
                        <a:rPr lang="en-US" altLang="zh-CN" sz="2400" kern="100" baseline="-25000" dirty="0" smtClean="0">
                          <a:effectLst/>
                          <a:latin typeface="+mn-lt"/>
                          <a:ea typeface="+mn-ea"/>
                          <a:cs typeface="Times New Roman" panose="02020603050405020304"/>
                        </a:rPr>
                        <a:t>3</a:t>
                      </a:r>
                      <a:r>
                        <a:rPr lang="en-US" altLang="zh-CN" sz="2400" kern="100" dirty="0" smtClean="0">
                          <a:effectLst/>
                          <a:latin typeface="+mn-lt"/>
                          <a:ea typeface="+mn-ea"/>
                          <a:cs typeface="Times New Roman" panose="02020603050405020304"/>
                        </a:rPr>
                        <a:t> </a:t>
                      </a:r>
                      <a:endParaRPr lang="zh-CN" altLang="zh-CN" sz="2400" kern="100" dirty="0">
                        <a:effectLst/>
                        <a:latin typeface="等线" panose="02010600030101010101" charset="-122"/>
                        <a:ea typeface="等线" panose="02010600030101010101"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dirty="0" smtClean="0">
                          <a:effectLst/>
                          <a:latin typeface="+mn-lt"/>
                          <a:ea typeface="+mn-ea"/>
                          <a:cs typeface="Times New Roman" panose="02020603050405020304"/>
                        </a:rPr>
                        <a:t>t</a:t>
                      </a:r>
                      <a:r>
                        <a:rPr lang="en-US" altLang="zh-CN" sz="2400" kern="100" baseline="-25000" dirty="0" smtClean="0">
                          <a:effectLst/>
                          <a:latin typeface="+mn-lt"/>
                          <a:ea typeface="+mn-ea"/>
                          <a:cs typeface="Times New Roman" panose="02020603050405020304"/>
                        </a:rPr>
                        <a:t>5</a:t>
                      </a:r>
                      <a:endParaRPr lang="en-US" altLang="zh-CN" sz="2400" kern="100" baseline="-25000" dirty="0" smtClean="0">
                        <a:effectLst/>
                        <a:latin typeface="+mn-lt"/>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panose="020F0502020204030204"/>
                          <a:ea typeface="宋体" panose="02010600030101010101" pitchFamily="2" charset="-122"/>
                          <a:cs typeface="Times New Roman" panose="02020603050405020304"/>
                        </a:rPr>
                        <a:t>美国记者亲身体验中日韩俄高铁</a:t>
                      </a:r>
                      <a:r>
                        <a:rPr lang="zh-CN" sz="2400" kern="100" dirty="0">
                          <a:effectLst/>
                          <a:latin typeface="等线" panose="02010600030101010101" charset="-122"/>
                          <a:ea typeface="Calibri" panose="020F0502020204030204"/>
                          <a:cs typeface="Times New Roman" panose="02020603050405020304"/>
                        </a:rPr>
                        <a:t> </a:t>
                      </a:r>
                      <a:r>
                        <a:rPr lang="zh-CN" sz="2400" kern="100" dirty="0">
                          <a:effectLst/>
                          <a:latin typeface="Calibri" panose="020F0502020204030204"/>
                          <a:ea typeface="宋体" panose="02010600030101010101" pitchFamily="2" charset="-122"/>
                          <a:cs typeface="Times New Roman" panose="02020603050405020304"/>
                        </a:rPr>
                        <a:t>中国不仅舒服速度还快</a:t>
                      </a:r>
                      <a:endParaRPr lang="zh-CN" sz="32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650">
                <a:tc v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dirty="0" smtClean="0">
                          <a:effectLst/>
                          <a:latin typeface="+mn-lt"/>
                          <a:ea typeface="+mn-ea"/>
                          <a:cs typeface="Times New Roman" panose="02020603050405020304"/>
                        </a:rPr>
                        <a:t>t</a:t>
                      </a:r>
                      <a:r>
                        <a:rPr lang="en-US" altLang="zh-CN" sz="2400" kern="100" baseline="-25000" dirty="0" smtClean="0">
                          <a:effectLst/>
                          <a:latin typeface="+mn-lt"/>
                          <a:ea typeface="+mn-ea"/>
                          <a:cs typeface="Times New Roman" panose="02020603050405020304"/>
                        </a:rPr>
                        <a:t>8</a:t>
                      </a:r>
                      <a:endParaRPr lang="en-US" altLang="zh-CN" sz="2400" kern="100" baseline="-25000" dirty="0" smtClean="0">
                        <a:effectLst/>
                        <a:latin typeface="+mn-lt"/>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panose="020F0502020204030204"/>
                          <a:ea typeface="宋体" panose="02010600030101010101" pitchFamily="2" charset="-122"/>
                          <a:cs typeface="Times New Roman" panose="02020603050405020304"/>
                        </a:rPr>
                        <a:t>中国高铁递出“国家名片”中国创新让世界共享</a:t>
                      </a:r>
                      <a:endParaRPr lang="zh-CN" sz="32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118">
                <a:tc v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00" dirty="0" smtClean="0">
                          <a:effectLst/>
                          <a:latin typeface="+mn-lt"/>
                          <a:ea typeface="+mn-ea"/>
                          <a:cs typeface="Times New Roman" panose="02020603050405020304"/>
                        </a:rPr>
                        <a:t>t</a:t>
                      </a:r>
                      <a:r>
                        <a:rPr lang="en-US" altLang="zh-CN" sz="2400" kern="100" baseline="-25000" dirty="0" smtClean="0">
                          <a:effectLst/>
                          <a:latin typeface="+mn-lt"/>
                          <a:ea typeface="+mn-ea"/>
                          <a:cs typeface="Times New Roman" panose="02020603050405020304"/>
                        </a:rPr>
                        <a:t>9</a:t>
                      </a:r>
                      <a:endParaRPr lang="en-US" altLang="zh-CN" sz="2400" kern="100" baseline="-25000" dirty="0" smtClean="0">
                        <a:effectLst/>
                        <a:latin typeface="+mn-lt"/>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panose="020F0502020204030204"/>
                          <a:ea typeface="宋体" panose="02010600030101010101" pitchFamily="2" charset="-122"/>
                          <a:cs typeface="Times New Roman" panose="02020603050405020304"/>
                        </a:rPr>
                        <a:t>从高铁速度感受中国发展强劲脉搏</a:t>
                      </a:r>
                      <a:endParaRPr lang="zh-CN" sz="32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1900364" y="159941"/>
            <a:ext cx="916515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K-means</a:t>
            </a:r>
            <a:r>
              <a:rPr lang="zh-CN" altLang="en-US" sz="3800" dirty="0">
                <a:sym typeface="+mn-lt"/>
              </a:rPr>
              <a:t>算法</a:t>
            </a:r>
            <a:endParaRPr lang="zh-CN" altLang="en-US" sz="3800" dirty="0">
              <a:sym typeface="+mn-lt"/>
            </a:endParaRPr>
          </a:p>
        </p:txBody>
      </p:sp>
      <p:sp>
        <p:nvSpPr>
          <p:cNvPr id="3" name="矩形 2"/>
          <p:cNvSpPr/>
          <p:nvPr/>
        </p:nvSpPr>
        <p:spPr>
          <a:xfrm>
            <a:off x="524719" y="1096045"/>
            <a:ext cx="11089232" cy="3600986"/>
          </a:xfrm>
          <a:prstGeom prst="rect">
            <a:avLst/>
          </a:prstGeom>
        </p:spPr>
        <p:txBody>
          <a:bodyPr wrap="square">
            <a:spAutoFit/>
          </a:bodyPr>
          <a:lstStyle/>
          <a:p>
            <a:pPr marL="457200" indent="-457200">
              <a:spcBef>
                <a:spcPts val="0"/>
              </a:spcBef>
              <a:buClr>
                <a:srgbClr val="538CD5"/>
              </a:buClr>
              <a:buFont typeface="Wingdings" panose="05000000000000000000" pitchFamily="2" charset="2"/>
              <a:buChar char="p"/>
            </a:pPr>
            <a:r>
              <a:rPr lang="en-US" altLang="zh-CN" sz="32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K-means</a:t>
            </a:r>
            <a:r>
              <a:rPr lang="zh-CN" altLang="en-US" sz="32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算法总结</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457200">
              <a:spcBef>
                <a:spcPts val="0"/>
              </a:spcBef>
              <a:buClr>
                <a:srgbClr val="538CD5"/>
              </a:buClr>
              <a:buFont typeface="Wingdings" panose="05000000000000000000" pitchFamily="2" charset="2"/>
              <a:buChar char="n"/>
            </a:pP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优点：</a:t>
            </a:r>
            <a:endParaRPr lang="en-US" altLang="zh-CN"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算法简单、易于理解、实现</a:t>
            </a:r>
            <a:r>
              <a:rPr lang="zh-CN" altLang="en-US" sz="2800" dirty="0" smtClean="0">
                <a:latin typeface="微软雅黑" panose="020B0503020204020204" pitchFamily="34" charset="-122"/>
                <a:ea typeface="微软雅黑" panose="020B0503020204020204" pitchFamily="34" charset="-122"/>
              </a:rPr>
              <a:t>方便</a:t>
            </a:r>
            <a:endParaRPr lang="en-US" altLang="zh-CN" sz="2800" dirty="0" smtClean="0">
              <a:latin typeface="微软雅黑" panose="020B0503020204020204" pitchFamily="34" charset="-122"/>
              <a:ea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en-US" sz="2800" dirty="0" smtClean="0">
                <a:latin typeface="微软雅黑" panose="020B0503020204020204" pitchFamily="34" charset="-122"/>
                <a:ea typeface="微软雅黑" panose="020B0503020204020204" pitchFamily="34" charset="-122"/>
              </a:rPr>
              <a:t>内存</a:t>
            </a:r>
            <a:r>
              <a:rPr lang="zh-CN" altLang="en-US" sz="2800" dirty="0">
                <a:latin typeface="微软雅黑" panose="020B0503020204020204" pitchFamily="34" charset="-122"/>
                <a:ea typeface="微软雅黑" panose="020B0503020204020204" pitchFamily="34" charset="-122"/>
              </a:rPr>
              <a:t>使用率低</a:t>
            </a:r>
            <a:r>
              <a:rPr lang="zh-CN" altLang="zh-CN" sz="2800" dirty="0" smtClean="0">
                <a:latin typeface="微软雅黑" panose="020B0503020204020204" pitchFamily="34" charset="-122"/>
                <a:ea typeface="微软雅黑" panose="020B0503020204020204" pitchFamily="34" charset="-122"/>
              </a:rPr>
              <a:t>输出</a:t>
            </a:r>
            <a:r>
              <a:rPr lang="zh-CN" altLang="en-US" sz="2800" dirty="0" smtClean="0">
                <a:latin typeface="微软雅黑" panose="020B0503020204020204" pitchFamily="34" charset="-122"/>
                <a:ea typeface="微软雅黑" panose="020B0503020204020204" pitchFamily="34" charset="-122"/>
              </a:rPr>
              <a:t>、</a:t>
            </a:r>
            <a:r>
              <a:rPr lang="zh-CN" altLang="zh-CN" sz="2800" dirty="0" smtClean="0">
                <a:latin typeface="微软雅黑" panose="020B0503020204020204" pitchFamily="34" charset="-122"/>
                <a:ea typeface="微软雅黑" panose="020B0503020204020204" pitchFamily="34" charset="-122"/>
              </a:rPr>
              <a:t>结果</a:t>
            </a:r>
            <a:r>
              <a:rPr lang="zh-CN" altLang="zh-CN" sz="2800" dirty="0">
                <a:latin typeface="微软雅黑" panose="020B0503020204020204" pitchFamily="34" charset="-122"/>
                <a:ea typeface="微软雅黑" panose="020B0503020204020204" pitchFamily="34" charset="-122"/>
              </a:rPr>
              <a:t>易于</a:t>
            </a:r>
            <a:r>
              <a:rPr lang="zh-CN" altLang="zh-CN" sz="2800" dirty="0" smtClean="0">
                <a:latin typeface="微软雅黑" panose="020B0503020204020204" pitchFamily="34" charset="-122"/>
                <a:ea typeface="微软雅黑" panose="020B0503020204020204" pitchFamily="34" charset="-122"/>
              </a:rPr>
              <a:t>理解</a:t>
            </a:r>
            <a:endParaRPr lang="en-US" altLang="zh-CN" sz="2800" dirty="0" smtClean="0">
              <a:latin typeface="微软雅黑" panose="020B0503020204020204" pitchFamily="34" charset="-122"/>
              <a:ea typeface="微软雅黑" panose="020B0503020204020204" pitchFamily="34" charset="-122"/>
            </a:endParaRPr>
          </a:p>
          <a:p>
            <a:pPr marL="914400" lvl="1" indent="-457200">
              <a:spcBef>
                <a:spcPts val="0"/>
              </a:spcBef>
              <a:buClr>
                <a:srgbClr val="538CD5"/>
              </a:buClr>
              <a:buFont typeface="Wingdings" panose="05000000000000000000" pitchFamily="2" charset="2"/>
              <a:buChar char="n"/>
            </a:pP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缺点：</a:t>
            </a:r>
            <a:endParaRPr lang="en-US" altLang="zh-CN"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初始聚类中心和聚类</a:t>
            </a: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数随机</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选取</a:t>
            </a: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的盲目性在</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很大程度上降低了算法的</a:t>
            </a: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有效性</a:t>
            </a:r>
            <a:endParaRPr lang="en-US" altLang="zh-CN"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557020" lvl="2" indent="-457200">
              <a:spcBef>
                <a:spcPts val="0"/>
              </a:spcBef>
              <a:buClr>
                <a:srgbClr val="538CD5"/>
              </a:buClr>
              <a:buFont typeface="Wingdings" panose="05000000000000000000" pitchFamily="2" charset="2"/>
              <a:buChar char="Ø"/>
            </a:pPr>
            <a:r>
              <a:rPr lang="zh-CN" alt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当数据有</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噪声和孤立点时，算法变得不稳定</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0" dur="500"/>
                                        <p:tgtEl>
                                          <p:spTgt spid="3">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p:cNvSpPr>
            <a:spLocks noGrp="1" noChangeArrowheads="1"/>
          </p:cNvSpPr>
          <p:nvPr>
            <p:ph idx="4294967295"/>
          </p:nvPr>
        </p:nvSpPr>
        <p:spPr>
          <a:xfrm>
            <a:off x="596727" y="1168053"/>
            <a:ext cx="11572875" cy="4440238"/>
          </a:xfrm>
        </p:spPr>
        <p:txBody>
          <a:bodyPr>
            <a:normAutofit/>
          </a:bodyPr>
          <a:lstStyle/>
          <a:p>
            <a:pPr marL="430530" indent="457200" algn="l">
              <a:lnSpc>
                <a:spcPct val="100000"/>
              </a:lnSpc>
              <a:buClr>
                <a:srgbClr val="538CD5"/>
              </a:buClr>
              <a:buFont typeface="Wingdings" panose="05000000000000000000" pitchFamily="2" charset="2"/>
              <a:buChar char="n"/>
            </a:pPr>
            <a:r>
              <a:rPr lang="zh-CN" altLang="en-US" sz="3200" dirty="0" smtClean="0">
                <a:latin typeface="微软雅黑" panose="020B0503020204020204" pitchFamily="34" charset="-122"/>
                <a:ea typeface="微软雅黑" panose="020B0503020204020204" pitchFamily="34" charset="-122"/>
              </a:rPr>
              <a:t>K</a:t>
            </a:r>
            <a:r>
              <a:rPr lang="zh-CN" altLang="en-US" sz="3200" dirty="0">
                <a:latin typeface="微软雅黑" panose="020B0503020204020204" pitchFamily="34" charset="-122"/>
                <a:ea typeface="微软雅黑" panose="020B0503020204020204" pitchFamily="34" charset="-122"/>
              </a:rPr>
              <a:t>-MEDOIDS</a:t>
            </a:r>
            <a:endParaRPr lang="zh-CN" altLang="en-US" sz="3200" dirty="0">
              <a:latin typeface="微软雅黑" panose="020B0503020204020204" pitchFamily="34" charset="-122"/>
              <a:ea typeface="微软雅黑" panose="020B0503020204020204" pitchFamily="34" charset="-122"/>
            </a:endParaRPr>
          </a:p>
          <a:p>
            <a:pPr marL="932815" lvl="1" indent="457200" algn="l">
              <a:lnSpc>
                <a:spcPct val="100000"/>
              </a:lnSpc>
              <a:buClr>
                <a:srgbClr val="538CD5"/>
              </a:buClr>
              <a:buFont typeface="Wingdings" panose="05000000000000000000" pitchFamily="2" charset="2"/>
              <a:buChar char="n"/>
            </a:pPr>
            <a:r>
              <a:rPr lang="zh-CN" altLang="en-US" sz="3200" dirty="0">
                <a:latin typeface="微软雅黑" panose="020B0503020204020204" pitchFamily="34" charset="-122"/>
                <a:ea typeface="微软雅黑" panose="020B0503020204020204" pitchFamily="34" charset="-122"/>
              </a:rPr>
              <a:t>对K-Means改进：选取一个对象叫做mediod来代替上面的中心的作用，这样的一个medoid就标识了这个类</a:t>
            </a:r>
            <a:endParaRPr lang="zh-CN" altLang="en-US" sz="3200" dirty="0">
              <a:latin typeface="微软雅黑" panose="020B0503020204020204" pitchFamily="34" charset="-122"/>
              <a:ea typeface="微软雅黑" panose="020B0503020204020204" pitchFamily="34" charset="-122"/>
            </a:endParaRPr>
          </a:p>
          <a:p>
            <a:pPr marL="1435100" lvl="2" indent="457200" algn="l">
              <a:lnSpc>
                <a:spcPct val="100000"/>
              </a:lnSpc>
              <a:buClr>
                <a:srgbClr val="538CD5"/>
              </a:buClr>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在K-means中，中心点取为当前cluster中所有数据点的平均值</a:t>
            </a:r>
            <a:endParaRPr lang="zh-CN" altLang="en-US" sz="2400" dirty="0">
              <a:latin typeface="微软雅黑" panose="020B0503020204020204" pitchFamily="34" charset="-122"/>
              <a:ea typeface="微软雅黑" panose="020B0503020204020204" pitchFamily="34" charset="-122"/>
            </a:endParaRPr>
          </a:p>
          <a:p>
            <a:pPr marL="1435100" lvl="2" indent="457200" algn="l">
              <a:lnSpc>
                <a:spcPct val="100000"/>
              </a:lnSpc>
              <a:buClr>
                <a:srgbClr val="538CD5"/>
              </a:buClr>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在 K-medoids算法中，从当前cluster 中选取这样一个点——它到其他所有（当前cluster中的）点的距离之和最小——作为中心点</a:t>
            </a:r>
            <a:endParaRPr lang="zh-CN" altLang="en-US" sz="2400" dirty="0">
              <a:latin typeface="微软雅黑" panose="020B0503020204020204" pitchFamily="34" charset="-122"/>
              <a:ea typeface="微软雅黑" panose="020B0503020204020204" pitchFamily="34" charset="-122"/>
            </a:endParaRPr>
          </a:p>
        </p:txBody>
      </p:sp>
      <p:sp>
        <p:nvSpPr>
          <p:cNvPr id="4" name="文本框 64"/>
          <p:cNvSpPr txBox="1"/>
          <p:nvPr/>
        </p:nvSpPr>
        <p:spPr>
          <a:xfrm>
            <a:off x="1388815" y="159941"/>
            <a:ext cx="9812769"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a:t>
            </a:r>
            <a:r>
              <a:rPr lang="en-US" altLang="zh-CN" sz="4000" dirty="0" smtClean="0"/>
              <a:t>K-</a:t>
            </a:r>
            <a:r>
              <a:rPr lang="en-US" altLang="zh-CN" sz="4000" dirty="0" err="1" smtClean="0"/>
              <a:t>Medoids</a:t>
            </a:r>
            <a:r>
              <a:rPr lang="zh-CN" altLang="en-US" sz="3800" dirty="0" smtClean="0">
                <a:sym typeface="+mn-lt"/>
              </a:rPr>
              <a:t>算</a:t>
            </a:r>
            <a:r>
              <a:rPr lang="zh-CN" altLang="en-US" sz="3800" dirty="0">
                <a:sym typeface="+mn-lt"/>
              </a:rPr>
              <a:t>法</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p:cNvSpPr>
            <a:spLocks noGrp="1" noChangeArrowheads="1"/>
          </p:cNvSpPr>
          <p:nvPr>
            <p:ph idx="4294967295"/>
          </p:nvPr>
        </p:nvSpPr>
        <p:spPr>
          <a:xfrm>
            <a:off x="895350" y="550863"/>
            <a:ext cx="11963400" cy="4440237"/>
          </a:xfrm>
        </p:spPr>
        <p:txBody>
          <a:bodyPr>
            <a:normAutofit lnSpcReduction="10000"/>
          </a:bodyPr>
          <a:lstStyle/>
          <a:p>
            <a:pPr marL="430530" indent="-430530" algn="l">
              <a:lnSpc>
                <a:spcPct val="80000"/>
              </a:lnSpc>
              <a:buClr>
                <a:srgbClr val="538CD5"/>
              </a:buClr>
              <a:buFont typeface="Wingdings" panose="05000000000000000000" pitchFamily="2" charset="2"/>
              <a:buChar char="n"/>
            </a:pPr>
            <a:endParaRPr lang="zh-CN" altLang="en-US" sz="1300" dirty="0"/>
          </a:p>
          <a:p>
            <a:pPr marL="358775" indent="-358775" algn="l">
              <a:lnSpc>
                <a:spcPct val="80000"/>
              </a:lnSpc>
              <a:buClr>
                <a:srgbClr val="538CD5"/>
              </a:buClr>
              <a:buFont typeface="Wingdings" panose="05000000000000000000" pitchFamily="2" charset="2"/>
              <a:buChar char="n"/>
            </a:pPr>
            <a:r>
              <a:rPr lang="en-US" altLang="zh-CN" sz="2300" dirty="0" smtClean="0">
                <a:latin typeface="微软雅黑" panose="020B0503020204020204" pitchFamily="34" charset="-122"/>
                <a:ea typeface="微软雅黑" panose="020B0503020204020204" pitchFamily="34" charset="-122"/>
              </a:rPr>
              <a:t>GMM</a:t>
            </a:r>
            <a:endParaRPr lang="en-US" altLang="zh-CN" sz="23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将</a:t>
            </a:r>
            <a:r>
              <a:rPr lang="en-US" altLang="zh-CN" sz="2000" dirty="0" smtClean="0">
                <a:latin typeface="微软雅黑" panose="020B0503020204020204" pitchFamily="34" charset="-122"/>
                <a:ea typeface="微软雅黑" panose="020B0503020204020204" pitchFamily="34" charset="-122"/>
              </a:rPr>
              <a:t>k</a:t>
            </a:r>
            <a:r>
              <a:rPr lang="zh-CN" altLang="en-US" sz="2000" dirty="0" smtClean="0">
                <a:latin typeface="微软雅黑" panose="020B0503020204020204" pitchFamily="34" charset="-122"/>
                <a:ea typeface="微软雅黑" panose="020B0503020204020204" pitchFamily="34" charset="-122"/>
              </a:rPr>
              <a:t>个高斯模型混合在一起，每个点出现的概率是几个高斯混合的结果</a:t>
            </a:r>
            <a:endParaRPr lang="en-US" altLang="zh-CN" sz="20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假设有</a:t>
            </a:r>
            <a:r>
              <a:rPr lang="en-US" altLang="zh-CN" sz="2000" dirty="0" smtClean="0">
                <a:latin typeface="微软雅黑" panose="020B0503020204020204" pitchFamily="34" charset="-122"/>
                <a:ea typeface="微软雅黑" panose="020B0503020204020204" pitchFamily="34" charset="-122"/>
              </a:rPr>
              <a:t>K</a:t>
            </a:r>
            <a:r>
              <a:rPr lang="zh-CN" altLang="en-US" sz="2000" dirty="0" smtClean="0">
                <a:latin typeface="微软雅黑" panose="020B0503020204020204" pitchFamily="34" charset="-122"/>
                <a:ea typeface="微软雅黑" panose="020B0503020204020204" pitchFamily="34" charset="-122"/>
              </a:rPr>
              <a:t>个高斯分布，每个高斯对数据点的影响因子为</a:t>
            </a:r>
            <a:r>
              <a:rPr lang="en-US" altLang="zh-CN" sz="2000" dirty="0" err="1" smtClean="0">
                <a:latin typeface="微软雅黑" panose="020B0503020204020204" pitchFamily="34" charset="-122"/>
                <a:ea typeface="微软雅黑" panose="020B0503020204020204" pitchFamily="34" charset="-122"/>
              </a:rPr>
              <a:t>πk</a:t>
            </a:r>
            <a:r>
              <a:rPr lang="zh-CN" altLang="en-US" sz="2000" dirty="0" smtClean="0">
                <a:latin typeface="微软雅黑" panose="020B0503020204020204" pitchFamily="34" charset="-122"/>
                <a:ea typeface="微软雅黑" panose="020B0503020204020204" pitchFamily="34" charset="-122"/>
              </a:rPr>
              <a:t>，数据点为</a:t>
            </a:r>
            <a:r>
              <a:rPr lang="en-US" altLang="zh-CN" sz="2000" dirty="0" smtClean="0">
                <a:latin typeface="微软雅黑" panose="020B0503020204020204" pitchFamily="34" charset="-122"/>
                <a:ea typeface="微软雅黑" panose="020B0503020204020204" pitchFamily="34" charset="-122"/>
              </a:rPr>
              <a:t>x</a:t>
            </a:r>
            <a:r>
              <a:rPr lang="zh-CN" altLang="en-US" sz="2000" dirty="0" smtClean="0">
                <a:latin typeface="微软雅黑" panose="020B0503020204020204" pitchFamily="34" charset="-122"/>
                <a:ea typeface="微软雅黑" panose="020B0503020204020204" pitchFamily="34" charset="-122"/>
              </a:rPr>
              <a:t>，高斯参数为</a:t>
            </a:r>
            <a:r>
              <a:rPr lang="en-US" altLang="zh-CN" sz="2000" dirty="0" smtClean="0">
                <a:latin typeface="微软雅黑" panose="020B0503020204020204" pitchFamily="34" charset="-122"/>
                <a:ea typeface="微软雅黑" panose="020B0503020204020204" pitchFamily="34" charset="-122"/>
              </a:rPr>
              <a:t>theta</a:t>
            </a:r>
            <a:endParaRPr lang="en-US" altLang="zh-CN" sz="20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endParaRPr lang="en-US" altLang="zh-CN" sz="18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endParaRPr lang="en-US" altLang="zh-CN" sz="18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endParaRPr lang="en-US" altLang="zh-CN" sz="18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endParaRPr lang="en-US" altLang="zh-CN" sz="18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endParaRPr lang="en-US" altLang="zh-CN" sz="18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endParaRPr lang="en-US" altLang="zh-CN" sz="18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endParaRPr lang="en-US" altLang="zh-CN" sz="18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endParaRPr lang="en-US" altLang="zh-CN" sz="18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endParaRPr lang="en-US" altLang="zh-CN" sz="18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r>
              <a:rPr lang="en-US" altLang="zh-CN" sz="2000" dirty="0" smtClean="0">
                <a:latin typeface="微软雅黑" panose="020B0503020204020204" pitchFamily="34" charset="-122"/>
                <a:ea typeface="微软雅黑" panose="020B0503020204020204" pitchFamily="34" charset="-122"/>
              </a:rPr>
              <a:t>EM</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expectation maximization</a:t>
            </a:r>
            <a:r>
              <a:rPr lang="zh-CN" altLang="en-US" sz="2000" dirty="0" smtClean="0">
                <a:latin typeface="微软雅黑" panose="020B0503020204020204" pitchFamily="34" charset="-122"/>
                <a:ea typeface="微软雅黑" panose="020B0503020204020204" pitchFamily="34" charset="-122"/>
              </a:rPr>
              <a:t>）算法对产生样本数据的最大似然实现各个高斯模型估计</a:t>
            </a:r>
            <a:endParaRPr lang="en-US" altLang="zh-CN" sz="20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r>
              <a:rPr lang="en-US" altLang="zh-CN" sz="2000" dirty="0" smtClean="0">
                <a:latin typeface="微软雅黑" panose="020B0503020204020204" pitchFamily="34" charset="-122"/>
                <a:ea typeface="微软雅黑" panose="020B0503020204020204" pitchFamily="34" charset="-122"/>
              </a:rPr>
              <a:t>GMM</a:t>
            </a:r>
            <a:r>
              <a:rPr lang="zh-CN" altLang="en-US" sz="2000" dirty="0" smtClean="0">
                <a:latin typeface="微软雅黑" panose="020B0503020204020204" pitchFamily="34" charset="-122"/>
                <a:ea typeface="微软雅黑" panose="020B0503020204020204" pitchFamily="34" charset="-122"/>
              </a:rPr>
              <a:t>可以给出每个数据属于各个类型的概率，可以对</a:t>
            </a:r>
            <a:r>
              <a:rPr lang="en-US" altLang="zh-CN" sz="2000" dirty="0" smtClean="0">
                <a:latin typeface="微软雅黑" panose="020B0503020204020204" pitchFamily="34" charset="-122"/>
                <a:ea typeface="微软雅黑" panose="020B0503020204020204" pitchFamily="34" charset="-122"/>
              </a:rPr>
              <a:t>non-spherical</a:t>
            </a:r>
            <a:r>
              <a:rPr lang="zh-CN" altLang="en-US" sz="2000" dirty="0" smtClean="0">
                <a:latin typeface="微软雅黑" panose="020B0503020204020204" pitchFamily="34" charset="-122"/>
                <a:ea typeface="微软雅黑" panose="020B0503020204020204" pitchFamily="34" charset="-122"/>
              </a:rPr>
              <a:t>数据进行聚类</a:t>
            </a:r>
            <a:endParaRPr lang="en-US" altLang="zh-CN" sz="2000" dirty="0" smtClean="0">
              <a:latin typeface="微软雅黑" panose="020B0503020204020204" pitchFamily="34" charset="-122"/>
              <a:ea typeface="微软雅黑" panose="020B0503020204020204" pitchFamily="34" charset="-122"/>
            </a:endParaRPr>
          </a:p>
          <a:p>
            <a:pPr marL="932815" lvl="1" indent="-358775" algn="l">
              <a:lnSpc>
                <a:spcPct val="80000"/>
              </a:lnSpc>
              <a:buClr>
                <a:srgbClr val="538CD5"/>
              </a:buClr>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缺点是计算量大，不保证全局最优</a:t>
            </a:r>
            <a:endParaRPr lang="en-US" altLang="zh-CN" sz="2000" dirty="0" smtClean="0">
              <a:latin typeface="微软雅黑" panose="020B0503020204020204" pitchFamily="34" charset="-122"/>
              <a:ea typeface="微软雅黑" panose="020B0503020204020204" pitchFamily="34" charset="-122"/>
            </a:endParaRPr>
          </a:p>
        </p:txBody>
      </p:sp>
      <p:pic>
        <p:nvPicPr>
          <p:cNvPr id="77826" name="Picture 2" descr="http://img.my.csdn.net/uploads/201211/11/1352610465_5206.png"/>
          <p:cNvPicPr>
            <a:picLocks noChangeAspect="1" noChangeArrowheads="1"/>
          </p:cNvPicPr>
          <p:nvPr/>
        </p:nvPicPr>
        <p:blipFill>
          <a:blip r:embed="rId1" cstate="print"/>
          <a:srcRect/>
          <a:stretch>
            <a:fillRect/>
          </a:stretch>
        </p:blipFill>
        <p:spPr bwMode="auto">
          <a:xfrm>
            <a:off x="912909" y="4954014"/>
            <a:ext cx="3896353" cy="2231425"/>
          </a:xfrm>
          <a:prstGeom prst="rect">
            <a:avLst/>
          </a:prstGeom>
          <a:noFill/>
        </p:spPr>
      </p:pic>
      <p:pic>
        <p:nvPicPr>
          <p:cNvPr id="77828" name="Picture 4" descr="http://img.my.csdn.net/uploads/201211/11/1352610432_4755.jpg"/>
          <p:cNvPicPr>
            <a:picLocks noChangeAspect="1" noChangeArrowheads="1"/>
          </p:cNvPicPr>
          <p:nvPr/>
        </p:nvPicPr>
        <p:blipFill>
          <a:blip r:embed="rId2" cstate="print"/>
          <a:srcRect/>
          <a:stretch>
            <a:fillRect/>
          </a:stretch>
        </p:blipFill>
        <p:spPr bwMode="auto">
          <a:xfrm>
            <a:off x="7239431" y="4990703"/>
            <a:ext cx="5062852" cy="2241947"/>
          </a:xfrm>
          <a:prstGeom prst="rect">
            <a:avLst/>
          </a:prstGeom>
          <a:noFill/>
        </p:spPr>
      </p:pic>
      <p:pic>
        <p:nvPicPr>
          <p:cNvPr id="77830" name="Picture 6" descr="http://img.my.csdn.net/uploads/201211/11/1352610561_2090.jpg"/>
          <p:cNvPicPr>
            <a:picLocks noChangeAspect="1" noChangeArrowheads="1"/>
          </p:cNvPicPr>
          <p:nvPr/>
        </p:nvPicPr>
        <p:blipFill>
          <a:blip r:embed="rId3" cstate="print"/>
          <a:srcRect/>
          <a:stretch>
            <a:fillRect/>
          </a:stretch>
        </p:blipFill>
        <p:spPr bwMode="auto">
          <a:xfrm>
            <a:off x="2396927" y="1672109"/>
            <a:ext cx="6480450" cy="2301730"/>
          </a:xfrm>
          <a:prstGeom prst="rect">
            <a:avLst/>
          </a:prstGeom>
          <a:noFill/>
        </p:spPr>
      </p:pic>
      <p:sp>
        <p:nvSpPr>
          <p:cNvPr id="8" name="右箭头 7"/>
          <p:cNvSpPr/>
          <p:nvPr/>
        </p:nvSpPr>
        <p:spPr bwMode="auto">
          <a:xfrm>
            <a:off x="5214290" y="5818545"/>
            <a:ext cx="1721370" cy="511107"/>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14803" tIns="57401" rIns="114803" bIns="57401" numCol="1" rtlCol="0" anchor="t" anchorCtr="0" compatLnSpc="1"/>
          <a:lstStyle/>
          <a:p>
            <a:pPr defTabSz="1148080"/>
            <a:endParaRPr lang="zh-CN" altLang="en-US" sz="2300" dirty="0" smtClean="0">
              <a:solidFill>
                <a:schemeClr val="tx1"/>
              </a:solidFill>
              <a:latin typeface="Arial" panose="020B0604020202020204" pitchFamily="34" charset="0"/>
              <a:ea typeface="宋体" panose="02010600030101010101" pitchFamily="2" charset="-122"/>
            </a:endParaRPr>
          </a:p>
        </p:txBody>
      </p:sp>
      <p:sp>
        <p:nvSpPr>
          <p:cNvPr id="10" name="文本框 64"/>
          <p:cNvSpPr txBox="1"/>
          <p:nvPr/>
        </p:nvSpPr>
        <p:spPr>
          <a:xfrm>
            <a:off x="308695" y="87933"/>
            <a:ext cx="10604653"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a:t>
            </a:r>
            <a:r>
              <a:rPr lang="zh-CN" altLang="en-US" sz="4000" dirty="0" smtClean="0"/>
              <a:t>高斯混合模型</a:t>
            </a:r>
            <a:r>
              <a:rPr lang="en-US" altLang="zh-CN" sz="4000" dirty="0" smtClean="0"/>
              <a:t>GMM</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1272797"/>
            <a:ext cx="11787188" cy="36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eaLnBrk="1" hangingPunct="1">
              <a:buFont typeface="Wingdings" panose="05000000000000000000" pitchFamily="2" charset="2"/>
              <a:buChar char="p"/>
              <a:defRPr/>
            </a:pPr>
            <a:r>
              <a:rPr lang="zh-CN" altLang="en-US" sz="3200" dirty="0">
                <a:latin typeface="微软雅黑" panose="020B0503020204020204" pitchFamily="34" charset="-122"/>
                <a:ea typeface="微软雅黑" panose="020B0503020204020204" pitchFamily="34" charset="-122"/>
              </a:rPr>
              <a:t>在</a:t>
            </a:r>
            <a:r>
              <a:rPr lang="en-US" altLang="zh-CN" sz="3200" dirty="0">
                <a:latin typeface="微软雅黑" panose="020B0503020204020204" pitchFamily="34" charset="-122"/>
                <a:ea typeface="微软雅黑" panose="020B0503020204020204" pitchFamily="34" charset="-122"/>
              </a:rPr>
              <a:t>20</a:t>
            </a:r>
            <a:r>
              <a:rPr lang="zh-CN" altLang="en-US" sz="3200" dirty="0">
                <a:latin typeface="微软雅黑" panose="020B0503020204020204" pitchFamily="34" charset="-122"/>
                <a:ea typeface="微软雅黑" panose="020B0503020204020204" pitchFamily="34" charset="-122"/>
              </a:rPr>
              <a:t>世纪</a:t>
            </a:r>
            <a:r>
              <a:rPr lang="en-US" altLang="zh-CN" sz="3200" dirty="0">
                <a:latin typeface="微软雅黑" panose="020B0503020204020204" pitchFamily="34" charset="-122"/>
                <a:ea typeface="微软雅黑" panose="020B0503020204020204" pitchFamily="34" charset="-122"/>
              </a:rPr>
              <a:t>50</a:t>
            </a:r>
            <a:r>
              <a:rPr lang="zh-CN" altLang="en-US" sz="3200" dirty="0">
                <a:latin typeface="微软雅黑" panose="020B0503020204020204" pitchFamily="34" charset="-122"/>
                <a:ea typeface="微软雅黑" panose="020B0503020204020204" pitchFamily="34" charset="-122"/>
              </a:rPr>
              <a:t>年代中叶到</a:t>
            </a:r>
            <a:r>
              <a:rPr lang="en-US" altLang="zh-CN" sz="3200" dirty="0">
                <a:latin typeface="微软雅黑" panose="020B0503020204020204" pitchFamily="34" charset="-122"/>
                <a:ea typeface="微软雅黑" panose="020B0503020204020204" pitchFamily="34" charset="-122"/>
              </a:rPr>
              <a:t>60</a:t>
            </a:r>
            <a:r>
              <a:rPr lang="zh-CN" altLang="en-US" sz="3200" dirty="0">
                <a:latin typeface="微软雅黑" panose="020B0503020204020204" pitchFamily="34" charset="-122"/>
                <a:ea typeface="微软雅黑" panose="020B0503020204020204" pitchFamily="34" charset="-122"/>
              </a:rPr>
              <a:t>年代中叶，属于</a:t>
            </a:r>
            <a:r>
              <a:rPr lang="zh-CN" altLang="en-US" sz="3200" dirty="0">
                <a:solidFill>
                  <a:srgbClr val="FF0000"/>
                </a:solidFill>
                <a:latin typeface="微软雅黑" panose="020B0503020204020204" pitchFamily="34" charset="-122"/>
                <a:ea typeface="微软雅黑" panose="020B0503020204020204" pitchFamily="34" charset="-122"/>
              </a:rPr>
              <a:t>热烈时期</a:t>
            </a:r>
            <a:r>
              <a:rPr lang="zh-CN" altLang="en-US" sz="3200" dirty="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en-US" sz="2800" dirty="0">
                <a:latin typeface="微软雅黑" panose="020B0503020204020204" pitchFamily="34" charset="-122"/>
                <a:ea typeface="微软雅黑" panose="020B0503020204020204" pitchFamily="34" charset="-122"/>
              </a:rPr>
              <a:t>在这个时期，所研究的是“没有知识”的学习，即“无知”学习；其研究目标是各类自组织系统和自适应系统；其主要研究方法是不断修改系统的控制参数以改进系统的执行能力，不涉及与具体任务有关的知识。</a:t>
            </a:r>
            <a:endParaRPr lang="zh-CN" altLang="en-US" sz="2800" dirty="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en-US" sz="2800" dirty="0">
                <a:latin typeface="微软雅黑" panose="020B0503020204020204" pitchFamily="34" charset="-122"/>
                <a:ea typeface="微软雅黑" panose="020B0503020204020204" pitchFamily="34" charset="-122"/>
              </a:rPr>
              <a:t>指导本阶段研究的理论基础是早在</a:t>
            </a:r>
            <a:r>
              <a:rPr lang="en-US" altLang="zh-CN" sz="2800" dirty="0">
                <a:latin typeface="微软雅黑" panose="020B0503020204020204" pitchFamily="34" charset="-122"/>
                <a:ea typeface="微软雅黑" panose="020B0503020204020204" pitchFamily="34" charset="-122"/>
              </a:rPr>
              <a:t>20</a:t>
            </a:r>
            <a:r>
              <a:rPr lang="zh-CN" altLang="en-US" sz="2800" dirty="0">
                <a:latin typeface="微软雅黑" panose="020B0503020204020204" pitchFamily="34" charset="-122"/>
                <a:ea typeface="微软雅黑" panose="020B0503020204020204" pitchFamily="34" charset="-122"/>
              </a:rPr>
              <a:t>世纪</a:t>
            </a:r>
            <a:r>
              <a:rPr lang="en-US" altLang="zh-CN" sz="2800" dirty="0">
                <a:latin typeface="微软雅黑" panose="020B0503020204020204" pitchFamily="34" charset="-122"/>
                <a:ea typeface="微软雅黑" panose="020B0503020204020204" pitchFamily="34" charset="-122"/>
              </a:rPr>
              <a:t>40</a:t>
            </a:r>
            <a:r>
              <a:rPr lang="zh-CN" altLang="en-US" sz="2800" dirty="0">
                <a:latin typeface="微软雅黑" panose="020B0503020204020204" pitchFamily="34" charset="-122"/>
                <a:ea typeface="微软雅黑" panose="020B0503020204020204" pitchFamily="34" charset="-122"/>
              </a:rPr>
              <a:t>年代就开始研究的神经网络模型。</a:t>
            </a:r>
            <a:endParaRPr lang="zh-CN" altLang="en-US" sz="2800" dirty="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en-US" sz="2800" dirty="0" smtClean="0">
                <a:latin typeface="微软雅黑" panose="020B0503020204020204" pitchFamily="34" charset="-122"/>
                <a:ea typeface="微软雅黑" panose="020B0503020204020204" pitchFamily="34" charset="-122"/>
              </a:rPr>
              <a:t>我国研究了数字识别学习机。</a:t>
            </a:r>
            <a:endParaRPr lang="zh-CN" altLang="en-US" sz="28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5959150"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6.1.2  </a:t>
            </a:r>
            <a:r>
              <a:rPr lang="zh-CN" altLang="en-US" sz="3800" dirty="0" smtClean="0">
                <a:sym typeface="+mn-lt"/>
              </a:rPr>
              <a:t>机器学习的发展历程</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内容占位符 2"/>
          <p:cNvSpPr>
            <a:spLocks noGrp="1" noChangeArrowheads="1"/>
          </p:cNvSpPr>
          <p:nvPr>
            <p:ph idx="4294967295"/>
          </p:nvPr>
        </p:nvSpPr>
        <p:spPr>
          <a:xfrm>
            <a:off x="236687" y="663997"/>
            <a:ext cx="11947525" cy="6922715"/>
          </a:xfrm>
        </p:spPr>
        <p:txBody>
          <a:bodyPr>
            <a:normAutofit fontScale="92500" lnSpcReduction="20000"/>
          </a:bodyPr>
          <a:lstStyle/>
          <a:p>
            <a:pPr marL="430530" indent="-430530" algn="l">
              <a:buClr>
                <a:srgbClr val="538CD5"/>
              </a:buClr>
              <a:buFont typeface="Wingdings" panose="05000000000000000000" pitchFamily="2" charset="2"/>
              <a:buChar char="n"/>
            </a:pPr>
            <a:endParaRPr lang="zh-CN" altLang="en-US" sz="800" dirty="0"/>
          </a:p>
          <a:p>
            <a:pPr marL="430530" indent="-430530" algn="l">
              <a:buClr>
                <a:srgbClr val="538CD5"/>
              </a:buClr>
              <a:buFont typeface="Wingdings" panose="05000000000000000000" pitchFamily="2" charset="2"/>
              <a:buChar char="n"/>
            </a:pPr>
            <a:r>
              <a:rPr lang="zh-CN" altLang="en-US" sz="2500" dirty="0">
                <a:latin typeface="微软雅黑" panose="020B0503020204020204" pitchFamily="34" charset="-122"/>
                <a:ea typeface="微软雅黑" panose="020B0503020204020204" pitchFamily="34" charset="-122"/>
              </a:rPr>
              <a:t>DBSCAN(Density-Based Spatial Clustering of Applications with Noise)</a:t>
            </a:r>
            <a:endParaRPr lang="zh-CN" altLang="en-US" sz="25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n"/>
            </a:pPr>
            <a:r>
              <a:rPr lang="zh-CN" altLang="en-US" sz="2300" dirty="0">
                <a:latin typeface="微软雅黑" panose="020B0503020204020204" pitchFamily="34" charset="-122"/>
                <a:ea typeface="微软雅黑" panose="020B0503020204020204" pitchFamily="34" charset="-122"/>
              </a:rPr>
              <a:t>几个定义：</a:t>
            </a:r>
            <a:endParaRPr lang="zh-CN" altLang="en-US" sz="23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Ε领域：给定对象半径为Ε内的区域称为该对象的Ε领域；</a:t>
            </a:r>
            <a:endParaRPr lang="zh-CN" altLang="en-US" sz="19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核心对象：如果给定对象Ε领域内的样本点数大于等于MinPts，则称该对象为核心对象；</a:t>
            </a:r>
            <a:endParaRPr lang="zh-CN" altLang="en-US" sz="19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直接密度可达：对于样本集合D，如果样本点q在p的Ε领域内，并且p为核心对象，那么对象q从对象p直接密度可达。</a:t>
            </a:r>
            <a:endParaRPr lang="zh-CN" altLang="en-US" sz="19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密度可达：对于样本集合D，给定一串样本点p1,p2….pn，p= p1,q= pn,假如对象pi从pi-1直接密度可达，那么对象q从对象p密度可达。</a:t>
            </a:r>
            <a:endParaRPr lang="zh-CN" altLang="en-US" sz="19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密度相连：存在样本集合D中的一点o，如果对象o到对象p和对象q都是密度可达的，那么p和q密度相联</a:t>
            </a:r>
            <a:endParaRPr lang="zh-CN" altLang="en-US" sz="19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n"/>
            </a:pPr>
            <a:r>
              <a:rPr lang="zh-CN" altLang="en-US" sz="2300" dirty="0">
                <a:latin typeface="微软雅黑" panose="020B0503020204020204" pitchFamily="34" charset="-122"/>
                <a:ea typeface="微软雅黑" panose="020B0503020204020204" pitchFamily="34" charset="-122"/>
              </a:rPr>
              <a:t>DBSCAN目的是找到密度相连对象的最大集合</a:t>
            </a:r>
            <a:endParaRPr lang="zh-CN" altLang="en-US" sz="23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n"/>
            </a:pPr>
            <a:r>
              <a:rPr lang="zh-CN" altLang="en-US" sz="2300" dirty="0">
                <a:latin typeface="微软雅黑" panose="020B0503020204020204" pitchFamily="34" charset="-122"/>
                <a:ea typeface="微软雅黑" panose="020B0503020204020204" pitchFamily="34" charset="-122"/>
              </a:rPr>
              <a:t>DBSCAN算法描述:</a:t>
            </a:r>
            <a:endParaRPr lang="zh-CN" altLang="en-US" sz="23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输入: 包含n个对象的数据库，半径e，最少数目MinPts;</a:t>
            </a:r>
            <a:endParaRPr lang="zh-CN" altLang="en-US" sz="19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输出:所有生成的簇，达到密度要求。</a:t>
            </a:r>
            <a:endParaRPr lang="zh-CN" altLang="en-US" sz="19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(1)Repeat</a:t>
            </a:r>
            <a:endParaRPr lang="zh-CN" altLang="en-US" sz="1900" dirty="0">
              <a:latin typeface="微软雅黑" panose="020B0503020204020204" pitchFamily="34" charset="-122"/>
              <a:ea typeface="微软雅黑" panose="020B0503020204020204" pitchFamily="34" charset="-122"/>
            </a:endParaRPr>
          </a:p>
          <a:p>
            <a:pPr marL="2009140" lvl="3"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(2)从数据库中抽出一个未处理的点；</a:t>
            </a:r>
            <a:endParaRPr lang="zh-CN" altLang="en-US" sz="1900" dirty="0">
              <a:latin typeface="微软雅黑" panose="020B0503020204020204" pitchFamily="34" charset="-122"/>
              <a:ea typeface="微软雅黑" panose="020B0503020204020204" pitchFamily="34" charset="-122"/>
            </a:endParaRPr>
          </a:p>
          <a:p>
            <a:pPr marL="2009140" lvl="3"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(3)IF抽出的点是核心点 THEN 找出所有从该点密度可达的对象，形成一个簇；</a:t>
            </a:r>
            <a:endParaRPr lang="zh-CN" altLang="en-US" sz="1900" dirty="0">
              <a:latin typeface="微软雅黑" panose="020B0503020204020204" pitchFamily="34" charset="-122"/>
              <a:ea typeface="微软雅黑" panose="020B0503020204020204" pitchFamily="34" charset="-122"/>
            </a:endParaRPr>
          </a:p>
          <a:p>
            <a:pPr marL="2009140" lvl="3"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(4)ELSE 抽出的点是边缘点(非核心对象)，跳出本次循环，寻找下一个点；</a:t>
            </a:r>
            <a:endParaRPr lang="zh-CN" altLang="en-US" sz="19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(5)UNTIL 所有的点都被处理</a:t>
            </a:r>
            <a:endParaRPr lang="zh-CN" altLang="en-US" sz="19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n"/>
            </a:pPr>
            <a:r>
              <a:rPr lang="zh-CN" altLang="en-US" sz="2300" dirty="0">
                <a:latin typeface="微软雅黑" panose="020B0503020204020204" pitchFamily="34" charset="-122"/>
                <a:ea typeface="微软雅黑" panose="020B0503020204020204" pitchFamily="34" charset="-122"/>
              </a:rPr>
              <a:t>优点：</a:t>
            </a:r>
            <a:endParaRPr lang="zh-CN" altLang="en-US" sz="23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不需要事先知道要形成的簇类的数量</a:t>
            </a:r>
            <a:endParaRPr lang="zh-CN" altLang="en-US" sz="19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可以发现任意形状的簇类</a:t>
            </a:r>
            <a:endParaRPr lang="zh-CN" altLang="en-US" sz="19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n"/>
            </a:pPr>
            <a:r>
              <a:rPr lang="zh-CN" altLang="en-US" sz="1900" dirty="0">
                <a:latin typeface="微软雅黑" panose="020B0503020204020204" pitchFamily="34" charset="-122"/>
                <a:ea typeface="微软雅黑" panose="020B0503020204020204" pitchFamily="34" charset="-122"/>
              </a:rPr>
              <a:t>能够识别出噪声点</a:t>
            </a:r>
            <a:endParaRPr lang="zh-CN" altLang="en-US" sz="19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n"/>
            </a:pPr>
            <a:r>
              <a:rPr lang="zh-CN" altLang="en-US" sz="2300" dirty="0">
                <a:latin typeface="微软雅黑" panose="020B0503020204020204" pitchFamily="34" charset="-122"/>
                <a:ea typeface="微软雅黑" panose="020B0503020204020204" pitchFamily="34" charset="-122"/>
              </a:rPr>
              <a:t>缺点：不能适应变化的密度</a:t>
            </a:r>
            <a:endParaRPr lang="zh-CN" altLang="en-US" sz="2300" dirty="0">
              <a:latin typeface="微软雅黑" panose="020B0503020204020204" pitchFamily="34" charset="-122"/>
              <a:ea typeface="微软雅黑" panose="020B0503020204020204" pitchFamily="34" charset="-122"/>
            </a:endParaRPr>
          </a:p>
        </p:txBody>
      </p:sp>
      <p:graphicFrame>
        <p:nvGraphicFramePr>
          <p:cNvPr id="19460" name="Object 4"/>
          <p:cNvGraphicFramePr/>
          <p:nvPr/>
        </p:nvGraphicFramePr>
        <p:xfrm>
          <a:off x="9762406" y="5128493"/>
          <a:ext cx="3096344" cy="2104157"/>
        </p:xfrm>
        <a:graphic>
          <a:graphicData uri="http://schemas.openxmlformats.org/presentationml/2006/ole">
            <mc:AlternateContent xmlns:mc="http://schemas.openxmlformats.org/markup-compatibility/2006">
              <mc:Choice xmlns:v="urn:schemas-microsoft-com:vml" Requires="v">
                <p:oleObj spid="_x0000_s22535" name="" r:id="rId1" imgW="2114550" imgH="1990725" progId="PBrush">
                  <p:embed/>
                </p:oleObj>
              </mc:Choice>
              <mc:Fallback>
                <p:oleObj name="" r:id="rId1" imgW="2114550" imgH="1990725" progId="PBrush">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2406" y="5128493"/>
                        <a:ext cx="3096344" cy="2104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文本框 64"/>
          <p:cNvSpPr txBox="1"/>
          <p:nvPr/>
        </p:nvSpPr>
        <p:spPr>
          <a:xfrm>
            <a:off x="1964879" y="0"/>
            <a:ext cx="8272284"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a:t>
            </a:r>
            <a:r>
              <a:rPr lang="en-US" altLang="zh-CN" sz="4000" dirty="0" smtClean="0"/>
              <a:t>DBSCAN</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0"/>
            <a:ext cx="9653588" cy="654050"/>
          </a:xfrm>
        </p:spPr>
        <p:txBody>
          <a:bodyPr/>
          <a:lstStyle/>
          <a:p>
            <a:pPr algn="r"/>
            <a:r>
              <a:rPr lang="zh-CN" altLang="en-US" sz="3800" b="0" dirty="0" smtClean="0">
                <a:solidFill>
                  <a:srgbClr val="E7E6E6">
                    <a:lumMod val="25000"/>
                  </a:srgbClr>
                </a:solidFill>
                <a:latin typeface="微软雅黑" panose="020B0503020204020204" pitchFamily="34" charset="-122"/>
                <a:ea typeface="微软雅黑" panose="020B0503020204020204" pitchFamily="34" charset="-122"/>
                <a:cs typeface="+mn-ea"/>
                <a:sym typeface="+mn-lt"/>
              </a:rPr>
              <a:t>基于聚类的应用</a:t>
            </a:r>
            <a:r>
              <a:rPr lang="en-US" altLang="zh-CN" sz="3800" b="0" dirty="0" smtClean="0">
                <a:solidFill>
                  <a:srgbClr val="E7E6E6">
                    <a:lumMod val="25000"/>
                  </a:srgbClr>
                </a:solidFill>
                <a:latin typeface="微软雅黑" panose="020B0503020204020204" pitchFamily="34" charset="-122"/>
                <a:ea typeface="微软雅黑" panose="020B0503020204020204" pitchFamily="34" charset="-122"/>
                <a:cs typeface="+mn-ea"/>
                <a:sym typeface="+mn-lt"/>
              </a:rPr>
              <a:t>——</a:t>
            </a:r>
            <a:r>
              <a:rPr lang="zh-CN" altLang="en-US" sz="3800" b="0" dirty="0" smtClean="0">
                <a:solidFill>
                  <a:srgbClr val="E7E6E6">
                    <a:lumMod val="25000"/>
                  </a:srgbClr>
                </a:solidFill>
                <a:latin typeface="微软雅黑" panose="020B0503020204020204" pitchFamily="34" charset="-122"/>
                <a:ea typeface="微软雅黑" panose="020B0503020204020204" pitchFamily="34" charset="-122"/>
                <a:cs typeface="+mn-ea"/>
                <a:sym typeface="+mn-lt"/>
              </a:rPr>
              <a:t>用户价值评估</a:t>
            </a:r>
            <a:endParaRPr lang="zh-CN" altLang="en-US" sz="3800" b="0" dirty="0">
              <a:solidFill>
                <a:srgbClr val="E7E6E6">
                  <a:lumMod val="25000"/>
                </a:srgbClr>
              </a:solidFill>
              <a:latin typeface="微软雅黑" panose="020B0503020204020204" pitchFamily="34" charset="-122"/>
              <a:ea typeface="微软雅黑" panose="020B0503020204020204" pitchFamily="34" charset="-122"/>
              <a:cs typeface="+mn-ea"/>
              <a:sym typeface="+mn-lt"/>
            </a:endParaRPr>
          </a:p>
        </p:txBody>
      </p:sp>
      <p:sp>
        <p:nvSpPr>
          <p:cNvPr id="16" name="TextBox 15"/>
          <p:cNvSpPr txBox="1"/>
          <p:nvPr/>
        </p:nvSpPr>
        <p:spPr>
          <a:xfrm>
            <a:off x="539173" y="578781"/>
            <a:ext cx="2309340" cy="392922"/>
          </a:xfrm>
          <a:prstGeom prst="rect">
            <a:avLst/>
          </a:prstGeom>
          <a:noFill/>
        </p:spPr>
        <p:txBody>
          <a:bodyPr wrap="none" lIns="114803" tIns="57401" rIns="114803" bIns="57401" rtlCol="0">
            <a:spAutoFit/>
          </a:bodyPr>
          <a:lstStyle/>
          <a:p>
            <a:r>
              <a:rPr lang="zh-CN" altLang="en-US" b="1" dirty="0" smtClean="0">
                <a:latin typeface="微软雅黑" panose="020B0503020204020204" pitchFamily="34" charset="-122"/>
                <a:ea typeface="微软雅黑" panose="020B0503020204020204" pitchFamily="34" charset="-122"/>
              </a:rPr>
              <a:t>数据来源和聚类模型</a:t>
            </a:r>
            <a:endParaRPr lang="zh-CN" altLang="en-US" b="1" dirty="0">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539173" y="958471"/>
            <a:ext cx="3037838"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51440" y="1056631"/>
            <a:ext cx="7796790" cy="2103647"/>
          </a:xfrm>
          <a:prstGeom prst="rect">
            <a:avLst/>
          </a:prstGeom>
          <a:noFill/>
        </p:spPr>
        <p:txBody>
          <a:bodyPr wrap="square" lIns="114803" tIns="57401" rIns="114803" bIns="57401" rtlCol="0">
            <a:spAutoFit/>
          </a:bodyPr>
          <a:lstStyle/>
          <a:p>
            <a:pPr>
              <a:spcAft>
                <a:spcPts val="375"/>
              </a:spcAft>
              <a:buClr>
                <a:srgbClr val="FF000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 数据：</a:t>
            </a:r>
            <a:r>
              <a:rPr lang="zh-CN" altLang="en-US" sz="2000" dirty="0" smtClean="0">
                <a:latin typeface="微软雅黑" panose="020B0503020204020204" pitchFamily="34" charset="-122"/>
                <a:ea typeface="微软雅黑" panose="020B0503020204020204" pitchFamily="34" charset="-122"/>
              </a:rPr>
              <a:t>某文献下载商城某月活跃用户信息及相关下载记录</a:t>
            </a:r>
            <a:endParaRPr lang="en-US" altLang="zh-CN" sz="2000" dirty="0" smtClean="0">
              <a:latin typeface="微软雅黑" panose="020B0503020204020204" pitchFamily="34" charset="-122"/>
              <a:ea typeface="微软雅黑" panose="020B0503020204020204" pitchFamily="34" charset="-122"/>
            </a:endParaRPr>
          </a:p>
          <a:p>
            <a:pPr>
              <a:spcAft>
                <a:spcPts val="375"/>
              </a:spcAft>
              <a:buClr>
                <a:srgbClr val="FF000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聚类维度：</a:t>
            </a:r>
            <a:r>
              <a:rPr lang="zh-CN" altLang="en-US" sz="2000" dirty="0" smtClean="0">
                <a:latin typeface="微软雅黑" panose="020B0503020204020204" pitchFamily="34" charset="-122"/>
                <a:ea typeface="微软雅黑" panose="020B0503020204020204" pitchFamily="34" charset="-122"/>
              </a:rPr>
              <a:t>选择最新下载的时间间隔</a:t>
            </a:r>
            <a:r>
              <a:rPr lang="en-US" altLang="zh-CN" sz="2000" dirty="0" smtClean="0">
                <a:latin typeface="微软雅黑" panose="020B0503020204020204" pitchFamily="34" charset="-122"/>
                <a:ea typeface="微软雅黑" panose="020B0503020204020204" pitchFamily="34" charset="-122"/>
              </a:rPr>
              <a:t>(R)</a:t>
            </a:r>
            <a:r>
              <a:rPr lang="zh-CN" altLang="en-US" sz="2000" dirty="0" smtClean="0">
                <a:latin typeface="微软雅黑" panose="020B0503020204020204" pitchFamily="34" charset="-122"/>
                <a:ea typeface="微软雅黑" panose="020B0503020204020204" pitchFamily="34" charset="-122"/>
              </a:rPr>
              <a:t>、下载的频率</a:t>
            </a:r>
            <a:r>
              <a:rPr lang="en-US" altLang="zh-CN" sz="2000" dirty="0" smtClean="0">
                <a:latin typeface="微软雅黑" panose="020B0503020204020204" pitchFamily="34" charset="-122"/>
                <a:ea typeface="微软雅黑" panose="020B0503020204020204" pitchFamily="34" charset="-122"/>
              </a:rPr>
              <a:t>(F)</a:t>
            </a:r>
            <a:r>
              <a:rPr lang="zh-CN" altLang="en-US" sz="2000" dirty="0" smtClean="0">
                <a:latin typeface="微软雅黑" panose="020B0503020204020204" pitchFamily="34" charset="-122"/>
                <a:ea typeface="微软雅黑" panose="020B0503020204020204" pitchFamily="34" charset="-122"/>
              </a:rPr>
              <a:t>以及费用</a:t>
            </a:r>
            <a:r>
              <a:rPr lang="en-US" altLang="zh-CN" sz="2000" dirty="0" smtClean="0">
                <a:latin typeface="微软雅黑" panose="020B0503020204020204" pitchFamily="34" charset="-122"/>
                <a:ea typeface="微软雅黑" panose="020B0503020204020204" pitchFamily="34" charset="-122"/>
              </a:rPr>
              <a:t>(M)</a:t>
            </a:r>
            <a:r>
              <a:rPr lang="zh-CN" altLang="en-US" sz="2000" dirty="0" smtClean="0">
                <a:latin typeface="微软雅黑" panose="020B0503020204020204" pitchFamily="34" charset="-122"/>
                <a:ea typeface="微软雅黑" panose="020B0503020204020204" pitchFamily="34" charset="-122"/>
              </a:rPr>
              <a:t>进行聚类</a:t>
            </a:r>
            <a:endParaRPr lang="en-US" altLang="zh-CN" sz="2000" dirty="0" smtClean="0">
              <a:latin typeface="微软雅黑" panose="020B0503020204020204" pitchFamily="34" charset="-122"/>
              <a:ea typeface="微软雅黑" panose="020B0503020204020204" pitchFamily="34" charset="-122"/>
            </a:endParaRPr>
          </a:p>
          <a:p>
            <a:pPr>
              <a:spcAft>
                <a:spcPts val="375"/>
              </a:spcAft>
              <a:buClr>
                <a:srgbClr val="FF0000"/>
              </a:buClr>
              <a:buFont typeface="Wingdings" panose="05000000000000000000" pitchFamily="2" charset="2"/>
              <a:buChar char="l"/>
            </a:pP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使用</a:t>
            </a:r>
            <a:r>
              <a:rPr lang="en-US" altLang="zh-CN" sz="2000" dirty="0" err="1" smtClean="0">
                <a:latin typeface="微软雅黑" panose="020B0503020204020204" pitchFamily="34" charset="-122"/>
                <a:ea typeface="微软雅黑" panose="020B0503020204020204" pitchFamily="34" charset="-122"/>
              </a:rPr>
              <a:t>MongoDB</a:t>
            </a:r>
            <a:r>
              <a:rPr lang="zh-CN" altLang="en-US" sz="2000" dirty="0" smtClean="0">
                <a:latin typeface="微软雅黑" panose="020B0503020204020204" pitchFamily="34" charset="-122"/>
                <a:ea typeface="微软雅黑" panose="020B0503020204020204" pitchFamily="34" charset="-122"/>
              </a:rPr>
              <a:t>统计每个用户对应的</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个聚类属性</a:t>
            </a:r>
            <a:endParaRPr lang="en-US" altLang="zh-CN" sz="2000" dirty="0" smtClean="0">
              <a:latin typeface="微软雅黑" panose="020B0503020204020204" pitchFamily="34" charset="-122"/>
              <a:ea typeface="微软雅黑" panose="020B0503020204020204" pitchFamily="34" charset="-122"/>
            </a:endParaRPr>
          </a:p>
          <a:p>
            <a:pPr>
              <a:spcAft>
                <a:spcPts val="375"/>
              </a:spcAft>
              <a:buClr>
                <a:srgbClr val="FF000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 使用</a:t>
            </a:r>
            <a:r>
              <a:rPr lang="en-US" altLang="zh-CN" sz="2000" dirty="0" smtClean="0">
                <a:latin typeface="微软雅黑" panose="020B0503020204020204" pitchFamily="34" charset="-122"/>
                <a:ea typeface="微软雅黑" panose="020B0503020204020204" pitchFamily="34" charset="-122"/>
              </a:rPr>
              <a:t>Mahout</a:t>
            </a:r>
            <a:r>
              <a:rPr lang="zh-CN" altLang="en-US" sz="2000" dirty="0" smtClean="0">
                <a:latin typeface="微软雅黑" panose="020B0503020204020204" pitchFamily="34" charset="-122"/>
                <a:ea typeface="微软雅黑" panose="020B0503020204020204" pitchFamily="34" charset="-122"/>
              </a:rPr>
              <a:t>的</a:t>
            </a:r>
            <a:r>
              <a:rPr lang="en-US" altLang="zh-CN" sz="2000" dirty="0" err="1" smtClean="0">
                <a:latin typeface="微软雅黑" panose="020B0503020204020204" pitchFamily="34" charset="-122"/>
                <a:ea typeface="微软雅黑" panose="020B0503020204020204" pitchFamily="34" charset="-122"/>
              </a:rPr>
              <a:t>Canopy+K</a:t>
            </a:r>
            <a:r>
              <a:rPr lang="en-US" altLang="zh-CN" sz="2000" dirty="0" smtClean="0">
                <a:latin typeface="微软雅黑" panose="020B0503020204020204" pitchFamily="34" charset="-122"/>
                <a:ea typeface="微软雅黑" panose="020B0503020204020204" pitchFamily="34" charset="-122"/>
              </a:rPr>
              <a:t>-means</a:t>
            </a:r>
            <a:r>
              <a:rPr lang="zh-CN" altLang="en-US" sz="2000" dirty="0" smtClean="0">
                <a:latin typeface="微软雅黑" panose="020B0503020204020204" pitchFamily="34" charset="-122"/>
                <a:ea typeface="微软雅黑" panose="020B0503020204020204" pitchFamily="34" charset="-122"/>
              </a:rPr>
              <a:t>聚类模型在</a:t>
            </a:r>
            <a:r>
              <a:rPr lang="en-US" altLang="zh-CN" sz="2000" dirty="0" err="1" smtClean="0">
                <a:latin typeface="微软雅黑" panose="020B0503020204020204" pitchFamily="34" charset="-122"/>
                <a:ea typeface="微软雅黑" panose="020B0503020204020204" pitchFamily="34" charset="-122"/>
              </a:rPr>
              <a:t>Hadoop</a:t>
            </a:r>
            <a:r>
              <a:rPr lang="zh-CN" altLang="en-US" sz="2000" dirty="0" smtClean="0">
                <a:latin typeface="微软雅黑" panose="020B0503020204020204" pitchFamily="34" charset="-122"/>
                <a:ea typeface="微软雅黑" panose="020B0503020204020204" pitchFamily="34" charset="-122"/>
              </a:rPr>
              <a:t>平台计算聚类结果</a:t>
            </a:r>
            <a:endParaRPr lang="zh-CN" altLang="en-US" sz="2000" dirty="0">
              <a:latin typeface="微软雅黑" panose="020B0503020204020204" pitchFamily="34" charset="-122"/>
              <a:ea typeface="微软雅黑" panose="020B0503020204020204" pitchFamily="34" charset="-122"/>
            </a:endParaRPr>
          </a:p>
        </p:txBody>
      </p:sp>
      <p:grpSp>
        <p:nvGrpSpPr>
          <p:cNvPr id="3" name="组合 26"/>
          <p:cNvGrpSpPr/>
          <p:nvPr/>
        </p:nvGrpSpPr>
        <p:grpSpPr>
          <a:xfrm>
            <a:off x="8075326" y="963718"/>
            <a:ext cx="1522704" cy="1295563"/>
            <a:chOff x="1289" y="31687"/>
            <a:chExt cx="1082812" cy="1304777"/>
          </a:xfrm>
        </p:grpSpPr>
        <p:sp>
          <p:nvSpPr>
            <p:cNvPr id="34" name="矩形 33"/>
            <p:cNvSpPr/>
            <p:nvPr/>
          </p:nvSpPr>
          <p:spPr>
            <a:xfrm>
              <a:off x="1289" y="31687"/>
              <a:ext cx="1082812" cy="1304777"/>
            </a:xfrm>
            <a:prstGeom prst="rect">
              <a:avLst/>
            </a:prstGeom>
          </p:spPr>
          <p:style>
            <a:lnRef idx="1">
              <a:schemeClr val="accent5"/>
            </a:lnRef>
            <a:fillRef idx="2">
              <a:schemeClr val="accent5"/>
            </a:fillRef>
            <a:effectRef idx="1">
              <a:schemeClr val="accent5"/>
            </a:effectRef>
            <a:fontRef idx="minor">
              <a:schemeClr val="dk1"/>
            </a:fontRef>
          </p:style>
        </p:sp>
        <p:sp>
          <p:nvSpPr>
            <p:cNvPr id="35" name="矩形 34"/>
            <p:cNvSpPr/>
            <p:nvPr/>
          </p:nvSpPr>
          <p:spPr>
            <a:xfrm>
              <a:off x="1289" y="31687"/>
              <a:ext cx="1082812" cy="1304777"/>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0960" tIns="60960" rIns="60960" bIns="60960" numCol="1" spcCol="1270" anchor="ctr" anchorCtr="0">
              <a:noAutofit/>
            </a:bodyPr>
            <a:lstStyle/>
            <a:p>
              <a:pPr algn="ctr" defTabSz="892810">
                <a:lnSpc>
                  <a:spcPct val="90000"/>
                </a:lnSpc>
                <a:spcAft>
                  <a:spcPct val="35000"/>
                </a:spcAft>
              </a:pPr>
              <a:r>
                <a:rPr lang="zh-CN" altLang="en-US" sz="2000" b="1" dirty="0" smtClean="0">
                  <a:latin typeface="微软雅黑" panose="020B0503020204020204" pitchFamily="34" charset="-122"/>
                  <a:ea typeface="微软雅黑" panose="020B0503020204020204" pitchFamily="34" charset="-122"/>
                </a:rPr>
                <a:t>用户信息</a:t>
              </a:r>
              <a:endParaRPr lang="zh-CN" altLang="en-US" sz="2000" b="1" dirty="0">
                <a:latin typeface="微软雅黑" panose="020B0503020204020204" pitchFamily="34" charset="-122"/>
                <a:ea typeface="微软雅黑" panose="020B0503020204020204" pitchFamily="34" charset="-122"/>
              </a:endParaRPr>
            </a:p>
            <a:p>
              <a:pPr marL="143510" lvl="1" indent="-143510" algn="ctr" defTabSz="669925">
                <a:lnSpc>
                  <a:spcPct val="90000"/>
                </a:lnSpc>
                <a:spcAft>
                  <a:spcPct val="15000"/>
                </a:spcAft>
                <a:buChar char="•"/>
              </a:pPr>
              <a:r>
                <a:rPr lang="zh-CN" altLang="en-US" sz="1500" dirty="0" smtClean="0">
                  <a:latin typeface="微软雅黑" panose="020B0503020204020204" pitchFamily="34" charset="-122"/>
                  <a:ea typeface="微软雅黑" panose="020B0503020204020204" pitchFamily="34" charset="-122"/>
                </a:rPr>
                <a:t>约</a:t>
              </a:r>
              <a:r>
                <a:rPr lang="en-US" altLang="zh-CN" sz="1500" dirty="0" smtClean="0">
                  <a:latin typeface="微软雅黑" panose="020B0503020204020204" pitchFamily="34" charset="-122"/>
                  <a:ea typeface="微软雅黑" panose="020B0503020204020204" pitchFamily="34" charset="-122"/>
                </a:rPr>
                <a:t>204</a:t>
              </a:r>
              <a:r>
                <a:rPr lang="zh-CN" altLang="en-US" sz="1500" dirty="0" smtClean="0">
                  <a:latin typeface="微软雅黑" panose="020B0503020204020204" pitchFamily="34" charset="-122"/>
                  <a:ea typeface="微软雅黑" panose="020B0503020204020204" pitchFamily="34" charset="-122"/>
                </a:rPr>
                <a:t>万条，</a:t>
              </a:r>
              <a:r>
                <a:rPr lang="en-US" altLang="zh-CN" sz="1500" b="1" dirty="0" smtClean="0">
                  <a:latin typeface="微软雅黑" panose="020B0503020204020204" pitchFamily="34" charset="-122"/>
                  <a:ea typeface="微软雅黑" panose="020B0503020204020204" pitchFamily="34" charset="-122"/>
                </a:rPr>
                <a:t>73.6MB</a:t>
              </a:r>
              <a:endParaRPr lang="zh-CN" altLang="en-US" sz="1500" b="1" dirty="0">
                <a:latin typeface="微软雅黑" panose="020B0503020204020204" pitchFamily="34" charset="-122"/>
                <a:ea typeface="微软雅黑" panose="020B0503020204020204" pitchFamily="34" charset="-122"/>
              </a:endParaRPr>
            </a:p>
          </p:txBody>
        </p:sp>
      </p:grpSp>
      <p:grpSp>
        <p:nvGrpSpPr>
          <p:cNvPr id="4" name="组合 27"/>
          <p:cNvGrpSpPr/>
          <p:nvPr/>
        </p:nvGrpSpPr>
        <p:grpSpPr>
          <a:xfrm>
            <a:off x="9619129" y="963718"/>
            <a:ext cx="1653467" cy="1295563"/>
            <a:chOff x="1301565" y="31687"/>
            <a:chExt cx="1175799" cy="1304777"/>
          </a:xfrm>
        </p:grpSpPr>
        <p:sp>
          <p:nvSpPr>
            <p:cNvPr id="32" name="矩形 31"/>
            <p:cNvSpPr/>
            <p:nvPr/>
          </p:nvSpPr>
          <p:spPr>
            <a:xfrm>
              <a:off x="1301565" y="31687"/>
              <a:ext cx="1175799" cy="1304777"/>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3" name="矩形 32"/>
            <p:cNvSpPr/>
            <p:nvPr/>
          </p:nvSpPr>
          <p:spPr>
            <a:xfrm>
              <a:off x="1301565" y="31687"/>
              <a:ext cx="1175799" cy="1304777"/>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0960" tIns="60960" rIns="60960" bIns="60960" numCol="1" spcCol="1270" anchor="ctr" anchorCtr="0">
              <a:noAutofit/>
            </a:bodyPr>
            <a:lstStyle/>
            <a:p>
              <a:pPr algn="ctr" defTabSz="892810">
                <a:lnSpc>
                  <a:spcPct val="90000"/>
                </a:lnSpc>
                <a:spcAft>
                  <a:spcPct val="35000"/>
                </a:spcAft>
              </a:pPr>
              <a:r>
                <a:rPr lang="zh-CN" altLang="en-US" sz="2000" b="1" dirty="0" smtClean="0">
                  <a:latin typeface="微软雅黑" panose="020B0503020204020204" pitchFamily="34" charset="-122"/>
                  <a:ea typeface="微软雅黑" panose="020B0503020204020204" pitchFamily="34" charset="-122"/>
                </a:rPr>
                <a:t>应用信息</a:t>
              </a:r>
              <a:endParaRPr lang="zh-CN" altLang="en-US" sz="2000" b="1" dirty="0">
                <a:latin typeface="微软雅黑" panose="020B0503020204020204" pitchFamily="34" charset="-122"/>
                <a:ea typeface="微软雅黑" panose="020B0503020204020204" pitchFamily="34" charset="-122"/>
              </a:endParaRPr>
            </a:p>
            <a:p>
              <a:pPr marL="143510" lvl="1" indent="-143510" algn="ctr" defTabSz="669925">
                <a:lnSpc>
                  <a:spcPct val="90000"/>
                </a:lnSpc>
                <a:spcAft>
                  <a:spcPct val="15000"/>
                </a:spcAft>
                <a:buChar char="•"/>
              </a:pPr>
              <a:r>
                <a:rPr lang="zh-CN" altLang="en-US" sz="1500" dirty="0" smtClean="0">
                  <a:latin typeface="微软雅黑" panose="020B0503020204020204" pitchFamily="34" charset="-122"/>
                  <a:ea typeface="微软雅黑" panose="020B0503020204020204" pitchFamily="34" charset="-122"/>
                </a:rPr>
                <a:t>约</a:t>
              </a:r>
              <a:r>
                <a:rPr lang="en-US" altLang="zh-CN" sz="1500" dirty="0" smtClean="0">
                  <a:latin typeface="微软雅黑" panose="020B0503020204020204" pitchFamily="34" charset="-122"/>
                  <a:ea typeface="微软雅黑" panose="020B0503020204020204" pitchFamily="34" charset="-122"/>
                </a:rPr>
                <a:t>12.7</a:t>
              </a:r>
              <a:r>
                <a:rPr lang="zh-CN" altLang="en-US" sz="1500" dirty="0" smtClean="0">
                  <a:latin typeface="微软雅黑" panose="020B0503020204020204" pitchFamily="34" charset="-122"/>
                  <a:ea typeface="微软雅黑" panose="020B0503020204020204" pitchFamily="34" charset="-122"/>
                </a:rPr>
                <a:t>万条，</a:t>
              </a:r>
              <a:r>
                <a:rPr lang="en-US" altLang="zh-CN" sz="1500" dirty="0" smtClean="0">
                  <a:latin typeface="微软雅黑" panose="020B0503020204020204" pitchFamily="34" charset="-122"/>
                  <a:ea typeface="微软雅黑" panose="020B0503020204020204" pitchFamily="34" charset="-122"/>
                </a:rPr>
                <a:t>14.5MB</a:t>
              </a:r>
              <a:endParaRPr lang="zh-CN" altLang="en-US" sz="1500" dirty="0">
                <a:latin typeface="微软雅黑" panose="020B0503020204020204" pitchFamily="34" charset="-122"/>
                <a:ea typeface="微软雅黑" panose="020B0503020204020204" pitchFamily="34" charset="-122"/>
              </a:endParaRPr>
            </a:p>
          </p:txBody>
        </p:sp>
      </p:grpSp>
      <p:grpSp>
        <p:nvGrpSpPr>
          <p:cNvPr id="5" name="组合 28"/>
          <p:cNvGrpSpPr/>
          <p:nvPr/>
        </p:nvGrpSpPr>
        <p:grpSpPr>
          <a:xfrm>
            <a:off x="11272596" y="963718"/>
            <a:ext cx="1637229" cy="1295563"/>
            <a:chOff x="2694827" y="31687"/>
            <a:chExt cx="1164252" cy="1304777"/>
          </a:xfrm>
        </p:grpSpPr>
        <p:sp>
          <p:nvSpPr>
            <p:cNvPr id="30" name="矩形 29"/>
            <p:cNvSpPr/>
            <p:nvPr/>
          </p:nvSpPr>
          <p:spPr>
            <a:xfrm>
              <a:off x="2694827" y="31687"/>
              <a:ext cx="1164252" cy="1304777"/>
            </a:xfrm>
            <a:prstGeom prst="rect">
              <a:avLst/>
            </a:prstGeom>
          </p:spPr>
          <p:style>
            <a:lnRef idx="1">
              <a:schemeClr val="accent5"/>
            </a:lnRef>
            <a:fillRef idx="2">
              <a:schemeClr val="accent5"/>
            </a:fillRef>
            <a:effectRef idx="1">
              <a:schemeClr val="accent5"/>
            </a:effectRef>
            <a:fontRef idx="minor">
              <a:schemeClr val="dk1"/>
            </a:fontRef>
          </p:style>
        </p:sp>
        <p:sp>
          <p:nvSpPr>
            <p:cNvPr id="31" name="矩形 30"/>
            <p:cNvSpPr/>
            <p:nvPr/>
          </p:nvSpPr>
          <p:spPr>
            <a:xfrm>
              <a:off x="2694827" y="31687"/>
              <a:ext cx="1164252" cy="1304777"/>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0960" tIns="60960" rIns="60960" bIns="60960" numCol="1" spcCol="1270" anchor="ctr" anchorCtr="0">
              <a:noAutofit/>
            </a:bodyPr>
            <a:lstStyle/>
            <a:p>
              <a:pPr algn="ctr" defTabSz="892810">
                <a:lnSpc>
                  <a:spcPct val="90000"/>
                </a:lnSpc>
                <a:spcAft>
                  <a:spcPct val="35000"/>
                </a:spcAft>
              </a:pPr>
              <a:r>
                <a:rPr lang="zh-CN" altLang="en-US" sz="2000" b="1" dirty="0" smtClean="0">
                  <a:latin typeface="微软雅黑" panose="020B0503020204020204" pitchFamily="34" charset="-122"/>
                  <a:ea typeface="微软雅黑" panose="020B0503020204020204" pitchFamily="34" charset="-122"/>
                </a:rPr>
                <a:t>下载记录</a:t>
              </a:r>
              <a:endParaRPr lang="zh-CN" altLang="en-US" sz="2000" b="1" dirty="0">
                <a:latin typeface="微软雅黑" panose="020B0503020204020204" pitchFamily="34" charset="-122"/>
                <a:ea typeface="微软雅黑" panose="020B0503020204020204" pitchFamily="34" charset="-122"/>
              </a:endParaRPr>
            </a:p>
            <a:p>
              <a:pPr marL="143510" lvl="1" indent="-143510" algn="ctr" defTabSz="669925">
                <a:lnSpc>
                  <a:spcPct val="90000"/>
                </a:lnSpc>
                <a:spcAft>
                  <a:spcPct val="15000"/>
                </a:spcAft>
                <a:buChar char="•"/>
              </a:pPr>
              <a:r>
                <a:rPr lang="zh-CN" altLang="en-US" sz="1500" dirty="0" smtClean="0">
                  <a:latin typeface="微软雅黑" panose="020B0503020204020204" pitchFamily="34" charset="-122"/>
                  <a:ea typeface="微软雅黑" panose="020B0503020204020204" pitchFamily="34" charset="-122"/>
                </a:rPr>
                <a:t>约</a:t>
              </a:r>
              <a:r>
                <a:rPr lang="en-US" altLang="zh-CN" sz="1500" b="1" dirty="0" smtClean="0">
                  <a:latin typeface="微软雅黑" panose="020B0503020204020204" pitchFamily="34" charset="-122"/>
                  <a:ea typeface="微软雅黑" panose="020B0503020204020204" pitchFamily="34" charset="-122"/>
                </a:rPr>
                <a:t>2000</a:t>
              </a:r>
              <a:r>
                <a:rPr lang="zh-CN" altLang="en-US" sz="1500" b="1" dirty="0" smtClean="0">
                  <a:latin typeface="微软雅黑" panose="020B0503020204020204" pitchFamily="34" charset="-122"/>
                  <a:ea typeface="微软雅黑" panose="020B0503020204020204" pitchFamily="34" charset="-122"/>
                </a:rPr>
                <a:t>万条</a:t>
              </a:r>
              <a:r>
                <a:rPr lang="zh-CN" altLang="en-US" sz="1500"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1.3GB</a:t>
              </a:r>
              <a:endParaRPr lang="zh-CN" altLang="en-US" sz="1500" b="1" dirty="0">
                <a:latin typeface="微软雅黑" panose="020B0503020204020204" pitchFamily="34" charset="-122"/>
                <a:ea typeface="微软雅黑" panose="020B0503020204020204" pitchFamily="34" charset="-122"/>
              </a:endParaRPr>
            </a:p>
          </p:txBody>
        </p:sp>
      </p:grpSp>
      <p:sp>
        <p:nvSpPr>
          <p:cNvPr id="36" name="TextBox 35"/>
          <p:cNvSpPr txBox="1"/>
          <p:nvPr/>
        </p:nvSpPr>
        <p:spPr>
          <a:xfrm>
            <a:off x="3477047" y="2968253"/>
            <a:ext cx="1847675" cy="392922"/>
          </a:xfrm>
          <a:prstGeom prst="rect">
            <a:avLst/>
          </a:prstGeom>
          <a:noFill/>
        </p:spPr>
        <p:txBody>
          <a:bodyPr wrap="none" lIns="114803" tIns="57401" rIns="114803" bIns="57401" rtlCol="0">
            <a:spAutoFit/>
          </a:bodyPr>
          <a:lstStyle/>
          <a:p>
            <a:r>
              <a:rPr lang="zh-CN" altLang="en-US" b="1" dirty="0" smtClean="0">
                <a:latin typeface="微软雅黑" panose="020B0503020204020204" pitchFamily="34" charset="-122"/>
                <a:ea typeface="微软雅黑" panose="020B0503020204020204" pitchFamily="34" charset="-122"/>
              </a:rPr>
              <a:t>聚类结果和分析</a:t>
            </a:r>
            <a:endParaRPr lang="zh-CN" altLang="en-US" b="1" dirty="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2972991" y="3328293"/>
            <a:ext cx="3037838"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909095" y="5992589"/>
            <a:ext cx="1155178" cy="392922"/>
          </a:xfrm>
          <a:prstGeom prst="rect">
            <a:avLst/>
          </a:prstGeom>
          <a:noFill/>
        </p:spPr>
        <p:txBody>
          <a:bodyPr wrap="square" lIns="114803" tIns="57401" rIns="114803" bIns="57401" rtlCol="0">
            <a:spAutoFit/>
          </a:bodyPr>
          <a:lstStyle/>
          <a:p>
            <a:r>
              <a:rPr lang="zh-CN" altLang="en-US" b="1" dirty="0" smtClean="0">
                <a:latin typeface="微软雅黑" panose="020B0503020204020204" pitchFamily="34" charset="-122"/>
                <a:ea typeface="微软雅黑" panose="020B0503020204020204" pitchFamily="34" charset="-122"/>
              </a:rPr>
              <a:t>算法性能</a:t>
            </a:r>
            <a:endParaRPr lang="zh-CN" altLang="en-US" b="1" dirty="0">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3044999" y="6360057"/>
            <a:ext cx="3037838"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64679" y="3400301"/>
            <a:ext cx="7577281" cy="423700"/>
          </a:xfrm>
          <a:prstGeom prst="rect">
            <a:avLst/>
          </a:prstGeom>
          <a:noFill/>
        </p:spPr>
        <p:txBody>
          <a:bodyPr wrap="square" lIns="114803" tIns="57401" rIns="114803" bIns="57401" rtlCol="0">
            <a:spAutoFit/>
          </a:bodyPr>
          <a:lstStyle/>
          <a:p>
            <a:pPr>
              <a:spcAft>
                <a:spcPts val="375"/>
              </a:spcAft>
              <a:buClr>
                <a:srgbClr val="FF000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聚类的结果将</a:t>
            </a:r>
            <a:r>
              <a:rPr lang="en-US" altLang="zh-CN" sz="2000" dirty="0" smtClean="0">
                <a:latin typeface="微软雅黑" panose="020B0503020204020204" pitchFamily="34" charset="-122"/>
                <a:ea typeface="微软雅黑" panose="020B0503020204020204" pitchFamily="34" charset="-122"/>
              </a:rPr>
              <a:t>204</a:t>
            </a:r>
            <a:r>
              <a:rPr lang="zh-CN" altLang="en-US" sz="2000" dirty="0" smtClean="0">
                <a:latin typeface="微软雅黑" panose="020B0503020204020204" pitchFamily="34" charset="-122"/>
                <a:ea typeface="微软雅黑" panose="020B0503020204020204" pitchFamily="34" charset="-122"/>
              </a:rPr>
              <a:t>万用户分为</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类，如图所示</a:t>
            </a:r>
            <a:endParaRPr lang="en-US" altLang="zh-CN" sz="2000" dirty="0" smtClean="0">
              <a:latin typeface="微软雅黑" panose="020B0503020204020204" pitchFamily="34" charset="-122"/>
              <a:ea typeface="微软雅黑" panose="020B0503020204020204" pitchFamily="34" charset="-122"/>
            </a:endParaRPr>
          </a:p>
        </p:txBody>
      </p:sp>
      <p:sp>
        <p:nvSpPr>
          <p:cNvPr id="41" name="TextBox 40"/>
          <p:cNvSpPr txBox="1"/>
          <p:nvPr/>
        </p:nvSpPr>
        <p:spPr>
          <a:xfrm>
            <a:off x="151441" y="6415175"/>
            <a:ext cx="10789775" cy="423700"/>
          </a:xfrm>
          <a:prstGeom prst="rect">
            <a:avLst/>
          </a:prstGeom>
          <a:noFill/>
        </p:spPr>
        <p:txBody>
          <a:bodyPr wrap="square" lIns="114803" tIns="57401" rIns="114803" bIns="57401" rtlCol="0">
            <a:spAutoFit/>
          </a:bodyPr>
          <a:lstStyle/>
          <a:p>
            <a:pPr>
              <a:spcAft>
                <a:spcPts val="375"/>
              </a:spcAft>
              <a:buClr>
                <a:srgbClr val="FF000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 在</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节点的</a:t>
            </a:r>
            <a:r>
              <a:rPr lang="en-US" altLang="zh-CN" sz="2000" dirty="0" err="1" smtClean="0">
                <a:latin typeface="微软雅黑" panose="020B0503020204020204" pitchFamily="34" charset="-122"/>
                <a:ea typeface="微软雅黑" panose="020B0503020204020204" pitchFamily="34" charset="-122"/>
              </a:rPr>
              <a:t>Hadoop</a:t>
            </a:r>
            <a:r>
              <a:rPr lang="zh-CN" altLang="en-US" sz="2000" dirty="0" smtClean="0">
                <a:latin typeface="微软雅黑" panose="020B0503020204020204" pitchFamily="34" charset="-122"/>
                <a:ea typeface="微软雅黑" panose="020B0503020204020204" pitchFamily="34" charset="-122"/>
              </a:rPr>
              <a:t>平台上完成</a:t>
            </a:r>
            <a:r>
              <a:rPr lang="en-US" altLang="zh-CN" sz="2000" dirty="0" smtClean="0">
                <a:latin typeface="微软雅黑" panose="020B0503020204020204" pitchFamily="34" charset="-122"/>
                <a:ea typeface="微软雅黑" panose="020B0503020204020204" pitchFamily="34" charset="-122"/>
              </a:rPr>
              <a:t>204</a:t>
            </a:r>
            <a:r>
              <a:rPr lang="zh-CN" altLang="en-US" sz="2000" dirty="0" smtClean="0">
                <a:latin typeface="微软雅黑" panose="020B0503020204020204" pitchFamily="34" charset="-122"/>
                <a:ea typeface="微软雅黑" panose="020B0503020204020204" pitchFamily="34" charset="-122"/>
              </a:rPr>
              <a:t>万用户的聚类计算只需要</a:t>
            </a:r>
            <a:r>
              <a:rPr lang="en-US" altLang="zh-CN" sz="2000" b="1" dirty="0" smtClean="0">
                <a:latin typeface="微软雅黑" panose="020B0503020204020204" pitchFamily="34" charset="-122"/>
                <a:ea typeface="微软雅黑" panose="020B0503020204020204" pitchFamily="34" charset="-122"/>
              </a:rPr>
              <a:t>10</a:t>
            </a:r>
            <a:r>
              <a:rPr lang="zh-CN" altLang="en-US" sz="2000" b="1" dirty="0" smtClean="0">
                <a:latin typeface="微软雅黑" panose="020B0503020204020204" pitchFamily="34" charset="-122"/>
                <a:ea typeface="微软雅黑" panose="020B0503020204020204" pitchFamily="34" charset="-122"/>
              </a:rPr>
              <a:t>分钟</a:t>
            </a:r>
            <a:r>
              <a:rPr lang="zh-CN" altLang="en-US" sz="2000" dirty="0" smtClean="0">
                <a:latin typeface="微软雅黑" panose="020B0503020204020204" pitchFamily="34" charset="-122"/>
                <a:ea typeface="微软雅黑" panose="020B0503020204020204" pitchFamily="34" charset="-122"/>
              </a:rPr>
              <a:t>左右</a:t>
            </a:r>
            <a:endParaRPr lang="en-US" altLang="zh-CN" sz="2000" dirty="0" smtClean="0">
              <a:latin typeface="微软雅黑" panose="020B0503020204020204" pitchFamily="34" charset="-122"/>
              <a:ea typeface="微软雅黑" panose="020B0503020204020204" pitchFamily="34" charset="-122"/>
            </a:endParaRPr>
          </a:p>
        </p:txBody>
      </p:sp>
      <p:graphicFrame>
        <p:nvGraphicFramePr>
          <p:cNvPr id="48" name="表格 47"/>
          <p:cNvGraphicFramePr>
            <a:graphicFrameLocks noGrp="1"/>
          </p:cNvGraphicFramePr>
          <p:nvPr/>
        </p:nvGraphicFramePr>
        <p:xfrm>
          <a:off x="454962" y="3750684"/>
          <a:ext cx="7493334" cy="2235213"/>
        </p:xfrm>
        <a:graphic>
          <a:graphicData uri="http://schemas.openxmlformats.org/drawingml/2006/table">
            <a:tbl>
              <a:tblPr firstRow="1" bandRow="1">
                <a:tableStyleId>{5C22544A-7EE6-4342-B048-85BDC9FD1C3A}</a:tableStyleId>
              </a:tblPr>
              <a:tblGrid>
                <a:gridCol w="1160938"/>
                <a:gridCol w="864287"/>
                <a:gridCol w="810090"/>
                <a:gridCol w="810090"/>
                <a:gridCol w="708829"/>
                <a:gridCol w="3139100"/>
              </a:tblGrid>
              <a:tr h="546467">
                <a:tc>
                  <a:txBody>
                    <a:bodyPr/>
                    <a:lstStyle/>
                    <a:p>
                      <a:pPr algn="ctr"/>
                      <a:r>
                        <a:rPr lang="zh-CN" altLang="en-US" sz="1500" dirty="0" smtClean="0">
                          <a:latin typeface="微软雅黑" panose="020B0503020204020204" pitchFamily="34" charset="-122"/>
                          <a:ea typeface="微软雅黑" panose="020B0503020204020204" pitchFamily="34" charset="-122"/>
                        </a:rPr>
                        <a:t>用户</a:t>
                      </a:r>
                      <a:endParaRPr lang="en-US" altLang="zh-CN" sz="1500" dirty="0" smtClean="0">
                        <a:latin typeface="微软雅黑" panose="020B0503020204020204" pitchFamily="34" charset="-122"/>
                        <a:ea typeface="微软雅黑" panose="020B0503020204020204" pitchFamily="34" charset="-122"/>
                      </a:endParaRPr>
                    </a:p>
                    <a:p>
                      <a:pPr algn="ctr"/>
                      <a:r>
                        <a:rPr lang="zh-CN" altLang="en-US" sz="1500" dirty="0" smtClean="0">
                          <a:latin typeface="微软雅黑" panose="020B0503020204020204" pitchFamily="34" charset="-122"/>
                          <a:ea typeface="微软雅黑" panose="020B0503020204020204" pitchFamily="34" charset="-122"/>
                        </a:rPr>
                        <a:t>类别</a:t>
                      </a:r>
                      <a:endParaRPr lang="zh-CN" altLang="en-US" sz="1500" dirty="0">
                        <a:latin typeface="微软雅黑" panose="020B0503020204020204" pitchFamily="34" charset="-122"/>
                        <a:ea typeface="微软雅黑" panose="020B0503020204020204" pitchFamily="34" charset="-122"/>
                      </a:endParaRPr>
                    </a:p>
                  </a:txBody>
                  <a:tcPr marL="128588" marR="128588" marT="48218" marB="48218" anchor="ctr"/>
                </a:tc>
                <a:tc>
                  <a:txBody>
                    <a:bodyPr/>
                    <a:lstStyle/>
                    <a:p>
                      <a:pPr algn="ctr"/>
                      <a:r>
                        <a:rPr lang="zh-CN" altLang="en-US" sz="1500" dirty="0" smtClean="0">
                          <a:latin typeface="微软雅黑" panose="020B0503020204020204" pitchFamily="34" charset="-122"/>
                          <a:ea typeface="微软雅黑" panose="020B0503020204020204" pitchFamily="34" charset="-122"/>
                        </a:rPr>
                        <a:t>下载次数</a:t>
                      </a:r>
                      <a:endParaRPr lang="zh-CN" altLang="en-US" sz="1500" dirty="0">
                        <a:latin typeface="微软雅黑" panose="020B0503020204020204" pitchFamily="34" charset="-122"/>
                        <a:ea typeface="微软雅黑" panose="020B0503020204020204" pitchFamily="34" charset="-122"/>
                      </a:endParaRPr>
                    </a:p>
                  </a:txBody>
                  <a:tcPr marL="128588" marR="128588" marT="48218" marB="48218" anchor="ctr"/>
                </a:tc>
                <a:tc>
                  <a:txBody>
                    <a:bodyPr/>
                    <a:lstStyle/>
                    <a:p>
                      <a:pPr algn="ctr"/>
                      <a:r>
                        <a:rPr lang="zh-CN" altLang="en-US" sz="1500" dirty="0" smtClean="0">
                          <a:latin typeface="微软雅黑" panose="020B0503020204020204" pitchFamily="34" charset="-122"/>
                          <a:ea typeface="微软雅黑" panose="020B0503020204020204" pitchFamily="34" charset="-122"/>
                        </a:rPr>
                        <a:t>下载类别</a:t>
                      </a:r>
                      <a:endParaRPr lang="zh-CN" altLang="en-US" sz="1500" dirty="0">
                        <a:latin typeface="微软雅黑" panose="020B0503020204020204" pitchFamily="34" charset="-122"/>
                        <a:ea typeface="微软雅黑" panose="020B0503020204020204" pitchFamily="34" charset="-122"/>
                      </a:endParaRPr>
                    </a:p>
                  </a:txBody>
                  <a:tcPr marL="128588" marR="128588" marT="48218" marB="48218" anchor="ctr"/>
                </a:tc>
                <a:tc>
                  <a:txBody>
                    <a:bodyPr/>
                    <a:lstStyle/>
                    <a:p>
                      <a:pPr algn="ctr"/>
                      <a:r>
                        <a:rPr lang="zh-CN" altLang="en-US" sz="1500" dirty="0" smtClean="0">
                          <a:latin typeface="微软雅黑" panose="020B0503020204020204" pitchFamily="34" charset="-122"/>
                          <a:ea typeface="微软雅黑" panose="020B0503020204020204" pitchFamily="34" charset="-122"/>
                        </a:rPr>
                        <a:t>付费总额</a:t>
                      </a:r>
                      <a:endParaRPr lang="zh-CN" altLang="en-US" sz="1500" dirty="0">
                        <a:latin typeface="微软雅黑" panose="020B0503020204020204" pitchFamily="34" charset="-122"/>
                        <a:ea typeface="微软雅黑" panose="020B0503020204020204" pitchFamily="34" charset="-122"/>
                      </a:endParaRPr>
                    </a:p>
                  </a:txBody>
                  <a:tcPr marL="128588" marR="128588" marT="48218" marB="48218" anchor="ctr"/>
                </a:tc>
                <a:tc>
                  <a:txBody>
                    <a:bodyPr/>
                    <a:lstStyle/>
                    <a:p>
                      <a:pPr algn="ctr"/>
                      <a:r>
                        <a:rPr lang="zh-CN" altLang="en-US" sz="1500" dirty="0" smtClean="0">
                          <a:latin typeface="微软雅黑" panose="020B0503020204020204" pitchFamily="34" charset="-122"/>
                          <a:ea typeface="微软雅黑" panose="020B0503020204020204" pitchFamily="34" charset="-122"/>
                        </a:rPr>
                        <a:t>占比</a:t>
                      </a:r>
                      <a:endParaRPr lang="zh-CN" altLang="en-US" sz="1500" dirty="0">
                        <a:latin typeface="微软雅黑" panose="020B0503020204020204" pitchFamily="34" charset="-122"/>
                        <a:ea typeface="微软雅黑" panose="020B0503020204020204" pitchFamily="34" charset="-122"/>
                      </a:endParaRPr>
                    </a:p>
                  </a:txBody>
                  <a:tcPr marL="128588" marR="128588" marT="48218" marB="48218" anchor="ctr"/>
                </a:tc>
                <a:tc>
                  <a:txBody>
                    <a:bodyPr/>
                    <a:lstStyle/>
                    <a:p>
                      <a:pPr algn="ctr"/>
                      <a:r>
                        <a:rPr lang="zh-CN" altLang="en-US" sz="1500" dirty="0" smtClean="0">
                          <a:latin typeface="微软雅黑" panose="020B0503020204020204" pitchFamily="34" charset="-122"/>
                          <a:ea typeface="微软雅黑" panose="020B0503020204020204" pitchFamily="34" charset="-122"/>
                        </a:rPr>
                        <a:t>特征</a:t>
                      </a:r>
                      <a:endParaRPr lang="zh-CN" altLang="en-US" sz="1500" dirty="0">
                        <a:latin typeface="微软雅黑" panose="020B0503020204020204" pitchFamily="34" charset="-122"/>
                        <a:ea typeface="微软雅黑" panose="020B0503020204020204" pitchFamily="34" charset="-122"/>
                      </a:endParaRPr>
                    </a:p>
                  </a:txBody>
                  <a:tcPr marL="128588" marR="128588" marT="48218" marB="48218" anchor="ctr"/>
                </a:tc>
              </a:tr>
              <a:tr h="392187">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500" dirty="0" smtClean="0">
                          <a:latin typeface="微软雅黑" panose="020B0503020204020204" pitchFamily="34" charset="-122"/>
                          <a:ea typeface="微软雅黑" panose="020B0503020204020204" pitchFamily="34" charset="-122"/>
                        </a:rPr>
                        <a:t>沉默型</a:t>
                      </a:r>
                      <a:endParaRPr lang="zh-CN" altLang="en-US" sz="1500" dirty="0" smtClean="0">
                        <a:latin typeface="微软雅黑" panose="020B0503020204020204" pitchFamily="34" charset="-122"/>
                        <a:ea typeface="微软雅黑" panose="020B0503020204020204" pitchFamily="34" charset="-122"/>
                      </a:endParaRPr>
                    </a:p>
                  </a:txBody>
                  <a:tcPr marL="128588" marR="128588" marT="48218" marB="48218"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0.92</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0.86</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0.06</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200" b="0" i="0" u="none" strike="noStrike" dirty="0">
                          <a:solidFill>
                            <a:srgbClr val="000000"/>
                          </a:solidFill>
                          <a:latin typeface="微软雅黑" panose="020B0503020204020204" pitchFamily="34" charset="-122"/>
                          <a:ea typeface="微软雅黑" panose="020B0503020204020204" pitchFamily="34" charset="-122"/>
                        </a:rPr>
                        <a:t>48.6%</a:t>
                      </a:r>
                      <a:endParaRPr lang="en-US" altLang="zh-CN" sz="12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zh-CN" altLang="en-US" sz="1300" dirty="0" smtClean="0">
                          <a:latin typeface="微软雅黑" panose="020B0503020204020204" pitchFamily="34" charset="-122"/>
                          <a:ea typeface="微软雅黑" panose="020B0503020204020204" pitchFamily="34" charset="-122"/>
                        </a:rPr>
                        <a:t>下载不活跃，几乎不贡献收入</a:t>
                      </a:r>
                      <a:endParaRPr lang="zh-CN" altLang="en-US" sz="1300" dirty="0">
                        <a:latin typeface="微软雅黑" panose="020B0503020204020204" pitchFamily="34" charset="-122"/>
                        <a:ea typeface="微软雅黑" panose="020B0503020204020204" pitchFamily="34" charset="-122"/>
                      </a:endParaRPr>
                    </a:p>
                  </a:txBody>
                  <a:tcPr marL="128588" marR="128588" marT="48218" marB="48218" anchor="ctr"/>
                </a:tc>
              </a:tr>
              <a:tr h="321451">
                <a:tc>
                  <a:txBody>
                    <a:bodyPr/>
                    <a:lstStyle/>
                    <a:p>
                      <a:pPr algn="ctr"/>
                      <a:r>
                        <a:rPr lang="zh-CN" altLang="en-US" sz="1500" dirty="0" smtClean="0">
                          <a:latin typeface="微软雅黑" panose="020B0503020204020204" pitchFamily="34" charset="-122"/>
                          <a:ea typeface="微软雅黑" panose="020B0503020204020204" pitchFamily="34" charset="-122"/>
                        </a:rPr>
                        <a:t>试探型</a:t>
                      </a:r>
                      <a:endParaRPr lang="zh-CN" altLang="en-US" sz="1500" dirty="0">
                        <a:latin typeface="微软雅黑" panose="020B0503020204020204" pitchFamily="34" charset="-122"/>
                        <a:ea typeface="微软雅黑" panose="020B0503020204020204" pitchFamily="34" charset="-122"/>
                      </a:endParaRPr>
                    </a:p>
                  </a:txBody>
                  <a:tcPr marL="128588" marR="128588" marT="48218" marB="48218"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1.42</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1.36</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8.81</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200" b="0" i="0" u="none" strike="noStrike" dirty="0">
                          <a:solidFill>
                            <a:srgbClr val="000000"/>
                          </a:solidFill>
                          <a:latin typeface="微软雅黑" panose="020B0503020204020204" pitchFamily="34" charset="-122"/>
                          <a:ea typeface="微软雅黑" panose="020B0503020204020204" pitchFamily="34" charset="-122"/>
                        </a:rPr>
                        <a:t>15.3%</a:t>
                      </a:r>
                      <a:endParaRPr lang="en-US" altLang="zh-CN" sz="12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zh-CN" altLang="en-US" sz="1300" dirty="0" smtClean="0">
                          <a:latin typeface="微软雅黑" panose="020B0503020204020204" pitchFamily="34" charset="-122"/>
                          <a:ea typeface="微软雅黑" panose="020B0503020204020204" pitchFamily="34" charset="-122"/>
                        </a:rPr>
                        <a:t>试探性下载，有付费意愿</a:t>
                      </a:r>
                      <a:endParaRPr lang="zh-CN" altLang="en-US" sz="1300" dirty="0">
                        <a:latin typeface="微软雅黑" panose="020B0503020204020204" pitchFamily="34" charset="-122"/>
                        <a:ea typeface="微软雅黑" panose="020B0503020204020204" pitchFamily="34" charset="-122"/>
                      </a:endParaRPr>
                    </a:p>
                  </a:txBody>
                  <a:tcPr marL="128588" marR="128588" marT="48218" marB="48218" anchor="ctr"/>
                </a:tc>
              </a:tr>
              <a:tr h="482177">
                <a:tc>
                  <a:txBody>
                    <a:bodyPr/>
                    <a:lstStyle/>
                    <a:p>
                      <a:pPr algn="ctr"/>
                      <a:r>
                        <a:rPr lang="zh-CN" altLang="en-US" sz="1500" dirty="0" smtClean="0">
                          <a:latin typeface="微软雅黑" panose="020B0503020204020204" pitchFamily="34" charset="-122"/>
                          <a:ea typeface="微软雅黑" panose="020B0503020204020204" pitchFamily="34" charset="-122"/>
                        </a:rPr>
                        <a:t>免费型</a:t>
                      </a:r>
                      <a:endParaRPr lang="zh-CN" altLang="en-US" sz="1500" dirty="0">
                        <a:latin typeface="微软雅黑" panose="020B0503020204020204" pitchFamily="34" charset="-122"/>
                        <a:ea typeface="微软雅黑" panose="020B0503020204020204" pitchFamily="34" charset="-122"/>
                      </a:endParaRPr>
                    </a:p>
                  </a:txBody>
                  <a:tcPr marL="128588" marR="128588" marT="48218" marB="48218"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4.8</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4</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0.36</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200" b="0" i="0" u="none" strike="noStrike" dirty="0">
                          <a:solidFill>
                            <a:srgbClr val="000000"/>
                          </a:solidFill>
                          <a:latin typeface="微软雅黑" panose="020B0503020204020204" pitchFamily="34" charset="-122"/>
                          <a:ea typeface="微软雅黑" panose="020B0503020204020204" pitchFamily="34" charset="-122"/>
                        </a:rPr>
                        <a:t>22.6%</a:t>
                      </a:r>
                      <a:endParaRPr lang="en-US" altLang="zh-CN" sz="12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zh-CN" altLang="en-US" sz="1300" dirty="0" smtClean="0">
                          <a:latin typeface="微软雅黑" panose="020B0503020204020204" pitchFamily="34" charset="-122"/>
                          <a:ea typeface="微软雅黑" panose="020B0503020204020204" pitchFamily="34" charset="-122"/>
                        </a:rPr>
                        <a:t>下载比较活跃，但基本下载免费应用</a:t>
                      </a:r>
                      <a:endParaRPr lang="zh-CN" altLang="en-US" sz="1300" dirty="0">
                        <a:latin typeface="微软雅黑" panose="020B0503020204020204" pitchFamily="34" charset="-122"/>
                        <a:ea typeface="微软雅黑" panose="020B0503020204020204" pitchFamily="34" charset="-122"/>
                      </a:endParaRPr>
                    </a:p>
                  </a:txBody>
                  <a:tcPr marL="128588" marR="128588" marT="48218" marB="48218" anchor="ctr"/>
                </a:tc>
              </a:tr>
              <a:tr h="482177">
                <a:tc>
                  <a:txBody>
                    <a:bodyPr/>
                    <a:lstStyle/>
                    <a:p>
                      <a:pPr algn="ctr"/>
                      <a:r>
                        <a:rPr lang="zh-CN" altLang="en-US" sz="1500" dirty="0" smtClean="0">
                          <a:latin typeface="微软雅黑" panose="020B0503020204020204" pitchFamily="34" charset="-122"/>
                          <a:ea typeface="微软雅黑" panose="020B0503020204020204" pitchFamily="34" charset="-122"/>
                        </a:rPr>
                        <a:t>价值型</a:t>
                      </a:r>
                      <a:endParaRPr lang="zh-CN" altLang="en-US" sz="1500" dirty="0">
                        <a:latin typeface="微软雅黑" panose="020B0503020204020204" pitchFamily="34" charset="-122"/>
                        <a:ea typeface="微软雅黑" panose="020B0503020204020204" pitchFamily="34" charset="-122"/>
                      </a:endParaRPr>
                    </a:p>
                  </a:txBody>
                  <a:tcPr marL="128588" marR="128588" marT="48218" marB="48218"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10.1</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9.7</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300" b="0" i="0" u="none" strike="noStrike" dirty="0">
                          <a:solidFill>
                            <a:srgbClr val="000000"/>
                          </a:solidFill>
                          <a:latin typeface="微软雅黑" panose="020B0503020204020204" pitchFamily="34" charset="-122"/>
                          <a:ea typeface="微软雅黑" panose="020B0503020204020204" pitchFamily="34" charset="-122"/>
                        </a:rPr>
                        <a:t>103.5</a:t>
                      </a:r>
                      <a:endParaRPr lang="en-US" altLang="zh-CN" sz="13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200" b="0" i="0" u="none" strike="noStrike" dirty="0">
                          <a:solidFill>
                            <a:srgbClr val="000000"/>
                          </a:solidFill>
                          <a:latin typeface="微软雅黑" panose="020B0503020204020204" pitchFamily="34" charset="-122"/>
                          <a:ea typeface="微软雅黑" panose="020B0503020204020204" pitchFamily="34" charset="-122"/>
                        </a:rPr>
                        <a:t>13.5%</a:t>
                      </a:r>
                      <a:endParaRPr lang="en-US" altLang="zh-CN" sz="12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zh-CN" altLang="en-US" sz="1300" dirty="0" smtClean="0">
                          <a:latin typeface="微软雅黑" panose="020B0503020204020204" pitchFamily="34" charset="-122"/>
                          <a:ea typeface="微软雅黑" panose="020B0503020204020204" pitchFamily="34" charset="-122"/>
                        </a:rPr>
                        <a:t>下载次数种类都很多，付费意愿强烈</a:t>
                      </a:r>
                      <a:endParaRPr lang="zh-CN" altLang="en-US" sz="1300" dirty="0">
                        <a:latin typeface="微软雅黑" panose="020B0503020204020204" pitchFamily="34" charset="-122"/>
                        <a:ea typeface="微软雅黑" panose="020B0503020204020204" pitchFamily="34" charset="-122"/>
                      </a:endParaRPr>
                    </a:p>
                  </a:txBody>
                  <a:tcPr marL="128588" marR="128588" marT="48218" marB="48218" anchor="ctr"/>
                </a:tc>
              </a:tr>
            </a:tbl>
          </a:graphicData>
        </a:graphic>
      </p:graphicFrame>
      <p:grpSp>
        <p:nvGrpSpPr>
          <p:cNvPr id="42" name="组合 41"/>
          <p:cNvGrpSpPr/>
          <p:nvPr/>
        </p:nvGrpSpPr>
        <p:grpSpPr>
          <a:xfrm>
            <a:off x="7340727" y="2477246"/>
            <a:ext cx="6024540" cy="4134628"/>
            <a:chOff x="7340727" y="2477246"/>
            <a:chExt cx="6024540" cy="4134628"/>
          </a:xfrm>
        </p:grpSpPr>
        <p:graphicFrame>
          <p:nvGraphicFramePr>
            <p:cNvPr id="43" name="图表 42"/>
            <p:cNvGraphicFramePr/>
            <p:nvPr/>
          </p:nvGraphicFramePr>
          <p:xfrm>
            <a:off x="7340727" y="2477246"/>
            <a:ext cx="6024540" cy="4134628"/>
          </p:xfrm>
          <a:graphic>
            <a:graphicData uri="http://schemas.openxmlformats.org/drawingml/2006/chart">
              <c:chart xmlns:c="http://schemas.openxmlformats.org/drawingml/2006/chart" xmlns:r="http://schemas.openxmlformats.org/officeDocument/2006/relationships" r:id="rId1"/>
            </a:graphicData>
          </a:graphic>
        </p:graphicFrame>
        <p:sp>
          <p:nvSpPr>
            <p:cNvPr id="44" name="TextBox 43"/>
            <p:cNvSpPr txBox="1"/>
            <p:nvPr/>
          </p:nvSpPr>
          <p:spPr>
            <a:xfrm>
              <a:off x="10176042" y="5287091"/>
              <a:ext cx="1026938" cy="500644"/>
            </a:xfrm>
            <a:prstGeom prst="rect">
              <a:avLst/>
            </a:prstGeom>
            <a:noFill/>
          </p:spPr>
          <p:txBody>
            <a:bodyPr wrap="none" lIns="114803" tIns="57401" rIns="114803" bIns="57401" rtlCol="0">
              <a:spAutoFit/>
            </a:bodyPr>
            <a:lstStyle/>
            <a:p>
              <a:r>
                <a:rPr lang="en-US" altLang="zh-CN" sz="2500" dirty="0" smtClean="0">
                  <a:solidFill>
                    <a:schemeClr val="bg1"/>
                  </a:solidFill>
                  <a:effectLst>
                    <a:outerShdw blurRad="38100" dist="38100" dir="2700000" algn="tl">
                      <a:srgbClr val="000000">
                        <a:alpha val="43137"/>
                      </a:srgbClr>
                    </a:outerShdw>
                  </a:effectLst>
                </a:rPr>
                <a:t>48.6%</a:t>
              </a:r>
              <a:endParaRPr lang="zh-CN" altLang="en-US" sz="2500" dirty="0">
                <a:solidFill>
                  <a:schemeClr val="bg1"/>
                </a:solidFill>
                <a:effectLst>
                  <a:outerShdw blurRad="38100" dist="38100" dir="2700000" algn="tl">
                    <a:srgbClr val="000000">
                      <a:alpha val="43137"/>
                    </a:srgbClr>
                  </a:outerShdw>
                </a:effectLst>
              </a:endParaRPr>
            </a:p>
          </p:txBody>
        </p:sp>
        <p:sp>
          <p:nvSpPr>
            <p:cNvPr id="45" name="TextBox 44"/>
            <p:cNvSpPr txBox="1"/>
            <p:nvPr/>
          </p:nvSpPr>
          <p:spPr>
            <a:xfrm>
              <a:off x="8252078" y="4865123"/>
              <a:ext cx="1026938" cy="500644"/>
            </a:xfrm>
            <a:prstGeom prst="rect">
              <a:avLst/>
            </a:prstGeom>
            <a:noFill/>
          </p:spPr>
          <p:txBody>
            <a:bodyPr wrap="none" lIns="114803" tIns="57401" rIns="114803" bIns="57401" rtlCol="0">
              <a:spAutoFit/>
            </a:bodyPr>
            <a:lstStyle/>
            <a:p>
              <a:r>
                <a:rPr lang="en-US" altLang="zh-CN" sz="2500" dirty="0" smtClean="0">
                  <a:solidFill>
                    <a:srgbClr val="863C36"/>
                  </a:solidFill>
                  <a:effectLst>
                    <a:outerShdw blurRad="38100" dist="38100" dir="2700000" algn="tl">
                      <a:srgbClr val="000000">
                        <a:alpha val="43137"/>
                      </a:srgbClr>
                    </a:outerShdw>
                  </a:effectLst>
                </a:rPr>
                <a:t>13.5%</a:t>
              </a:r>
              <a:endParaRPr lang="zh-CN" altLang="en-US" sz="2500" dirty="0">
                <a:solidFill>
                  <a:srgbClr val="863C36"/>
                </a:solidFill>
                <a:effectLst>
                  <a:outerShdw blurRad="38100" dist="38100" dir="2700000" algn="tl">
                    <a:srgbClr val="000000">
                      <a:alpha val="43137"/>
                    </a:srgbClr>
                  </a:outerShdw>
                </a:effectLst>
              </a:endParaRPr>
            </a:p>
          </p:txBody>
        </p:sp>
        <p:sp>
          <p:nvSpPr>
            <p:cNvPr id="46" name="TextBox 45"/>
            <p:cNvSpPr txBox="1"/>
            <p:nvPr/>
          </p:nvSpPr>
          <p:spPr>
            <a:xfrm>
              <a:off x="9093671" y="3904357"/>
              <a:ext cx="1026938" cy="500644"/>
            </a:xfrm>
            <a:prstGeom prst="rect">
              <a:avLst/>
            </a:prstGeom>
            <a:noFill/>
          </p:spPr>
          <p:txBody>
            <a:bodyPr wrap="none" lIns="114803" tIns="57401" rIns="114803" bIns="57401" rtlCol="0">
              <a:spAutoFit/>
            </a:bodyPr>
            <a:lstStyle/>
            <a:p>
              <a:r>
                <a:rPr lang="en-US" altLang="zh-CN" sz="2500" dirty="0" smtClean="0">
                  <a:solidFill>
                    <a:srgbClr val="863C36"/>
                  </a:solidFill>
                  <a:effectLst>
                    <a:outerShdw blurRad="38100" dist="38100" dir="2700000" algn="tl">
                      <a:srgbClr val="000000">
                        <a:alpha val="43137"/>
                      </a:srgbClr>
                    </a:outerShdw>
                  </a:effectLst>
                </a:rPr>
                <a:t>22.6%</a:t>
              </a:r>
              <a:endParaRPr lang="zh-CN" altLang="en-US" sz="2500" dirty="0">
                <a:solidFill>
                  <a:srgbClr val="863C36"/>
                </a:solidFill>
                <a:effectLst>
                  <a:outerShdw blurRad="38100" dist="38100" dir="2700000" algn="tl">
                    <a:srgbClr val="000000">
                      <a:alpha val="43137"/>
                    </a:srgbClr>
                  </a:outerShdw>
                </a:effectLst>
              </a:endParaRPr>
            </a:p>
          </p:txBody>
        </p:sp>
        <p:sp>
          <p:nvSpPr>
            <p:cNvPr id="47" name="TextBox 46"/>
            <p:cNvSpPr txBox="1"/>
            <p:nvPr/>
          </p:nvSpPr>
          <p:spPr>
            <a:xfrm>
              <a:off x="10479826" y="3616372"/>
              <a:ext cx="1026938" cy="500644"/>
            </a:xfrm>
            <a:prstGeom prst="rect">
              <a:avLst/>
            </a:prstGeom>
            <a:noFill/>
          </p:spPr>
          <p:txBody>
            <a:bodyPr wrap="none" lIns="114803" tIns="57401" rIns="114803" bIns="57401" rtlCol="0">
              <a:spAutoFit/>
            </a:bodyPr>
            <a:lstStyle/>
            <a:p>
              <a:r>
                <a:rPr lang="en-US" altLang="zh-CN" sz="2500" dirty="0" smtClean="0">
                  <a:solidFill>
                    <a:schemeClr val="bg1"/>
                  </a:solidFill>
                  <a:effectLst>
                    <a:outerShdw blurRad="38100" dist="38100" dir="2700000" algn="tl">
                      <a:srgbClr val="000000">
                        <a:alpha val="43137"/>
                      </a:srgbClr>
                    </a:outerShdw>
                  </a:effectLst>
                </a:rPr>
                <a:t>15.3%</a:t>
              </a:r>
              <a:endParaRPr lang="zh-CN" altLang="en-US" sz="2500" dirty="0">
                <a:solidFill>
                  <a:schemeClr val="bg1"/>
                </a:solidFill>
                <a:effectLst>
                  <a:outerShdw blurRad="38100" dist="38100" dir="2700000" algn="tl">
                    <a:srgbClr val="000000">
                      <a:alpha val="43137"/>
                    </a:srgbClr>
                  </a:outerShdw>
                </a:effectLst>
              </a:endParaRPr>
            </a:p>
          </p:txBody>
        </p:sp>
        <p:sp>
          <p:nvSpPr>
            <p:cNvPr id="49" name="矩形 48"/>
            <p:cNvSpPr/>
            <p:nvPr/>
          </p:nvSpPr>
          <p:spPr>
            <a:xfrm>
              <a:off x="10533147" y="4603616"/>
              <a:ext cx="924346" cy="392922"/>
            </a:xfrm>
            <a:prstGeom prst="rect">
              <a:avLst/>
            </a:prstGeom>
          </p:spPr>
          <p:txBody>
            <a:bodyPr wrap="none" lIns="114803" tIns="57401" rIns="114803" bIns="57401">
              <a:spAutoFit/>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沉默型</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0" name="矩形 49"/>
            <p:cNvSpPr/>
            <p:nvPr/>
          </p:nvSpPr>
          <p:spPr>
            <a:xfrm>
              <a:off x="8212826" y="4375790"/>
              <a:ext cx="1001290" cy="423700"/>
            </a:xfrm>
            <a:prstGeom prst="rect">
              <a:avLst/>
            </a:prstGeom>
          </p:spPr>
          <p:txBody>
            <a:bodyPr wrap="none" lIns="114803" tIns="57401" rIns="114803" bIns="57401">
              <a:spAutoFit/>
            </a:bodyPr>
            <a:lstStyle/>
            <a:p>
              <a:pPr algn="ctr"/>
              <a:r>
                <a:rPr lang="zh-CN" altLang="en-US" sz="2000" b="1" dirty="0" smtClean="0">
                  <a:solidFill>
                    <a:srgbClr val="863C3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价值型</a:t>
              </a:r>
              <a:endParaRPr lang="zh-CN" altLang="en-US" sz="2000" b="1" dirty="0">
                <a:solidFill>
                  <a:srgbClr val="863C3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1" name="矩形 50"/>
            <p:cNvSpPr/>
            <p:nvPr/>
          </p:nvSpPr>
          <p:spPr>
            <a:xfrm>
              <a:off x="9165679" y="3184277"/>
              <a:ext cx="1001290" cy="423700"/>
            </a:xfrm>
            <a:prstGeom prst="rect">
              <a:avLst/>
            </a:prstGeom>
          </p:spPr>
          <p:txBody>
            <a:bodyPr wrap="none" lIns="114803" tIns="57401" rIns="114803" bIns="57401">
              <a:spAutoFit/>
            </a:bodyPr>
            <a:lstStyle/>
            <a:p>
              <a:pPr algn="ctr"/>
              <a:r>
                <a:rPr lang="zh-CN" altLang="en-US" sz="2000" b="1" dirty="0" smtClean="0">
                  <a:solidFill>
                    <a:srgbClr val="863C3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免费型</a:t>
              </a:r>
              <a:endParaRPr lang="zh-CN" altLang="en-US" sz="2000" b="1" dirty="0">
                <a:solidFill>
                  <a:srgbClr val="863C3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2" name="矩形 51"/>
            <p:cNvSpPr/>
            <p:nvPr/>
          </p:nvSpPr>
          <p:spPr>
            <a:xfrm>
              <a:off x="10440572" y="3084780"/>
              <a:ext cx="1001290" cy="423700"/>
            </a:xfrm>
            <a:prstGeom prst="rect">
              <a:avLst/>
            </a:prstGeom>
          </p:spPr>
          <p:txBody>
            <a:bodyPr wrap="none" lIns="114803" tIns="57401" rIns="114803" bIns="57401">
              <a:spAutoFit/>
            </a:bodyPr>
            <a:lstStyle/>
            <a:p>
              <a:pPr algn="ct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试探型</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23" dur="500"/>
                                        <p:tgtEl>
                                          <p:spTgt spid="2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26">
                                            <p:txEl>
                                              <p:pRg st="2" end="2"/>
                                            </p:txEl>
                                          </p:spTgt>
                                        </p:tgtEl>
                                        <p:attrNameLst>
                                          <p:attrName>style.visibility</p:attrName>
                                        </p:attrNameLst>
                                      </p:cBhvr>
                                      <p:to>
                                        <p:strVal val="visible"/>
                                      </p:to>
                                    </p:set>
                                    <p:animEffect transition="in" filter="randombar(horizontal)">
                                      <p:cBhvr>
                                        <p:cTn id="28" dur="500"/>
                                        <p:tgtEl>
                                          <p:spTgt spid="26">
                                            <p:txEl>
                                              <p:pRg st="2" end="2"/>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26">
                                            <p:txEl>
                                              <p:pRg st="3" end="3"/>
                                            </p:txEl>
                                          </p:spTgt>
                                        </p:tgtEl>
                                        <p:attrNameLst>
                                          <p:attrName>style.visibility</p:attrName>
                                        </p:attrNameLst>
                                      </p:cBhvr>
                                      <p:to>
                                        <p:strVal val="visible"/>
                                      </p:to>
                                    </p:set>
                                    <p:animEffect transition="in" filter="randombar(horizontal)">
                                      <p:cBhvr>
                                        <p:cTn id="31" dur="500"/>
                                        <p:tgtEl>
                                          <p:spTgt spid="2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randombar(horizontal)">
                                      <p:cBhvr>
                                        <p:cTn id="36" dur="500"/>
                                        <p:tgtEl>
                                          <p:spTgt spid="36"/>
                                        </p:tgtEl>
                                      </p:cBhvr>
                                    </p:animEffect>
                                  </p:childTnLst>
                                </p:cTn>
                              </p:par>
                              <p:par>
                                <p:cTn id="37" presetID="14" presetClass="entr" presetSubtype="1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randombar(horizontal)">
                                      <p:cBhvr>
                                        <p:cTn id="39" dur="500"/>
                                        <p:tgtEl>
                                          <p:spTgt spid="37"/>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randombar(horizontal)">
                                      <p:cBhvr>
                                        <p:cTn id="42" dur="500"/>
                                        <p:tgtEl>
                                          <p:spTgt spid="40"/>
                                        </p:tgtEl>
                                      </p:cBhvr>
                                    </p:animEffect>
                                  </p:childTnLst>
                                </p:cTn>
                              </p:par>
                              <p:par>
                                <p:cTn id="43" presetID="14" presetClass="entr" presetSubtype="1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randombar(horizontal)">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randombar(horizontal)">
                                      <p:cBhvr>
                                        <p:cTn id="50" dur="500"/>
                                        <p:tgtEl>
                                          <p:spTgt spid="38"/>
                                        </p:tgtEl>
                                      </p:cBhvr>
                                    </p:animEffect>
                                  </p:childTnLst>
                                </p:cTn>
                              </p:par>
                              <p:par>
                                <p:cTn id="51" presetID="14" presetClass="entr" presetSubtype="1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randombar(horizontal)">
                                      <p:cBhvr>
                                        <p:cTn id="53" dur="500"/>
                                        <p:tgtEl>
                                          <p:spTgt spid="39"/>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randombar(horizontal)">
                                      <p:cBhvr>
                                        <p:cTn id="56" dur="500"/>
                                        <p:tgtEl>
                                          <p:spTgt spid="4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blinds(horizontal)">
                                      <p:cBhvr>
                                        <p:cTn id="6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P spid="41"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5"/>
          <p:cNvSpPr>
            <a:spLocks noGrp="1"/>
          </p:cNvSpPr>
          <p:nvPr>
            <p:ph type="sldNum" sz="quarter" idx="4294967295"/>
          </p:nvPr>
        </p:nvSpPr>
        <p:spPr>
          <a:xfrm>
            <a:off x="9966325" y="6704013"/>
            <a:ext cx="2892425" cy="384175"/>
          </a:xfrm>
        </p:spPr>
        <p:txBody>
          <a:bodyPr/>
          <a:lstStyle/>
          <a:p>
            <a:fld id="{B3B2CE52-E85E-40B4-8BE1-66F45F829739}" type="slidenum">
              <a:rPr lang="zh-CN" altLang="en-US"/>
            </a:fld>
            <a:endParaRPr lang="zh-CN" altLang="en-US" sz="2300" dirty="0">
              <a:solidFill>
                <a:schemeClr val="tx1"/>
              </a:solidFill>
            </a:endParaRPr>
          </a:p>
        </p:txBody>
      </p:sp>
      <p:sp>
        <p:nvSpPr>
          <p:cNvPr id="32770" name="标题 1"/>
          <p:cNvSpPr>
            <a:spLocks noGrp="1" noChangeArrowheads="1"/>
          </p:cNvSpPr>
          <p:nvPr>
            <p:ph type="title" idx="4294967295"/>
          </p:nvPr>
        </p:nvSpPr>
        <p:spPr>
          <a:xfrm>
            <a:off x="0" y="0"/>
            <a:ext cx="11572875" cy="820738"/>
          </a:xfrm>
        </p:spPr>
        <p:txBody>
          <a:bodyPr/>
          <a:lstStyle/>
          <a:p>
            <a:r>
              <a:rPr lang="en-US" sz="4000" dirty="0" smtClean="0">
                <a:latin typeface="微软雅黑" panose="020B0503020204020204" pitchFamily="34" charset="-122"/>
                <a:ea typeface="微软雅黑" panose="020B0503020204020204" pitchFamily="34" charset="-122"/>
              </a:rPr>
              <a:t>Mahout</a:t>
            </a:r>
            <a:r>
              <a:rPr lang="zh-CN" altLang="en-US" sz="4000" dirty="0">
                <a:latin typeface="微软雅黑" panose="020B0503020204020204" pitchFamily="34" charset="-122"/>
                <a:ea typeface="微软雅黑" panose="020B0503020204020204" pitchFamily="34" charset="-122"/>
              </a:rPr>
              <a:t>算法</a:t>
            </a:r>
            <a:r>
              <a:rPr lang="zh-CN" altLang="en-US" sz="4000" dirty="0" smtClean="0">
                <a:latin typeface="微软雅黑" panose="020B0503020204020204" pitchFamily="34" charset="-122"/>
                <a:ea typeface="微软雅黑" panose="020B0503020204020204" pitchFamily="34" charset="-122"/>
              </a:rPr>
              <a:t>库</a:t>
            </a:r>
            <a:endParaRPr lang="zh-CN" altLang="en-US" sz="4000" dirty="0">
              <a:latin typeface="微软雅黑" panose="020B0503020204020204" pitchFamily="34" charset="-122"/>
              <a:ea typeface="微软雅黑" panose="020B0503020204020204" pitchFamily="34" charset="-122"/>
            </a:endParaRPr>
          </a:p>
        </p:txBody>
      </p:sp>
      <p:pic>
        <p:nvPicPr>
          <p:cNvPr id="32773" name="Picture 2"/>
          <p:cNvPicPr>
            <a:picLocks noChangeAspect="1" noChangeArrowheads="1"/>
          </p:cNvPicPr>
          <p:nvPr/>
        </p:nvPicPr>
        <p:blipFill>
          <a:blip r:embed="rId1" cstate="print"/>
          <a:srcRect/>
          <a:stretch>
            <a:fillRect/>
          </a:stretch>
        </p:blipFill>
        <p:spPr bwMode="auto">
          <a:xfrm>
            <a:off x="502295" y="2712244"/>
            <a:ext cx="837158" cy="465434"/>
          </a:xfrm>
          <a:prstGeom prst="rect">
            <a:avLst/>
          </a:prstGeom>
          <a:noFill/>
          <a:ln w="9525">
            <a:noFill/>
            <a:miter lim="800000"/>
            <a:headEnd/>
            <a:tailEnd/>
          </a:ln>
        </p:spPr>
      </p:pic>
      <p:sp>
        <p:nvSpPr>
          <p:cNvPr id="32774" name="TextBox 6"/>
          <p:cNvSpPr>
            <a:spLocks noChangeArrowheads="1"/>
          </p:cNvSpPr>
          <p:nvPr/>
        </p:nvSpPr>
        <p:spPr bwMode="auto">
          <a:xfrm>
            <a:off x="959941" y="2260203"/>
            <a:ext cx="2796653" cy="423700"/>
          </a:xfrm>
          <a:prstGeom prst="rect">
            <a:avLst/>
          </a:prstGeom>
          <a:noFill/>
          <a:ln w="9525">
            <a:noFill/>
            <a:miter lim="800000"/>
          </a:ln>
        </p:spPr>
        <p:txBody>
          <a:bodyPr wrap="none" lIns="114803" tIns="57401" rIns="114803" bIns="57401">
            <a:spAutoFit/>
          </a:bodyPr>
          <a:lstStyle/>
          <a:p>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提供三方面的可扩展性</a:t>
            </a:r>
            <a:endPar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5" name="TextBox 7"/>
          <p:cNvSpPr>
            <a:spLocks noChangeArrowheads="1"/>
          </p:cNvSpPr>
          <p:nvPr/>
        </p:nvSpPr>
        <p:spPr bwMode="auto">
          <a:xfrm>
            <a:off x="1406426" y="2787585"/>
            <a:ext cx="2796653" cy="423700"/>
          </a:xfrm>
          <a:prstGeom prst="rect">
            <a:avLst/>
          </a:prstGeom>
          <a:noFill/>
          <a:ln w="9525">
            <a:noFill/>
            <a:miter lim="800000"/>
          </a:ln>
        </p:spPr>
        <p:txBody>
          <a:bodyPr wrap="none" lIns="114803" tIns="57401" rIns="114803" bIns="57401">
            <a:spAutoFit/>
          </a:bodyPr>
          <a:lstStyle/>
          <a:p>
            <a:r>
              <a:rPr lang="zh-CN" altLang="en-US"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面向大数据的</a:t>
            </a: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可扩展性</a:t>
            </a:r>
            <a:endPar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6" name="TextBox 8"/>
          <p:cNvSpPr>
            <a:spLocks noChangeArrowheads="1"/>
          </p:cNvSpPr>
          <p:nvPr/>
        </p:nvSpPr>
        <p:spPr bwMode="auto">
          <a:xfrm>
            <a:off x="502296" y="3184376"/>
            <a:ext cx="4520654" cy="1039253"/>
          </a:xfrm>
          <a:prstGeom prst="rect">
            <a:avLst/>
          </a:prstGeom>
          <a:noFill/>
          <a:ln w="9525">
            <a:noFill/>
            <a:miter lim="800000"/>
          </a:ln>
        </p:spPr>
        <p:txBody>
          <a:bodyPr lIns="114803" tIns="57401" rIns="114803" bIns="57401">
            <a:spAutoFit/>
          </a:bodyPr>
          <a:lstStyle/>
          <a:p>
            <a:r>
              <a:rPr 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Mahout</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中的核心算法如聚类、分类、协同过滤等架构在</a:t>
            </a:r>
            <a:r>
              <a:rPr lang="en-US" sz="20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Hadoop</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框架下，部分算法实现了细粒度的并行化</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2777" name="Picture 2"/>
          <p:cNvPicPr>
            <a:picLocks noChangeAspect="1" noChangeArrowheads="1"/>
          </p:cNvPicPr>
          <p:nvPr/>
        </p:nvPicPr>
        <p:blipFill>
          <a:blip r:embed="rId2" cstate="print"/>
          <a:srcRect/>
          <a:stretch>
            <a:fillRect/>
          </a:stretch>
        </p:blipFill>
        <p:spPr bwMode="auto">
          <a:xfrm>
            <a:off x="471041" y="4336242"/>
            <a:ext cx="837158" cy="465434"/>
          </a:xfrm>
          <a:prstGeom prst="rect">
            <a:avLst/>
          </a:prstGeom>
          <a:noFill/>
          <a:ln w="9525">
            <a:noFill/>
            <a:miter lim="800000"/>
            <a:headEnd/>
            <a:tailEnd/>
          </a:ln>
        </p:spPr>
      </p:pic>
      <p:sp>
        <p:nvSpPr>
          <p:cNvPr id="32778" name="TextBox 10"/>
          <p:cNvSpPr>
            <a:spLocks noChangeArrowheads="1"/>
          </p:cNvSpPr>
          <p:nvPr/>
        </p:nvSpPr>
        <p:spPr bwMode="auto">
          <a:xfrm>
            <a:off x="1375172" y="4411583"/>
            <a:ext cx="2540172" cy="423700"/>
          </a:xfrm>
          <a:prstGeom prst="rect">
            <a:avLst/>
          </a:prstGeom>
          <a:noFill/>
          <a:ln w="9525">
            <a:noFill/>
            <a:miter lim="800000"/>
          </a:ln>
        </p:spPr>
        <p:txBody>
          <a:bodyPr wrap="none" lIns="114803" tIns="57401" rIns="114803" bIns="57401">
            <a:spAutoFit/>
          </a:bodyPr>
          <a:lstStyle/>
          <a:p>
            <a:r>
              <a:rPr lang="zh-CN" altLang="en-US"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面向商业的</a:t>
            </a: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可扩展性</a:t>
            </a:r>
            <a:endPar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9" name="TextBox 11"/>
          <p:cNvSpPr>
            <a:spLocks noChangeArrowheads="1"/>
          </p:cNvSpPr>
          <p:nvPr/>
        </p:nvSpPr>
        <p:spPr bwMode="auto">
          <a:xfrm>
            <a:off x="471043" y="4774889"/>
            <a:ext cx="4451449" cy="1039253"/>
          </a:xfrm>
          <a:prstGeom prst="rect">
            <a:avLst/>
          </a:prstGeom>
          <a:noFill/>
          <a:ln w="9525">
            <a:noFill/>
            <a:miter lim="800000"/>
          </a:ln>
        </p:spPr>
        <p:txBody>
          <a:bodyPr lIns="114803" tIns="57401" rIns="114803" bIns="57401">
            <a:spAutoFit/>
          </a:bodyPr>
          <a:lstStyle/>
          <a:p>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开发人员在 </a:t>
            </a:r>
            <a:r>
              <a:rPr 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Apache </a:t>
            </a: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许可下免费使用。也可以通过获得商业许可，用于商用</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2780" name="Picture 2"/>
          <p:cNvPicPr>
            <a:picLocks noChangeAspect="1" noChangeArrowheads="1"/>
          </p:cNvPicPr>
          <p:nvPr/>
        </p:nvPicPr>
        <p:blipFill>
          <a:blip r:embed="rId3" cstate="print"/>
          <a:srcRect/>
          <a:stretch>
            <a:fillRect/>
          </a:stretch>
        </p:blipFill>
        <p:spPr bwMode="auto">
          <a:xfrm>
            <a:off x="502295" y="5650509"/>
            <a:ext cx="837158" cy="465434"/>
          </a:xfrm>
          <a:prstGeom prst="rect">
            <a:avLst/>
          </a:prstGeom>
          <a:noFill/>
          <a:ln w="9525">
            <a:noFill/>
            <a:miter lim="800000"/>
            <a:headEnd/>
            <a:tailEnd/>
          </a:ln>
        </p:spPr>
      </p:pic>
      <p:sp>
        <p:nvSpPr>
          <p:cNvPr id="32781" name="TextBox 13"/>
          <p:cNvSpPr>
            <a:spLocks noChangeArrowheads="1"/>
          </p:cNvSpPr>
          <p:nvPr/>
        </p:nvSpPr>
        <p:spPr bwMode="auto">
          <a:xfrm>
            <a:off x="1406426" y="5725848"/>
            <a:ext cx="3053133" cy="423700"/>
          </a:xfrm>
          <a:prstGeom prst="rect">
            <a:avLst/>
          </a:prstGeom>
          <a:noFill/>
          <a:ln w="9525">
            <a:noFill/>
            <a:miter lim="800000"/>
          </a:ln>
        </p:spPr>
        <p:txBody>
          <a:bodyPr wrap="none" lIns="114803" tIns="57401" rIns="114803" bIns="57401">
            <a:spAutoFit/>
          </a:bodyPr>
          <a:lstStyle/>
          <a:p>
            <a:r>
              <a:rPr lang="zh-CN" altLang="en-US"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面向开发社区的</a:t>
            </a: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可扩展性</a:t>
            </a:r>
            <a:endPar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2" name="TextBox 14"/>
          <p:cNvSpPr>
            <a:spLocks noChangeArrowheads="1"/>
          </p:cNvSpPr>
          <p:nvPr/>
        </p:nvSpPr>
        <p:spPr bwMode="auto">
          <a:xfrm>
            <a:off x="502296" y="6122640"/>
            <a:ext cx="4451449" cy="1039253"/>
          </a:xfrm>
          <a:prstGeom prst="rect">
            <a:avLst/>
          </a:prstGeom>
          <a:noFill/>
          <a:ln w="9525">
            <a:noFill/>
            <a:miter lim="800000"/>
          </a:ln>
        </p:spPr>
        <p:txBody>
          <a:bodyPr lIns="114803" tIns="57401" rIns="114803" bIns="57401">
            <a:spAutoFit/>
          </a:bodyPr>
          <a:lstStyle/>
          <a:p>
            <a:r>
              <a:rPr 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Mahout</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的宗旨是构建一个活跃的、快速响应的、多元性的开发者社区，讨论项目本身及应用</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3" name="圆角矩形 16"/>
          <p:cNvSpPr>
            <a:spLocks noChangeArrowheads="1"/>
          </p:cNvSpPr>
          <p:nvPr/>
        </p:nvSpPr>
        <p:spPr bwMode="auto">
          <a:xfrm>
            <a:off x="5619319" y="2646609"/>
            <a:ext cx="6275339" cy="4354092"/>
          </a:xfrm>
          <a:prstGeom prst="roundRect">
            <a:avLst>
              <a:gd name="adj" fmla="val 6032"/>
            </a:avLst>
          </a:prstGeom>
          <a:solidFill>
            <a:srgbClr val="FFFFFF"/>
          </a:solidFill>
          <a:ln w="25400" cap="flat" cmpd="sng">
            <a:solidFill>
              <a:schemeClr val="accent1"/>
            </a:solidFill>
            <a:round/>
          </a:ln>
        </p:spPr>
        <p:txBody>
          <a:bodyPr lIns="114803" tIns="57401" rIns="114803" bIns="57401"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pic>
        <p:nvPicPr>
          <p:cNvPr id="32784" name="Picture 12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762694" y="3254353"/>
            <a:ext cx="1928813" cy="606069"/>
          </a:xfrm>
          <a:prstGeom prst="rect">
            <a:avLst/>
          </a:prstGeom>
          <a:noFill/>
          <a:ln w="9525">
            <a:noFill/>
            <a:miter lim="800000"/>
            <a:headEnd/>
            <a:tailEnd/>
          </a:ln>
        </p:spPr>
      </p:pic>
      <p:sp>
        <p:nvSpPr>
          <p:cNvPr id="32785" name="矩形 18"/>
          <p:cNvSpPr>
            <a:spLocks noChangeArrowheads="1"/>
          </p:cNvSpPr>
          <p:nvPr/>
        </p:nvSpPr>
        <p:spPr bwMode="auto">
          <a:xfrm>
            <a:off x="5820237" y="3184035"/>
            <a:ext cx="6630293" cy="3606109"/>
          </a:xfrm>
          <a:prstGeom prst="rect">
            <a:avLst/>
          </a:prstGeom>
          <a:noFill/>
          <a:ln w="9525">
            <a:noFill/>
            <a:miter lim="800000"/>
          </a:ln>
        </p:spPr>
        <p:txBody>
          <a:bodyPr lIns="114803" tIns="57401" rIns="114803" bIns="57401">
            <a:spAutoFit/>
          </a:bodyPr>
          <a:lstStyle/>
          <a:p>
            <a:pPr marL="287020" indent="-287020">
              <a:lnSpc>
                <a:spcPct val="150000"/>
              </a:lnSpc>
              <a:spcBef>
                <a:spcPct val="10000"/>
              </a:spcBef>
              <a:buClr>
                <a:srgbClr val="0000FF"/>
              </a:buClr>
              <a:buFont typeface="Wingdings" panose="05000000000000000000" pitchFamily="2" charset="2"/>
              <a:buChar char="q"/>
            </a:pPr>
            <a:r>
              <a:rPr lang="zh-CN" alt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Classification：</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分类算法</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287020" indent="-287020">
              <a:lnSpc>
                <a:spcPct val="150000"/>
              </a:lnSpc>
              <a:spcBef>
                <a:spcPct val="10000"/>
              </a:spcBef>
              <a:buClr>
                <a:srgbClr val="0000FF"/>
              </a:buClr>
              <a:buFont typeface="Wingdings" panose="05000000000000000000" pitchFamily="2" charset="2"/>
              <a:buChar char="q"/>
            </a:pPr>
            <a:r>
              <a:rPr 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Clustering</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：聚类算法</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287020" indent="-287020">
              <a:lnSpc>
                <a:spcPct val="150000"/>
              </a:lnSpc>
              <a:spcBef>
                <a:spcPct val="10000"/>
              </a:spcBef>
              <a:buClr>
                <a:srgbClr val="0000FF"/>
              </a:buClr>
              <a:buFont typeface="Wingdings" panose="05000000000000000000" pitchFamily="2" charset="2"/>
              <a:buChar char="q"/>
            </a:pPr>
            <a:r>
              <a:rPr 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Pattern Mining</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：模式挖掘</a:t>
            </a:r>
            <a:endParaRPr 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287020" indent="-287020">
              <a:lnSpc>
                <a:spcPct val="150000"/>
              </a:lnSpc>
              <a:spcBef>
                <a:spcPct val="10000"/>
              </a:spcBef>
              <a:buClr>
                <a:srgbClr val="0000FF"/>
              </a:buClr>
              <a:buFont typeface="Wingdings" panose="05000000000000000000" pitchFamily="2" charset="2"/>
              <a:buChar char="q"/>
            </a:pPr>
            <a:r>
              <a:rPr 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Regression</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：回归算法</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287020" indent="-287020">
              <a:lnSpc>
                <a:spcPct val="150000"/>
              </a:lnSpc>
              <a:spcBef>
                <a:spcPct val="10000"/>
              </a:spcBef>
              <a:buClr>
                <a:srgbClr val="0000FF"/>
              </a:buClr>
              <a:buFont typeface="Wingdings" panose="05000000000000000000" pitchFamily="2" charset="2"/>
              <a:buChar char="q"/>
            </a:pPr>
            <a:r>
              <a:rPr 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Dimension reduction</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：降维算法</a:t>
            </a:r>
            <a:endParaRPr 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287020" indent="-287020">
              <a:lnSpc>
                <a:spcPct val="150000"/>
              </a:lnSpc>
              <a:spcBef>
                <a:spcPct val="10000"/>
              </a:spcBef>
              <a:buClr>
                <a:srgbClr val="0000FF"/>
              </a:buClr>
              <a:buFont typeface="Wingdings" panose="05000000000000000000" pitchFamily="2" charset="2"/>
              <a:buChar char="q"/>
            </a:pPr>
            <a:r>
              <a:rPr 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Evolutionary Algorithms</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：进化算法</a:t>
            </a:r>
            <a:endParaRPr 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287020" indent="-287020">
              <a:lnSpc>
                <a:spcPct val="150000"/>
              </a:lnSpc>
              <a:buClr>
                <a:srgbClr val="0000FF"/>
              </a:buClr>
              <a:buFont typeface="Wingdings" panose="05000000000000000000" pitchFamily="2" charset="2"/>
              <a:buChar char="q"/>
            </a:pPr>
            <a:r>
              <a:rPr 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Collaborative Filtering</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：协同过滤算法</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287020" indent="-287020">
              <a:lnSpc>
                <a:spcPct val="150000"/>
              </a:lnSpc>
              <a:spcBef>
                <a:spcPct val="10000"/>
              </a:spcBef>
              <a:buClr>
                <a:srgbClr val="0000FF"/>
              </a:buClr>
              <a:buFont typeface="Wingdings" panose="05000000000000000000" pitchFamily="2" charset="2"/>
              <a:buChar char="q"/>
            </a:pPr>
            <a:r>
              <a:rPr 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Vector Similarity</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：向量相似度计算</a:t>
            </a:r>
            <a:endParaRPr lang="zh-CN" altLang="en-US" dirty="0"/>
          </a:p>
        </p:txBody>
      </p:sp>
      <p:sp>
        <p:nvSpPr>
          <p:cNvPr id="32786" name="TextBox 19"/>
          <p:cNvSpPr>
            <a:spLocks noChangeArrowheads="1"/>
          </p:cNvSpPr>
          <p:nvPr/>
        </p:nvSpPr>
        <p:spPr bwMode="auto">
          <a:xfrm>
            <a:off x="7010882" y="2646609"/>
            <a:ext cx="2918481" cy="731476"/>
          </a:xfrm>
          <a:prstGeom prst="rect">
            <a:avLst/>
          </a:prstGeom>
          <a:noFill/>
          <a:ln w="9525">
            <a:noFill/>
            <a:miter lim="800000"/>
          </a:ln>
        </p:spPr>
        <p:txBody>
          <a:bodyPr wrap="none" lIns="114803" tIns="57401" rIns="114803" bIns="57401">
            <a:spAutoFit/>
          </a:bodyPr>
          <a:lstStyle/>
          <a:p>
            <a:pPr algn="ct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已实现基于</a:t>
            </a:r>
            <a:r>
              <a:rPr lang="en-US" sz="2000" b="1" dirty="0" err="1">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Hadoop</a:t>
            </a: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的</a:t>
            </a:r>
            <a:endParaRPr 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数据挖掘</a:t>
            </a:r>
            <a:r>
              <a:rPr 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机器学习算法</a:t>
            </a:r>
            <a:endPar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236687" y="663997"/>
            <a:ext cx="11340788" cy="1470140"/>
          </a:xfrm>
          <a:prstGeom prst="rect">
            <a:avLst/>
          </a:prstGeom>
        </p:spPr>
        <p:txBody>
          <a:bodyPr wrap="square" lIns="114803" tIns="57401" rIns="114803" bIns="57401">
            <a:spAutoFit/>
          </a:bodyPr>
          <a:lstStyle/>
          <a:p>
            <a:pPr lvl="0">
              <a:lnSpc>
                <a:spcPct val="110000"/>
              </a:lnSpc>
              <a:buClr>
                <a:srgbClr val="FF0000"/>
              </a:buClr>
            </a:pPr>
            <a:r>
              <a:rPr lang="en-US" altLang="zh-CN"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Mahout </a:t>
            </a:r>
            <a:r>
              <a:rPr lang="zh-CN" altLang="en-US"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是 </a:t>
            </a:r>
            <a:r>
              <a:rPr lang="en-US" altLang="zh-CN"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Apache Software Foundation</a:t>
            </a:r>
            <a:r>
              <a:rPr lang="zh-CN" altLang="en-US"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ASF</a:t>
            </a:r>
            <a:r>
              <a:rPr lang="zh-CN" altLang="en-US"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 旗下的一个开源项目，提供大量的可扩展的机器学习领域经典算法的实现。</a:t>
            </a:r>
            <a:endParaRPr lang="en-US" altLang="zh-CN"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lvl="0">
              <a:lnSpc>
                <a:spcPct val="110000"/>
              </a:lnSpc>
              <a:buClr>
                <a:srgbClr val="FF0000"/>
              </a:buClr>
            </a:pPr>
            <a:r>
              <a:rPr lang="zh-CN" altLang="en-US"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由于</a:t>
            </a:r>
            <a:r>
              <a:rPr lang="en-US" altLang="zh-CN"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Mahout</a:t>
            </a:r>
            <a:r>
              <a:rPr lang="zh-CN" altLang="en-US"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是</a:t>
            </a:r>
            <a:r>
              <a:rPr lang="en-US" altLang="zh-CN" sz="2000" dirty="0" err="1"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Hadoop</a:t>
            </a:r>
            <a:r>
              <a:rPr lang="en-US" altLang="zh-CN"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生态系统的标准算法库，二者结合紧密，</a:t>
            </a:r>
            <a:r>
              <a:rPr lang="en-US" altLang="zh-CN"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Mahout</a:t>
            </a:r>
            <a:r>
              <a:rPr lang="zh-CN" altLang="en-US"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算法可以有效地应用到</a:t>
            </a:r>
            <a:r>
              <a:rPr lang="en-US" altLang="zh-CN" sz="2000" dirty="0" err="1"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Hadoop</a:t>
            </a:r>
            <a:r>
              <a:rPr lang="zh-CN" altLang="en-US" sz="20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集群。</a:t>
            </a:r>
            <a:endParaRPr lang="zh-CN" altLang="en-US" sz="2000" b="1" u="sng"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6" name="Picture 2" descr="https://spark.apache.org/images/hadoop.jpg"/>
          <p:cNvPicPr>
            <a:picLocks noChangeAspect="1" noChangeArrowheads="1"/>
          </p:cNvPicPr>
          <p:nvPr/>
        </p:nvPicPr>
        <p:blipFill>
          <a:blip r:embed="rId5" cstate="print"/>
          <a:srcRect/>
          <a:stretch>
            <a:fillRect/>
          </a:stretch>
        </p:blipFill>
        <p:spPr bwMode="auto">
          <a:xfrm>
            <a:off x="9783928" y="3937436"/>
            <a:ext cx="2666602" cy="791531"/>
          </a:xfrm>
          <a:prstGeom prst="rect">
            <a:avLst/>
          </a:prstGeom>
          <a:noFill/>
        </p:spPr>
      </p:pic>
    </p:spTree>
  </p:cSld>
  <p:clrMapOvr>
    <a:masterClrMapping/>
  </p:clrMapOvr>
  <p:transition spd="slow" advTm="0"/>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bwMode="auto">
          <a:xfrm>
            <a:off x="556467" y="6309392"/>
            <a:ext cx="12049588" cy="8353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14803" tIns="57401" rIns="114803" bIns="57401" numCol="1" rtlCol="0" anchor="ctr" anchorCtr="0" compatLnSpc="1"/>
          <a:lstStyle/>
          <a:p>
            <a:pPr defTabSz="1148080"/>
            <a:r>
              <a:rPr kumimoji="0" lang="zh-CN" altLang="en-US"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实现基础：</a:t>
            </a:r>
            <a:r>
              <a:rPr kumimoji="0" lang="zh-CN" altLang="en-US"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数据库、数据仓库、分布式存储、并行计算、</a:t>
            </a:r>
            <a:r>
              <a:rPr kumimoji="0" lang="zh-CN" altLang="en-US" b="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流式计算</a:t>
            </a:r>
            <a:r>
              <a:rPr kumimoji="0" lang="zh-CN" altLang="en-US"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r>
              <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GPU</a:t>
            </a:r>
            <a:r>
              <a:rPr kumimoji="0" lang="zh-CN" altLang="en-US"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加速</a:t>
            </a:r>
            <a:r>
              <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endParaRPr kumimoji="0" lang="zh-CN" altLang="en-US"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1164010" y="3423725"/>
            <a:ext cx="11037016" cy="2581913"/>
          </a:xfrm>
          <a:prstGeom prst="roundRect">
            <a:avLst/>
          </a:prstGeom>
          <a:ln>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14803" tIns="57401" rIns="114803" bIns="57401" numCol="1" rtlCol="0" anchor="t" anchorCtr="0" compatLnSpc="1"/>
          <a:lstStyle/>
          <a:p>
            <a:pPr defTabSz="1148080"/>
            <a:endParaRPr lang="zh-CN" altLang="en-US" sz="2300" dirty="0" smtClean="0">
              <a:solidFill>
                <a:schemeClr val="tx1"/>
              </a:solidFill>
              <a:latin typeface="Arial" panose="020B0604020202020204" pitchFamily="34" charset="0"/>
              <a:ea typeface="宋体" panose="02010600030101010101" pitchFamily="2" charset="-122"/>
            </a:endParaRPr>
          </a:p>
        </p:txBody>
      </p:sp>
      <p:sp>
        <p:nvSpPr>
          <p:cNvPr id="4" name="日期占位符 3"/>
          <p:cNvSpPr>
            <a:spLocks noGrp="1"/>
          </p:cNvSpPr>
          <p:nvPr>
            <p:ph type="dt" sz="half" idx="4294967295"/>
          </p:nvPr>
        </p:nvSpPr>
        <p:spPr>
          <a:xfrm>
            <a:off x="0" y="6800850"/>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sp>
        <p:nvSpPr>
          <p:cNvPr id="5" name="矩形 4"/>
          <p:cNvSpPr/>
          <p:nvPr/>
        </p:nvSpPr>
        <p:spPr>
          <a:xfrm>
            <a:off x="252696" y="706799"/>
            <a:ext cx="12606054" cy="17573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14803" tIns="57401" rIns="114803" bIns="57401">
            <a:spAutoFit/>
          </a:bodyPr>
          <a:lstStyle/>
          <a:p>
            <a:pPr>
              <a:spcBef>
                <a:spcPts val="755"/>
              </a:spcBef>
            </a:pPr>
            <a:r>
              <a:rPr lang="zh-CN" altLang="en-US" sz="2500" dirty="0" smtClean="0">
                <a:latin typeface="微软雅黑" panose="020B0503020204020204" pitchFamily="34" charset="-122"/>
                <a:ea typeface="微软雅黑" panose="020B0503020204020204" pitchFamily="34" charset="-122"/>
              </a:rPr>
              <a:t>如果数据是</a:t>
            </a:r>
            <a:r>
              <a:rPr lang="en-US" altLang="zh-CN" sz="2500" dirty="0" smtClean="0">
                <a:latin typeface="微软雅黑" panose="020B0503020204020204" pitchFamily="34" charset="-122"/>
                <a:ea typeface="微软雅黑" panose="020B0503020204020204" pitchFamily="34" charset="-122"/>
              </a:rPr>
              <a:t>21</a:t>
            </a:r>
            <a:r>
              <a:rPr lang="zh-CN" altLang="en-US" sz="2500" dirty="0" smtClean="0">
                <a:latin typeface="微软雅黑" panose="020B0503020204020204" pitchFamily="34" charset="-122"/>
                <a:ea typeface="微软雅黑" panose="020B0503020204020204" pitchFamily="34" charset="-122"/>
              </a:rPr>
              <a:t>世纪最宝贵的财富，大数据分析</a:t>
            </a:r>
            <a:r>
              <a:rPr lang="zh-CN" altLang="en-US" sz="2500" b="1" dirty="0" smtClean="0">
                <a:latin typeface="微软雅黑" panose="020B0503020204020204" pitchFamily="34" charset="-122"/>
                <a:ea typeface="微软雅黑" panose="020B0503020204020204" pitchFamily="34" charset="-122"/>
              </a:rPr>
              <a:t>就是当今最伟大的炼金术，可以从前所未有的大规模数据中发现前所未知的知识，实现不可限量的价值。</a:t>
            </a:r>
            <a:endParaRPr lang="en-US" altLang="zh-CN" sz="2500" b="1" dirty="0" smtClean="0">
              <a:latin typeface="微软雅黑" panose="020B0503020204020204" pitchFamily="34" charset="-122"/>
              <a:ea typeface="微软雅黑" panose="020B0503020204020204" pitchFamily="34" charset="-122"/>
            </a:endParaRPr>
          </a:p>
          <a:p>
            <a:pPr>
              <a:spcBef>
                <a:spcPts val="755"/>
              </a:spcBef>
            </a:pPr>
            <a:r>
              <a:rPr lang="zh-CN" altLang="en-US" sz="2500" dirty="0" smtClean="0">
                <a:latin typeface="微软雅黑" panose="020B0503020204020204" pitchFamily="34" charset="-122"/>
                <a:ea typeface="微软雅黑" panose="020B0503020204020204" pitchFamily="34" charset="-122"/>
              </a:rPr>
              <a:t>大数据分析依赖的理论和方法主要包括传统的</a:t>
            </a:r>
            <a:r>
              <a:rPr lang="zh-CN" altLang="zh-CN" sz="2500" dirty="0" smtClean="0">
                <a:latin typeface="微软雅黑" panose="020B0503020204020204" pitchFamily="34" charset="-122"/>
                <a:ea typeface="微软雅黑" panose="020B0503020204020204" pitchFamily="34" charset="-122"/>
              </a:rPr>
              <a:t>统计学、机器学习</a:t>
            </a:r>
            <a:r>
              <a:rPr lang="zh-CN" altLang="en-US" sz="2500" dirty="0" smtClean="0">
                <a:latin typeface="微软雅黑" panose="020B0503020204020204" pitchFamily="34" charset="-122"/>
                <a:ea typeface="微软雅黑" panose="020B0503020204020204" pitchFamily="34" charset="-122"/>
              </a:rPr>
              <a:t>、</a:t>
            </a:r>
            <a:r>
              <a:rPr lang="zh-CN" altLang="zh-CN" sz="2500" dirty="0" smtClean="0">
                <a:latin typeface="微软雅黑" panose="020B0503020204020204" pitchFamily="34" charset="-122"/>
                <a:ea typeface="微软雅黑" panose="020B0503020204020204" pitchFamily="34" charset="-122"/>
              </a:rPr>
              <a:t>数据挖掘</a:t>
            </a:r>
            <a:r>
              <a:rPr lang="zh-CN" altLang="en-US" sz="2500" dirty="0" smtClean="0">
                <a:latin typeface="微软雅黑" panose="020B0503020204020204" pitchFamily="34" charset="-122"/>
                <a:ea typeface="微软雅黑" panose="020B0503020204020204" pitchFamily="34" charset="-122"/>
              </a:rPr>
              <a:t>，以及近</a:t>
            </a:r>
            <a:r>
              <a:rPr lang="en-US" altLang="zh-CN" sz="2500" dirty="0" smtClean="0">
                <a:latin typeface="微软雅黑" panose="020B0503020204020204" pitchFamily="34" charset="-122"/>
                <a:ea typeface="微软雅黑" panose="020B0503020204020204" pitchFamily="34" charset="-122"/>
              </a:rPr>
              <a:t>10</a:t>
            </a:r>
            <a:r>
              <a:rPr lang="zh-CN" altLang="en-US" sz="2500" dirty="0" smtClean="0">
                <a:latin typeface="微软雅黑" panose="020B0503020204020204" pitchFamily="34" charset="-122"/>
                <a:ea typeface="微软雅黑" panose="020B0503020204020204" pitchFamily="34" charset="-122"/>
              </a:rPr>
              <a:t>年来逐渐发展成熟的</a:t>
            </a:r>
            <a:r>
              <a:rPr lang="zh-CN" altLang="zh-CN" sz="2500" dirty="0" smtClean="0">
                <a:latin typeface="微软雅黑" panose="020B0503020204020204" pitchFamily="34" charset="-122"/>
                <a:ea typeface="微软雅黑" panose="020B0503020204020204" pitchFamily="34" charset="-122"/>
              </a:rPr>
              <a:t>深度学习</a:t>
            </a:r>
            <a:r>
              <a:rPr lang="zh-CN" altLang="en-US" sz="2500" dirty="0" smtClean="0">
                <a:latin typeface="微软雅黑" panose="020B0503020204020204" pitchFamily="34" charset="-122"/>
                <a:ea typeface="微软雅黑" panose="020B0503020204020204" pitchFamily="34" charset="-122"/>
              </a:rPr>
              <a:t>。</a:t>
            </a:r>
            <a:endParaRPr lang="zh-CN" altLang="en-US" sz="2500" dirty="0">
              <a:latin typeface="微软雅黑" panose="020B0503020204020204" pitchFamily="34" charset="-122"/>
              <a:ea typeface="微软雅黑" panose="020B0503020204020204" pitchFamily="34" charset="-122"/>
            </a:endParaRPr>
          </a:p>
        </p:txBody>
      </p:sp>
      <p:sp>
        <p:nvSpPr>
          <p:cNvPr id="6" name="圆角矩形 5"/>
          <p:cNvSpPr/>
          <p:nvPr/>
        </p:nvSpPr>
        <p:spPr bwMode="auto">
          <a:xfrm>
            <a:off x="1569037" y="3727480"/>
            <a:ext cx="1620113" cy="45563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14803" tIns="57401" rIns="114803" bIns="57401" numCol="1" rtlCol="0" anchor="t" anchorCtr="0" compatLnSpc="1"/>
          <a:lstStyle/>
          <a:p>
            <a:pPr algn="ctr" defTabSz="1148080"/>
            <a:r>
              <a:rPr lang="zh-CN" altLang="en-US" sz="2300" dirty="0" smtClean="0">
                <a:solidFill>
                  <a:schemeClr val="tx1"/>
                </a:solidFill>
                <a:latin typeface="微软雅黑" panose="020B0503020204020204" pitchFamily="34" charset="-122"/>
                <a:ea typeface="微软雅黑" panose="020B0503020204020204" pitchFamily="34" charset="-122"/>
              </a:rPr>
              <a:t>统计学</a:t>
            </a:r>
            <a:endParaRPr lang="zh-CN" altLang="en-US" sz="2300" dirty="0" smtClean="0">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4606748" y="3727479"/>
            <a:ext cx="1620113" cy="45563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14803" tIns="57401" rIns="114803" bIns="57401" numCol="1" rtlCol="0" anchor="t" anchorCtr="0" compatLnSpc="1"/>
          <a:lstStyle/>
          <a:p>
            <a:pPr algn="ctr" defTabSz="1148080"/>
            <a:r>
              <a:rPr lang="zh-CN" altLang="en-US" sz="2300" dirty="0" smtClean="0">
                <a:solidFill>
                  <a:schemeClr val="tx1"/>
                </a:solidFill>
                <a:latin typeface="微软雅黑" panose="020B0503020204020204" pitchFamily="34" charset="-122"/>
                <a:ea typeface="微软雅黑" panose="020B0503020204020204" pitchFamily="34" charset="-122"/>
              </a:rPr>
              <a:t>机器学习</a:t>
            </a:r>
            <a:endParaRPr lang="zh-CN" altLang="en-US" sz="2300" dirty="0" smtClean="0">
              <a:solidFill>
                <a:schemeClr val="tx1"/>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3087893" y="5170313"/>
            <a:ext cx="1620113" cy="455632"/>
          </a:xfrm>
          <a:prstGeom prst="roundRect">
            <a:avLst/>
          </a:prstGeom>
          <a:ln>
            <a:headEnd type="none" w="med" len="med"/>
            <a:tailEnd type="none" w="med" len="med"/>
          </a:ln>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vert="horz" wrap="square" lIns="114803" tIns="57401" rIns="114803" bIns="57401" numCol="1" rtlCol="0" anchor="t" anchorCtr="0" compatLnSpc="1"/>
          <a:lstStyle/>
          <a:p>
            <a:pPr algn="ctr" defTabSz="1148080"/>
            <a:r>
              <a:rPr lang="zh-CN" altLang="en-US" sz="2300" dirty="0" smtClean="0">
                <a:solidFill>
                  <a:schemeClr val="tx1"/>
                </a:solidFill>
                <a:latin typeface="微软雅黑" panose="020B0503020204020204" pitchFamily="34" charset="-122"/>
                <a:ea typeface="微软雅黑" panose="020B0503020204020204" pitchFamily="34" charset="-122"/>
              </a:rPr>
              <a:t>数据挖掘</a:t>
            </a:r>
            <a:endParaRPr lang="zh-CN" altLang="en-US" sz="2300" dirty="0" smtClean="0">
              <a:solidFill>
                <a:schemeClr val="tx1"/>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8555772" y="3727479"/>
            <a:ext cx="1620113" cy="455632"/>
          </a:xfrm>
          <a:prstGeom prst="roundRect">
            <a:avLst/>
          </a:prstGeom>
          <a:ln>
            <a:headEnd type="none" w="med" len="med"/>
            <a:tailEnd type="none" w="med" len="med"/>
          </a:ln>
          <a:effectLst>
            <a:glow rad="1397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vert="horz" wrap="square" lIns="114803" tIns="57401" rIns="114803" bIns="57401" numCol="1" rtlCol="0" anchor="t" anchorCtr="0" compatLnSpc="1"/>
          <a:lstStyle/>
          <a:p>
            <a:pPr algn="ctr" defTabSz="1148080"/>
            <a:r>
              <a:rPr lang="zh-CN" altLang="en-US" sz="2300" dirty="0" smtClean="0">
                <a:solidFill>
                  <a:schemeClr val="tx1"/>
                </a:solidFill>
                <a:latin typeface="微软雅黑" panose="020B0503020204020204" pitchFamily="34" charset="-122"/>
                <a:ea typeface="微软雅黑" panose="020B0503020204020204" pitchFamily="34" charset="-122"/>
              </a:rPr>
              <a:t>深度学习</a:t>
            </a:r>
            <a:endParaRPr lang="zh-CN" altLang="en-US" sz="2300" dirty="0" smtClean="0">
              <a:solidFill>
                <a:schemeClr val="tx1"/>
              </a:solidFill>
              <a:latin typeface="微软雅黑" panose="020B0503020204020204" pitchFamily="34" charset="-122"/>
              <a:ea typeface="微软雅黑" panose="020B0503020204020204" pitchFamily="34" charset="-122"/>
            </a:endParaRPr>
          </a:p>
        </p:txBody>
      </p:sp>
      <p:sp>
        <p:nvSpPr>
          <p:cNvPr id="10" name="右箭头 9"/>
          <p:cNvSpPr/>
          <p:nvPr/>
        </p:nvSpPr>
        <p:spPr bwMode="auto">
          <a:xfrm>
            <a:off x="3290407" y="3879357"/>
            <a:ext cx="1215084" cy="15187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lstStyle/>
          <a:p>
            <a:pPr defTabSz="1148080"/>
            <a:endParaRPr lang="zh-CN" altLang="en-US" sz="2300" dirty="0" smtClean="0">
              <a:latin typeface="Arial" panose="020B0604020202020204" pitchFamily="34" charset="0"/>
            </a:endParaRPr>
          </a:p>
        </p:txBody>
      </p:sp>
      <p:sp>
        <p:nvSpPr>
          <p:cNvPr id="12" name="右箭头 11"/>
          <p:cNvSpPr/>
          <p:nvPr/>
        </p:nvSpPr>
        <p:spPr bwMode="auto">
          <a:xfrm rot="3381855">
            <a:off x="2632261" y="4613424"/>
            <a:ext cx="911263" cy="20251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lstStyle/>
          <a:p>
            <a:pPr defTabSz="1148080"/>
            <a:endParaRPr lang="zh-CN" altLang="en-US" sz="2300" dirty="0" smtClean="0">
              <a:latin typeface="Arial" panose="020B0604020202020204" pitchFamily="34" charset="0"/>
            </a:endParaRPr>
          </a:p>
        </p:txBody>
      </p:sp>
      <p:sp>
        <p:nvSpPr>
          <p:cNvPr id="13" name="右箭头 12"/>
          <p:cNvSpPr/>
          <p:nvPr/>
        </p:nvSpPr>
        <p:spPr bwMode="auto">
          <a:xfrm rot="7326719">
            <a:off x="4349938" y="4584085"/>
            <a:ext cx="911263" cy="20251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lstStyle/>
          <a:p>
            <a:pPr defTabSz="1148080"/>
            <a:endParaRPr lang="zh-CN" altLang="en-US" sz="2300" dirty="0" smtClean="0">
              <a:latin typeface="Arial" panose="020B0604020202020204" pitchFamily="34" charset="0"/>
            </a:endParaRPr>
          </a:p>
        </p:txBody>
      </p:sp>
      <p:sp>
        <p:nvSpPr>
          <p:cNvPr id="14" name="右箭头 13"/>
          <p:cNvSpPr/>
          <p:nvPr/>
        </p:nvSpPr>
        <p:spPr bwMode="auto">
          <a:xfrm>
            <a:off x="6328117" y="3879357"/>
            <a:ext cx="2126398" cy="15187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lstStyle/>
          <a:p>
            <a:pPr defTabSz="1148080"/>
            <a:endParaRPr lang="zh-CN" altLang="en-US" sz="2300" dirty="0" smtClean="0">
              <a:latin typeface="Arial" panose="020B0604020202020204" pitchFamily="34" charset="0"/>
            </a:endParaRPr>
          </a:p>
        </p:txBody>
      </p:sp>
      <p:sp>
        <p:nvSpPr>
          <p:cNvPr id="19" name="TextBox 18"/>
          <p:cNvSpPr txBox="1"/>
          <p:nvPr/>
        </p:nvSpPr>
        <p:spPr>
          <a:xfrm>
            <a:off x="2986636" y="3402889"/>
            <a:ext cx="1847675" cy="392922"/>
          </a:xfrm>
          <a:prstGeom prst="rect">
            <a:avLst/>
          </a:prstGeom>
          <a:noFill/>
        </p:spPr>
        <p:txBody>
          <a:bodyPr wrap="none" lIns="114803" tIns="57401" rIns="114803" bIns="57401" rtlCol="0">
            <a:spAutoFit/>
          </a:bodyPr>
          <a:lstStyle/>
          <a:p>
            <a:r>
              <a:rPr lang="zh-CN" altLang="en-US" dirty="0" smtClean="0">
                <a:latin typeface="微软雅黑" panose="020B0503020204020204" pitchFamily="34" charset="-122"/>
                <a:ea typeface="微软雅黑" panose="020B0503020204020204" pitchFamily="34" charset="-122"/>
              </a:rPr>
              <a:t>提供特征和模型</a:t>
            </a:r>
            <a:endParaRPr lang="zh-CN" altLang="en-US" dirty="0">
              <a:latin typeface="微软雅黑" panose="020B0503020204020204" pitchFamily="34" charset="-122"/>
              <a:ea typeface="微软雅黑" panose="020B0503020204020204" pitchFamily="34" charset="-122"/>
            </a:endParaRPr>
          </a:p>
        </p:txBody>
      </p:sp>
      <p:sp>
        <p:nvSpPr>
          <p:cNvPr id="20" name="TextBox 19"/>
          <p:cNvSpPr txBox="1"/>
          <p:nvPr/>
        </p:nvSpPr>
        <p:spPr>
          <a:xfrm>
            <a:off x="6328118" y="3423725"/>
            <a:ext cx="1847675" cy="392922"/>
          </a:xfrm>
          <a:prstGeom prst="rect">
            <a:avLst/>
          </a:prstGeom>
          <a:noFill/>
        </p:spPr>
        <p:txBody>
          <a:bodyPr wrap="none" lIns="114803" tIns="57401" rIns="114803" bIns="57401" rtlCol="0">
            <a:spAutoFit/>
          </a:bodyPr>
          <a:lstStyle/>
          <a:p>
            <a:r>
              <a:rPr lang="zh-CN" altLang="en-US" dirty="0" smtClean="0">
                <a:latin typeface="微软雅黑" panose="020B0503020204020204" pitchFamily="34" charset="-122"/>
                <a:ea typeface="微软雅黑" panose="020B0503020204020204" pitchFamily="34" charset="-122"/>
              </a:rPr>
              <a:t>重要的发展分支</a:t>
            </a:r>
            <a:endParaRPr lang="zh-CN" altLang="en-US" dirty="0">
              <a:latin typeface="微软雅黑" panose="020B0503020204020204" pitchFamily="34" charset="-122"/>
              <a:ea typeface="微软雅黑" panose="020B0503020204020204" pitchFamily="34" charset="-122"/>
            </a:endParaRPr>
          </a:p>
        </p:txBody>
      </p:sp>
      <p:sp>
        <p:nvSpPr>
          <p:cNvPr id="21" name="TextBox 20"/>
          <p:cNvSpPr txBox="1"/>
          <p:nvPr/>
        </p:nvSpPr>
        <p:spPr>
          <a:xfrm>
            <a:off x="3166733" y="4390694"/>
            <a:ext cx="1616843" cy="669921"/>
          </a:xfrm>
          <a:prstGeom prst="rect">
            <a:avLst/>
          </a:prstGeom>
          <a:noFill/>
        </p:spPr>
        <p:txBody>
          <a:bodyPr wrap="none" lIns="114803" tIns="57401" rIns="114803" bIns="57401" rtlCol="0">
            <a:spAutoFit/>
          </a:bodyPr>
          <a:lstStyle/>
          <a:p>
            <a:pPr algn="ctr"/>
            <a:r>
              <a:rPr lang="zh-CN" altLang="en-US" dirty="0" smtClean="0">
                <a:latin typeface="微软雅黑" panose="020B0503020204020204" pitchFamily="34" charset="-122"/>
                <a:ea typeface="微软雅黑" panose="020B0503020204020204" pitchFamily="34" charset="-122"/>
              </a:rPr>
              <a:t>提供数据分析</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技术基础</a:t>
            </a:r>
            <a:endParaRPr lang="zh-CN" altLang="en-US" dirty="0">
              <a:latin typeface="微软雅黑" panose="020B0503020204020204" pitchFamily="34" charset="-122"/>
              <a:ea typeface="微软雅黑" panose="020B0503020204020204" pitchFamily="34" charset="-122"/>
            </a:endParaRPr>
          </a:p>
        </p:txBody>
      </p:sp>
      <p:sp>
        <p:nvSpPr>
          <p:cNvPr id="22" name="TextBox 21"/>
          <p:cNvSpPr txBox="1"/>
          <p:nvPr/>
        </p:nvSpPr>
        <p:spPr>
          <a:xfrm>
            <a:off x="4809263" y="5170313"/>
            <a:ext cx="4559956" cy="669921"/>
          </a:xfrm>
          <a:prstGeom prst="rect">
            <a:avLst/>
          </a:prstGeom>
          <a:noFill/>
        </p:spPr>
        <p:txBody>
          <a:bodyPr wrap="none" lIns="114803" tIns="57401" rIns="114803" bIns="57401" rtlCol="0">
            <a:spAutoFit/>
          </a:bodyPr>
          <a:lstStyle/>
          <a:p>
            <a:pPr>
              <a:buClr>
                <a:schemeClr val="tx2">
                  <a:lumMod val="60000"/>
                  <a:lumOff val="40000"/>
                </a:schemeClr>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实现对海量数据的明确可预期的分析能力</a:t>
            </a:r>
            <a:endParaRPr lang="en-US" altLang="zh-CN" dirty="0" smtClean="0">
              <a:latin typeface="微软雅黑" panose="020B0503020204020204" pitchFamily="34" charset="-122"/>
              <a:ea typeface="微软雅黑" panose="020B0503020204020204" pitchFamily="34" charset="-122"/>
            </a:endParaRPr>
          </a:p>
          <a:p>
            <a:pPr>
              <a:buClr>
                <a:schemeClr val="tx2">
                  <a:lumMod val="60000"/>
                  <a:lumOff val="40000"/>
                </a:schemeClr>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算法可解析，物理意义清晰</a:t>
            </a:r>
            <a:endParaRPr lang="zh-CN" altLang="en-US" dirty="0">
              <a:latin typeface="微软雅黑" panose="020B0503020204020204" pitchFamily="34" charset="-122"/>
              <a:ea typeface="微软雅黑" panose="020B0503020204020204" pitchFamily="34" charset="-122"/>
            </a:endParaRPr>
          </a:p>
        </p:txBody>
      </p:sp>
      <p:sp>
        <p:nvSpPr>
          <p:cNvPr id="23" name="TextBox 22"/>
          <p:cNvSpPr txBox="1"/>
          <p:nvPr/>
        </p:nvSpPr>
        <p:spPr>
          <a:xfrm>
            <a:off x="7257430" y="4334988"/>
            <a:ext cx="4329124" cy="669921"/>
          </a:xfrm>
          <a:prstGeom prst="rect">
            <a:avLst/>
          </a:prstGeom>
          <a:noFill/>
        </p:spPr>
        <p:txBody>
          <a:bodyPr wrap="none" lIns="114803" tIns="57401" rIns="114803" bIns="57401" rtlCol="0">
            <a:spAutoFit/>
          </a:bodyPr>
          <a:lstStyle/>
          <a:p>
            <a:pPr>
              <a:buClr>
                <a:srgbClr val="FFC00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实现对海量数据的超越预期的分析能力</a:t>
            </a:r>
            <a:endParaRPr lang="en-US" altLang="zh-CN" dirty="0" smtClean="0">
              <a:latin typeface="微软雅黑" panose="020B0503020204020204" pitchFamily="34" charset="-122"/>
              <a:ea typeface="微软雅黑" panose="020B0503020204020204" pitchFamily="34" charset="-122"/>
            </a:endParaRPr>
          </a:p>
          <a:p>
            <a:pPr>
              <a:buClr>
                <a:srgbClr val="FFC00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算法多为启发式的，难以分析和理解</a:t>
            </a:r>
            <a:endParaRPr lang="zh-CN" altLang="en-US" dirty="0">
              <a:latin typeface="微软雅黑" panose="020B0503020204020204" pitchFamily="34" charset="-122"/>
              <a:ea typeface="微软雅黑" panose="020B0503020204020204" pitchFamily="34" charset="-122"/>
            </a:endParaRPr>
          </a:p>
        </p:txBody>
      </p:sp>
      <p:sp>
        <p:nvSpPr>
          <p:cNvPr id="24" name="圆角矩形标注 23"/>
          <p:cNvSpPr/>
          <p:nvPr/>
        </p:nvSpPr>
        <p:spPr bwMode="auto">
          <a:xfrm>
            <a:off x="1771551" y="2588400"/>
            <a:ext cx="2025141" cy="646117"/>
          </a:xfrm>
          <a:prstGeom prst="wedgeRoundRectCallout">
            <a:avLst>
              <a:gd name="adj1" fmla="val -22465"/>
              <a:gd name="adj2" fmla="val 127799"/>
              <a:gd name="adj3" fmla="val 16667"/>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lstStyle/>
          <a:p>
            <a:r>
              <a:rPr lang="zh-CN" altLang="zh-CN" dirty="0" smtClean="0">
                <a:solidFill>
                  <a:srgbClr val="000000"/>
                </a:solidFill>
                <a:latin typeface="微软雅黑" panose="020B0503020204020204" pitchFamily="34" charset="-122"/>
                <a:ea typeface="微软雅黑" panose="020B0503020204020204" pitchFamily="34" charset="-122"/>
              </a:rPr>
              <a:t>人工学习特征</a:t>
            </a:r>
            <a:endParaRPr lang="en-US" altLang="zh-CN" dirty="0" smtClean="0">
              <a:solidFill>
                <a:srgbClr val="000000"/>
              </a:solidFill>
              <a:latin typeface="微软雅黑" panose="020B0503020204020204" pitchFamily="34" charset="-122"/>
              <a:ea typeface="微软雅黑" panose="020B0503020204020204" pitchFamily="34" charset="-122"/>
            </a:endParaRPr>
          </a:p>
          <a:p>
            <a:r>
              <a:rPr lang="zh-CN" altLang="zh-CN" dirty="0" smtClean="0">
                <a:solidFill>
                  <a:srgbClr val="000000"/>
                </a:solidFill>
                <a:latin typeface="微软雅黑" panose="020B0503020204020204" pitchFamily="34" charset="-122"/>
                <a:ea typeface="微软雅黑" panose="020B0503020204020204" pitchFamily="34" charset="-122"/>
              </a:rPr>
              <a:t>人工学习规律</a:t>
            </a:r>
            <a:endParaRPr lang="zh-CN" altLang="en-US" dirty="0">
              <a:latin typeface="微软雅黑" panose="020B0503020204020204" pitchFamily="34" charset="-122"/>
              <a:ea typeface="微软雅黑" panose="020B0503020204020204" pitchFamily="34" charset="-122"/>
            </a:endParaRPr>
          </a:p>
        </p:txBody>
      </p:sp>
      <p:sp>
        <p:nvSpPr>
          <p:cNvPr id="25" name="圆角矩形标注 24"/>
          <p:cNvSpPr/>
          <p:nvPr/>
        </p:nvSpPr>
        <p:spPr bwMode="auto">
          <a:xfrm>
            <a:off x="4302977" y="2588400"/>
            <a:ext cx="2025141" cy="646117"/>
          </a:xfrm>
          <a:prstGeom prst="wedgeRoundRectCallout">
            <a:avLst>
              <a:gd name="adj1" fmla="val 1346"/>
              <a:gd name="adj2" fmla="val 122202"/>
              <a:gd name="adj3" fmla="val 16667"/>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lstStyle/>
          <a:p>
            <a:r>
              <a:rPr lang="zh-CN" altLang="zh-CN" dirty="0" smtClean="0">
                <a:solidFill>
                  <a:srgbClr val="000000"/>
                </a:solidFill>
                <a:latin typeface="微软雅黑" panose="020B0503020204020204" pitchFamily="34" charset="-122"/>
                <a:ea typeface="微软雅黑" panose="020B0503020204020204" pitchFamily="34" charset="-122"/>
              </a:rPr>
              <a:t>人工学习特征</a:t>
            </a:r>
            <a:endParaRPr lang="en-US" altLang="zh-CN" dirty="0" smtClean="0">
              <a:solidFill>
                <a:srgbClr val="000000"/>
              </a:solidFill>
              <a:latin typeface="微软雅黑" panose="020B0503020204020204" pitchFamily="34" charset="-122"/>
              <a:ea typeface="微软雅黑" panose="020B0503020204020204" pitchFamily="34" charset="-122"/>
            </a:endParaRPr>
          </a:p>
          <a:p>
            <a:r>
              <a:rPr lang="zh-CN" altLang="en-US" dirty="0" smtClean="0">
                <a:solidFill>
                  <a:srgbClr val="000000"/>
                </a:solidFill>
                <a:latin typeface="微软雅黑" panose="020B0503020204020204" pitchFamily="34" charset="-122"/>
                <a:ea typeface="微软雅黑" panose="020B0503020204020204" pitchFamily="34" charset="-122"/>
              </a:rPr>
              <a:t>自动</a:t>
            </a:r>
            <a:r>
              <a:rPr lang="zh-CN" altLang="zh-CN" dirty="0" smtClean="0">
                <a:solidFill>
                  <a:srgbClr val="000000"/>
                </a:solidFill>
                <a:latin typeface="微软雅黑" panose="020B0503020204020204" pitchFamily="34" charset="-122"/>
                <a:ea typeface="微软雅黑" panose="020B0503020204020204" pitchFamily="34" charset="-122"/>
              </a:rPr>
              <a:t>学习规律</a:t>
            </a:r>
            <a:endParaRPr lang="zh-CN" altLang="en-US" dirty="0">
              <a:latin typeface="微软雅黑" panose="020B0503020204020204" pitchFamily="34" charset="-122"/>
              <a:ea typeface="微软雅黑" panose="020B0503020204020204" pitchFamily="34" charset="-122"/>
            </a:endParaRPr>
          </a:p>
        </p:txBody>
      </p:sp>
      <p:sp>
        <p:nvSpPr>
          <p:cNvPr id="26" name="圆角矩形标注 25"/>
          <p:cNvSpPr/>
          <p:nvPr/>
        </p:nvSpPr>
        <p:spPr bwMode="auto">
          <a:xfrm>
            <a:off x="8049487" y="2588400"/>
            <a:ext cx="2025141" cy="646117"/>
          </a:xfrm>
          <a:prstGeom prst="wedgeRoundRectCallout">
            <a:avLst>
              <a:gd name="adj1" fmla="val 1346"/>
              <a:gd name="adj2" fmla="val 122202"/>
              <a:gd name="adj3" fmla="val 16667"/>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lstStyle/>
          <a:p>
            <a:r>
              <a:rPr lang="zh-CN" altLang="en-US" dirty="0" smtClean="0">
                <a:solidFill>
                  <a:srgbClr val="000000"/>
                </a:solidFill>
                <a:latin typeface="微软雅黑" panose="020B0503020204020204" pitchFamily="34" charset="-122"/>
                <a:ea typeface="微软雅黑" panose="020B0503020204020204" pitchFamily="34" charset="-122"/>
              </a:rPr>
              <a:t>自动</a:t>
            </a:r>
            <a:r>
              <a:rPr lang="zh-CN" altLang="zh-CN" dirty="0" smtClean="0">
                <a:solidFill>
                  <a:srgbClr val="000000"/>
                </a:solidFill>
                <a:latin typeface="微软雅黑" panose="020B0503020204020204" pitchFamily="34" charset="-122"/>
                <a:ea typeface="微软雅黑" panose="020B0503020204020204" pitchFamily="34" charset="-122"/>
              </a:rPr>
              <a:t>学习特征</a:t>
            </a:r>
            <a:endParaRPr lang="en-US" altLang="zh-CN" dirty="0" smtClean="0">
              <a:solidFill>
                <a:srgbClr val="000000"/>
              </a:solidFill>
              <a:latin typeface="微软雅黑" panose="020B0503020204020204" pitchFamily="34" charset="-122"/>
              <a:ea typeface="微软雅黑" panose="020B0503020204020204" pitchFamily="34" charset="-122"/>
            </a:endParaRPr>
          </a:p>
          <a:p>
            <a:r>
              <a:rPr lang="zh-CN" altLang="en-US" dirty="0" smtClean="0">
                <a:solidFill>
                  <a:srgbClr val="000000"/>
                </a:solidFill>
                <a:latin typeface="微软雅黑" panose="020B0503020204020204" pitchFamily="34" charset="-122"/>
                <a:ea typeface="微软雅黑" panose="020B0503020204020204" pitchFamily="34" charset="-122"/>
              </a:rPr>
              <a:t>自动</a:t>
            </a:r>
            <a:r>
              <a:rPr lang="zh-CN" altLang="zh-CN" dirty="0" smtClean="0">
                <a:solidFill>
                  <a:srgbClr val="000000"/>
                </a:solidFill>
                <a:latin typeface="微软雅黑" panose="020B0503020204020204" pitchFamily="34" charset="-122"/>
                <a:ea typeface="微软雅黑" panose="020B0503020204020204" pitchFamily="34" charset="-122"/>
              </a:rPr>
              <a:t>学习规律</a:t>
            </a:r>
            <a:endParaRPr lang="zh-CN" altLang="en-US" dirty="0">
              <a:latin typeface="微软雅黑" panose="020B0503020204020204" pitchFamily="34" charset="-122"/>
              <a:ea typeface="微软雅黑" panose="020B0503020204020204" pitchFamily="34" charset="-122"/>
            </a:endParaRPr>
          </a:p>
        </p:txBody>
      </p:sp>
      <p:sp>
        <p:nvSpPr>
          <p:cNvPr id="29" name="文本框 64"/>
          <p:cNvSpPr txBox="1"/>
          <p:nvPr/>
        </p:nvSpPr>
        <p:spPr>
          <a:xfrm>
            <a:off x="3981103" y="0"/>
            <a:ext cx="539540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6.6 </a:t>
            </a:r>
            <a:r>
              <a:rPr lang="zh-CN" altLang="en-US" sz="3800" dirty="0" smtClean="0">
                <a:sym typeface="+mn-lt"/>
              </a:rPr>
              <a:t>机器学习 </a:t>
            </a:r>
            <a:r>
              <a:rPr lang="en-US" altLang="zh-CN" sz="3800" dirty="0" smtClean="0">
                <a:sym typeface="+mn-lt"/>
              </a:rPr>
              <a:t>VS </a:t>
            </a:r>
            <a:r>
              <a:rPr lang="zh-CN" altLang="en-US" sz="3800" dirty="0" smtClean="0">
                <a:sym typeface="+mn-lt"/>
              </a:rPr>
              <a:t>大数据</a:t>
            </a:r>
            <a:endParaRPr lang="zh-CN" altLang="en-US" sz="3800" dirty="0">
              <a:sym typeface="+mn-lt"/>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500"/>
                                        <p:tgtEl>
                                          <p:spTgt spid="6"/>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500"/>
                                        <p:tgtEl>
                                          <p:spTgt spid="7"/>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500"/>
                                        <p:tgtEl>
                                          <p:spTgt spid="8"/>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500"/>
                                        <p:tgtEl>
                                          <p:spTgt spid="9"/>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ircle(in)">
                                      <p:cBhvr>
                                        <p:cTn id="24" dur="500"/>
                                        <p:tgtEl>
                                          <p:spTgt spid="10"/>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500"/>
                                        <p:tgtEl>
                                          <p:spTgt spid="12"/>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circle(in)">
                                      <p:cBhvr>
                                        <p:cTn id="30" dur="500"/>
                                        <p:tgtEl>
                                          <p:spTgt spid="13"/>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ircle(in)">
                                      <p:cBhvr>
                                        <p:cTn id="33" dur="500"/>
                                        <p:tgtEl>
                                          <p:spTgt spid="14"/>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circle(in)">
                                      <p:cBhvr>
                                        <p:cTn id="36" dur="500"/>
                                        <p:tgtEl>
                                          <p:spTgt spid="19"/>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circle(in)">
                                      <p:cBhvr>
                                        <p:cTn id="39" dur="500"/>
                                        <p:tgtEl>
                                          <p:spTgt spid="20"/>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circle(in)">
                                      <p:cBhvr>
                                        <p:cTn id="42" dur="500"/>
                                        <p:tgtEl>
                                          <p:spTgt spid="21"/>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circle(in)">
                                      <p:cBhvr>
                                        <p:cTn id="45" dur="500"/>
                                        <p:tgtEl>
                                          <p:spTgt spid="22"/>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circle(in)">
                                      <p:cBhvr>
                                        <p:cTn id="48" dur="500"/>
                                        <p:tgtEl>
                                          <p:spTgt spid="23"/>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circle(in)">
                                      <p:cBhvr>
                                        <p:cTn id="51" dur="500"/>
                                        <p:tgtEl>
                                          <p:spTgt spid="24"/>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circle(in)">
                                      <p:cBhvr>
                                        <p:cTn id="54" dur="500"/>
                                        <p:tgtEl>
                                          <p:spTgt spid="25"/>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circle(in)">
                                      <p:cBhvr>
                                        <p:cTn id="57" dur="500"/>
                                        <p:tgtEl>
                                          <p:spTgt spid="26"/>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circle(in)">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randombar(horizontal)">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6" grpId="0" animBg="1"/>
      <p:bldP spid="7" grpId="0" animBg="1"/>
      <p:bldP spid="8" grpId="0" animBg="1"/>
      <p:bldP spid="9" grpId="0" animBg="1"/>
      <p:bldP spid="10" grpId="0" animBg="1"/>
      <p:bldP spid="12" grpId="0" animBg="1"/>
      <p:bldP spid="13" grpId="0" animBg="1"/>
      <p:bldP spid="14" grpId="0" animBg="1"/>
      <p:bldP spid="19" grpId="0"/>
      <p:bldP spid="20" grpId="0"/>
      <p:bldP spid="21" grpId="0"/>
      <p:bldP spid="22" grpId="0"/>
      <p:bldP spid="23" grpId="0"/>
      <p:bldP spid="24" grpId="0" animBg="1"/>
      <p:bldP spid="25" grpId="0" animBg="1"/>
      <p:bldP spid="2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57175"/>
            <a:ext cx="11572875" cy="1206500"/>
          </a:xfrm>
        </p:spPr>
        <p:txBody>
          <a:bodyPr/>
          <a:lstStyle/>
          <a:p>
            <a:pPr algn="ctr"/>
            <a:r>
              <a:rPr lang="zh-CN" altLang="en-US" sz="3500" dirty="0"/>
              <a:t>批量计算 </a:t>
            </a:r>
            <a:r>
              <a:rPr lang="en-US" altLang="zh-CN" sz="3500" dirty="0"/>
              <a:t>VS </a:t>
            </a:r>
            <a:r>
              <a:rPr lang="zh-CN" altLang="en-US" sz="3500" dirty="0"/>
              <a:t>流式计算</a:t>
            </a:r>
            <a:endParaRPr lang="zh-CN" altLang="en-US" sz="3500" dirty="0"/>
          </a:p>
        </p:txBody>
      </p:sp>
      <p:sp>
        <p:nvSpPr>
          <p:cNvPr id="4" name="日期占位符 3"/>
          <p:cNvSpPr>
            <a:spLocks noGrp="1"/>
          </p:cNvSpPr>
          <p:nvPr>
            <p:ph type="dt" sz="half" idx="4294967295"/>
          </p:nvPr>
        </p:nvSpPr>
        <p:spPr>
          <a:xfrm>
            <a:off x="0" y="6800850"/>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sp>
        <p:nvSpPr>
          <p:cNvPr id="5" name="矩形 4"/>
          <p:cNvSpPr/>
          <p:nvPr/>
        </p:nvSpPr>
        <p:spPr>
          <a:xfrm>
            <a:off x="252696" y="654720"/>
            <a:ext cx="12353358" cy="1757398"/>
          </a:xfrm>
          <a:prstGeom prst="rect">
            <a:avLst/>
          </a:prstGeom>
        </p:spPr>
        <p:style>
          <a:lnRef idx="1">
            <a:schemeClr val="accent5"/>
          </a:lnRef>
          <a:fillRef idx="2">
            <a:schemeClr val="accent5"/>
          </a:fillRef>
          <a:effectRef idx="1">
            <a:schemeClr val="accent5"/>
          </a:effectRef>
          <a:fontRef idx="minor">
            <a:schemeClr val="dk1"/>
          </a:fontRef>
        </p:style>
        <p:txBody>
          <a:bodyPr wrap="square" lIns="114803" tIns="57401" rIns="114803" bIns="57401">
            <a:spAutoFit/>
          </a:bodyPr>
          <a:lstStyle/>
          <a:p>
            <a:pPr>
              <a:spcBef>
                <a:spcPts val="755"/>
              </a:spcBef>
            </a:pPr>
            <a:r>
              <a:rPr lang="zh-CN" altLang="en-US" sz="2400" b="1" dirty="0">
                <a:solidFill>
                  <a:srgbClr val="FF0000"/>
                </a:solidFill>
                <a:latin typeface="微软雅黑" panose="020B0503020204020204" pitchFamily="34" charset="-122"/>
                <a:ea typeface="微软雅黑" panose="020B0503020204020204" pitchFamily="34" charset="-122"/>
              </a:rPr>
              <a:t>收集数据 </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放到</a:t>
            </a:r>
            <a:r>
              <a:rPr lang="en-US" altLang="zh-CN" sz="2400" b="1" dirty="0">
                <a:solidFill>
                  <a:srgbClr val="FF0000"/>
                </a:solidFill>
                <a:latin typeface="微软雅黑" panose="020B0503020204020204" pitchFamily="34" charset="-122"/>
                <a:ea typeface="微软雅黑" panose="020B0503020204020204" pitchFamily="34" charset="-122"/>
              </a:rPr>
              <a:t>DB</a:t>
            </a:r>
            <a:r>
              <a:rPr lang="zh-CN" altLang="en-US" sz="2400" b="1" dirty="0">
                <a:solidFill>
                  <a:srgbClr val="FF0000"/>
                </a:solidFill>
                <a:latin typeface="微软雅黑" panose="020B0503020204020204" pitchFamily="34" charset="-122"/>
                <a:ea typeface="微软雅黑" panose="020B0503020204020204" pitchFamily="34" charset="-122"/>
              </a:rPr>
              <a:t>中 </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取出来分析 </a:t>
            </a:r>
            <a:r>
              <a:rPr lang="zh-CN" altLang="en-US" sz="2400" dirty="0">
                <a:latin typeface="微软雅黑" panose="020B0503020204020204" pitchFamily="34" charset="-122"/>
                <a:ea typeface="微软雅黑" panose="020B0503020204020204" pitchFamily="34" charset="-122"/>
              </a:rPr>
              <a:t>的传统的流程，叫做批量计算，顾名思义，将数据存起来，批量进行计算。</a:t>
            </a:r>
            <a:endParaRPr lang="en-US" altLang="zh-CN" sz="2400" dirty="0">
              <a:latin typeface="微软雅黑" panose="020B0503020204020204" pitchFamily="34" charset="-122"/>
              <a:ea typeface="微软雅黑" panose="020B0503020204020204" pitchFamily="34" charset="-122"/>
            </a:endParaRPr>
          </a:p>
          <a:p>
            <a:pPr>
              <a:spcBef>
                <a:spcPts val="755"/>
              </a:spcBef>
            </a:pPr>
            <a:r>
              <a:rPr lang="zh-CN" altLang="en-US" sz="2400" dirty="0">
                <a:latin typeface="微软雅黑" panose="020B0503020204020204" pitchFamily="34" charset="-122"/>
                <a:ea typeface="微软雅黑" panose="020B0503020204020204" pitchFamily="34" charset="-122"/>
              </a:rPr>
              <a:t>而流式计算，也跟名字一样，是</a:t>
            </a:r>
            <a:r>
              <a:rPr lang="zh-CN" altLang="en-US" sz="2400" dirty="0">
                <a:solidFill>
                  <a:srgbClr val="FF0000"/>
                </a:solidFill>
                <a:latin typeface="微软雅黑" panose="020B0503020204020204" pitchFamily="34" charset="-122"/>
                <a:ea typeface="微软雅黑" panose="020B0503020204020204" pitchFamily="34" charset="-122"/>
              </a:rPr>
              <a:t>对数据流进行实时计算</a:t>
            </a:r>
            <a:r>
              <a:rPr lang="zh-CN" altLang="en-US" sz="2400" dirty="0">
                <a:latin typeface="微软雅黑" panose="020B0503020204020204" pitchFamily="34" charset="-122"/>
                <a:ea typeface="微软雅黑" panose="020B0503020204020204" pitchFamily="34" charset="-122"/>
              </a:rPr>
              <a:t>，它不是更快的批计算，可以说，是完全不同的处理思路。</a:t>
            </a:r>
            <a:endParaRPr lang="zh-CN" altLang="en-US" sz="2400" dirty="0">
              <a:latin typeface="微软雅黑" panose="020B0503020204020204" pitchFamily="34" charset="-122"/>
              <a:ea typeface="微软雅黑" panose="020B0503020204020204" pitchFamily="34" charset="-122"/>
            </a:endParaRPr>
          </a:p>
        </p:txBody>
      </p:sp>
      <p:pic>
        <p:nvPicPr>
          <p:cNvPr id="2150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37087" y="2032149"/>
            <a:ext cx="5615187" cy="1641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0859" y="3550922"/>
            <a:ext cx="5458918" cy="1421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55209" y="4891267"/>
            <a:ext cx="12252101" cy="2331914"/>
          </a:xfrm>
          <a:prstGeom prst="rect">
            <a:avLst/>
          </a:prstGeom>
        </p:spPr>
        <p:txBody>
          <a:bodyPr wrap="square" lIns="114803" tIns="57401" rIns="114803" bIns="57401">
            <a:spAutoFit/>
          </a:bodyPr>
          <a:lstStyle/>
          <a:p>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与批量计算那样慢慢积累数据不同，流式计算</a:t>
            </a:r>
            <a:r>
              <a:rPr lang="zh-CN" altLang="en-US" sz="2400" b="1" dirty="0">
                <a:solidFill>
                  <a:srgbClr val="FF0000"/>
                </a:solidFill>
                <a:latin typeface="微软雅黑" panose="020B0503020204020204" pitchFamily="34" charset="-122"/>
                <a:ea typeface="微软雅黑" panose="020B0503020204020204" pitchFamily="34" charset="-122"/>
              </a:rPr>
              <a:t>将大量数据平摊到每个时间点</a:t>
            </a:r>
            <a:r>
              <a:rPr lang="zh-CN" altLang="en-US" sz="2400" dirty="0">
                <a:latin typeface="微软雅黑" panose="020B0503020204020204" pitchFamily="34" charset="-122"/>
                <a:ea typeface="微软雅黑" panose="020B0503020204020204" pitchFamily="34" charset="-122"/>
              </a:rPr>
              <a:t>上，</a:t>
            </a:r>
            <a:r>
              <a:rPr lang="zh-CN" altLang="en-US" sz="2400" b="1" dirty="0">
                <a:solidFill>
                  <a:srgbClr val="FF0000"/>
                </a:solidFill>
                <a:latin typeface="微软雅黑" panose="020B0503020204020204" pitchFamily="34" charset="-122"/>
                <a:ea typeface="微软雅黑" panose="020B0503020204020204" pitchFamily="34" charset="-122"/>
              </a:rPr>
              <a:t>连续地进行小批量的进行传输</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数据持续流动</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计算完之后就丢弃</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批量计算是维护一张表，</a:t>
            </a:r>
            <a:r>
              <a:rPr lang="zh-CN" altLang="en-US" sz="2400" b="1" dirty="0">
                <a:solidFill>
                  <a:srgbClr val="FF0000"/>
                </a:solidFill>
                <a:latin typeface="微软雅黑" panose="020B0503020204020204" pitchFamily="34" charset="-122"/>
                <a:ea typeface="微软雅黑" panose="020B0503020204020204" pitchFamily="34" charset="-122"/>
              </a:rPr>
              <a:t>对表进行实施各种计算逻辑</a:t>
            </a:r>
            <a:r>
              <a:rPr lang="zh-CN" altLang="en-US" sz="2400" dirty="0">
                <a:latin typeface="微软雅黑" panose="020B0503020204020204" pitchFamily="34" charset="-122"/>
                <a:ea typeface="微软雅黑" panose="020B0503020204020204" pitchFamily="34" charset="-122"/>
              </a:rPr>
              <a:t>。流式计算相反，是必须</a:t>
            </a:r>
            <a:r>
              <a:rPr lang="zh-CN" altLang="en-US" sz="2400" b="1" dirty="0">
                <a:solidFill>
                  <a:srgbClr val="FF0000"/>
                </a:solidFill>
                <a:latin typeface="微软雅黑" panose="020B0503020204020204" pitchFamily="34" charset="-122"/>
                <a:ea typeface="微软雅黑" panose="020B0503020204020204" pitchFamily="34" charset="-122"/>
              </a:rPr>
              <a:t>先定义好计算逻辑，提交</a:t>
            </a:r>
            <a:r>
              <a:rPr lang="zh-CN" altLang="en-US" sz="2400" b="1" dirty="0" smtClean="0">
                <a:solidFill>
                  <a:srgbClr val="FF0000"/>
                </a:solidFill>
                <a:latin typeface="微软雅黑" panose="020B0503020204020204" pitchFamily="34" charset="-122"/>
                <a:ea typeface="微软雅黑" panose="020B0503020204020204" pitchFamily="34" charset="-122"/>
              </a:rPr>
              <a:t>到</a:t>
            </a:r>
            <a:r>
              <a:rPr lang="zh-CN" altLang="en-US" sz="2400" b="1" dirty="0">
                <a:solidFill>
                  <a:srgbClr val="FF0000"/>
                </a:solidFill>
                <a:latin typeface="微软雅黑" panose="020B0503020204020204" pitchFamily="34" charset="-122"/>
                <a:ea typeface="微软雅黑" panose="020B0503020204020204" pitchFamily="34" charset="-122"/>
              </a:rPr>
              <a:t>流式</a:t>
            </a:r>
            <a:r>
              <a:rPr lang="zh-CN" altLang="en-US" sz="2400" b="1" dirty="0" smtClean="0">
                <a:solidFill>
                  <a:srgbClr val="FF0000"/>
                </a:solidFill>
                <a:latin typeface="微软雅黑" panose="020B0503020204020204" pitchFamily="34" charset="-122"/>
                <a:ea typeface="微软雅黑" panose="020B0503020204020204" pitchFamily="34" charset="-122"/>
              </a:rPr>
              <a:t>计算系</a:t>
            </a:r>
            <a:r>
              <a:rPr lang="zh-CN" altLang="en-US" sz="2400" dirty="0" smtClean="0">
                <a:latin typeface="微软雅黑" panose="020B0503020204020204" pitchFamily="34" charset="-122"/>
                <a:ea typeface="微软雅黑" panose="020B0503020204020204" pitchFamily="34" charset="-122"/>
              </a:rPr>
              <a:t>统</a:t>
            </a:r>
            <a:r>
              <a:rPr lang="zh-CN" altLang="en-US" sz="2400" dirty="0">
                <a:latin typeface="微软雅黑" panose="020B0503020204020204" pitchFamily="34" charset="-122"/>
                <a:ea typeface="微软雅黑" panose="020B0503020204020204" pitchFamily="34" charset="-122"/>
              </a:rPr>
              <a:t>，这个计算作业逻辑在整个运行期间是不可更改的。</a:t>
            </a:r>
            <a:endParaRPr lang="zh-CN" altLang="en-US"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计算结果上，批量计算</a:t>
            </a:r>
            <a:r>
              <a:rPr lang="zh-CN" altLang="en-US" sz="2400" b="1" dirty="0">
                <a:solidFill>
                  <a:srgbClr val="FF0000"/>
                </a:solidFill>
                <a:latin typeface="微软雅黑" panose="020B0503020204020204" pitchFamily="34" charset="-122"/>
                <a:ea typeface="微软雅黑" panose="020B0503020204020204" pitchFamily="34" charset="-122"/>
              </a:rPr>
              <a:t>对全部数据进行计算后传输结果</a:t>
            </a:r>
            <a:r>
              <a:rPr lang="zh-CN" altLang="en-US" sz="2400" dirty="0">
                <a:latin typeface="微软雅黑" panose="020B0503020204020204" pitchFamily="34" charset="-122"/>
                <a:ea typeface="微软雅黑" panose="020B0503020204020204" pitchFamily="34" charset="-122"/>
              </a:rPr>
              <a:t>，流式计算是</a:t>
            </a:r>
            <a:r>
              <a:rPr lang="zh-CN" altLang="en-US" sz="2400" b="1" dirty="0">
                <a:solidFill>
                  <a:srgbClr val="FF0000"/>
                </a:solidFill>
                <a:latin typeface="微软雅黑" panose="020B0503020204020204" pitchFamily="34" charset="-122"/>
                <a:ea typeface="微软雅黑" panose="020B0503020204020204" pitchFamily="34" charset="-122"/>
              </a:rPr>
              <a:t>每次小批量计算后，结果可以立刻投递到在线系统</a:t>
            </a:r>
            <a:r>
              <a:rPr lang="zh-CN" altLang="en-US" sz="2400" dirty="0">
                <a:latin typeface="微软雅黑" panose="020B0503020204020204" pitchFamily="34" charset="-122"/>
                <a:ea typeface="微软雅黑" panose="020B0503020204020204" pitchFamily="34" charset="-122"/>
              </a:rPr>
              <a:t>，做到实时化展现。</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Effect transition="in" filter="randombar(horizontal)">
                                      <p:cBhvr>
                                        <p:cTn id="12" dur="500"/>
                                        <p:tgtEl>
                                          <p:spTgt spid="215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1507"/>
                                        </p:tgtEl>
                                        <p:attrNameLst>
                                          <p:attrName>style.visibility</p:attrName>
                                        </p:attrNameLst>
                                      </p:cBhvr>
                                      <p:to>
                                        <p:strVal val="visible"/>
                                      </p:to>
                                    </p:set>
                                    <p:animEffect transition="in" filter="fade">
                                      <p:cBhvr>
                                        <p:cTn id="22" dur="500"/>
                                        <p:tgtEl>
                                          <p:spTgt spid="21507"/>
                                        </p:tgtEl>
                                      </p:cBhvr>
                                    </p:animEffect>
                                    <p:anim calcmode="lin" valueType="num">
                                      <p:cBhvr>
                                        <p:cTn id="23" dur="500" fill="hold"/>
                                        <p:tgtEl>
                                          <p:spTgt spid="21507"/>
                                        </p:tgtEl>
                                        <p:attrNameLst>
                                          <p:attrName>ppt_x</p:attrName>
                                        </p:attrNameLst>
                                      </p:cBhvr>
                                      <p:tavLst>
                                        <p:tav tm="0">
                                          <p:val>
                                            <p:strVal val="#ppt_x"/>
                                          </p:val>
                                        </p:tav>
                                        <p:tav tm="100000">
                                          <p:val>
                                            <p:strVal val="#ppt_x"/>
                                          </p:val>
                                        </p:tav>
                                      </p:tavLst>
                                    </p:anim>
                                    <p:anim calcmode="lin" valueType="num">
                                      <p:cBhvr>
                                        <p:cTn id="24" dur="500" fill="hold"/>
                                        <p:tgtEl>
                                          <p:spTgt spid="2150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9" dur="500"/>
                                        <p:tgtEl>
                                          <p:spTgt spid="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34" dur="5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7625"/>
            <a:ext cx="11572875" cy="758825"/>
          </a:xfrm>
        </p:spPr>
        <p:txBody>
          <a:bodyPr/>
          <a:lstStyle/>
          <a:p>
            <a:r>
              <a:rPr lang="zh-CN" altLang="en-US" dirty="0" smtClean="0"/>
              <a:t>关于特征、规律和学习</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sp>
        <p:nvSpPr>
          <p:cNvPr id="5" name="矩形 4"/>
          <p:cNvSpPr/>
          <p:nvPr/>
        </p:nvSpPr>
        <p:spPr>
          <a:xfrm>
            <a:off x="657723" y="730659"/>
            <a:ext cx="11644559" cy="1759578"/>
          </a:xfrm>
          <a:prstGeom prst="rect">
            <a:avLst/>
          </a:prstGeom>
        </p:spPr>
        <p:txBody>
          <a:bodyPr wrap="square" lIns="114803" tIns="57401" rIns="114803" bIns="57401">
            <a:spAutoFit/>
          </a:bodyPr>
          <a:lstStyle/>
          <a:p>
            <a:r>
              <a:rPr lang="zh-CN" altLang="en-US" sz="2000" b="1" dirty="0" smtClean="0">
                <a:latin typeface="微软雅黑" panose="020B0503020204020204" pitchFamily="34" charset="-122"/>
                <a:ea typeface="微软雅黑" panose="020B0503020204020204" pitchFamily="34" charset="-122"/>
              </a:rPr>
              <a:t>大数据建模分析的本质是</a:t>
            </a:r>
            <a:r>
              <a:rPr lang="zh-CN" altLang="zh-CN" sz="2000" dirty="0" smtClean="0">
                <a:latin typeface="微软雅黑" panose="020B0503020204020204" pitchFamily="34" charset="-122"/>
                <a:ea typeface="微软雅黑" panose="020B0503020204020204" pitchFamily="34" charset="-122"/>
              </a:rPr>
              <a:t>通过构建数学模型，</a:t>
            </a:r>
            <a:r>
              <a:rPr lang="zh-CN" altLang="en-US" sz="2000" dirty="0" smtClean="0">
                <a:latin typeface="微软雅黑" panose="020B0503020204020204" pitchFamily="34" charset="-122"/>
                <a:ea typeface="微软雅黑" panose="020B0503020204020204" pitchFamily="34" charset="-122"/>
              </a:rPr>
              <a:t>从数据中</a:t>
            </a:r>
            <a:r>
              <a:rPr lang="zh-CN" altLang="zh-CN" sz="2000" dirty="0" smtClean="0">
                <a:latin typeface="微软雅黑" panose="020B0503020204020204" pitchFamily="34" charset="-122"/>
                <a:ea typeface="微软雅黑" panose="020B0503020204020204" pitchFamily="34" charset="-122"/>
              </a:rPr>
              <a:t>学习</a:t>
            </a:r>
            <a:r>
              <a:rPr lang="zh-CN" altLang="zh-CN" sz="2000" b="1" dirty="0" smtClean="0">
                <a:latin typeface="微软雅黑" panose="020B0503020204020204" pitchFamily="34" charset="-122"/>
                <a:ea typeface="微软雅黑" panose="020B0503020204020204" pitchFamily="34" charset="-122"/>
              </a:rPr>
              <a:t>特征和规律</a:t>
            </a:r>
            <a:r>
              <a:rPr lang="zh-CN" altLang="en-US" sz="2000" dirty="0" smtClean="0">
                <a:latin typeface="微软雅黑" panose="020B0503020204020204" pitchFamily="34" charset="-122"/>
                <a:ea typeface="微软雅黑" panose="020B0503020204020204" pitchFamily="34" charset="-122"/>
              </a:rPr>
              <a:t>，收获</a:t>
            </a:r>
            <a:r>
              <a:rPr lang="zh-CN" altLang="zh-CN" sz="2000" dirty="0" smtClean="0">
                <a:latin typeface="微软雅黑" panose="020B0503020204020204" pitchFamily="34" charset="-122"/>
                <a:ea typeface="微软雅黑" panose="020B0503020204020204" pitchFamily="34" charset="-122"/>
              </a:rPr>
              <a:t>有用的</a:t>
            </a:r>
            <a:r>
              <a:rPr lang="zh-CN" altLang="zh-CN" sz="2000" b="1" dirty="0" smtClean="0">
                <a:latin typeface="微软雅黑" panose="020B0503020204020204" pitchFamily="34" charset="-122"/>
                <a:ea typeface="微软雅黑" panose="020B0503020204020204" pitchFamily="34" charset="-122"/>
              </a:rPr>
              <a:t>知识</a:t>
            </a:r>
            <a:r>
              <a:rPr lang="zh-CN" altLang="zh-CN"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buClr>
                <a:schemeClr val="accent1"/>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特征：决定数据对象所蕴含的知识的关键属性</a:t>
            </a:r>
            <a:endParaRPr lang="en-US" altLang="zh-CN" sz="2000" dirty="0" smtClean="0">
              <a:latin typeface="微软雅黑" panose="020B0503020204020204" pitchFamily="34" charset="-122"/>
              <a:ea typeface="微软雅黑" panose="020B0503020204020204" pitchFamily="34" charset="-122"/>
            </a:endParaRPr>
          </a:p>
          <a:p>
            <a:pPr>
              <a:lnSpc>
                <a:spcPct val="150000"/>
              </a:lnSpc>
              <a:buClr>
                <a:schemeClr val="accent1"/>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规律：将特征的表达为目标知识的一种模式，及其参数</a:t>
            </a:r>
            <a:endParaRPr lang="en-US" altLang="zh-CN" sz="2000" dirty="0" smtClean="0">
              <a:latin typeface="微软雅黑" panose="020B0503020204020204" pitchFamily="34" charset="-122"/>
              <a:ea typeface="微软雅黑" panose="020B0503020204020204" pitchFamily="34" charset="-122"/>
            </a:endParaRPr>
          </a:p>
          <a:p>
            <a:pPr>
              <a:lnSpc>
                <a:spcPct val="150000"/>
              </a:lnSpc>
              <a:buClr>
                <a:schemeClr val="accent1"/>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学习：从样本数据集计算得到规律的过程</a:t>
            </a:r>
            <a:endParaRPr lang="zh-CN" altLang="en-US" sz="2000" dirty="0"/>
          </a:p>
        </p:txBody>
      </p:sp>
      <p:grpSp>
        <p:nvGrpSpPr>
          <p:cNvPr id="3" name="组合 101"/>
          <p:cNvGrpSpPr/>
          <p:nvPr/>
        </p:nvGrpSpPr>
        <p:grpSpPr>
          <a:xfrm>
            <a:off x="45373" y="1717861"/>
            <a:ext cx="12358167" cy="5514788"/>
            <a:chOff x="32265" y="1772885"/>
            <a:chExt cx="8788030" cy="5229123"/>
          </a:xfrm>
        </p:grpSpPr>
        <p:grpSp>
          <p:nvGrpSpPr>
            <p:cNvPr id="11" name="组合 96"/>
            <p:cNvGrpSpPr/>
            <p:nvPr/>
          </p:nvGrpSpPr>
          <p:grpSpPr>
            <a:xfrm>
              <a:off x="32265" y="2780956"/>
              <a:ext cx="8788030" cy="3384235"/>
              <a:chOff x="104270" y="3068975"/>
              <a:chExt cx="8788030" cy="3384235"/>
            </a:xfrm>
          </p:grpSpPr>
          <p:grpSp>
            <p:nvGrpSpPr>
              <p:cNvPr id="15" name="组合 87"/>
              <p:cNvGrpSpPr/>
              <p:nvPr/>
            </p:nvGrpSpPr>
            <p:grpSpPr>
              <a:xfrm>
                <a:off x="104270" y="3068975"/>
                <a:ext cx="8788030" cy="3384235"/>
                <a:chOff x="104270" y="3068975"/>
                <a:chExt cx="8788030" cy="3384235"/>
              </a:xfrm>
            </p:grpSpPr>
            <p:cxnSp>
              <p:nvCxnSpPr>
                <p:cNvPr id="84" name="形状 83"/>
                <p:cNvCxnSpPr/>
                <p:nvPr/>
              </p:nvCxnSpPr>
              <p:spPr bwMode="auto">
                <a:xfrm rot="10800000">
                  <a:off x="4427990" y="4761095"/>
                  <a:ext cx="1944135" cy="720049"/>
                </a:xfrm>
                <a:prstGeom prst="bentConnector2">
                  <a:avLst/>
                </a:prstGeom>
                <a:ln>
                  <a:solidFill>
                    <a:srgbClr val="009900"/>
                  </a:solidFill>
                  <a:prstDash val="sysDash"/>
                  <a:headEnd type="none" w="med" len="med"/>
                  <a:tailEnd type="arrow"/>
                </a:ln>
              </p:spPr>
              <p:style>
                <a:lnRef idx="2">
                  <a:schemeClr val="dk1"/>
                </a:lnRef>
                <a:fillRef idx="0">
                  <a:schemeClr val="dk1"/>
                </a:fillRef>
                <a:effectRef idx="1">
                  <a:schemeClr val="dk1"/>
                </a:effectRef>
                <a:fontRef idx="minor">
                  <a:schemeClr val="tx1"/>
                </a:fontRef>
              </p:style>
            </p:cxnSp>
            <p:sp>
              <p:nvSpPr>
                <p:cNvPr id="6" name="圆角矩形 5"/>
                <p:cNvSpPr/>
                <p:nvPr/>
              </p:nvSpPr>
              <p:spPr bwMode="auto">
                <a:xfrm>
                  <a:off x="467716" y="4607970"/>
                  <a:ext cx="1296090" cy="648045"/>
                </a:xfrm>
                <a:prstGeom prst="round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lstStyle/>
                <a:p>
                  <a:pPr algn="ctr" defTabSz="1148080"/>
                  <a:r>
                    <a:rPr lang="zh-CN" altLang="en-US" sz="2300" dirty="0" smtClean="0">
                      <a:solidFill>
                        <a:schemeClr val="tx1"/>
                      </a:solidFill>
                      <a:latin typeface="微软雅黑" panose="020B0503020204020204" pitchFamily="34" charset="-122"/>
                      <a:ea typeface="微软雅黑" panose="020B0503020204020204" pitchFamily="34" charset="-122"/>
                    </a:rPr>
                    <a:t>原始数据</a:t>
                  </a:r>
                  <a:endParaRPr lang="zh-CN" altLang="en-US" sz="2300" dirty="0" smtClean="0">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3707940" y="4077045"/>
                  <a:ext cx="864060" cy="684049"/>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lstStyle/>
                <a:p>
                  <a:pPr algn="ctr" defTabSz="1148080"/>
                  <a:r>
                    <a:rPr lang="zh-CN" altLang="en-US" sz="2300" b="1" dirty="0" smtClean="0">
                      <a:solidFill>
                        <a:schemeClr val="tx1"/>
                      </a:solidFill>
                      <a:latin typeface="微软雅黑" panose="020B0503020204020204" pitchFamily="34" charset="-122"/>
                      <a:ea typeface="微软雅黑" panose="020B0503020204020204" pitchFamily="34" charset="-122"/>
                    </a:rPr>
                    <a:t>特征</a:t>
                  </a:r>
                  <a:endParaRPr lang="zh-CN" altLang="en-US" sz="2300" b="1" dirty="0" smtClean="0">
                    <a:solidFill>
                      <a:schemeClr val="tx1"/>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5004030" y="4095047"/>
                  <a:ext cx="1440100" cy="64804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lstStyle/>
                <a:p>
                  <a:pPr algn="ctr" defTabSz="1148080"/>
                  <a:r>
                    <a:rPr lang="zh-CN" altLang="en-US" sz="2300" b="1" dirty="0" smtClean="0">
                      <a:solidFill>
                        <a:schemeClr val="tx1"/>
                      </a:solidFill>
                      <a:latin typeface="微软雅黑" panose="020B0503020204020204" pitchFamily="34" charset="-122"/>
                      <a:ea typeface="微软雅黑" panose="020B0503020204020204" pitchFamily="34" charset="-122"/>
                    </a:rPr>
                    <a:t>规律</a:t>
                  </a:r>
                  <a:endParaRPr lang="zh-CN" altLang="en-US" sz="2300" b="1" dirty="0" smtClean="0">
                    <a:solidFill>
                      <a:schemeClr val="tx1"/>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2483855" y="4095047"/>
                  <a:ext cx="864060" cy="648045"/>
                </a:xfrm>
                <a:prstGeom prst="round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lstStyle/>
                <a:p>
                  <a:pPr algn="ctr" defTabSz="1148080"/>
                  <a:r>
                    <a:rPr lang="zh-CN" altLang="en-US" sz="2300" dirty="0" smtClean="0">
                      <a:solidFill>
                        <a:schemeClr val="tx1"/>
                      </a:solidFill>
                      <a:latin typeface="微软雅黑" panose="020B0503020204020204" pitchFamily="34" charset="-122"/>
                      <a:ea typeface="微软雅黑" panose="020B0503020204020204" pitchFamily="34" charset="-122"/>
                    </a:rPr>
                    <a:t>训练数据</a:t>
                  </a:r>
                  <a:endParaRPr lang="zh-CN" altLang="en-US" sz="2300" dirty="0" smtClean="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2483855" y="5157120"/>
                  <a:ext cx="864060" cy="648045"/>
                </a:xfrm>
                <a:prstGeom prst="round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lstStyle/>
                <a:p>
                  <a:pPr algn="ctr" defTabSz="1148080"/>
                  <a:r>
                    <a:rPr lang="zh-CN" altLang="en-US" sz="2300" dirty="0" smtClean="0">
                      <a:solidFill>
                        <a:schemeClr val="tx1"/>
                      </a:solidFill>
                      <a:latin typeface="微软雅黑" panose="020B0503020204020204" pitchFamily="34" charset="-122"/>
                      <a:ea typeface="微软雅黑" panose="020B0503020204020204" pitchFamily="34" charset="-122"/>
                    </a:rPr>
                    <a:t>测试数据</a:t>
                  </a:r>
                  <a:endParaRPr lang="zh-CN" altLang="en-US" sz="2300" dirty="0" smtClean="0">
                    <a:solidFill>
                      <a:schemeClr val="tx1"/>
                    </a:solidFill>
                    <a:latin typeface="微软雅黑" panose="020B0503020204020204" pitchFamily="34" charset="-122"/>
                    <a:ea typeface="微软雅黑" panose="020B0503020204020204" pitchFamily="34" charset="-122"/>
                  </a:endParaRPr>
                </a:p>
              </p:txBody>
            </p:sp>
            <p:pic>
              <p:nvPicPr>
                <p:cNvPr id="56322" name="Picture 2" descr="http://pic.58pic.com/58pic/14/86/15/26U58PICz4R_1024.jpg"/>
                <p:cNvPicPr>
                  <a:picLocks noChangeAspect="1" noChangeArrowheads="1"/>
                </p:cNvPicPr>
                <p:nvPr/>
              </p:nvPicPr>
              <p:blipFill>
                <a:blip r:embed="rId1" cstate="print"/>
                <a:srcRect/>
                <a:stretch>
                  <a:fillRect/>
                </a:stretch>
              </p:blipFill>
              <p:spPr bwMode="auto">
                <a:xfrm>
                  <a:off x="104270" y="4005040"/>
                  <a:ext cx="867480" cy="751420"/>
                </a:xfrm>
                <a:prstGeom prst="rect">
                  <a:avLst/>
                </a:prstGeom>
                <a:noFill/>
              </p:spPr>
            </p:pic>
            <p:sp>
              <p:nvSpPr>
                <p:cNvPr id="12" name="圆角矩形 11"/>
                <p:cNvSpPr/>
                <p:nvPr/>
              </p:nvSpPr>
              <p:spPr bwMode="auto">
                <a:xfrm>
                  <a:off x="6084105" y="5157120"/>
                  <a:ext cx="864060" cy="648045"/>
                </a:xfrm>
                <a:prstGeom prst="roundRect">
                  <a:avLst/>
                </a:prstGeom>
                <a:solidFill>
                  <a:srgbClr val="92D050"/>
                </a:solid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lstStyle/>
                <a:p>
                  <a:pPr algn="ctr" defTabSz="1148080"/>
                  <a:r>
                    <a:rPr lang="zh-CN" altLang="en-US" sz="2300" b="1" dirty="0" smtClean="0">
                      <a:solidFill>
                        <a:schemeClr val="tx1"/>
                      </a:solidFill>
                      <a:latin typeface="微软雅黑" panose="020B0503020204020204" pitchFamily="34" charset="-122"/>
                      <a:ea typeface="微软雅黑" panose="020B0503020204020204" pitchFamily="34" charset="-122"/>
                    </a:rPr>
                    <a:t>学习</a:t>
                  </a:r>
                  <a:endParaRPr lang="zh-CN" altLang="en-US" sz="2300" b="1" dirty="0" smtClean="0">
                    <a:solidFill>
                      <a:schemeClr val="tx1"/>
                    </a:solidFill>
                    <a:latin typeface="微软雅黑" panose="020B0503020204020204" pitchFamily="34" charset="-122"/>
                    <a:ea typeface="微软雅黑" panose="020B0503020204020204" pitchFamily="34" charset="-122"/>
                  </a:endParaRPr>
                </a:p>
              </p:txBody>
            </p:sp>
            <p:sp>
              <p:nvSpPr>
                <p:cNvPr id="13" name="圆角矩形 12"/>
                <p:cNvSpPr/>
                <p:nvPr/>
              </p:nvSpPr>
              <p:spPr bwMode="auto">
                <a:xfrm>
                  <a:off x="6876160" y="4095047"/>
                  <a:ext cx="864060" cy="64804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lstStyle/>
                <a:p>
                  <a:pPr algn="ctr" defTabSz="1148080"/>
                  <a:r>
                    <a:rPr lang="zh-CN" altLang="en-US" sz="2300" dirty="0" smtClean="0">
                      <a:solidFill>
                        <a:schemeClr val="tx1"/>
                      </a:solidFill>
                      <a:latin typeface="微软雅黑" panose="020B0503020204020204" pitchFamily="34" charset="-122"/>
                      <a:ea typeface="微软雅黑" panose="020B0503020204020204" pitchFamily="34" charset="-122"/>
                    </a:rPr>
                    <a:t>目标函数</a:t>
                  </a:r>
                  <a:endParaRPr lang="zh-CN" altLang="en-US" sz="2300" dirty="0" smtClean="0">
                    <a:solidFill>
                      <a:schemeClr val="tx1"/>
                    </a:solidFill>
                    <a:latin typeface="微软雅黑" panose="020B0503020204020204" pitchFamily="34" charset="-122"/>
                    <a:ea typeface="微软雅黑" panose="020B0503020204020204" pitchFamily="34" charset="-122"/>
                  </a:endParaRPr>
                </a:p>
              </p:txBody>
            </p:sp>
            <p:sp>
              <p:nvSpPr>
                <p:cNvPr id="14" name="圆角矩形 13"/>
                <p:cNvSpPr/>
                <p:nvPr/>
              </p:nvSpPr>
              <p:spPr bwMode="auto">
                <a:xfrm>
                  <a:off x="3707940" y="3068975"/>
                  <a:ext cx="864060" cy="648045"/>
                </a:xfrm>
                <a:prstGeom prst="roundRect">
                  <a:avLst/>
                </a:prstGeom>
                <a:ln>
                  <a:solidFill>
                    <a:schemeClr val="accent1"/>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lstStyle/>
                <a:p>
                  <a:pPr algn="ctr" defTabSz="1148080"/>
                  <a:r>
                    <a:rPr lang="zh-CN" altLang="en-US" sz="2300" dirty="0" smtClean="0">
                      <a:solidFill>
                        <a:schemeClr val="tx1"/>
                      </a:solidFill>
                      <a:latin typeface="微软雅黑" panose="020B0503020204020204" pitchFamily="34" charset="-122"/>
                      <a:ea typeface="微软雅黑" panose="020B0503020204020204" pitchFamily="34" charset="-122"/>
                    </a:rPr>
                    <a:t>标签数据</a:t>
                  </a:r>
                  <a:endParaRPr lang="zh-CN" altLang="en-US" sz="2300" dirty="0" smtClean="0">
                    <a:solidFill>
                      <a:schemeClr val="tx1"/>
                    </a:solidFill>
                    <a:latin typeface="微软雅黑" panose="020B0503020204020204" pitchFamily="34" charset="-122"/>
                    <a:ea typeface="微软雅黑" panose="020B0503020204020204" pitchFamily="34" charset="-122"/>
                  </a:endParaRPr>
                </a:p>
              </p:txBody>
            </p:sp>
            <p:cxnSp>
              <p:nvCxnSpPr>
                <p:cNvPr id="16" name="肘形连接符 15"/>
                <p:cNvCxnSpPr>
                  <a:stCxn id="6" idx="3"/>
                  <a:endCxn id="9" idx="1"/>
                </p:cNvCxnSpPr>
                <p:nvPr/>
              </p:nvCxnSpPr>
              <p:spPr bwMode="auto">
                <a:xfrm flipV="1">
                  <a:off x="1763806" y="4419070"/>
                  <a:ext cx="720049" cy="512923"/>
                </a:xfrm>
                <a:prstGeom prst="bentConnector3">
                  <a:avLst>
                    <a:gd name="adj1" fmla="val 50000"/>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直接箭头连接符 23"/>
                <p:cNvCxnSpPr/>
                <p:nvPr/>
              </p:nvCxnSpPr>
              <p:spPr bwMode="auto">
                <a:xfrm>
                  <a:off x="3347915" y="4419069"/>
                  <a:ext cx="360025" cy="0"/>
                </a:xfrm>
                <a:prstGeom prst="straightConnector1">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直接箭头连接符 24"/>
                <p:cNvCxnSpPr/>
                <p:nvPr/>
              </p:nvCxnSpPr>
              <p:spPr bwMode="auto">
                <a:xfrm>
                  <a:off x="4572000" y="4419069"/>
                  <a:ext cx="432030" cy="0"/>
                </a:xfrm>
                <a:prstGeom prst="straightConnector1">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29" name="形状 28"/>
                <p:cNvCxnSpPr>
                  <a:stCxn id="9" idx="0"/>
                  <a:endCxn id="14" idx="1"/>
                </p:cNvCxnSpPr>
                <p:nvPr/>
              </p:nvCxnSpPr>
              <p:spPr bwMode="auto">
                <a:xfrm rot="5400000" flipH="1" flipV="1">
                  <a:off x="2960888" y="3347996"/>
                  <a:ext cx="702049" cy="792055"/>
                </a:xfrm>
                <a:prstGeom prst="bentConnector2">
                  <a:avLst/>
                </a:prstGeom>
                <a:ln>
                  <a:solidFill>
                    <a:srgbClr val="009900"/>
                  </a:solidFill>
                  <a:prstDash val="sysDash"/>
                  <a:headEnd type="none" w="med" len="med"/>
                  <a:tailEnd type="arrow"/>
                </a:ln>
              </p:spPr>
              <p:style>
                <a:lnRef idx="2">
                  <a:schemeClr val="dk1"/>
                </a:lnRef>
                <a:fillRef idx="0">
                  <a:schemeClr val="dk1"/>
                </a:fillRef>
                <a:effectRef idx="1">
                  <a:schemeClr val="dk1"/>
                </a:effectRef>
                <a:fontRef idx="minor">
                  <a:schemeClr val="tx1"/>
                </a:fontRef>
              </p:style>
            </p:cxnSp>
            <p:cxnSp>
              <p:nvCxnSpPr>
                <p:cNvPr id="31" name="直接箭头连接符 30"/>
                <p:cNvCxnSpPr/>
                <p:nvPr/>
              </p:nvCxnSpPr>
              <p:spPr bwMode="auto">
                <a:xfrm>
                  <a:off x="6444130" y="4419069"/>
                  <a:ext cx="432030" cy="0"/>
                </a:xfrm>
                <a:prstGeom prst="straightConnector1">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形状 32"/>
                <p:cNvCxnSpPr>
                  <a:stCxn id="13" idx="2"/>
                  <a:endCxn id="12" idx="3"/>
                </p:cNvCxnSpPr>
                <p:nvPr/>
              </p:nvCxnSpPr>
              <p:spPr bwMode="auto">
                <a:xfrm rot="5400000">
                  <a:off x="6759153" y="4932105"/>
                  <a:ext cx="738051" cy="360025"/>
                </a:xfrm>
                <a:prstGeom prst="bentConnector2">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35" name="形状 34"/>
                <p:cNvCxnSpPr>
                  <a:stCxn id="12" idx="1"/>
                  <a:endCxn id="8" idx="2"/>
                </p:cNvCxnSpPr>
                <p:nvPr/>
              </p:nvCxnSpPr>
              <p:spPr bwMode="auto">
                <a:xfrm rot="10800000">
                  <a:off x="5724081" y="4743093"/>
                  <a:ext cx="360025" cy="738051"/>
                </a:xfrm>
                <a:prstGeom prst="bentConnector2">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37" name="形状 36"/>
                <p:cNvCxnSpPr>
                  <a:stCxn id="14" idx="3"/>
                  <a:endCxn id="13" idx="0"/>
                </p:cNvCxnSpPr>
                <p:nvPr/>
              </p:nvCxnSpPr>
              <p:spPr bwMode="auto">
                <a:xfrm>
                  <a:off x="4572000" y="3392998"/>
                  <a:ext cx="2736190" cy="702049"/>
                </a:xfrm>
                <a:prstGeom prst="bentConnector2">
                  <a:avLst/>
                </a:prstGeom>
                <a:ln>
                  <a:solidFill>
                    <a:srgbClr val="009900"/>
                  </a:solidFill>
                  <a:prstDash val="sysDash"/>
                  <a:headEnd type="none" w="med" len="med"/>
                  <a:tailEnd type="arrow"/>
                </a:ln>
              </p:spPr>
              <p:style>
                <a:lnRef idx="2">
                  <a:schemeClr val="dk1"/>
                </a:lnRef>
                <a:fillRef idx="0">
                  <a:schemeClr val="dk1"/>
                </a:fillRef>
                <a:effectRef idx="1">
                  <a:schemeClr val="dk1"/>
                </a:effectRef>
                <a:fontRef idx="minor">
                  <a:schemeClr val="tx1"/>
                </a:fontRef>
              </p:style>
            </p:cxnSp>
            <p:cxnSp>
              <p:nvCxnSpPr>
                <p:cNvPr id="42" name="肘形连接符 41"/>
                <p:cNvCxnSpPr>
                  <a:endCxn id="10" idx="1"/>
                </p:cNvCxnSpPr>
                <p:nvPr/>
              </p:nvCxnSpPr>
              <p:spPr bwMode="auto">
                <a:xfrm>
                  <a:off x="1763805" y="5085115"/>
                  <a:ext cx="720050" cy="396028"/>
                </a:xfrm>
                <a:prstGeom prst="bentConnector3">
                  <a:avLst>
                    <a:gd name="adj1" fmla="val 50000"/>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45" name="形状 44"/>
                <p:cNvCxnSpPr>
                  <a:stCxn id="10" idx="3"/>
                  <a:endCxn id="7" idx="2"/>
                </p:cNvCxnSpPr>
                <p:nvPr/>
              </p:nvCxnSpPr>
              <p:spPr bwMode="auto">
                <a:xfrm flipV="1">
                  <a:off x="3347915" y="4761094"/>
                  <a:ext cx="792055" cy="720049"/>
                </a:xfrm>
                <a:prstGeom prst="bentConnector2">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47" name="直接箭头连接符 46"/>
                <p:cNvCxnSpPr/>
                <p:nvPr/>
              </p:nvCxnSpPr>
              <p:spPr bwMode="auto">
                <a:xfrm>
                  <a:off x="4572000" y="4293059"/>
                  <a:ext cx="43203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48" name="直接箭头连接符 47"/>
                <p:cNvCxnSpPr/>
                <p:nvPr/>
              </p:nvCxnSpPr>
              <p:spPr bwMode="auto">
                <a:xfrm>
                  <a:off x="6444130" y="4293059"/>
                  <a:ext cx="43203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52" name="圆角矩形 51"/>
                <p:cNvSpPr/>
                <p:nvPr/>
              </p:nvSpPr>
              <p:spPr bwMode="auto">
                <a:xfrm>
                  <a:off x="3707940" y="5805165"/>
                  <a:ext cx="864060" cy="648045"/>
                </a:xfrm>
                <a:prstGeom prst="roundRect">
                  <a:avLst/>
                </a:prstGeom>
                <a:ln>
                  <a:solidFill>
                    <a:schemeClr val="accent1"/>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lstStyle/>
                <a:p>
                  <a:pPr algn="ctr" defTabSz="1148080"/>
                  <a:r>
                    <a:rPr lang="zh-CN" altLang="en-US" sz="2300" dirty="0" smtClean="0">
                      <a:solidFill>
                        <a:schemeClr val="tx1"/>
                      </a:solidFill>
                      <a:latin typeface="微软雅黑" panose="020B0503020204020204" pitchFamily="34" charset="-122"/>
                      <a:ea typeface="微软雅黑" panose="020B0503020204020204" pitchFamily="34" charset="-122"/>
                    </a:rPr>
                    <a:t>标签数据</a:t>
                  </a:r>
                  <a:endParaRPr lang="zh-CN" altLang="en-US" sz="2300" dirty="0" smtClean="0">
                    <a:solidFill>
                      <a:schemeClr val="tx1"/>
                    </a:solidFill>
                    <a:latin typeface="微软雅黑" panose="020B0503020204020204" pitchFamily="34" charset="-122"/>
                    <a:ea typeface="微软雅黑" panose="020B0503020204020204" pitchFamily="34" charset="-122"/>
                  </a:endParaRPr>
                </a:p>
              </p:txBody>
            </p:sp>
            <p:cxnSp>
              <p:nvCxnSpPr>
                <p:cNvPr id="54" name="形状 53"/>
                <p:cNvCxnSpPr>
                  <a:stCxn id="10" idx="2"/>
                  <a:endCxn id="52" idx="1"/>
                </p:cNvCxnSpPr>
                <p:nvPr/>
              </p:nvCxnSpPr>
              <p:spPr bwMode="auto">
                <a:xfrm rot="16200000" flipH="1">
                  <a:off x="3149901" y="5571148"/>
                  <a:ext cx="324023" cy="792055"/>
                </a:xfrm>
                <a:prstGeom prst="bentConnector2">
                  <a:avLst/>
                </a:prstGeom>
                <a:ln>
                  <a:prstDash val="sysDash"/>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56" name="肘形连接符 55"/>
                <p:cNvCxnSpPr>
                  <a:stCxn id="52" idx="3"/>
                </p:cNvCxnSpPr>
                <p:nvPr/>
              </p:nvCxnSpPr>
              <p:spPr bwMode="auto">
                <a:xfrm flipV="1">
                  <a:off x="4572000" y="4725090"/>
                  <a:ext cx="2952205" cy="1404098"/>
                </a:xfrm>
                <a:prstGeom prst="bentConnector3">
                  <a:avLst>
                    <a:gd name="adj1" fmla="val 99945"/>
                  </a:avLst>
                </a:prstGeom>
                <a:ln>
                  <a:prstDash val="sysDash"/>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64" name="圆角矩形 63"/>
                <p:cNvSpPr/>
                <p:nvPr/>
              </p:nvSpPr>
              <p:spPr bwMode="auto">
                <a:xfrm>
                  <a:off x="8028240" y="4095047"/>
                  <a:ext cx="864060" cy="648045"/>
                </a:xfrm>
                <a:prstGeom prst="roundRect">
                  <a:avLst/>
                </a:prstGeom>
                <a:solidFill>
                  <a:schemeClr val="accent6">
                    <a:lumMod val="40000"/>
                    <a:lumOff val="6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lstStyle/>
                <a:p>
                  <a:pPr algn="ctr" defTabSz="1148080"/>
                  <a:r>
                    <a:rPr lang="zh-CN" altLang="en-US" sz="2300" dirty="0" smtClean="0">
                      <a:solidFill>
                        <a:schemeClr val="tx1"/>
                      </a:solidFill>
                      <a:latin typeface="微软雅黑" panose="020B0503020204020204" pitchFamily="34" charset="-122"/>
                      <a:ea typeface="微软雅黑" panose="020B0503020204020204" pitchFamily="34" charset="-122"/>
                    </a:rPr>
                    <a:t>测试验证</a:t>
                  </a:r>
                  <a:endParaRPr lang="zh-CN" altLang="en-US" sz="2300" dirty="0" smtClean="0">
                    <a:solidFill>
                      <a:schemeClr val="tx1"/>
                    </a:solidFill>
                    <a:latin typeface="微软雅黑" panose="020B0503020204020204" pitchFamily="34" charset="-122"/>
                    <a:ea typeface="微软雅黑" panose="020B0503020204020204" pitchFamily="34" charset="-122"/>
                  </a:endParaRPr>
                </a:p>
              </p:txBody>
            </p:sp>
            <p:cxnSp>
              <p:nvCxnSpPr>
                <p:cNvPr id="65" name="直接箭头连接符 64"/>
                <p:cNvCxnSpPr/>
                <p:nvPr/>
              </p:nvCxnSpPr>
              <p:spPr bwMode="auto">
                <a:xfrm>
                  <a:off x="7740220" y="4419069"/>
                  <a:ext cx="28802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71" name="肘形连接符 70"/>
                <p:cNvCxnSpPr>
                  <a:stCxn id="64" idx="0"/>
                  <a:endCxn id="7" idx="0"/>
                </p:cNvCxnSpPr>
                <p:nvPr/>
              </p:nvCxnSpPr>
              <p:spPr bwMode="auto">
                <a:xfrm rot="16200000" flipV="1">
                  <a:off x="6291119" y="1925896"/>
                  <a:ext cx="18002" cy="4320300"/>
                </a:xfrm>
                <a:prstGeom prst="bentConnector3">
                  <a:avLst>
                    <a:gd name="adj1" fmla="val 1369859"/>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69" name="TextBox 68"/>
                <p:cNvSpPr txBox="1"/>
                <p:nvPr/>
              </p:nvSpPr>
              <p:spPr>
                <a:xfrm>
                  <a:off x="5724080" y="4725090"/>
                  <a:ext cx="216015" cy="963052"/>
                </a:xfrm>
                <a:prstGeom prst="rect">
                  <a:avLst/>
                </a:prstGeom>
                <a:noFill/>
              </p:spPr>
              <p:txBody>
                <a:bodyPr wrap="square" rtlCol="0">
                  <a:spAutoFit/>
                </a:bodyPr>
                <a:lstStyle/>
                <a:p>
                  <a:r>
                    <a:rPr lang="zh-CN" altLang="en-US" sz="1500" dirty="0" smtClean="0">
                      <a:latin typeface="微软雅黑" panose="020B0503020204020204" pitchFamily="34" charset="-122"/>
                      <a:ea typeface="微软雅黑" panose="020B0503020204020204" pitchFamily="34" charset="-122"/>
                    </a:rPr>
                    <a:t>输出参数</a:t>
                  </a:r>
                  <a:endParaRPr lang="zh-CN" altLang="en-US" sz="1500" dirty="0">
                    <a:latin typeface="微软雅黑" panose="020B0503020204020204" pitchFamily="34" charset="-122"/>
                    <a:ea typeface="微软雅黑" panose="020B0503020204020204" pitchFamily="34" charset="-122"/>
                  </a:endParaRPr>
                </a:p>
              </p:txBody>
            </p:sp>
            <p:sp>
              <p:nvSpPr>
                <p:cNvPr id="68" name="TextBox 67"/>
                <p:cNvSpPr txBox="1"/>
                <p:nvPr/>
              </p:nvSpPr>
              <p:spPr>
                <a:xfrm>
                  <a:off x="7020170" y="4725090"/>
                  <a:ext cx="216015" cy="963052"/>
                </a:xfrm>
                <a:prstGeom prst="rect">
                  <a:avLst/>
                </a:prstGeom>
                <a:noFill/>
              </p:spPr>
              <p:txBody>
                <a:bodyPr wrap="square" rtlCol="0">
                  <a:spAutoFit/>
                </a:bodyPr>
                <a:lstStyle/>
                <a:p>
                  <a:r>
                    <a:rPr lang="zh-CN" altLang="en-US" sz="1500" dirty="0" smtClean="0">
                      <a:latin typeface="微软雅黑" panose="020B0503020204020204" pitchFamily="34" charset="-122"/>
                      <a:ea typeface="微软雅黑" panose="020B0503020204020204" pitchFamily="34" charset="-122"/>
                    </a:rPr>
                    <a:t>优化目标</a:t>
                  </a:r>
                  <a:endParaRPr lang="zh-CN" altLang="en-US" sz="1500" dirty="0">
                    <a:latin typeface="微软雅黑" panose="020B0503020204020204" pitchFamily="34" charset="-122"/>
                    <a:ea typeface="微软雅黑" panose="020B0503020204020204" pitchFamily="34" charset="-122"/>
                  </a:endParaRPr>
                </a:p>
              </p:txBody>
            </p:sp>
            <p:cxnSp>
              <p:nvCxnSpPr>
                <p:cNvPr id="77" name="肘形连接符 76"/>
                <p:cNvCxnSpPr>
                  <a:stCxn id="64" idx="0"/>
                  <a:endCxn id="8" idx="0"/>
                </p:cNvCxnSpPr>
                <p:nvPr/>
              </p:nvCxnSpPr>
              <p:spPr bwMode="auto">
                <a:xfrm rot="16200000" flipV="1">
                  <a:off x="7092175" y="2726952"/>
                  <a:ext cx="12700" cy="2736190"/>
                </a:xfrm>
                <a:prstGeom prst="bentConnector3">
                  <a:avLst>
                    <a:gd name="adj1" fmla="val 198000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cxnSp>
            <p:nvCxnSpPr>
              <p:cNvPr id="90" name="直接箭头连接符 89"/>
              <p:cNvCxnSpPr/>
              <p:nvPr/>
            </p:nvCxnSpPr>
            <p:spPr bwMode="auto">
              <a:xfrm>
                <a:off x="7812225" y="5445140"/>
                <a:ext cx="1080075" cy="0"/>
              </a:xfrm>
              <a:prstGeom prst="straightConnector1">
                <a:avLst/>
              </a:prstGeom>
              <a:ln>
                <a:solidFill>
                  <a:srgbClr val="009900"/>
                </a:solidFill>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91" name="直接箭头连接符 90"/>
              <p:cNvCxnSpPr/>
              <p:nvPr/>
            </p:nvCxnSpPr>
            <p:spPr bwMode="auto">
              <a:xfrm>
                <a:off x="7812225" y="5805165"/>
                <a:ext cx="1080075"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92" name="直接箭头连接符 91"/>
              <p:cNvCxnSpPr/>
              <p:nvPr/>
            </p:nvCxnSpPr>
            <p:spPr bwMode="auto">
              <a:xfrm>
                <a:off x="7812225" y="6165190"/>
                <a:ext cx="1080075" cy="0"/>
              </a:xfrm>
              <a:prstGeom prst="straightConnector1">
                <a:avLst/>
              </a:prstGeom>
              <a:ln>
                <a:solidFill>
                  <a:srgbClr val="009900"/>
                </a:solidFill>
                <a:prstDash val="sysDash"/>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93" name="直接箭头连接符 92"/>
              <p:cNvCxnSpPr/>
              <p:nvPr/>
            </p:nvCxnSpPr>
            <p:spPr bwMode="auto">
              <a:xfrm>
                <a:off x="7812225" y="6309200"/>
                <a:ext cx="1080075" cy="0"/>
              </a:xfrm>
              <a:prstGeom prst="straightConnector1">
                <a:avLst/>
              </a:prstGeom>
              <a:ln>
                <a:prstDash val="sysDash"/>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94" name="TextBox 93"/>
              <p:cNvSpPr txBox="1"/>
              <p:nvPr/>
            </p:nvSpPr>
            <p:spPr>
              <a:xfrm>
                <a:off x="7712299" y="5157120"/>
                <a:ext cx="787908" cy="350201"/>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建模流程</a:t>
                </a:r>
                <a:endParaRPr lang="zh-CN" altLang="en-US" dirty="0">
                  <a:latin typeface="微软雅黑" panose="020B0503020204020204" pitchFamily="34" charset="-122"/>
                  <a:ea typeface="微软雅黑" panose="020B0503020204020204" pitchFamily="34" charset="-122"/>
                </a:endParaRPr>
              </a:p>
            </p:txBody>
          </p:sp>
          <p:sp>
            <p:nvSpPr>
              <p:cNvPr id="95" name="TextBox 94"/>
              <p:cNvSpPr txBox="1"/>
              <p:nvPr/>
            </p:nvSpPr>
            <p:spPr>
              <a:xfrm>
                <a:off x="7701469" y="5517145"/>
                <a:ext cx="787908" cy="350201"/>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验证流程</a:t>
                </a:r>
                <a:endParaRPr lang="zh-CN" altLang="en-US" dirty="0">
                  <a:latin typeface="微软雅黑" panose="020B0503020204020204" pitchFamily="34" charset="-122"/>
                  <a:ea typeface="微软雅黑" panose="020B0503020204020204" pitchFamily="34" charset="-122"/>
                </a:endParaRPr>
              </a:p>
            </p:txBody>
          </p:sp>
          <p:sp>
            <p:nvSpPr>
              <p:cNvPr id="96" name="TextBox 95"/>
              <p:cNvSpPr txBox="1"/>
              <p:nvPr/>
            </p:nvSpPr>
            <p:spPr>
              <a:xfrm>
                <a:off x="7701469" y="5877170"/>
                <a:ext cx="787908" cy="350201"/>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可选流程</a:t>
                </a:r>
                <a:endParaRPr lang="zh-CN" altLang="en-US" dirty="0">
                  <a:latin typeface="微软雅黑" panose="020B0503020204020204" pitchFamily="34" charset="-122"/>
                  <a:ea typeface="微软雅黑" panose="020B0503020204020204" pitchFamily="34" charset="-122"/>
                </a:endParaRPr>
              </a:p>
            </p:txBody>
          </p:sp>
        </p:grpSp>
        <p:sp>
          <p:nvSpPr>
            <p:cNvPr id="100" name="线形标注 2 99"/>
            <p:cNvSpPr/>
            <p:nvPr/>
          </p:nvSpPr>
          <p:spPr bwMode="auto">
            <a:xfrm>
              <a:off x="7380195" y="1772885"/>
              <a:ext cx="1296090" cy="1440100"/>
            </a:xfrm>
            <a:prstGeom prst="borderCallout2">
              <a:avLst>
                <a:gd name="adj1" fmla="val 18750"/>
                <a:gd name="adj2" fmla="val -8333"/>
                <a:gd name="adj3" fmla="val 18750"/>
                <a:gd name="adj4" fmla="val -16667"/>
                <a:gd name="adj5" fmla="val 142932"/>
                <a:gd name="adj6" fmla="val -11380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defTabSz="1148080"/>
              <a:r>
                <a:rPr lang="zh-CN" altLang="en-US" sz="1500" dirty="0" smtClean="0">
                  <a:latin typeface="Arial" panose="020B0604020202020204" pitchFamily="34" charset="0"/>
                </a:rPr>
                <a:t>贝叶斯</a:t>
              </a:r>
              <a:endParaRPr lang="en-US" altLang="zh-CN" sz="1500" dirty="0" smtClean="0">
                <a:latin typeface="Arial" panose="020B0604020202020204" pitchFamily="34" charset="0"/>
              </a:endParaRPr>
            </a:p>
            <a:p>
              <a:pPr defTabSz="1148080"/>
              <a:r>
                <a:rPr lang="zh-CN" altLang="en-US" sz="1500" dirty="0" smtClean="0"/>
                <a:t>决策树</a:t>
              </a:r>
              <a:endParaRPr lang="en-US" altLang="zh-CN" sz="1500" dirty="0" smtClean="0"/>
            </a:p>
            <a:p>
              <a:pPr defTabSz="1148080"/>
              <a:r>
                <a:rPr lang="zh-CN" altLang="en-US" sz="1500" dirty="0" smtClean="0">
                  <a:latin typeface="Arial" panose="020B0604020202020204" pitchFamily="34" charset="0"/>
                </a:rPr>
                <a:t>神经网络</a:t>
              </a:r>
              <a:endParaRPr lang="en-US" altLang="zh-CN" sz="1500" dirty="0" smtClean="0">
                <a:latin typeface="Arial" panose="020B0604020202020204" pitchFamily="34" charset="0"/>
              </a:endParaRPr>
            </a:p>
            <a:p>
              <a:pPr defTabSz="1148080"/>
              <a:r>
                <a:rPr lang="en-US" altLang="zh-CN" sz="1500" dirty="0" smtClean="0"/>
                <a:t>SVM</a:t>
              </a:r>
              <a:endParaRPr lang="en-US" altLang="zh-CN" sz="1500" dirty="0" smtClean="0"/>
            </a:p>
            <a:p>
              <a:pPr defTabSz="1148080"/>
              <a:r>
                <a:rPr lang="en-US" altLang="zh-CN" sz="1500" dirty="0" smtClean="0"/>
                <a:t>KNN</a:t>
              </a:r>
              <a:endParaRPr lang="en-US" altLang="zh-CN" sz="1500" dirty="0" smtClean="0"/>
            </a:p>
            <a:p>
              <a:pPr defTabSz="1148080"/>
              <a:r>
                <a:rPr lang="en-US" altLang="zh-CN" sz="1500" dirty="0" smtClean="0"/>
                <a:t>K-Means</a:t>
              </a:r>
              <a:endParaRPr lang="en-US" altLang="zh-CN" sz="1500" dirty="0" smtClean="0"/>
            </a:p>
            <a:p>
              <a:pPr defTabSz="1148080"/>
              <a:r>
                <a:rPr lang="en-US" altLang="zh-CN" sz="1500" dirty="0" smtClean="0">
                  <a:latin typeface="Arial" panose="020B0604020202020204" pitchFamily="34" charset="0"/>
                </a:rPr>
                <a:t>……</a:t>
              </a:r>
              <a:endParaRPr lang="zh-CN" altLang="en-US" sz="1500" dirty="0" smtClean="0">
                <a:latin typeface="Arial" panose="020B0604020202020204" pitchFamily="34" charset="0"/>
              </a:endParaRPr>
            </a:p>
          </p:txBody>
        </p:sp>
        <p:sp>
          <p:nvSpPr>
            <p:cNvPr id="101" name="线形标注 2 100"/>
            <p:cNvSpPr/>
            <p:nvPr/>
          </p:nvSpPr>
          <p:spPr bwMode="auto">
            <a:xfrm>
              <a:off x="6372125" y="5877170"/>
              <a:ext cx="1296090" cy="1124838"/>
            </a:xfrm>
            <a:prstGeom prst="borderCallout2">
              <a:avLst>
                <a:gd name="adj1" fmla="val 18750"/>
                <a:gd name="adj2" fmla="val -8333"/>
                <a:gd name="adj3" fmla="val 18750"/>
                <a:gd name="adj4" fmla="val -16667"/>
                <a:gd name="adj5" fmla="val -43350"/>
                <a:gd name="adj6" fmla="val -1952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200" dirty="0" smtClean="0"/>
                <a:t>最小二乘</a:t>
              </a:r>
              <a:endParaRPr lang="en-US" altLang="zh-CN" sz="1200" dirty="0" smtClean="0"/>
            </a:p>
            <a:p>
              <a:r>
                <a:rPr lang="zh-CN" altLang="en-US" sz="1200" dirty="0" smtClean="0"/>
                <a:t>极大似然</a:t>
              </a:r>
              <a:endParaRPr lang="en-US" altLang="zh-CN" sz="1200" dirty="0" smtClean="0"/>
            </a:p>
            <a:p>
              <a:r>
                <a:rPr lang="zh-CN" altLang="en-US" sz="1200" dirty="0" smtClean="0"/>
                <a:t>梯度下降</a:t>
              </a:r>
              <a:endParaRPr lang="en-US" altLang="zh-CN" sz="1200" dirty="0" smtClean="0"/>
            </a:p>
            <a:p>
              <a:r>
                <a:rPr lang="en-US" altLang="zh-CN" sz="1200" dirty="0" smtClean="0"/>
                <a:t>BP</a:t>
              </a:r>
              <a:r>
                <a:rPr lang="zh-CN" altLang="en-US" sz="1200" dirty="0" smtClean="0"/>
                <a:t>算法</a:t>
              </a:r>
              <a:endParaRPr lang="en-US" altLang="zh-CN" sz="1200" dirty="0" smtClean="0"/>
            </a:p>
            <a:p>
              <a:r>
                <a:rPr lang="en-US" altLang="zh-CN" sz="1200" dirty="0" smtClean="0"/>
                <a:t>EM</a:t>
              </a:r>
              <a:r>
                <a:rPr lang="zh-CN" altLang="en-US" sz="1200" dirty="0" smtClean="0"/>
                <a:t>算法</a:t>
              </a:r>
              <a:endParaRPr lang="zh-CN" altLang="en-US" sz="1200" dirty="0" smtClean="0"/>
            </a:p>
            <a:p>
              <a:pPr defTabSz="1148080"/>
              <a:r>
                <a:rPr lang="en-US" altLang="zh-CN" sz="1400" dirty="0" smtClean="0">
                  <a:latin typeface="Arial" panose="020B0604020202020204" pitchFamily="34" charset="0"/>
                </a:rPr>
                <a:t>……</a:t>
              </a:r>
              <a:endParaRPr lang="zh-CN" altLang="en-US" sz="1400" dirty="0" smtClean="0">
                <a:latin typeface="Arial" panose="020B0604020202020204" pitchFamily="34" charset="0"/>
              </a:endParaRPr>
            </a:p>
          </p:txBody>
        </p:sp>
      </p:grpSp>
      <p:sp>
        <p:nvSpPr>
          <p:cNvPr id="49" name="矩形 48"/>
          <p:cNvSpPr/>
          <p:nvPr/>
        </p:nvSpPr>
        <p:spPr>
          <a:xfrm>
            <a:off x="4201721" y="6577931"/>
            <a:ext cx="3001837" cy="392922"/>
          </a:xfrm>
          <a:prstGeom prst="rect">
            <a:avLst/>
          </a:prstGeom>
        </p:spPr>
        <p:txBody>
          <a:bodyPr wrap="none" lIns="114803" tIns="57401" rIns="114803" bIns="57401">
            <a:spAutoFit/>
          </a:bodyPr>
          <a:lstStyle/>
          <a:p>
            <a:r>
              <a:rPr lang="zh-CN" altLang="en-US" b="1" u="sng" dirty="0" smtClean="0">
                <a:solidFill>
                  <a:srgbClr val="0070C0"/>
                </a:solidFill>
                <a:latin typeface="微软雅黑" panose="020B0503020204020204" pitchFamily="34" charset="-122"/>
                <a:ea typeface="微软雅黑" panose="020B0503020204020204" pitchFamily="34" charset="-122"/>
              </a:rPr>
              <a:t>大数据建模分析的基本流程</a:t>
            </a:r>
            <a:endParaRPr lang="zh-CN" altLang="en-US" u="sng" dirty="0">
              <a:solidFill>
                <a:srgbClr val="0070C0"/>
              </a:solidFill>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randombar(horizontal)">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8925"/>
            <a:ext cx="11572875" cy="517525"/>
          </a:xfrm>
        </p:spPr>
        <p:txBody>
          <a:bodyPr>
            <a:normAutofit fontScale="90000"/>
          </a:bodyPr>
          <a:lstStyle/>
          <a:p>
            <a:r>
              <a:rPr lang="zh-CN" altLang="en-US" dirty="0"/>
              <a:t>大</a:t>
            </a:r>
            <a:r>
              <a:rPr lang="zh-CN" altLang="en-US" dirty="0" smtClean="0"/>
              <a:t>数据中的机器学习</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sp>
        <p:nvSpPr>
          <p:cNvPr id="5" name="矩形 4"/>
          <p:cNvSpPr/>
          <p:nvPr/>
        </p:nvSpPr>
        <p:spPr>
          <a:xfrm>
            <a:off x="657724" y="806597"/>
            <a:ext cx="11745817" cy="946920"/>
          </a:xfrm>
          <a:prstGeom prst="rect">
            <a:avLst/>
          </a:prstGeom>
        </p:spPr>
        <p:txBody>
          <a:bodyPr wrap="square" lIns="114803" tIns="57401" rIns="114803" bIns="57401">
            <a:spAutoFit/>
          </a:bodyPr>
          <a:lstStyle/>
          <a:p>
            <a:r>
              <a:rPr lang="zh-CN" altLang="en-US" dirty="0" smtClean="0">
                <a:latin typeface="微软雅黑" panose="020B0503020204020204" pitchFamily="34" charset="-122"/>
                <a:ea typeface="微软雅黑" panose="020B0503020204020204" pitchFamily="34" charset="-122"/>
              </a:rPr>
              <a:t>学习能力是大数据分析建模的关键技术之一。根据反馈的不同，大数据中的学习技术可以分为监督学习（</a:t>
            </a:r>
            <a:r>
              <a:rPr lang="en-US" altLang="zh-CN" dirty="0" smtClean="0">
                <a:latin typeface="微软雅黑" panose="020B0503020204020204" pitchFamily="34" charset="-122"/>
                <a:ea typeface="微软雅黑" panose="020B0503020204020204" pitchFamily="34" charset="-122"/>
              </a:rPr>
              <a:t>Supervised learning</a:t>
            </a:r>
            <a:r>
              <a:rPr lang="zh-CN" altLang="en-US" dirty="0" smtClean="0">
                <a:latin typeface="微软雅黑" panose="020B0503020204020204" pitchFamily="34" charset="-122"/>
                <a:ea typeface="微软雅黑" panose="020B0503020204020204" pitchFamily="34" charset="-122"/>
              </a:rPr>
              <a:t>）、非监督学习（</a:t>
            </a:r>
            <a:r>
              <a:rPr lang="en-US" altLang="zh-CN" dirty="0" smtClean="0">
                <a:latin typeface="微软雅黑" panose="020B0503020204020204" pitchFamily="34" charset="-122"/>
                <a:ea typeface="微软雅黑" panose="020B0503020204020204" pitchFamily="34" charset="-122"/>
              </a:rPr>
              <a:t>Unsupervised learning</a:t>
            </a:r>
            <a:r>
              <a:rPr lang="zh-CN" altLang="en-US" dirty="0" smtClean="0">
                <a:latin typeface="微软雅黑" panose="020B0503020204020204" pitchFamily="34" charset="-122"/>
                <a:ea typeface="微软雅黑" panose="020B0503020204020204" pitchFamily="34" charset="-122"/>
              </a:rPr>
              <a:t>）、半监督学习（</a:t>
            </a:r>
            <a:r>
              <a:rPr lang="en-US" altLang="zh-CN" dirty="0" smtClean="0">
                <a:latin typeface="微软雅黑" panose="020B0503020204020204" pitchFamily="34" charset="-122"/>
                <a:ea typeface="微软雅黑" panose="020B0503020204020204" pitchFamily="34" charset="-122"/>
              </a:rPr>
              <a:t>Semi-supervised learning</a:t>
            </a:r>
            <a:r>
              <a:rPr lang="zh-CN" altLang="en-US" dirty="0" smtClean="0">
                <a:latin typeface="微软雅黑" panose="020B0503020204020204" pitchFamily="34" charset="-122"/>
                <a:ea typeface="微软雅黑" panose="020B0503020204020204" pitchFamily="34" charset="-122"/>
              </a:rPr>
              <a:t>）和强化学习（</a:t>
            </a:r>
            <a:r>
              <a:rPr lang="en-US" altLang="zh-CN" dirty="0" smtClean="0">
                <a:latin typeface="微软雅黑" panose="020B0503020204020204" pitchFamily="34" charset="-122"/>
                <a:ea typeface="微软雅黑" panose="020B0503020204020204" pitchFamily="34" charset="-122"/>
              </a:rPr>
              <a:t>Reinforcement learning</a:t>
            </a:r>
            <a:r>
              <a:rPr lang="zh-CN" altLang="en-US" dirty="0" smtClean="0">
                <a:latin typeface="微软雅黑" panose="020B0503020204020204" pitchFamily="34" charset="-122"/>
                <a:ea typeface="微软雅黑" panose="020B0503020204020204" pitchFamily="34" charset="-122"/>
              </a:rPr>
              <a:t>）四大类。</a:t>
            </a:r>
            <a:endParaRPr lang="en-US" altLang="zh-CN" dirty="0" smtClean="0">
              <a:latin typeface="微软雅黑" panose="020B0503020204020204" pitchFamily="34" charset="-122"/>
              <a:ea typeface="微软雅黑" panose="020B0503020204020204" pitchFamily="34" charset="-122"/>
            </a:endParaRPr>
          </a:p>
        </p:txBody>
      </p:sp>
      <p:graphicFrame>
        <p:nvGraphicFramePr>
          <p:cNvPr id="10" name="图示 9"/>
          <p:cNvGraphicFramePr/>
          <p:nvPr/>
        </p:nvGraphicFramePr>
        <p:xfrm>
          <a:off x="353954" y="2072499"/>
          <a:ext cx="12049587" cy="48851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0962" name="Picture 2" descr="http://c.hiphotos.baidu.com/baike/s=220/sign=b5718cb2a0ec08fa220014a569ef3d4d/3bf33a87e950352a842e0d055343fbf2b2118b6b.jpg"/>
          <p:cNvPicPr>
            <a:picLocks noChangeAspect="1" noChangeArrowheads="1"/>
          </p:cNvPicPr>
          <p:nvPr/>
        </p:nvPicPr>
        <p:blipFill>
          <a:blip r:embed="rId6" cstate="print"/>
          <a:srcRect/>
          <a:stretch>
            <a:fillRect/>
          </a:stretch>
        </p:blipFill>
        <p:spPr bwMode="auto">
          <a:xfrm>
            <a:off x="9062059" y="5869500"/>
            <a:ext cx="2853035" cy="1315940"/>
          </a:xfrm>
          <a:prstGeom prst="rect">
            <a:avLst/>
          </a:prstGeom>
          <a:noFill/>
        </p:spPr>
      </p:pic>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40962"/>
                                        </p:tgtEl>
                                        <p:attrNameLst>
                                          <p:attrName>style.visibility</p:attrName>
                                        </p:attrNameLst>
                                      </p:cBhvr>
                                      <p:to>
                                        <p:strVal val="visible"/>
                                      </p:to>
                                    </p:set>
                                    <p:animEffect transition="in" filter="randombar(horizontal)">
                                      <p:cBhvr>
                                        <p:cTn id="10" dur="500"/>
                                        <p:tgtEl>
                                          <p:spTgt spid="4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title" idx="4294967295"/>
          </p:nvPr>
        </p:nvSpPr>
        <p:spPr>
          <a:xfrm>
            <a:off x="454025" y="200025"/>
            <a:ext cx="12404725" cy="519113"/>
          </a:xfrm>
        </p:spPr>
        <p:txBody>
          <a:bodyPr>
            <a:normAutofit fontScale="90000"/>
          </a:bodyPr>
          <a:lstStyle/>
          <a:p>
            <a:r>
              <a:rPr lang="zh-CN" altLang="en-US" sz="3500" dirty="0" smtClean="0">
                <a:latin typeface="微软雅黑" panose="020B0503020204020204" pitchFamily="34" charset="-122"/>
                <a:ea typeface="微软雅黑" panose="020B0503020204020204" pitchFamily="34" charset="-122"/>
              </a:rPr>
              <a:t>半</a:t>
            </a:r>
            <a:r>
              <a:rPr lang="zh-CN" altLang="en-US" sz="3500" dirty="0">
                <a:latin typeface="微软雅黑" panose="020B0503020204020204" pitchFamily="34" charset="-122"/>
                <a:ea typeface="微软雅黑" panose="020B0503020204020204" pitchFamily="34" charset="-122"/>
              </a:rPr>
              <a:t>监督（</a:t>
            </a:r>
            <a:r>
              <a:rPr lang="en-US" sz="3500" dirty="0">
                <a:latin typeface="微软雅黑" panose="020B0503020204020204" pitchFamily="34" charset="-122"/>
                <a:ea typeface="微软雅黑" panose="020B0503020204020204" pitchFamily="34" charset="-122"/>
              </a:rPr>
              <a:t>Semi-supervised) </a:t>
            </a:r>
            <a:r>
              <a:rPr lang="zh-CN" altLang="en-US" sz="3500" dirty="0">
                <a:latin typeface="微软雅黑" panose="020B0503020204020204" pitchFamily="34" charset="-122"/>
                <a:ea typeface="微软雅黑" panose="020B0503020204020204" pitchFamily="34" charset="-122"/>
              </a:rPr>
              <a:t>学习案例</a:t>
            </a:r>
            <a:endParaRPr lang="zh-CN" altLang="en-US" sz="3500" dirty="0">
              <a:latin typeface="微软雅黑" panose="020B0503020204020204" pitchFamily="34" charset="-122"/>
              <a:ea typeface="微软雅黑" panose="020B0503020204020204" pitchFamily="34" charset="-122"/>
            </a:endParaRPr>
          </a:p>
        </p:txBody>
      </p:sp>
      <p:grpSp>
        <p:nvGrpSpPr>
          <p:cNvPr id="2" name="组合 21"/>
          <p:cNvGrpSpPr/>
          <p:nvPr/>
        </p:nvGrpSpPr>
        <p:grpSpPr>
          <a:xfrm>
            <a:off x="361653" y="1655089"/>
            <a:ext cx="12143145" cy="2264991"/>
            <a:chOff x="257175" y="1857375"/>
            <a:chExt cx="4600575" cy="1989138"/>
          </a:xfrm>
        </p:grpSpPr>
        <p:pic>
          <p:nvPicPr>
            <p:cNvPr id="30724" name="Picture 2"/>
            <p:cNvPicPr>
              <a:picLocks noChangeAspect="1" noChangeArrowheads="1"/>
            </p:cNvPicPr>
            <p:nvPr/>
          </p:nvPicPr>
          <p:blipFill>
            <a:blip r:embed="rId1" cstate="print"/>
            <a:srcRect l="33923" t="30586" r="60" b="32707"/>
            <a:stretch>
              <a:fillRect/>
            </a:stretch>
          </p:blipFill>
          <p:spPr bwMode="auto">
            <a:xfrm>
              <a:off x="285750" y="1941513"/>
              <a:ext cx="4572000" cy="1905000"/>
            </a:xfrm>
            <a:prstGeom prst="rect">
              <a:avLst/>
            </a:prstGeom>
            <a:noFill/>
            <a:ln w="9525">
              <a:noFill/>
              <a:miter lim="800000"/>
              <a:headEnd/>
              <a:tailEnd/>
            </a:ln>
          </p:spPr>
        </p:pic>
        <p:sp>
          <p:nvSpPr>
            <p:cNvPr id="30725" name="椭圆 22"/>
            <p:cNvSpPr>
              <a:spLocks noChangeArrowheads="1"/>
            </p:cNvSpPr>
            <p:nvPr/>
          </p:nvSpPr>
          <p:spPr bwMode="auto">
            <a:xfrm>
              <a:off x="285750" y="1870075"/>
              <a:ext cx="500063" cy="500063"/>
            </a:xfrm>
            <a:prstGeom prst="ellipse">
              <a:avLst/>
            </a:prstGeom>
            <a:noFill/>
            <a:ln w="25400" cap="flat" cmpd="sng">
              <a:solidFill>
                <a:schemeClr val="accent2"/>
              </a:solidFill>
              <a:round/>
            </a:ln>
          </p:spPr>
          <p:txBody>
            <a:bodyPr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30726" name="椭圆 23"/>
            <p:cNvSpPr>
              <a:spLocks noChangeArrowheads="1"/>
            </p:cNvSpPr>
            <p:nvPr/>
          </p:nvSpPr>
          <p:spPr bwMode="auto">
            <a:xfrm>
              <a:off x="257175" y="2828925"/>
              <a:ext cx="501650" cy="501650"/>
            </a:xfrm>
            <a:prstGeom prst="ellipse">
              <a:avLst/>
            </a:prstGeom>
            <a:noFill/>
            <a:ln w="25400" cap="flat" cmpd="sng">
              <a:solidFill>
                <a:schemeClr val="accent2"/>
              </a:solidFill>
              <a:round/>
            </a:ln>
          </p:spPr>
          <p:txBody>
            <a:bodyPr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30727" name="椭圆 24"/>
            <p:cNvSpPr>
              <a:spLocks noChangeArrowheads="1"/>
            </p:cNvSpPr>
            <p:nvPr/>
          </p:nvSpPr>
          <p:spPr bwMode="auto">
            <a:xfrm>
              <a:off x="271463" y="3287713"/>
              <a:ext cx="500062" cy="500062"/>
            </a:xfrm>
            <a:prstGeom prst="ellipse">
              <a:avLst/>
            </a:prstGeom>
            <a:noFill/>
            <a:ln w="25400" cap="flat" cmpd="sng">
              <a:solidFill>
                <a:schemeClr val="accent2"/>
              </a:solidFill>
              <a:round/>
            </a:ln>
          </p:spPr>
          <p:txBody>
            <a:bodyPr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30728" name="椭圆 25"/>
            <p:cNvSpPr>
              <a:spLocks noChangeArrowheads="1"/>
            </p:cNvSpPr>
            <p:nvPr/>
          </p:nvSpPr>
          <p:spPr bwMode="auto">
            <a:xfrm>
              <a:off x="1143000" y="1857375"/>
              <a:ext cx="500063" cy="500063"/>
            </a:xfrm>
            <a:prstGeom prst="ellipse">
              <a:avLst/>
            </a:prstGeom>
            <a:noFill/>
            <a:ln w="25400" cap="flat" cmpd="sng">
              <a:solidFill>
                <a:schemeClr val="accent2"/>
              </a:solidFill>
              <a:round/>
            </a:ln>
          </p:spPr>
          <p:txBody>
            <a:bodyPr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grpSp>
      <p:pic>
        <p:nvPicPr>
          <p:cNvPr id="30729" name="Picture 3"/>
          <p:cNvPicPr>
            <a:picLocks noChangeAspect="1" noChangeArrowheads="1"/>
          </p:cNvPicPr>
          <p:nvPr/>
        </p:nvPicPr>
        <p:blipFill>
          <a:blip r:embed="rId2" cstate="print"/>
          <a:srcRect/>
          <a:stretch>
            <a:fillRect/>
          </a:stretch>
        </p:blipFill>
        <p:spPr bwMode="auto">
          <a:xfrm>
            <a:off x="1808262" y="4448058"/>
            <a:ext cx="2015878" cy="738334"/>
          </a:xfrm>
          <a:prstGeom prst="rect">
            <a:avLst/>
          </a:prstGeom>
          <a:noFill/>
          <a:ln w="9525">
            <a:noFill/>
            <a:miter lim="800000"/>
            <a:headEnd/>
            <a:tailEnd/>
          </a:ln>
        </p:spPr>
      </p:pic>
      <p:sp>
        <p:nvSpPr>
          <p:cNvPr id="30730" name="TextBox 27"/>
          <p:cNvSpPr>
            <a:spLocks noChangeArrowheads="1"/>
          </p:cNvSpPr>
          <p:nvPr/>
        </p:nvSpPr>
        <p:spPr bwMode="auto">
          <a:xfrm>
            <a:off x="556468" y="4075548"/>
            <a:ext cx="4050201" cy="392922"/>
          </a:xfrm>
          <a:prstGeom prst="rect">
            <a:avLst/>
          </a:prstGeom>
          <a:noFill/>
          <a:ln w="9525">
            <a:noFill/>
            <a:miter lim="800000"/>
          </a:ln>
        </p:spPr>
        <p:txBody>
          <a:bodyPr wrap="none" lIns="114803" tIns="57401" rIns="114803" bIns="57401">
            <a:spAutoFit/>
          </a:bodyPr>
          <a:lstStyle/>
          <a:p>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步骤一</a:t>
            </a:r>
            <a:r>
              <a:rPr 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用带有标识的图片训练分类器</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0731" name="Picture 4"/>
          <p:cNvPicPr>
            <a:picLocks noChangeAspect="1" noChangeArrowheads="1"/>
          </p:cNvPicPr>
          <p:nvPr/>
        </p:nvPicPr>
        <p:blipFill>
          <a:blip r:embed="rId3" cstate="print"/>
          <a:srcRect l="21613" t="11942"/>
          <a:stretch>
            <a:fillRect/>
          </a:stretch>
        </p:blipFill>
        <p:spPr bwMode="auto">
          <a:xfrm>
            <a:off x="1562695" y="5828719"/>
            <a:ext cx="3359796" cy="1280782"/>
          </a:xfrm>
          <a:prstGeom prst="rect">
            <a:avLst/>
          </a:prstGeom>
          <a:noFill/>
          <a:ln w="9525">
            <a:noFill/>
            <a:miter lim="800000"/>
            <a:headEnd/>
            <a:tailEnd/>
          </a:ln>
        </p:spPr>
      </p:pic>
      <p:sp>
        <p:nvSpPr>
          <p:cNvPr id="30732" name="TextBox 29"/>
          <p:cNvSpPr>
            <a:spLocks noChangeArrowheads="1"/>
          </p:cNvSpPr>
          <p:nvPr/>
        </p:nvSpPr>
        <p:spPr bwMode="auto">
          <a:xfrm>
            <a:off x="502296" y="5201460"/>
            <a:ext cx="5625703" cy="681640"/>
          </a:xfrm>
          <a:prstGeom prst="rect">
            <a:avLst/>
          </a:prstGeom>
          <a:noFill/>
          <a:ln w="9525">
            <a:noFill/>
            <a:miter lim="800000"/>
          </a:ln>
        </p:spPr>
        <p:txBody>
          <a:bodyPr lIns="114803" tIns="57401" rIns="114803" bIns="57401">
            <a:spAutoFit/>
          </a:bodyPr>
          <a:lstStyle/>
          <a:p>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步骤二</a:t>
            </a:r>
            <a:r>
              <a:rPr 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对没有标识的数据进行分类，并按照信任度从大到小进行排序</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3" name="矩形 30"/>
          <p:cNvSpPr>
            <a:spLocks noChangeArrowheads="1"/>
          </p:cNvSpPr>
          <p:nvPr/>
        </p:nvSpPr>
        <p:spPr bwMode="auto">
          <a:xfrm>
            <a:off x="502297" y="3996018"/>
            <a:ext cx="5726161" cy="1205442"/>
          </a:xfrm>
          <a:prstGeom prst="rect">
            <a:avLst/>
          </a:prstGeom>
          <a:noFill/>
          <a:ln w="12700" cap="flat" cmpd="sng">
            <a:solidFill>
              <a:schemeClr val="accent1"/>
            </a:solidFill>
            <a:prstDash val="dash"/>
            <a:miter lim="800000"/>
          </a:ln>
        </p:spPr>
        <p:txBody>
          <a:bodyPr lIns="114803" tIns="57401" rIns="114803" bIns="57401"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30734" name="矩形 31"/>
          <p:cNvSpPr>
            <a:spLocks noChangeArrowheads="1"/>
          </p:cNvSpPr>
          <p:nvPr/>
        </p:nvSpPr>
        <p:spPr bwMode="auto">
          <a:xfrm>
            <a:off x="502297" y="5261732"/>
            <a:ext cx="5726161" cy="1898571"/>
          </a:xfrm>
          <a:prstGeom prst="rect">
            <a:avLst/>
          </a:prstGeom>
          <a:noFill/>
          <a:ln w="12700" cap="flat" cmpd="sng">
            <a:solidFill>
              <a:schemeClr val="accent1"/>
            </a:solidFill>
            <a:prstDash val="dash"/>
            <a:miter lim="800000"/>
          </a:ln>
        </p:spPr>
        <p:txBody>
          <a:bodyPr lIns="114803" tIns="57401" rIns="114803" bIns="57401"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pic>
        <p:nvPicPr>
          <p:cNvPr id="30735" name="Picture 5"/>
          <p:cNvPicPr>
            <a:picLocks noChangeAspect="1" noChangeArrowheads="1"/>
          </p:cNvPicPr>
          <p:nvPr/>
        </p:nvPicPr>
        <p:blipFill>
          <a:blip r:embed="rId4" cstate="print"/>
          <a:srcRect l="23030" t="26163" r="18890"/>
          <a:stretch>
            <a:fillRect/>
          </a:stretch>
        </p:blipFill>
        <p:spPr bwMode="auto">
          <a:xfrm>
            <a:off x="7534424" y="4416977"/>
            <a:ext cx="4319736" cy="945936"/>
          </a:xfrm>
          <a:prstGeom prst="rect">
            <a:avLst/>
          </a:prstGeom>
          <a:noFill/>
          <a:ln w="9525">
            <a:noFill/>
            <a:miter lim="800000"/>
            <a:headEnd/>
            <a:tailEnd/>
          </a:ln>
        </p:spPr>
      </p:pic>
      <p:sp>
        <p:nvSpPr>
          <p:cNvPr id="30736" name="TextBox 33"/>
          <p:cNvSpPr>
            <a:spLocks noChangeArrowheads="1"/>
          </p:cNvSpPr>
          <p:nvPr/>
        </p:nvSpPr>
        <p:spPr bwMode="auto">
          <a:xfrm>
            <a:off x="6630293" y="3999609"/>
            <a:ext cx="4742698" cy="392922"/>
          </a:xfrm>
          <a:prstGeom prst="rect">
            <a:avLst/>
          </a:prstGeom>
          <a:noFill/>
          <a:ln w="9525">
            <a:noFill/>
            <a:miter lim="800000"/>
          </a:ln>
        </p:spPr>
        <p:txBody>
          <a:bodyPr wrap="none" lIns="114803" tIns="57401" rIns="114803" bIns="57401">
            <a:spAutoFit/>
          </a:bodyPr>
          <a:lstStyle/>
          <a:p>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步骤三</a:t>
            </a:r>
            <a:r>
              <a:rPr 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将信任度最高的图片自动加入标识项</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7" name="矩形 34"/>
          <p:cNvSpPr>
            <a:spLocks noChangeArrowheads="1"/>
          </p:cNvSpPr>
          <p:nvPr/>
        </p:nvSpPr>
        <p:spPr bwMode="auto">
          <a:xfrm>
            <a:off x="6630293" y="3999609"/>
            <a:ext cx="5726163" cy="1431461"/>
          </a:xfrm>
          <a:prstGeom prst="rect">
            <a:avLst/>
          </a:prstGeom>
          <a:noFill/>
          <a:ln w="12700" cap="flat" cmpd="sng">
            <a:solidFill>
              <a:schemeClr val="accent1"/>
            </a:solidFill>
            <a:prstDash val="dash"/>
            <a:miter lim="800000"/>
          </a:ln>
        </p:spPr>
        <p:txBody>
          <a:bodyPr lIns="114803" tIns="57401" rIns="114803" bIns="57401"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30738" name="TextBox 36"/>
          <p:cNvSpPr>
            <a:spLocks noChangeArrowheads="1"/>
          </p:cNvSpPr>
          <p:nvPr/>
        </p:nvSpPr>
        <p:spPr bwMode="auto">
          <a:xfrm>
            <a:off x="6630293" y="5581751"/>
            <a:ext cx="6429375" cy="423700"/>
          </a:xfrm>
          <a:prstGeom prst="rect">
            <a:avLst/>
          </a:prstGeom>
          <a:noFill/>
          <a:ln w="9525">
            <a:noFill/>
            <a:miter lim="800000"/>
          </a:ln>
        </p:spPr>
        <p:txBody>
          <a:bodyPr lIns="114803" tIns="57401" rIns="114803" bIns="57401">
            <a:spAutoFit/>
          </a:bodyPr>
          <a:lstStyle/>
          <a:p>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步骤四</a:t>
            </a:r>
            <a:r>
              <a:rPr 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重新训练分类器并重复步骤二</a:t>
            </a:r>
            <a:r>
              <a:rPr 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步骤四</a:t>
            </a:r>
            <a:endParaRPr lang="zh-CN" altLang="en-US" sz="20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9" name="矩形 37"/>
          <p:cNvSpPr>
            <a:spLocks noChangeArrowheads="1"/>
          </p:cNvSpPr>
          <p:nvPr/>
        </p:nvSpPr>
        <p:spPr bwMode="auto">
          <a:xfrm>
            <a:off x="6630293" y="5606290"/>
            <a:ext cx="5726163" cy="1958843"/>
          </a:xfrm>
          <a:prstGeom prst="rect">
            <a:avLst/>
          </a:prstGeom>
          <a:noFill/>
          <a:ln w="12700" cap="flat" cmpd="sng">
            <a:solidFill>
              <a:schemeClr val="accent1"/>
            </a:solidFill>
            <a:prstDash val="dash"/>
            <a:miter lim="800000"/>
          </a:ln>
        </p:spPr>
        <p:txBody>
          <a:bodyPr lIns="114803" tIns="57401" rIns="114803" bIns="57401"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pic>
        <p:nvPicPr>
          <p:cNvPr id="30740" name="Picture 6"/>
          <p:cNvPicPr>
            <a:picLocks noChangeAspect="1" noChangeArrowheads="1"/>
          </p:cNvPicPr>
          <p:nvPr/>
        </p:nvPicPr>
        <p:blipFill>
          <a:blip r:embed="rId5" cstate="print"/>
          <a:srcRect l="22980" t="11574" r="11211" b="2776"/>
          <a:stretch>
            <a:fillRect/>
          </a:stretch>
        </p:blipFill>
        <p:spPr bwMode="auto">
          <a:xfrm>
            <a:off x="7938655" y="5976715"/>
            <a:ext cx="2743516" cy="1208725"/>
          </a:xfrm>
          <a:prstGeom prst="rect">
            <a:avLst/>
          </a:prstGeom>
          <a:noFill/>
          <a:ln w="9525">
            <a:noFill/>
            <a:miter lim="800000"/>
            <a:headEnd/>
            <a:tailEnd/>
          </a:ln>
        </p:spPr>
      </p:pic>
      <p:sp>
        <p:nvSpPr>
          <p:cNvPr id="23" name="矩形 22"/>
          <p:cNvSpPr/>
          <p:nvPr/>
        </p:nvSpPr>
        <p:spPr>
          <a:xfrm>
            <a:off x="455209" y="958474"/>
            <a:ext cx="11442045" cy="885365"/>
          </a:xfrm>
          <a:prstGeom prst="rect">
            <a:avLst/>
          </a:prstGeom>
        </p:spPr>
        <p:txBody>
          <a:bodyPr wrap="square" lIns="114803" tIns="57401" rIns="114803" bIns="57401">
            <a:spAutoFit/>
          </a:bodyPr>
          <a:lstStyle/>
          <a:p>
            <a:r>
              <a:rPr lang="zh-CN" altLang="en-US" sz="2500" b="1"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500" b="1" u="sng"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图片分类案例</a:t>
            </a:r>
            <a:r>
              <a:rPr lang="zh-CN" altLang="en-US" sz="25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：从图库中识别出“日蚀”图片。当图库巨大时，人工标注耗时耗力。</a:t>
            </a:r>
            <a:endParaRPr lang="zh-CN" altLang="en-US" sz="2500" dirty="0"/>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730"/>
                                        </p:tgtEl>
                                        <p:attrNameLst>
                                          <p:attrName>style.visibility</p:attrName>
                                        </p:attrNameLst>
                                      </p:cBhvr>
                                      <p:to>
                                        <p:strVal val="visible"/>
                                      </p:to>
                                    </p:set>
                                    <p:animEffect transition="in" filter="randombar(horizontal)">
                                      <p:cBhvr>
                                        <p:cTn id="7" dur="500"/>
                                        <p:tgtEl>
                                          <p:spTgt spid="30730"/>
                                        </p:tgtEl>
                                      </p:cBhvr>
                                    </p:animEffect>
                                  </p:childTnLst>
                                </p:cTn>
                              </p:par>
                              <p:par>
                                <p:cTn id="8" presetID="14" presetClass="entr" presetSubtype="10" fill="hold" nodeType="withEffect">
                                  <p:stCondLst>
                                    <p:cond delay="0"/>
                                  </p:stCondLst>
                                  <p:childTnLst>
                                    <p:set>
                                      <p:cBhvr>
                                        <p:cTn id="9" dur="1" fill="hold">
                                          <p:stCondLst>
                                            <p:cond delay="0"/>
                                          </p:stCondLst>
                                        </p:cTn>
                                        <p:tgtEl>
                                          <p:spTgt spid="30729"/>
                                        </p:tgtEl>
                                        <p:attrNameLst>
                                          <p:attrName>style.visibility</p:attrName>
                                        </p:attrNameLst>
                                      </p:cBhvr>
                                      <p:to>
                                        <p:strVal val="visible"/>
                                      </p:to>
                                    </p:set>
                                    <p:animEffect transition="in" filter="randombar(horizontal)">
                                      <p:cBhvr>
                                        <p:cTn id="10" dur="500"/>
                                        <p:tgtEl>
                                          <p:spTgt spid="3072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0733"/>
                                        </p:tgtEl>
                                        <p:attrNameLst>
                                          <p:attrName>style.visibility</p:attrName>
                                        </p:attrNameLst>
                                      </p:cBhvr>
                                      <p:to>
                                        <p:strVal val="visible"/>
                                      </p:to>
                                    </p:set>
                                    <p:animEffect transition="in" filter="randombar(horizontal)">
                                      <p:cBhvr>
                                        <p:cTn id="13" dur="500"/>
                                        <p:tgtEl>
                                          <p:spTgt spid="3073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0734"/>
                                        </p:tgtEl>
                                        <p:attrNameLst>
                                          <p:attrName>style.visibility</p:attrName>
                                        </p:attrNameLst>
                                      </p:cBhvr>
                                      <p:to>
                                        <p:strVal val="visible"/>
                                      </p:to>
                                    </p:set>
                                    <p:animEffect transition="in" filter="randombar(horizontal)">
                                      <p:cBhvr>
                                        <p:cTn id="18" dur="500"/>
                                        <p:tgtEl>
                                          <p:spTgt spid="3073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0732"/>
                                        </p:tgtEl>
                                        <p:attrNameLst>
                                          <p:attrName>style.visibility</p:attrName>
                                        </p:attrNameLst>
                                      </p:cBhvr>
                                      <p:to>
                                        <p:strVal val="visible"/>
                                      </p:to>
                                    </p:set>
                                    <p:animEffect transition="in" filter="randombar(horizontal)">
                                      <p:cBhvr>
                                        <p:cTn id="21" dur="500"/>
                                        <p:tgtEl>
                                          <p:spTgt spid="30732"/>
                                        </p:tgtEl>
                                      </p:cBhvr>
                                    </p:animEffect>
                                  </p:childTnLst>
                                </p:cTn>
                              </p:par>
                              <p:par>
                                <p:cTn id="22" presetID="14" presetClass="entr" presetSubtype="10" fill="hold" nodeType="withEffect">
                                  <p:stCondLst>
                                    <p:cond delay="0"/>
                                  </p:stCondLst>
                                  <p:childTnLst>
                                    <p:set>
                                      <p:cBhvr>
                                        <p:cTn id="23" dur="1" fill="hold">
                                          <p:stCondLst>
                                            <p:cond delay="0"/>
                                          </p:stCondLst>
                                        </p:cTn>
                                        <p:tgtEl>
                                          <p:spTgt spid="30731"/>
                                        </p:tgtEl>
                                        <p:attrNameLst>
                                          <p:attrName>style.visibility</p:attrName>
                                        </p:attrNameLst>
                                      </p:cBhvr>
                                      <p:to>
                                        <p:strVal val="visible"/>
                                      </p:to>
                                    </p:set>
                                    <p:animEffect transition="in" filter="randombar(horizontal)">
                                      <p:cBhvr>
                                        <p:cTn id="24" dur="500"/>
                                        <p:tgtEl>
                                          <p:spTgt spid="30731"/>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0736"/>
                                        </p:tgtEl>
                                        <p:attrNameLst>
                                          <p:attrName>style.visibility</p:attrName>
                                        </p:attrNameLst>
                                      </p:cBhvr>
                                      <p:to>
                                        <p:strVal val="visible"/>
                                      </p:to>
                                    </p:set>
                                    <p:animEffect transition="in" filter="randombar(horizontal)">
                                      <p:cBhvr>
                                        <p:cTn id="29" dur="500"/>
                                        <p:tgtEl>
                                          <p:spTgt spid="30736"/>
                                        </p:tgtEl>
                                      </p:cBhvr>
                                    </p:animEffect>
                                  </p:childTnLst>
                                </p:cTn>
                              </p:par>
                              <p:par>
                                <p:cTn id="30" presetID="14" presetClass="entr" presetSubtype="10" fill="hold" nodeType="withEffect">
                                  <p:stCondLst>
                                    <p:cond delay="0"/>
                                  </p:stCondLst>
                                  <p:childTnLst>
                                    <p:set>
                                      <p:cBhvr>
                                        <p:cTn id="31" dur="1" fill="hold">
                                          <p:stCondLst>
                                            <p:cond delay="0"/>
                                          </p:stCondLst>
                                        </p:cTn>
                                        <p:tgtEl>
                                          <p:spTgt spid="30735"/>
                                        </p:tgtEl>
                                        <p:attrNameLst>
                                          <p:attrName>style.visibility</p:attrName>
                                        </p:attrNameLst>
                                      </p:cBhvr>
                                      <p:to>
                                        <p:strVal val="visible"/>
                                      </p:to>
                                    </p:set>
                                    <p:animEffect transition="in" filter="randombar(horizontal)">
                                      <p:cBhvr>
                                        <p:cTn id="32" dur="500"/>
                                        <p:tgtEl>
                                          <p:spTgt spid="30735"/>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737"/>
                                        </p:tgtEl>
                                        <p:attrNameLst>
                                          <p:attrName>style.visibility</p:attrName>
                                        </p:attrNameLst>
                                      </p:cBhvr>
                                      <p:to>
                                        <p:strVal val="visible"/>
                                      </p:to>
                                    </p:set>
                                    <p:animEffect transition="in" filter="randombar(horizontal)">
                                      <p:cBhvr>
                                        <p:cTn id="35" dur="500"/>
                                        <p:tgtEl>
                                          <p:spTgt spid="30737"/>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0738"/>
                                        </p:tgtEl>
                                        <p:attrNameLst>
                                          <p:attrName>style.visibility</p:attrName>
                                        </p:attrNameLst>
                                      </p:cBhvr>
                                      <p:to>
                                        <p:strVal val="visible"/>
                                      </p:to>
                                    </p:set>
                                    <p:animEffect transition="in" filter="randombar(horizontal)">
                                      <p:cBhvr>
                                        <p:cTn id="40" dur="500"/>
                                        <p:tgtEl>
                                          <p:spTgt spid="30738"/>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0739"/>
                                        </p:tgtEl>
                                        <p:attrNameLst>
                                          <p:attrName>style.visibility</p:attrName>
                                        </p:attrNameLst>
                                      </p:cBhvr>
                                      <p:to>
                                        <p:strVal val="visible"/>
                                      </p:to>
                                    </p:set>
                                    <p:animEffect transition="in" filter="randombar(horizontal)">
                                      <p:cBhvr>
                                        <p:cTn id="43" dur="500"/>
                                        <p:tgtEl>
                                          <p:spTgt spid="30739"/>
                                        </p:tgtEl>
                                      </p:cBhvr>
                                    </p:animEffect>
                                  </p:childTnLst>
                                </p:cTn>
                              </p:par>
                              <p:par>
                                <p:cTn id="44" presetID="14" presetClass="entr" presetSubtype="10" fill="hold" nodeType="withEffect">
                                  <p:stCondLst>
                                    <p:cond delay="0"/>
                                  </p:stCondLst>
                                  <p:childTnLst>
                                    <p:set>
                                      <p:cBhvr>
                                        <p:cTn id="45" dur="1" fill="hold">
                                          <p:stCondLst>
                                            <p:cond delay="0"/>
                                          </p:stCondLst>
                                        </p:cTn>
                                        <p:tgtEl>
                                          <p:spTgt spid="30740"/>
                                        </p:tgtEl>
                                        <p:attrNameLst>
                                          <p:attrName>style.visibility</p:attrName>
                                        </p:attrNameLst>
                                      </p:cBhvr>
                                      <p:to>
                                        <p:strVal val="visible"/>
                                      </p:to>
                                    </p:set>
                                    <p:animEffect transition="in" filter="randombar(horizontal)">
                                      <p:cBhvr>
                                        <p:cTn id="46" dur="500"/>
                                        <p:tgtEl>
                                          <p:spTgt spid="30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p:bldP spid="30732" grpId="0"/>
      <p:bldP spid="30733" grpId="0" animBg="1"/>
      <p:bldP spid="30734" grpId="0" animBg="1"/>
      <p:bldP spid="30736" grpId="0"/>
      <p:bldP spid="30737" grpId="0" animBg="1"/>
      <p:bldP spid="30738" grpId="0"/>
      <p:bldP spid="3073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idx="4294967295"/>
          </p:nvPr>
        </p:nvSpPr>
        <p:spPr>
          <a:xfrm>
            <a:off x="0" y="207963"/>
            <a:ext cx="10836275" cy="522287"/>
          </a:xfrm>
        </p:spPr>
        <p:txBody>
          <a:bodyPr>
            <a:normAutofit fontScale="90000"/>
          </a:bodyPr>
          <a:lstStyle/>
          <a:p>
            <a:r>
              <a:rPr lang="zh-CN" altLang="en-US" sz="4000" dirty="0" smtClean="0">
                <a:latin typeface="微软雅黑" panose="020B0503020204020204" pitchFamily="34" charset="-122"/>
                <a:ea typeface="微软雅黑" panose="020B0503020204020204" pitchFamily="34" charset="-122"/>
              </a:rPr>
              <a:t>数据</a:t>
            </a:r>
            <a:r>
              <a:rPr lang="zh-CN" altLang="en-US" sz="4000" dirty="0">
                <a:latin typeface="微软雅黑" panose="020B0503020204020204" pitchFamily="34" charset="-122"/>
                <a:ea typeface="微软雅黑" panose="020B0503020204020204" pitchFamily="34" charset="-122"/>
              </a:rPr>
              <a:t>挖掘</a:t>
            </a:r>
            <a:r>
              <a:rPr lang="zh-CN" altLang="en-US" sz="4000" dirty="0" smtClean="0">
                <a:latin typeface="微软雅黑" panose="020B0503020204020204" pitchFamily="34" charset="-122"/>
                <a:ea typeface="微软雅黑" panose="020B0503020204020204" pitchFamily="34" charset="-122"/>
              </a:rPr>
              <a:t>的概念和历史</a:t>
            </a:r>
            <a:endParaRPr lang="zh-CN" altLang="en-US" sz="4000" dirty="0">
              <a:latin typeface="微软雅黑" panose="020B0503020204020204" pitchFamily="34" charset="-122"/>
              <a:ea typeface="微软雅黑" panose="020B0503020204020204" pitchFamily="34" charset="-122"/>
            </a:endParaRPr>
          </a:p>
        </p:txBody>
      </p:sp>
      <p:sp>
        <p:nvSpPr>
          <p:cNvPr id="5124" name="直接连接符 136"/>
          <p:cNvSpPr>
            <a:spLocks noChangeShapeType="1"/>
          </p:cNvSpPr>
          <p:nvPr/>
        </p:nvSpPr>
        <p:spPr bwMode="auto">
          <a:xfrm>
            <a:off x="406302" y="5360738"/>
            <a:ext cx="11997035" cy="3348"/>
          </a:xfrm>
          <a:prstGeom prst="line">
            <a:avLst/>
          </a:prstGeom>
          <a:noFill/>
          <a:ln w="19050" cap="flat" cmpd="sng">
            <a:solidFill>
              <a:srgbClr val="0070C0"/>
            </a:solidFill>
            <a:prstDash val="dash"/>
            <a:round/>
            <a:headEnd type="triangle" w="med" len="med"/>
            <a:tailEnd type="triangle" w="med" len="med"/>
          </a:ln>
        </p:spPr>
        <p:txBody>
          <a:bodyPr lIns="114803" tIns="57401" rIns="114803" bIns="57401"/>
          <a:lstStyle/>
          <a:p>
            <a:endParaRPr lang="zh-CN" altLang="en-US"/>
          </a:p>
        </p:txBody>
      </p:sp>
      <p:sp>
        <p:nvSpPr>
          <p:cNvPr id="5125" name="椭圆 137"/>
          <p:cNvSpPr>
            <a:spLocks noChangeArrowheads="1"/>
          </p:cNvSpPr>
          <p:nvPr/>
        </p:nvSpPr>
        <p:spPr bwMode="auto">
          <a:xfrm>
            <a:off x="308075" y="5189967"/>
            <a:ext cx="370582" cy="277921"/>
          </a:xfrm>
          <a:prstGeom prst="ellipse">
            <a:avLst/>
          </a:prstGeom>
          <a:gradFill rotWithShape="1">
            <a:gsLst>
              <a:gs pos="0">
                <a:srgbClr val="FFD1BB"/>
              </a:gs>
              <a:gs pos="34999">
                <a:srgbClr val="FFDDCF"/>
              </a:gs>
              <a:gs pos="100000">
                <a:srgbClr val="FFF2ED"/>
              </a:gs>
            </a:gsLst>
            <a:lin ang="5400000" scaled="1"/>
          </a:gradFill>
          <a:ln w="9525" cap="flat" cmpd="sng">
            <a:solidFill>
              <a:srgbClr val="F79646"/>
            </a:solidFill>
            <a:round/>
          </a:ln>
        </p:spPr>
        <p:txBody>
          <a:bodyPr lIns="114803" tIns="57401" rIns="114803" bIns="57401"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5126" name="椭圆 138"/>
          <p:cNvSpPr>
            <a:spLocks noChangeArrowheads="1"/>
          </p:cNvSpPr>
          <p:nvPr/>
        </p:nvSpPr>
        <p:spPr bwMode="auto">
          <a:xfrm>
            <a:off x="3060652" y="5189967"/>
            <a:ext cx="370582" cy="277921"/>
          </a:xfrm>
          <a:prstGeom prst="ellipse">
            <a:avLst/>
          </a:prstGeom>
          <a:gradFill rotWithShape="1">
            <a:gsLst>
              <a:gs pos="0">
                <a:srgbClr val="FFD1BB"/>
              </a:gs>
              <a:gs pos="34999">
                <a:srgbClr val="FFDDCF"/>
              </a:gs>
              <a:gs pos="100000">
                <a:srgbClr val="FFF2ED"/>
              </a:gs>
            </a:gsLst>
            <a:lin ang="5400000" scaled="1"/>
          </a:gradFill>
          <a:ln w="9525" cap="flat" cmpd="sng">
            <a:solidFill>
              <a:srgbClr val="F79646"/>
            </a:solidFill>
            <a:round/>
          </a:ln>
        </p:spPr>
        <p:txBody>
          <a:bodyPr lIns="114803" tIns="57401" rIns="114803" bIns="57401" anchor="ctr"/>
          <a:lstStyle/>
          <a:p>
            <a:pPr algn="ctr"/>
            <a:endParaRPr lang="zh-CN" altLang="zh-CN">
              <a:solidFill>
                <a:srgbClr val="0070C0"/>
              </a:solidFill>
              <a:latin typeface="Georgia" panose="02040502050405020303" pitchFamily="18" charset="0"/>
              <a:sym typeface="Georgia" panose="02040502050405020303" pitchFamily="18" charset="0"/>
            </a:endParaRPr>
          </a:p>
        </p:txBody>
      </p:sp>
      <p:sp>
        <p:nvSpPr>
          <p:cNvPr id="5127" name="椭圆 139"/>
          <p:cNvSpPr>
            <a:spLocks noChangeArrowheads="1"/>
          </p:cNvSpPr>
          <p:nvPr/>
        </p:nvSpPr>
        <p:spPr bwMode="auto">
          <a:xfrm>
            <a:off x="6311058" y="5189967"/>
            <a:ext cx="370582" cy="277921"/>
          </a:xfrm>
          <a:prstGeom prst="ellipse">
            <a:avLst/>
          </a:prstGeom>
          <a:gradFill rotWithShape="1">
            <a:gsLst>
              <a:gs pos="0">
                <a:srgbClr val="FFD1BB"/>
              </a:gs>
              <a:gs pos="34999">
                <a:srgbClr val="FFDDCF"/>
              </a:gs>
              <a:gs pos="100000">
                <a:srgbClr val="FFF2ED"/>
              </a:gs>
            </a:gsLst>
            <a:lin ang="5400000" scaled="1"/>
          </a:gradFill>
          <a:ln w="9525" cap="flat" cmpd="sng">
            <a:solidFill>
              <a:srgbClr val="F79646"/>
            </a:solidFill>
            <a:round/>
          </a:ln>
        </p:spPr>
        <p:txBody>
          <a:bodyPr lIns="114803" tIns="57401" rIns="114803" bIns="57401" anchor="ctr"/>
          <a:lstStyle/>
          <a:p>
            <a:pPr algn="ctr"/>
            <a:endParaRPr lang="zh-CN" altLang="zh-CN">
              <a:solidFill>
                <a:srgbClr val="0070C0"/>
              </a:solidFill>
              <a:latin typeface="Georgia" panose="02040502050405020303" pitchFamily="18" charset="0"/>
              <a:sym typeface="Georgia" panose="02040502050405020303" pitchFamily="18" charset="0"/>
            </a:endParaRPr>
          </a:p>
        </p:txBody>
      </p:sp>
      <p:sp>
        <p:nvSpPr>
          <p:cNvPr id="5128" name="椭圆 140"/>
          <p:cNvSpPr>
            <a:spLocks noChangeArrowheads="1"/>
          </p:cNvSpPr>
          <p:nvPr/>
        </p:nvSpPr>
        <p:spPr bwMode="auto">
          <a:xfrm>
            <a:off x="9561464" y="5189967"/>
            <a:ext cx="368349" cy="277921"/>
          </a:xfrm>
          <a:prstGeom prst="ellipse">
            <a:avLst/>
          </a:prstGeom>
          <a:gradFill rotWithShape="1">
            <a:gsLst>
              <a:gs pos="0">
                <a:srgbClr val="FFD1BB"/>
              </a:gs>
              <a:gs pos="34999">
                <a:srgbClr val="FFDDCF"/>
              </a:gs>
              <a:gs pos="100000">
                <a:srgbClr val="FFF2ED"/>
              </a:gs>
            </a:gsLst>
            <a:lin ang="5400000" scaled="1"/>
          </a:gradFill>
          <a:ln w="9525" cap="flat" cmpd="sng">
            <a:solidFill>
              <a:srgbClr val="F79646"/>
            </a:solidFill>
            <a:round/>
          </a:ln>
        </p:spPr>
        <p:txBody>
          <a:bodyPr lIns="114803" tIns="57401" rIns="114803" bIns="57401" anchor="ctr"/>
          <a:lstStyle/>
          <a:p>
            <a:pPr algn="ctr"/>
            <a:endParaRPr lang="zh-CN" altLang="zh-CN">
              <a:solidFill>
                <a:srgbClr val="0070C0"/>
              </a:solidFill>
              <a:latin typeface="Georgia" panose="02040502050405020303" pitchFamily="18" charset="0"/>
              <a:sym typeface="Georgia" panose="02040502050405020303" pitchFamily="18" charset="0"/>
            </a:endParaRPr>
          </a:p>
        </p:txBody>
      </p:sp>
      <p:sp>
        <p:nvSpPr>
          <p:cNvPr id="5129" name="TextBox 141"/>
          <p:cNvSpPr>
            <a:spLocks noChangeArrowheads="1"/>
          </p:cNvSpPr>
          <p:nvPr/>
        </p:nvSpPr>
        <p:spPr bwMode="auto">
          <a:xfrm>
            <a:off x="1067098" y="4989059"/>
            <a:ext cx="789693" cy="392922"/>
          </a:xfrm>
          <a:prstGeom prst="rect">
            <a:avLst/>
          </a:prstGeom>
          <a:noFill/>
          <a:ln w="9525">
            <a:noFill/>
            <a:miter lim="800000"/>
          </a:ln>
        </p:spPr>
        <p:txBody>
          <a:bodyPr wrap="none" lIns="114803" tIns="57401" rIns="114803" bIns="57401">
            <a:spAutoFit/>
          </a:bodyPr>
          <a:lstStyle/>
          <a:p>
            <a:r>
              <a:rPr lang="en-US">
                <a:solidFill>
                  <a:srgbClr val="0070C0"/>
                </a:solidFill>
                <a:sym typeface="Arial" panose="020B0604020202020204" pitchFamily="34" charset="0"/>
              </a:rPr>
              <a:t>1960s</a:t>
            </a:r>
            <a:endParaRPr lang="zh-CN" altLang="en-US">
              <a:solidFill>
                <a:srgbClr val="0070C0"/>
              </a:solidFill>
              <a:sym typeface="Arial" panose="020B0604020202020204" pitchFamily="34" charset="0"/>
            </a:endParaRPr>
          </a:p>
        </p:txBody>
      </p:sp>
      <p:sp>
        <p:nvSpPr>
          <p:cNvPr id="5130" name="TextBox 142"/>
          <p:cNvSpPr>
            <a:spLocks noChangeArrowheads="1"/>
          </p:cNvSpPr>
          <p:nvPr/>
        </p:nvSpPr>
        <p:spPr bwMode="auto">
          <a:xfrm>
            <a:off x="3781723" y="5002453"/>
            <a:ext cx="1573562" cy="392922"/>
          </a:xfrm>
          <a:prstGeom prst="rect">
            <a:avLst/>
          </a:prstGeom>
          <a:noFill/>
          <a:ln w="9525">
            <a:noFill/>
            <a:miter lim="800000"/>
          </a:ln>
        </p:spPr>
        <p:txBody>
          <a:bodyPr wrap="none" lIns="114803" tIns="57401" rIns="114803" bIns="57401">
            <a:spAutoFit/>
          </a:bodyPr>
          <a:lstStyle/>
          <a:p>
            <a:r>
              <a:rPr lang="en-US">
                <a:solidFill>
                  <a:srgbClr val="0070C0"/>
                </a:solidFill>
                <a:sym typeface="Arial" panose="020B0604020202020204" pitchFamily="34" charset="0"/>
              </a:rPr>
              <a:t>1970s and 80s</a:t>
            </a:r>
            <a:endParaRPr lang="zh-CN" altLang="en-US">
              <a:solidFill>
                <a:srgbClr val="0070C0"/>
              </a:solidFill>
              <a:sym typeface="Arial" panose="020B0604020202020204" pitchFamily="34" charset="0"/>
            </a:endParaRPr>
          </a:p>
        </p:txBody>
      </p:sp>
      <p:sp>
        <p:nvSpPr>
          <p:cNvPr id="5131" name="TextBox 143"/>
          <p:cNvSpPr>
            <a:spLocks noChangeArrowheads="1"/>
          </p:cNvSpPr>
          <p:nvPr/>
        </p:nvSpPr>
        <p:spPr bwMode="auto">
          <a:xfrm>
            <a:off x="7697391" y="5002453"/>
            <a:ext cx="789693" cy="392922"/>
          </a:xfrm>
          <a:prstGeom prst="rect">
            <a:avLst/>
          </a:prstGeom>
          <a:noFill/>
          <a:ln w="9525">
            <a:noFill/>
            <a:miter lim="800000"/>
          </a:ln>
        </p:spPr>
        <p:txBody>
          <a:bodyPr wrap="none" lIns="114803" tIns="57401" rIns="114803" bIns="57401">
            <a:spAutoFit/>
          </a:bodyPr>
          <a:lstStyle/>
          <a:p>
            <a:r>
              <a:rPr lang="en-US">
                <a:solidFill>
                  <a:srgbClr val="0070C0"/>
                </a:solidFill>
                <a:sym typeface="Arial" panose="020B0604020202020204" pitchFamily="34" charset="0"/>
              </a:rPr>
              <a:t>1990s</a:t>
            </a:r>
            <a:endParaRPr lang="zh-CN" altLang="en-US">
              <a:solidFill>
                <a:srgbClr val="0070C0"/>
              </a:solidFill>
              <a:sym typeface="Arial" panose="020B0604020202020204" pitchFamily="34" charset="0"/>
            </a:endParaRPr>
          </a:p>
        </p:txBody>
      </p:sp>
      <p:sp>
        <p:nvSpPr>
          <p:cNvPr id="5132" name="TextBox 144"/>
          <p:cNvSpPr>
            <a:spLocks noChangeArrowheads="1"/>
          </p:cNvSpPr>
          <p:nvPr/>
        </p:nvSpPr>
        <p:spPr bwMode="auto">
          <a:xfrm>
            <a:off x="10170914" y="5002453"/>
            <a:ext cx="930758" cy="392922"/>
          </a:xfrm>
          <a:prstGeom prst="rect">
            <a:avLst/>
          </a:prstGeom>
          <a:noFill/>
          <a:ln w="9525">
            <a:noFill/>
            <a:miter lim="800000"/>
          </a:ln>
        </p:spPr>
        <p:txBody>
          <a:bodyPr wrap="none" lIns="114803" tIns="57401" rIns="114803" bIns="57401">
            <a:spAutoFit/>
          </a:bodyPr>
          <a:lstStyle/>
          <a:p>
            <a:r>
              <a:rPr lang="en-US">
                <a:solidFill>
                  <a:srgbClr val="0070C0"/>
                </a:solidFill>
                <a:sym typeface="Arial" panose="020B0604020202020204" pitchFamily="34" charset="0"/>
              </a:rPr>
              <a:t>2000s--</a:t>
            </a:r>
            <a:endParaRPr lang="zh-CN" altLang="en-US">
              <a:solidFill>
                <a:srgbClr val="0070C0"/>
              </a:solidFill>
              <a:sym typeface="Arial" panose="020B0604020202020204" pitchFamily="34" charset="0"/>
            </a:endParaRPr>
          </a:p>
        </p:txBody>
      </p:sp>
      <p:sp>
        <p:nvSpPr>
          <p:cNvPr id="5133" name="TextBox 145"/>
          <p:cNvSpPr>
            <a:spLocks noChangeArrowheads="1"/>
          </p:cNvSpPr>
          <p:nvPr/>
        </p:nvSpPr>
        <p:spPr bwMode="auto">
          <a:xfrm>
            <a:off x="575965" y="5441100"/>
            <a:ext cx="2036381" cy="669921"/>
          </a:xfrm>
          <a:prstGeom prst="rect">
            <a:avLst/>
          </a:prstGeom>
          <a:noFill/>
          <a:ln w="9525">
            <a:noFill/>
            <a:miter lim="800000"/>
          </a:ln>
        </p:spPr>
        <p:txBody>
          <a:bodyPr wrap="none" lIns="114803" tIns="57401" rIns="114803" bIns="57401">
            <a:spAutoFit/>
          </a:bodyPr>
          <a:lstStyle/>
          <a:p>
            <a:pPr>
              <a:buFont typeface="Arial" panose="020B0604020202020204" pitchFamily="34" charset="0"/>
              <a:buChar char="•"/>
            </a:pPr>
            <a:r>
              <a:rPr lang="en-US" dirty="0">
                <a:solidFill>
                  <a:srgbClr val="000000"/>
                </a:solidFill>
                <a:sym typeface="Times New Roman" panose="02020603050405020304" pitchFamily="18" charset="0"/>
              </a:rPr>
              <a:t>Data Collection</a:t>
            </a:r>
            <a:endParaRPr lang="zh-CN" altLang="en-US" dirty="0">
              <a:solidFill>
                <a:srgbClr val="000000"/>
              </a:solidFill>
              <a:sym typeface="Times New Roman" panose="02020603050405020304" pitchFamily="18" charset="0"/>
            </a:endParaRPr>
          </a:p>
          <a:p>
            <a:pPr>
              <a:buFont typeface="Arial" panose="020B0604020202020204" pitchFamily="34" charset="0"/>
              <a:buChar char="•"/>
            </a:pPr>
            <a:r>
              <a:rPr lang="en-US" dirty="0">
                <a:solidFill>
                  <a:srgbClr val="000000"/>
                </a:solidFill>
                <a:sym typeface="Times New Roman" panose="02020603050405020304" pitchFamily="18" charset="0"/>
              </a:rPr>
              <a:t>Database Creation</a:t>
            </a:r>
            <a:endParaRPr lang="zh-CN" altLang="en-US" dirty="0">
              <a:solidFill>
                <a:srgbClr val="000000"/>
              </a:solidFill>
              <a:sym typeface="Times New Roman" panose="02020603050405020304" pitchFamily="18" charset="0"/>
            </a:endParaRPr>
          </a:p>
        </p:txBody>
      </p:sp>
      <p:sp>
        <p:nvSpPr>
          <p:cNvPr id="5134" name="TextBox 146"/>
          <p:cNvSpPr>
            <a:spLocks noChangeArrowheads="1"/>
          </p:cNvSpPr>
          <p:nvPr/>
        </p:nvSpPr>
        <p:spPr bwMode="auto">
          <a:xfrm>
            <a:off x="3518297" y="5441100"/>
            <a:ext cx="2397634" cy="669921"/>
          </a:xfrm>
          <a:prstGeom prst="rect">
            <a:avLst/>
          </a:prstGeom>
          <a:noFill/>
          <a:ln w="9525">
            <a:noFill/>
            <a:miter lim="800000"/>
          </a:ln>
        </p:spPr>
        <p:txBody>
          <a:bodyPr wrap="none" lIns="114803" tIns="57401" rIns="114803" bIns="57401">
            <a:spAutoFit/>
          </a:bodyPr>
          <a:lstStyle/>
          <a:p>
            <a:pPr>
              <a:buFont typeface="Arial" panose="020B0604020202020204" pitchFamily="34" charset="0"/>
              <a:buChar char="•"/>
            </a:pPr>
            <a:r>
              <a:rPr lang="en-US" dirty="0">
                <a:solidFill>
                  <a:srgbClr val="000000"/>
                </a:solidFill>
                <a:sym typeface="Times New Roman" panose="02020603050405020304" pitchFamily="18" charset="0"/>
              </a:rPr>
              <a:t>Relational Data Model</a:t>
            </a:r>
            <a:endParaRPr lang="zh-CN" altLang="en-US" dirty="0">
              <a:solidFill>
                <a:srgbClr val="000000"/>
              </a:solidFill>
              <a:sym typeface="Times New Roman" panose="02020603050405020304" pitchFamily="18" charset="0"/>
            </a:endParaRPr>
          </a:p>
          <a:p>
            <a:pPr>
              <a:buFont typeface="Arial" panose="020B0604020202020204" pitchFamily="34" charset="0"/>
              <a:buChar char="•"/>
            </a:pPr>
            <a:r>
              <a:rPr lang="en-US" dirty="0">
                <a:solidFill>
                  <a:srgbClr val="000000"/>
                </a:solidFill>
                <a:sym typeface="Times New Roman" panose="02020603050405020304" pitchFamily="18" charset="0"/>
              </a:rPr>
              <a:t>RDBMS</a:t>
            </a:r>
            <a:endParaRPr lang="zh-CN" altLang="en-US" dirty="0">
              <a:solidFill>
                <a:srgbClr val="000000"/>
              </a:solidFill>
              <a:sym typeface="Times New Roman" panose="02020603050405020304" pitchFamily="18" charset="0"/>
            </a:endParaRPr>
          </a:p>
        </p:txBody>
      </p:sp>
      <p:sp>
        <p:nvSpPr>
          <p:cNvPr id="5135" name="TextBox 147"/>
          <p:cNvSpPr>
            <a:spLocks noChangeArrowheads="1"/>
          </p:cNvSpPr>
          <p:nvPr/>
        </p:nvSpPr>
        <p:spPr bwMode="auto">
          <a:xfrm>
            <a:off x="6630293" y="5441100"/>
            <a:ext cx="2325242" cy="1223919"/>
          </a:xfrm>
          <a:prstGeom prst="rect">
            <a:avLst/>
          </a:prstGeom>
          <a:noFill/>
          <a:ln w="9525">
            <a:noFill/>
            <a:miter lim="800000"/>
          </a:ln>
        </p:spPr>
        <p:txBody>
          <a:bodyPr wrap="none" lIns="114803" tIns="57401" rIns="114803" bIns="57401">
            <a:spAutoFit/>
          </a:bodyPr>
          <a:lstStyle/>
          <a:p>
            <a:pPr>
              <a:buFont typeface="Arial" panose="020B0604020202020204" pitchFamily="34" charset="0"/>
              <a:buChar char="•"/>
            </a:pPr>
            <a:r>
              <a:rPr lang="en-US" b="1" dirty="0">
                <a:solidFill>
                  <a:srgbClr val="000000"/>
                </a:solidFill>
                <a:sym typeface="Times New Roman" panose="02020603050405020304" pitchFamily="18" charset="0"/>
              </a:rPr>
              <a:t>Data Mining</a:t>
            </a:r>
            <a:endParaRPr lang="zh-CN" altLang="en-US" b="1" dirty="0">
              <a:solidFill>
                <a:srgbClr val="000000"/>
              </a:solidFill>
              <a:sym typeface="Times New Roman" panose="02020603050405020304" pitchFamily="18" charset="0"/>
            </a:endParaRPr>
          </a:p>
          <a:p>
            <a:pPr>
              <a:buFont typeface="Arial" panose="020B0604020202020204" pitchFamily="34" charset="0"/>
              <a:buChar char="•"/>
            </a:pPr>
            <a:r>
              <a:rPr lang="en-US" dirty="0">
                <a:solidFill>
                  <a:srgbClr val="000000"/>
                </a:solidFill>
                <a:sym typeface="Times New Roman" panose="02020603050405020304" pitchFamily="18" charset="0"/>
              </a:rPr>
              <a:t>Data Warehouse</a:t>
            </a:r>
            <a:endParaRPr lang="zh-CN" altLang="en-US" dirty="0">
              <a:solidFill>
                <a:srgbClr val="000000"/>
              </a:solidFill>
              <a:sym typeface="Times New Roman" panose="02020603050405020304" pitchFamily="18" charset="0"/>
            </a:endParaRPr>
          </a:p>
          <a:p>
            <a:pPr>
              <a:buFont typeface="Arial" panose="020B0604020202020204" pitchFamily="34" charset="0"/>
              <a:buChar char="•"/>
            </a:pPr>
            <a:r>
              <a:rPr lang="en-US" dirty="0">
                <a:solidFill>
                  <a:srgbClr val="000000"/>
                </a:solidFill>
                <a:sym typeface="Times New Roman" panose="02020603050405020304" pitchFamily="18" charset="0"/>
              </a:rPr>
              <a:t>Multimedia Database</a:t>
            </a:r>
            <a:endParaRPr lang="zh-CN" altLang="en-US" dirty="0">
              <a:solidFill>
                <a:srgbClr val="000000"/>
              </a:solidFill>
              <a:sym typeface="Times New Roman" panose="02020603050405020304" pitchFamily="18" charset="0"/>
            </a:endParaRPr>
          </a:p>
          <a:p>
            <a:pPr>
              <a:buFont typeface="Arial" panose="020B0604020202020204" pitchFamily="34" charset="0"/>
              <a:buChar char="•"/>
            </a:pPr>
            <a:r>
              <a:rPr lang="en-US" dirty="0">
                <a:solidFill>
                  <a:srgbClr val="000000"/>
                </a:solidFill>
                <a:sym typeface="Times New Roman" panose="02020603050405020304" pitchFamily="18" charset="0"/>
              </a:rPr>
              <a:t>Web Database</a:t>
            </a:r>
            <a:endParaRPr lang="zh-CN" altLang="en-US" dirty="0">
              <a:solidFill>
                <a:srgbClr val="000000"/>
              </a:solidFill>
              <a:sym typeface="Times New Roman" panose="02020603050405020304" pitchFamily="18" charset="0"/>
            </a:endParaRPr>
          </a:p>
        </p:txBody>
      </p:sp>
      <p:sp>
        <p:nvSpPr>
          <p:cNvPr id="5136" name="TextBox 148"/>
          <p:cNvSpPr>
            <a:spLocks noChangeArrowheads="1"/>
          </p:cNvSpPr>
          <p:nvPr/>
        </p:nvSpPr>
        <p:spPr bwMode="auto">
          <a:xfrm>
            <a:off x="9844981" y="5441100"/>
            <a:ext cx="2861965" cy="1223919"/>
          </a:xfrm>
          <a:prstGeom prst="rect">
            <a:avLst/>
          </a:prstGeom>
          <a:noFill/>
          <a:ln w="9525">
            <a:noFill/>
            <a:miter lim="800000"/>
          </a:ln>
        </p:spPr>
        <p:txBody>
          <a:bodyPr lIns="114803" tIns="57401" rIns="114803" bIns="57401">
            <a:spAutoFit/>
          </a:bodyPr>
          <a:lstStyle/>
          <a:p>
            <a:pPr>
              <a:buFont typeface="Arial" panose="020B0604020202020204" pitchFamily="34" charset="0"/>
              <a:buChar char="•"/>
            </a:pPr>
            <a:r>
              <a:rPr lang="en-US" dirty="0">
                <a:solidFill>
                  <a:srgbClr val="000000"/>
                </a:solidFill>
                <a:sym typeface="Times New Roman" panose="02020603050405020304" pitchFamily="18" charset="0"/>
              </a:rPr>
              <a:t>Stream data management and mining</a:t>
            </a:r>
            <a:endParaRPr lang="zh-CN" altLang="en-US" dirty="0">
              <a:solidFill>
                <a:srgbClr val="000000"/>
              </a:solidFill>
              <a:sym typeface="Times New Roman" panose="02020603050405020304" pitchFamily="18" charset="0"/>
            </a:endParaRPr>
          </a:p>
          <a:p>
            <a:pPr>
              <a:buFont typeface="Arial" panose="020B0604020202020204" pitchFamily="34" charset="0"/>
              <a:buChar char="•"/>
            </a:pPr>
            <a:r>
              <a:rPr lang="en-US" dirty="0">
                <a:solidFill>
                  <a:srgbClr val="000000"/>
                </a:solidFill>
                <a:sym typeface="Times New Roman" panose="02020603050405020304" pitchFamily="18" charset="0"/>
              </a:rPr>
              <a:t>Web technology (XML, data integration)</a:t>
            </a:r>
            <a:endParaRPr lang="zh-CN" altLang="en-US" dirty="0"/>
          </a:p>
        </p:txBody>
      </p:sp>
      <p:sp>
        <p:nvSpPr>
          <p:cNvPr id="5137" name="Text Box 17"/>
          <p:cNvSpPr txBox="1">
            <a:spLocks noChangeArrowheads="1"/>
          </p:cNvSpPr>
          <p:nvPr/>
        </p:nvSpPr>
        <p:spPr bwMode="auto">
          <a:xfrm>
            <a:off x="1244799" y="2052979"/>
            <a:ext cx="11111806" cy="3147522"/>
          </a:xfrm>
          <a:prstGeom prst="rect">
            <a:avLst/>
          </a:prstGeom>
          <a:noFill/>
          <a:ln w="9525">
            <a:noFill/>
            <a:miter lim="800000"/>
          </a:ln>
        </p:spPr>
        <p:txBody>
          <a:bodyPr wrap="square" lIns="114803" tIns="57401" rIns="114803" bIns="57401">
            <a:spAutoFit/>
          </a:bodyPr>
          <a:lstStyle/>
          <a:p>
            <a:pPr marL="358775" indent="-358775">
              <a:spcBef>
                <a:spcPct val="50000"/>
              </a:spcBef>
              <a:buClr>
                <a:schemeClr val="accent1"/>
              </a:buClr>
              <a:buSzPct val="10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SAS研究所（1997）：“在大量相关数据基础之上进行数据探索和建立相关模型的先进方法”</a:t>
            </a:r>
            <a:endParaRPr lang="zh-CN" altLang="en-US" sz="2000" dirty="0">
              <a:latin typeface="微软雅黑" panose="020B0503020204020204" pitchFamily="34" charset="-122"/>
              <a:ea typeface="微软雅黑" panose="020B0503020204020204" pitchFamily="34" charset="-122"/>
            </a:endParaRPr>
          </a:p>
          <a:p>
            <a:pPr marL="358775" indent="-358775">
              <a:spcBef>
                <a:spcPct val="50000"/>
              </a:spcBef>
              <a:buClr>
                <a:schemeClr val="accent1"/>
              </a:buClr>
              <a:buSzPct val="10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Bhavani（1999）：“使用模式识别技术、统计和数学技术，在大量的数据中发现有意义的新关系、模式和趋势的过程”</a:t>
            </a:r>
            <a:endParaRPr lang="zh-CN" altLang="en-US" sz="2000" dirty="0">
              <a:latin typeface="微软雅黑" panose="020B0503020204020204" pitchFamily="34" charset="-122"/>
              <a:ea typeface="微软雅黑" panose="020B0503020204020204" pitchFamily="34" charset="-122"/>
            </a:endParaRPr>
          </a:p>
          <a:p>
            <a:pPr marL="358775" indent="-358775">
              <a:spcBef>
                <a:spcPct val="50000"/>
              </a:spcBef>
              <a:buClr>
                <a:schemeClr val="accent1"/>
              </a:buClr>
              <a:buSzPct val="10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Hand et al（2000）：“数据挖掘就是在大型数据库中寻找有意义、有价值信息的过程”</a:t>
            </a:r>
            <a:endParaRPr lang="zh-CN" altLang="en-US" sz="2000" dirty="0">
              <a:latin typeface="微软雅黑" panose="020B0503020204020204" pitchFamily="34" charset="-122"/>
              <a:ea typeface="微软雅黑" panose="020B0503020204020204" pitchFamily="34" charset="-122"/>
            </a:endParaRPr>
          </a:p>
          <a:p>
            <a:pPr marL="358775" indent="-358775">
              <a:spcBef>
                <a:spcPct val="50000"/>
              </a:spcBef>
              <a:buClr>
                <a:schemeClr val="accent1"/>
              </a:buClr>
              <a:buSzPct val="10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Jiawei Han(韩家炜)（2000）</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从海量的、不完全的、有噪声的、模糊的、随机的实际应用数据中，提取隐含在其中、人们事先不知道的、但又潜在有用的信息和知识的过程              </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《数据挖掘</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概念与技术》</a:t>
            </a:r>
            <a:endParaRPr lang="zh-CN" altLang="en-US" sz="2000" dirty="0">
              <a:latin typeface="微软雅黑" panose="020B0503020204020204" pitchFamily="34" charset="-122"/>
              <a:ea typeface="微软雅黑" panose="020B0503020204020204" pitchFamily="34" charset="-122"/>
            </a:endParaRPr>
          </a:p>
          <a:p>
            <a:pPr marL="358775" indent="-358775">
              <a:spcBef>
                <a:spcPct val="50000"/>
              </a:spcBef>
              <a:buSzPct val="100000"/>
              <a:buFont typeface="Wingdings" panose="05000000000000000000" pitchFamily="2" charset="2"/>
              <a:buChar char="l"/>
            </a:pPr>
            <a:endParaRPr lang="zh-CN" altLang="en-US" dirty="0">
              <a:latin typeface="微软雅黑" panose="020B0503020204020204" pitchFamily="34" charset="-122"/>
              <a:ea typeface="微软雅黑" panose="020B0503020204020204" pitchFamily="34" charset="-122"/>
            </a:endParaRPr>
          </a:p>
        </p:txBody>
      </p:sp>
      <p:sp>
        <p:nvSpPr>
          <p:cNvPr id="5138" name="Text Box 18"/>
          <p:cNvSpPr txBox="1">
            <a:spLocks noChangeArrowheads="1"/>
          </p:cNvSpPr>
          <p:nvPr/>
        </p:nvSpPr>
        <p:spPr bwMode="auto">
          <a:xfrm>
            <a:off x="683267" y="2371319"/>
            <a:ext cx="508847" cy="2193415"/>
          </a:xfrm>
          <a:prstGeom prst="rect">
            <a:avLst/>
          </a:prstGeom>
          <a:noFill/>
          <a:ln w="19050" cmpd="sng">
            <a:solidFill>
              <a:schemeClr val="accent1"/>
            </a:solidFill>
            <a:miter lim="800000"/>
          </a:ln>
        </p:spPr>
        <p:txBody>
          <a:bodyPr vert="eaVert" wrap="none" lIns="114803" tIns="57401" rIns="114803" bIns="57401">
            <a:spAutoFit/>
          </a:bodyPr>
          <a:lstStyle/>
          <a:p>
            <a:pPr algn="dist"/>
            <a:r>
              <a:rPr lang="zh-CN" altLang="en-US" dirty="0">
                <a:ea typeface="微软雅黑" panose="020B0503020204020204" pitchFamily="34" charset="-122"/>
              </a:rPr>
              <a:t>数据挖掘定义的发展</a:t>
            </a:r>
            <a:endParaRPr lang="zh-CN" altLang="en-US" dirty="0">
              <a:ea typeface="微软雅黑" panose="020B0503020204020204" pitchFamily="34" charset="-122"/>
            </a:endParaRPr>
          </a:p>
        </p:txBody>
      </p:sp>
      <p:sp>
        <p:nvSpPr>
          <p:cNvPr id="34818" name="AutoShape 2" descr="http://img1.imgtn.bdimg.com/it/u=2160460483,802920138&amp;fm=21&amp;gp=0.jpg"/>
          <p:cNvSpPr>
            <a:spLocks noChangeAspect="1" noChangeArrowheads="1"/>
          </p:cNvSpPr>
          <p:nvPr/>
        </p:nvSpPr>
        <p:spPr bwMode="auto">
          <a:xfrm>
            <a:off x="218777" y="-152354"/>
            <a:ext cx="428625" cy="321452"/>
          </a:xfrm>
          <a:prstGeom prst="rect">
            <a:avLst/>
          </a:prstGeom>
          <a:noFill/>
        </p:spPr>
        <p:txBody>
          <a:bodyPr vert="horz" wrap="square" lIns="114803" tIns="57401" rIns="114803" bIns="57401" numCol="1" anchor="t" anchorCtr="0" compatLnSpc="1"/>
          <a:lstStyle/>
          <a:p>
            <a:endParaRPr lang="zh-CN" altLang="en-US"/>
          </a:p>
        </p:txBody>
      </p:sp>
      <p:sp>
        <p:nvSpPr>
          <p:cNvPr id="34820" name="AutoShape 4" descr="http://img1.imgtn.bdimg.com/it/u=2160460483,802920138&amp;fm=21&amp;gp=0.jpg"/>
          <p:cNvSpPr>
            <a:spLocks noChangeAspect="1" noChangeArrowheads="1"/>
          </p:cNvSpPr>
          <p:nvPr/>
        </p:nvSpPr>
        <p:spPr bwMode="auto">
          <a:xfrm>
            <a:off x="218777" y="-152354"/>
            <a:ext cx="428625" cy="321452"/>
          </a:xfrm>
          <a:prstGeom prst="rect">
            <a:avLst/>
          </a:prstGeom>
          <a:noFill/>
        </p:spPr>
        <p:txBody>
          <a:bodyPr vert="horz" wrap="square" lIns="114803" tIns="57401" rIns="114803" bIns="57401" numCol="1" anchor="t" anchorCtr="0" compatLnSpc="1"/>
          <a:lstStyle/>
          <a:p>
            <a:endParaRPr lang="zh-CN" altLang="en-US"/>
          </a:p>
        </p:txBody>
      </p:sp>
      <p:sp>
        <p:nvSpPr>
          <p:cNvPr id="34822" name="AutoShape 6" descr="http://img1.imgtn.bdimg.com/it/u=2160460483,802920138&amp;fm=21&amp;gp=0.jpg"/>
          <p:cNvSpPr>
            <a:spLocks noChangeAspect="1" noChangeArrowheads="1"/>
          </p:cNvSpPr>
          <p:nvPr/>
        </p:nvSpPr>
        <p:spPr bwMode="auto">
          <a:xfrm>
            <a:off x="218777" y="-152354"/>
            <a:ext cx="428625" cy="321452"/>
          </a:xfrm>
          <a:prstGeom prst="rect">
            <a:avLst/>
          </a:prstGeom>
          <a:noFill/>
        </p:spPr>
        <p:txBody>
          <a:bodyPr vert="horz" wrap="square" lIns="114803" tIns="57401" rIns="114803" bIns="57401" numCol="1" anchor="t" anchorCtr="0" compatLnSpc="1"/>
          <a:lstStyle/>
          <a:p>
            <a:endParaRPr lang="zh-CN" altLang="en-US"/>
          </a:p>
        </p:txBody>
      </p:sp>
      <p:sp>
        <p:nvSpPr>
          <p:cNvPr id="22" name="矩形 21"/>
          <p:cNvSpPr/>
          <p:nvPr/>
        </p:nvSpPr>
        <p:spPr>
          <a:xfrm>
            <a:off x="556468" y="730658"/>
            <a:ext cx="11644559" cy="1223919"/>
          </a:xfrm>
          <a:prstGeom prst="rect">
            <a:avLst/>
          </a:prstGeom>
        </p:spPr>
        <p:style>
          <a:lnRef idx="2">
            <a:schemeClr val="dk1"/>
          </a:lnRef>
          <a:fillRef idx="1">
            <a:schemeClr val="lt1"/>
          </a:fillRef>
          <a:effectRef idx="0">
            <a:schemeClr val="dk1"/>
          </a:effectRef>
          <a:fontRef idx="minor">
            <a:schemeClr val="dk1"/>
          </a:fontRef>
        </p:style>
        <p:txBody>
          <a:bodyPr wrap="square" lIns="114803" tIns="57401" rIns="114803" bIns="57401">
            <a:spAutoFit/>
          </a:bodyPr>
          <a:lstStyle/>
          <a:p>
            <a:r>
              <a:rPr lang="zh-CN" altLang="en-US" sz="2400" dirty="0" smtClean="0">
                <a:solidFill>
                  <a:srgbClr val="273014"/>
                </a:solidFill>
                <a:latin typeface="微软雅黑" panose="020B0503020204020204" pitchFamily="34" charset="-122"/>
                <a:ea typeface="微软雅黑" panose="020B0503020204020204" pitchFamily="34" charset="-122"/>
                <a:sym typeface="Times New Roman" panose="02020603050405020304" pitchFamily="18" charset="0"/>
              </a:rPr>
              <a:t>数据挖掘（Data Mining）一词是在1989年8月召开的第十一届国际联合人工智能学术会议（JCAI’89）上正式形成的，其根源可追溯到</a:t>
            </a:r>
            <a:r>
              <a:rPr lang="zh-CN" altLang="en-US" sz="2400" b="1" dirty="0" smtClean="0">
                <a:solidFill>
                  <a:srgbClr val="273014"/>
                </a:solidFill>
                <a:latin typeface="微软雅黑" panose="020B0503020204020204" pitchFamily="34" charset="-122"/>
                <a:ea typeface="微软雅黑" panose="020B0503020204020204" pitchFamily="34" charset="-122"/>
                <a:sym typeface="Times New Roman" panose="02020603050405020304" pitchFamily="18" charset="0"/>
              </a:rPr>
              <a:t>经典统计学、人工智能、机器学习</a:t>
            </a:r>
            <a:r>
              <a:rPr lang="zh-CN" altLang="en-US" sz="2400" dirty="0" smtClean="0">
                <a:solidFill>
                  <a:srgbClr val="273014"/>
                </a:solidFill>
                <a:latin typeface="微软雅黑" panose="020B0503020204020204" pitchFamily="34" charset="-122"/>
                <a:ea typeface="微软雅黑" panose="020B0503020204020204" pitchFamily="34" charset="-122"/>
                <a:sym typeface="Times New Roman" panose="02020603050405020304" pitchFamily="18" charset="0"/>
              </a:rPr>
              <a:t>三个学科，关系型数据库、互联网的广泛应用两次推动了数据挖掘技术的发展。</a:t>
            </a:r>
            <a:endParaRPr lang="zh-CN" altLang="en-US" sz="2400" dirty="0"/>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138"/>
                                        </p:tgtEl>
                                        <p:attrNameLst>
                                          <p:attrName>style.visibility</p:attrName>
                                        </p:attrNameLst>
                                      </p:cBhvr>
                                      <p:to>
                                        <p:strVal val="visible"/>
                                      </p:to>
                                    </p:set>
                                    <p:animEffect transition="in" filter="randombar(horizontal)">
                                      <p:cBhvr>
                                        <p:cTn id="12" dur="500"/>
                                        <p:tgtEl>
                                          <p:spTgt spid="513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137"/>
                                        </p:tgtEl>
                                        <p:attrNameLst>
                                          <p:attrName>style.visibility</p:attrName>
                                        </p:attrNameLst>
                                      </p:cBhvr>
                                      <p:to>
                                        <p:strVal val="visible"/>
                                      </p:to>
                                    </p:set>
                                    <p:animEffect transition="in" filter="randombar(horizontal)">
                                      <p:cBhvr>
                                        <p:cTn id="15" dur="500"/>
                                        <p:tgtEl>
                                          <p:spTgt spid="5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7" grpId="0"/>
      <p:bldP spid="5138" grpId="0" animBg="1"/>
      <p:bldP spid="2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a:xfrm>
            <a:off x="9858375" y="6704013"/>
            <a:ext cx="3000375" cy="384175"/>
          </a:xfrm>
        </p:spPr>
        <p:txBody>
          <a:bodyPr/>
          <a:lstStyle/>
          <a:p>
            <a:fld id="{C36C2C46-E7AD-4638-BA99-0AC2BE8AFB2A}" type="slidenum">
              <a:rPr lang="zh-CN" altLang="en-US"/>
            </a:fld>
            <a:endParaRPr lang="zh-CN" altLang="en-US" sz="2300" dirty="0">
              <a:solidFill>
                <a:schemeClr val="tx1"/>
              </a:solidFill>
            </a:endParaRPr>
          </a:p>
        </p:txBody>
      </p:sp>
      <p:sp>
        <p:nvSpPr>
          <p:cNvPr id="7170" name="标题 1"/>
          <p:cNvSpPr>
            <a:spLocks noGrp="1" noChangeArrowheads="1"/>
          </p:cNvSpPr>
          <p:nvPr>
            <p:ph type="title" idx="4294967295"/>
          </p:nvPr>
        </p:nvSpPr>
        <p:spPr>
          <a:xfrm>
            <a:off x="0" y="288925"/>
            <a:ext cx="11572875" cy="820738"/>
          </a:xfrm>
        </p:spPr>
        <p:txBody>
          <a:bodyPr/>
          <a:lstStyle/>
          <a:p>
            <a:r>
              <a:rPr lang="zh-CN" altLang="en-US" sz="4000" dirty="0" smtClean="0">
                <a:latin typeface="微软雅黑" panose="020B0503020204020204" pitchFamily="34" charset="-122"/>
                <a:ea typeface="微软雅黑" panose="020B0503020204020204" pitchFamily="34" charset="-122"/>
              </a:rPr>
              <a:t>主要</a:t>
            </a:r>
            <a:r>
              <a:rPr lang="zh-CN" altLang="en-US" sz="4000" dirty="0">
                <a:latin typeface="微软雅黑" panose="020B0503020204020204" pitchFamily="34" charset="-122"/>
                <a:ea typeface="微软雅黑" panose="020B0503020204020204" pitchFamily="34" charset="-122"/>
              </a:rPr>
              <a:t>的数据挖掘算法</a:t>
            </a:r>
            <a:endParaRPr lang="zh-CN" altLang="en-US" sz="4000" dirty="0">
              <a:latin typeface="微软雅黑" panose="020B0503020204020204" pitchFamily="34" charset="-122"/>
              <a:ea typeface="微软雅黑" panose="020B0503020204020204" pitchFamily="34" charset="-122"/>
            </a:endParaRPr>
          </a:p>
        </p:txBody>
      </p:sp>
      <p:graphicFrame>
        <p:nvGraphicFramePr>
          <p:cNvPr id="8" name="图示 7"/>
          <p:cNvGraphicFramePr/>
          <p:nvPr/>
        </p:nvGraphicFramePr>
        <p:xfrm>
          <a:off x="455211" y="2021614"/>
          <a:ext cx="11745817" cy="18225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9" name="图示 8"/>
          <p:cNvGraphicFramePr/>
          <p:nvPr/>
        </p:nvGraphicFramePr>
        <p:xfrm>
          <a:off x="961496" y="4299773"/>
          <a:ext cx="11037016" cy="22781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1" name="直接箭头连接符 10"/>
          <p:cNvCxnSpPr/>
          <p:nvPr/>
        </p:nvCxnSpPr>
        <p:spPr bwMode="auto">
          <a:xfrm flipH="1" flipV="1">
            <a:off x="1265267" y="3844142"/>
            <a:ext cx="506285" cy="4556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直接箭头连接符 13"/>
          <p:cNvCxnSpPr/>
          <p:nvPr/>
        </p:nvCxnSpPr>
        <p:spPr bwMode="auto">
          <a:xfrm flipV="1">
            <a:off x="2379094" y="3844141"/>
            <a:ext cx="2835197" cy="4556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直接箭头连接符 15"/>
          <p:cNvCxnSpPr/>
          <p:nvPr/>
        </p:nvCxnSpPr>
        <p:spPr bwMode="auto">
          <a:xfrm flipH="1" flipV="1">
            <a:off x="1872808" y="3844141"/>
            <a:ext cx="2025141" cy="4556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直接箭头连接符 17"/>
          <p:cNvCxnSpPr/>
          <p:nvPr/>
        </p:nvCxnSpPr>
        <p:spPr bwMode="auto">
          <a:xfrm flipH="1" flipV="1">
            <a:off x="3897949" y="3844142"/>
            <a:ext cx="202514" cy="4556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直接箭头连接符 19"/>
          <p:cNvCxnSpPr/>
          <p:nvPr/>
        </p:nvCxnSpPr>
        <p:spPr bwMode="auto">
          <a:xfrm flipV="1">
            <a:off x="6834403" y="3844141"/>
            <a:ext cx="202514" cy="4556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直接箭头连接符 21"/>
          <p:cNvCxnSpPr/>
          <p:nvPr/>
        </p:nvCxnSpPr>
        <p:spPr bwMode="auto">
          <a:xfrm flipV="1">
            <a:off x="9062059" y="3844141"/>
            <a:ext cx="303771" cy="4556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直接箭头连接符 23"/>
          <p:cNvCxnSpPr/>
          <p:nvPr/>
        </p:nvCxnSpPr>
        <p:spPr bwMode="auto">
          <a:xfrm flipV="1">
            <a:off x="10985942" y="3844141"/>
            <a:ext cx="303771" cy="4556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矩形 14"/>
          <p:cNvSpPr/>
          <p:nvPr/>
        </p:nvSpPr>
        <p:spPr>
          <a:xfrm>
            <a:off x="657724" y="1112159"/>
            <a:ext cx="11340788" cy="681640"/>
          </a:xfrm>
          <a:prstGeom prst="rect">
            <a:avLst/>
          </a:prstGeom>
        </p:spPr>
        <p:txBody>
          <a:bodyPr wrap="square" lIns="114803" tIns="57401" rIns="114803" bIns="57401">
            <a:spAutoFit/>
          </a:bodyPr>
          <a:lstStyle/>
          <a:p>
            <a:r>
              <a:rPr lang="zh-CN" altLang="en-US"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随着数据挖掘应用多年来不断的扩展和深化，产生积累了大量的数据挖掘算法。根据应用场景及目标的不同，可以将数据挖掘算法分为如下几类。</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1272797"/>
            <a:ext cx="11787188" cy="36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eaLnBrk="1" hangingPunct="1">
              <a:buFont typeface="Wingdings" panose="05000000000000000000" pitchFamily="2" charset="2"/>
              <a:buChar char="p"/>
              <a:defRPr/>
            </a:pPr>
            <a:r>
              <a:rPr lang="en-US" altLang="zh-CN" sz="3200" dirty="0">
                <a:latin typeface="微软雅黑" panose="020B0503020204020204" pitchFamily="34" charset="-122"/>
                <a:ea typeface="微软雅黑" panose="020B0503020204020204" pitchFamily="34" charset="-122"/>
              </a:rPr>
              <a:t>20</a:t>
            </a:r>
            <a:r>
              <a:rPr lang="zh-CN" altLang="zh-CN" sz="3200" dirty="0">
                <a:latin typeface="微软雅黑" panose="020B0503020204020204" pitchFamily="34" charset="-122"/>
                <a:ea typeface="微软雅黑" panose="020B0503020204020204" pitchFamily="34" charset="-122"/>
              </a:rPr>
              <a:t>世纪</a:t>
            </a:r>
            <a:r>
              <a:rPr lang="en-US" altLang="zh-CN" sz="3200" dirty="0">
                <a:latin typeface="微软雅黑" panose="020B0503020204020204" pitchFamily="34" charset="-122"/>
                <a:ea typeface="微软雅黑" panose="020B0503020204020204" pitchFamily="34" charset="-122"/>
              </a:rPr>
              <a:t>60</a:t>
            </a:r>
            <a:r>
              <a:rPr lang="zh-CN" altLang="zh-CN" sz="3200" dirty="0">
                <a:latin typeface="微软雅黑" panose="020B0503020204020204" pitchFamily="34" charset="-122"/>
                <a:ea typeface="微软雅黑" panose="020B0503020204020204" pitchFamily="34" charset="-122"/>
              </a:rPr>
              <a:t>年代中叶至</a:t>
            </a:r>
            <a:r>
              <a:rPr lang="en-US" altLang="zh-CN" sz="3200" dirty="0">
                <a:latin typeface="微软雅黑" panose="020B0503020204020204" pitchFamily="34" charset="-122"/>
                <a:ea typeface="微软雅黑" panose="020B0503020204020204" pitchFamily="34" charset="-122"/>
              </a:rPr>
              <a:t>70</a:t>
            </a:r>
            <a:r>
              <a:rPr lang="zh-CN" altLang="zh-CN" sz="3200" dirty="0">
                <a:latin typeface="微软雅黑" panose="020B0503020204020204" pitchFamily="34" charset="-122"/>
                <a:ea typeface="微软雅黑" panose="020B0503020204020204" pitchFamily="34" charset="-122"/>
              </a:rPr>
              <a:t>年代中叶</a:t>
            </a:r>
            <a:r>
              <a:rPr lang="zh-CN" altLang="zh-CN" sz="3200" dirty="0" smtClean="0">
                <a:latin typeface="微软雅黑" panose="020B0503020204020204" pitchFamily="34" charset="-122"/>
                <a:ea typeface="微软雅黑" panose="020B0503020204020204" pitchFamily="34" charset="-122"/>
              </a:rPr>
              <a:t>，</a:t>
            </a:r>
            <a:r>
              <a:rPr lang="zh-CN" altLang="en-US" sz="3200" dirty="0" smtClean="0">
                <a:latin typeface="微软雅黑" panose="020B0503020204020204" pitchFamily="34" charset="-122"/>
                <a:ea typeface="微软雅黑" panose="020B0503020204020204" pitchFamily="34" charset="-122"/>
              </a:rPr>
              <a:t>属于</a:t>
            </a:r>
            <a:r>
              <a:rPr lang="zh-CN" altLang="zh-CN" sz="3200" dirty="0" smtClean="0">
                <a:solidFill>
                  <a:srgbClr val="FF0000"/>
                </a:solidFill>
                <a:latin typeface="微软雅黑" panose="020B0503020204020204" pitchFamily="34" charset="-122"/>
                <a:ea typeface="微软雅黑" panose="020B0503020204020204" pitchFamily="34" charset="-122"/>
              </a:rPr>
              <a:t>冷静时期</a:t>
            </a:r>
            <a:r>
              <a:rPr lang="zh-CN" altLang="en-US" sz="3200" dirty="0" smtClean="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en-US" sz="2800" dirty="0" smtClean="0">
                <a:latin typeface="微软雅黑" panose="020B0503020204020204" pitchFamily="34" charset="-122"/>
                <a:ea typeface="微软雅黑" panose="020B0503020204020204" pitchFamily="34" charset="-122"/>
              </a:rPr>
              <a:t>主要研究</a:t>
            </a:r>
            <a:r>
              <a:rPr lang="zh-CN" altLang="zh-CN" sz="2800" dirty="0" smtClean="0">
                <a:latin typeface="微软雅黑" panose="020B0503020204020204" pitchFamily="34" charset="-122"/>
                <a:ea typeface="微软雅黑" panose="020B0503020204020204" pitchFamily="34" charset="-122"/>
              </a:rPr>
              <a:t>模拟</a:t>
            </a:r>
            <a:r>
              <a:rPr lang="zh-CN" altLang="zh-CN" sz="2800" dirty="0">
                <a:latin typeface="微软雅黑" panose="020B0503020204020204" pitchFamily="34" charset="-122"/>
                <a:ea typeface="微软雅黑" panose="020B0503020204020204" pitchFamily="34" charset="-122"/>
              </a:rPr>
              <a:t>人类的学习过程，采用逻辑结构或图结构作为机器内部描述</a:t>
            </a:r>
            <a:r>
              <a:rPr lang="zh-CN" altLang="zh-CN"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en-US" sz="2800" dirty="0" smtClean="0">
                <a:latin typeface="微软雅黑" panose="020B0503020204020204" pitchFamily="34" charset="-122"/>
                <a:ea typeface="微软雅黑" panose="020B0503020204020204" pitchFamily="34" charset="-122"/>
              </a:rPr>
              <a:t>代表性工作是</a:t>
            </a:r>
            <a:r>
              <a:rPr lang="zh-CN" altLang="zh-CN" sz="2800" dirty="0" smtClean="0">
                <a:latin typeface="微软雅黑" panose="020B0503020204020204" pitchFamily="34" charset="-122"/>
                <a:ea typeface="微软雅黑" panose="020B0503020204020204" pitchFamily="34" charset="-122"/>
              </a:rPr>
              <a:t>温斯顿的</a:t>
            </a:r>
            <a:r>
              <a:rPr lang="zh-CN" altLang="zh-CN" sz="2800" dirty="0">
                <a:latin typeface="微软雅黑" panose="020B0503020204020204" pitchFamily="34" charset="-122"/>
                <a:ea typeface="微软雅黑" panose="020B0503020204020204" pitchFamily="34" charset="-122"/>
              </a:rPr>
              <a:t>结构学习系统和海</a:t>
            </a:r>
            <a:r>
              <a:rPr lang="zh-CN" altLang="zh-CN" sz="2800" dirty="0" smtClean="0">
                <a:latin typeface="微软雅黑" panose="020B0503020204020204" pitchFamily="34" charset="-122"/>
                <a:ea typeface="微软雅黑" panose="020B0503020204020204" pitchFamily="34" charset="-122"/>
              </a:rPr>
              <a:t>斯、罗斯等</a:t>
            </a:r>
            <a:r>
              <a:rPr lang="zh-CN" altLang="zh-CN" sz="2800" dirty="0">
                <a:latin typeface="微软雅黑" panose="020B0503020204020204" pitchFamily="34" charset="-122"/>
                <a:ea typeface="微软雅黑" panose="020B0503020204020204" pitchFamily="34" charset="-122"/>
              </a:rPr>
              <a:t>人提出的基于逻辑的归纳学习系统</a:t>
            </a:r>
            <a:endParaRPr lang="en-US" altLang="zh-CN" sz="28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800" dirty="0">
                <a:latin typeface="微软雅黑" panose="020B0503020204020204" pitchFamily="34" charset="-122"/>
                <a:ea typeface="微软雅黑" panose="020B0503020204020204" pitchFamily="34" charset="-122"/>
              </a:rPr>
              <a:t>只能学习单一的概念，而且未能投入实际</a:t>
            </a:r>
            <a:r>
              <a:rPr lang="zh-CN" altLang="zh-CN" sz="2800" dirty="0" smtClean="0">
                <a:latin typeface="微软雅黑" panose="020B0503020204020204" pitchFamily="34" charset="-122"/>
                <a:ea typeface="微软雅黑" panose="020B0503020204020204" pitchFamily="34" charset="-122"/>
              </a:rPr>
              <a:t>应用</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800" dirty="0">
                <a:latin typeface="微软雅黑" panose="020B0503020204020204" pitchFamily="34" charset="-122"/>
                <a:ea typeface="微软雅黑" panose="020B0503020204020204" pitchFamily="34" charset="-122"/>
              </a:rPr>
              <a:t>神经网络学习机因理论缺陷未能达到预期效果，机器学习的研究转入低潮。</a:t>
            </a:r>
            <a:endParaRPr lang="zh-CN" altLang="en-US" sz="28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5959150"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6.1.2  </a:t>
            </a:r>
            <a:r>
              <a:rPr lang="zh-CN" altLang="en-US" sz="3800" dirty="0" smtClean="0">
                <a:sym typeface="+mn-lt"/>
              </a:rPr>
              <a:t>机器学习的发展历程</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idx="4294967295"/>
          </p:nvPr>
        </p:nvSpPr>
        <p:spPr>
          <a:xfrm>
            <a:off x="0" y="47625"/>
            <a:ext cx="11572875" cy="455613"/>
          </a:xfrm>
        </p:spPr>
        <p:txBody>
          <a:bodyPr>
            <a:normAutofit fontScale="90000"/>
          </a:bodyPr>
          <a:lstStyle/>
          <a:p>
            <a:r>
              <a:rPr lang="zh-CN" altLang="en-US" sz="4000" dirty="0" smtClean="0">
                <a:latin typeface="微软雅黑" panose="020B0503020204020204" pitchFamily="34" charset="-122"/>
                <a:ea typeface="微软雅黑" panose="020B0503020204020204" pitchFamily="34" charset="-122"/>
              </a:rPr>
              <a:t>关联</a:t>
            </a:r>
            <a:r>
              <a:rPr lang="zh-CN" altLang="en-US" sz="4000" dirty="0">
                <a:latin typeface="微软雅黑" panose="020B0503020204020204" pitchFamily="34" charset="-122"/>
                <a:ea typeface="微软雅黑" panose="020B0503020204020204" pitchFamily="34" charset="-122"/>
              </a:rPr>
              <a:t>规则挖掘算法</a:t>
            </a:r>
            <a:endParaRPr lang="zh-CN" altLang="en-US" sz="4000" dirty="0">
              <a:latin typeface="微软雅黑" panose="020B0503020204020204" pitchFamily="34" charset="-122"/>
              <a:ea typeface="微软雅黑" panose="020B0503020204020204" pitchFamily="34" charset="-122"/>
            </a:endParaRPr>
          </a:p>
        </p:txBody>
      </p:sp>
      <p:sp>
        <p:nvSpPr>
          <p:cNvPr id="23555" name="内容占位符 2"/>
          <p:cNvSpPr>
            <a:spLocks noGrp="1" noChangeArrowheads="1"/>
          </p:cNvSpPr>
          <p:nvPr>
            <p:ph idx="4294967295"/>
          </p:nvPr>
        </p:nvSpPr>
        <p:spPr>
          <a:xfrm>
            <a:off x="0" y="1338263"/>
            <a:ext cx="11572875" cy="3492500"/>
          </a:xfrm>
        </p:spPr>
        <p:txBody>
          <a:bodyPr>
            <a:normAutofit fontScale="92500"/>
          </a:bodyPr>
          <a:lstStyle/>
          <a:p>
            <a:pPr marL="430530" indent="-430530" algn="l">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有关关联关系的关键概念：</a:t>
            </a:r>
            <a:endParaRPr lang="zh-CN" altLang="en-US" sz="25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S-事件总集，A-出现A的事件集，B-出现B的事件集，AB-同时出现A和B的事件集</a:t>
            </a:r>
            <a:endParaRPr lang="zh-CN" altLang="en-US" sz="25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l"/>
            </a:pPr>
            <a:r>
              <a:rPr lang="zh-CN" altLang="en-US" sz="2500" b="1" dirty="0">
                <a:latin typeface="微软雅黑" panose="020B0503020204020204" pitchFamily="34" charset="-122"/>
                <a:ea typeface="微软雅黑" panose="020B0503020204020204" pitchFamily="34" charset="-122"/>
              </a:rPr>
              <a:t>A-B可信度</a:t>
            </a:r>
            <a:r>
              <a:rPr lang="zh-CN" altLang="en-US" sz="2500" dirty="0">
                <a:latin typeface="微软雅黑" panose="020B0503020204020204" pitchFamily="34" charset="-122"/>
                <a:ea typeface="微软雅黑" panose="020B0503020204020204" pitchFamily="34" charset="-122"/>
              </a:rPr>
              <a:t>=|AB|/|A|</a:t>
            </a:r>
            <a:endParaRPr lang="zh-CN" altLang="en-US" sz="25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l"/>
            </a:pPr>
            <a:r>
              <a:rPr lang="zh-CN" altLang="en-US" sz="2500" b="1" dirty="0">
                <a:latin typeface="微软雅黑" panose="020B0503020204020204" pitchFamily="34" charset="-122"/>
                <a:ea typeface="微软雅黑" panose="020B0503020204020204" pitchFamily="34" charset="-122"/>
              </a:rPr>
              <a:t>支持度</a:t>
            </a:r>
            <a:r>
              <a:rPr lang="zh-CN" altLang="en-US" sz="2500" dirty="0">
                <a:latin typeface="微软雅黑" panose="020B0503020204020204" pitchFamily="34" charset="-122"/>
                <a:ea typeface="微软雅黑" panose="020B0503020204020204" pitchFamily="34" charset="-122"/>
              </a:rPr>
              <a:t>=|AB|/|S|</a:t>
            </a:r>
            <a:endParaRPr lang="zh-CN" altLang="en-US" sz="25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l"/>
            </a:pPr>
            <a:r>
              <a:rPr lang="zh-CN" altLang="en-US" sz="2500" b="1" dirty="0">
                <a:latin typeface="微软雅黑" panose="020B0503020204020204" pitchFamily="34" charset="-122"/>
                <a:ea typeface="微软雅黑" panose="020B0503020204020204" pitchFamily="34" charset="-122"/>
              </a:rPr>
              <a:t>期望可信度</a:t>
            </a:r>
            <a:r>
              <a:rPr lang="zh-CN" altLang="en-US" sz="2500" dirty="0">
                <a:latin typeface="微软雅黑" panose="020B0503020204020204" pitchFamily="34" charset="-122"/>
                <a:ea typeface="微软雅黑" panose="020B0503020204020204" pitchFamily="34" charset="-122"/>
              </a:rPr>
              <a:t>=|B|/|S|</a:t>
            </a:r>
            <a:endParaRPr lang="zh-CN" altLang="en-US" sz="25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l"/>
            </a:pPr>
            <a:r>
              <a:rPr lang="en-US" altLang="zh-CN" sz="2500" b="1" dirty="0" smtClean="0">
                <a:latin typeface="微软雅黑" panose="020B0503020204020204" pitchFamily="34" charset="-122"/>
                <a:ea typeface="微软雅黑" panose="020B0503020204020204" pitchFamily="34" charset="-122"/>
              </a:rPr>
              <a:t>A-B</a:t>
            </a:r>
            <a:r>
              <a:rPr lang="zh-CN" altLang="en-US" sz="2500" b="1" dirty="0" smtClean="0">
                <a:latin typeface="微软雅黑" panose="020B0503020204020204" pitchFamily="34" charset="-122"/>
                <a:ea typeface="微软雅黑" panose="020B0503020204020204" pitchFamily="34" charset="-122"/>
              </a:rPr>
              <a:t>作</a:t>
            </a:r>
            <a:r>
              <a:rPr lang="zh-CN" altLang="en-US" sz="2500" b="1" dirty="0">
                <a:latin typeface="微软雅黑" panose="020B0503020204020204" pitchFamily="34" charset="-122"/>
                <a:ea typeface="微软雅黑" panose="020B0503020204020204" pitchFamily="34" charset="-122"/>
              </a:rPr>
              <a:t>用度</a:t>
            </a:r>
            <a:r>
              <a:rPr lang="zh-CN" altLang="en-US" sz="2500" dirty="0">
                <a:latin typeface="微软雅黑" panose="020B0503020204020204" pitchFamily="34" charset="-122"/>
                <a:ea typeface="微软雅黑" panose="020B0503020204020204" pitchFamily="34" charset="-122"/>
              </a:rPr>
              <a:t>=A-B可信度</a:t>
            </a:r>
            <a:r>
              <a:rPr lang="zh-CN" altLang="en-US" sz="2500" dirty="0" smtClean="0">
                <a:latin typeface="微软雅黑" panose="020B0503020204020204" pitchFamily="34" charset="-122"/>
                <a:ea typeface="微软雅黑" panose="020B0503020204020204" pitchFamily="34" charset="-122"/>
              </a:rPr>
              <a:t>/</a:t>
            </a:r>
            <a:r>
              <a:rPr lang="en-US" altLang="zh-CN" sz="2500" dirty="0" smtClean="0">
                <a:latin typeface="微软雅黑" panose="020B0503020204020204" pitchFamily="34" charset="-122"/>
                <a:ea typeface="微软雅黑" panose="020B0503020204020204" pitchFamily="34" charset="-122"/>
              </a:rPr>
              <a:t>B</a:t>
            </a:r>
            <a:r>
              <a:rPr lang="zh-CN" altLang="en-US" sz="2500" dirty="0" smtClean="0">
                <a:latin typeface="微软雅黑" panose="020B0503020204020204" pitchFamily="34" charset="-122"/>
                <a:ea typeface="微软雅黑" panose="020B0503020204020204" pitchFamily="34" charset="-122"/>
              </a:rPr>
              <a:t>期望</a:t>
            </a:r>
            <a:r>
              <a:rPr lang="zh-CN" altLang="en-US" sz="2500" dirty="0">
                <a:latin typeface="微软雅黑" panose="020B0503020204020204" pitchFamily="34" charset="-122"/>
                <a:ea typeface="微软雅黑" panose="020B0503020204020204" pitchFamily="34" charset="-122"/>
              </a:rPr>
              <a:t>可信度</a:t>
            </a:r>
            <a:endParaRPr lang="zh-CN" altLang="en-US" sz="25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可信度是对关联规则的准确度的衡量，支持度是对关联规则重要性的衡量，作用度描述了A 对B 的影响力</a:t>
            </a:r>
            <a:endParaRPr lang="zh-CN" altLang="en-US" sz="25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为了发现有意义的关联规则</a:t>
            </a:r>
            <a:r>
              <a:rPr lang="zh-CN" altLang="en-US" sz="2500" dirty="0" smtClean="0">
                <a:latin typeface="微软雅黑" panose="020B0503020204020204" pitchFamily="34" charset="-122"/>
                <a:ea typeface="微软雅黑" panose="020B0503020204020204" pitchFamily="34" charset="-122"/>
              </a:rPr>
              <a:t>，一般需要</a:t>
            </a:r>
            <a:r>
              <a:rPr lang="zh-CN" altLang="en-US" sz="2500" dirty="0">
                <a:latin typeface="微软雅黑" panose="020B0503020204020204" pitchFamily="34" charset="-122"/>
                <a:ea typeface="微软雅黑" panose="020B0503020204020204" pitchFamily="34" charset="-122"/>
              </a:rPr>
              <a:t>给定两个阈值：最小支持度和最小可信度</a:t>
            </a:r>
            <a:endParaRPr lang="zh-CN" altLang="en-US" sz="2500" dirty="0">
              <a:latin typeface="微软雅黑" panose="020B0503020204020204" pitchFamily="34" charset="-122"/>
              <a:ea typeface="微软雅黑" panose="020B0503020204020204" pitchFamily="34" charset="-122"/>
            </a:endParaRPr>
          </a:p>
        </p:txBody>
      </p:sp>
      <p:sp>
        <p:nvSpPr>
          <p:cNvPr id="23556" name="TextBox 3"/>
          <p:cNvSpPr>
            <a:spLocks noChangeArrowheads="1"/>
          </p:cNvSpPr>
          <p:nvPr/>
        </p:nvSpPr>
        <p:spPr bwMode="auto">
          <a:xfrm>
            <a:off x="759024" y="578781"/>
            <a:ext cx="11340703" cy="681640"/>
          </a:xfrm>
          <a:prstGeom prst="rect">
            <a:avLst/>
          </a:prstGeom>
          <a:solidFill>
            <a:srgbClr val="FFFFFF"/>
          </a:solidFill>
          <a:ln w="25400" cap="flat" cmpd="sng">
            <a:solidFill>
              <a:schemeClr val="accent1"/>
            </a:solidFill>
            <a:miter lim="800000"/>
          </a:ln>
          <a:effectLst/>
        </p:spPr>
        <p:txBody>
          <a:bodyPr lIns="114803" tIns="57401" rIns="114803" bIns="57401">
            <a:spAutoFit/>
          </a:bodyPr>
          <a:lstStyle/>
          <a:p>
            <a:r>
              <a:rPr lang="zh-CN" altLang="en-US" dirty="0">
                <a:ea typeface="微软雅黑" panose="020B0503020204020204" pitchFamily="34" charset="-122"/>
              </a:rPr>
              <a:t>关联规则挖掘的目标是发现</a:t>
            </a:r>
            <a:r>
              <a:rPr lang="zh-CN" altLang="en-US" b="1" dirty="0">
                <a:ea typeface="微软雅黑" panose="020B0503020204020204" pitchFamily="34" charset="-122"/>
              </a:rPr>
              <a:t>有意义的</a:t>
            </a:r>
            <a:r>
              <a:rPr lang="zh-CN" altLang="en-US" dirty="0">
                <a:ea typeface="微软雅黑" panose="020B0503020204020204" pitchFamily="34" charset="-122"/>
              </a:rPr>
              <a:t>事物同时出现的规律。关联规则挖掘算法属于无监督学习的方法</a:t>
            </a:r>
            <a:r>
              <a:rPr lang="zh-CN" altLang="en-US" dirty="0" smtClean="0">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最</a:t>
            </a:r>
            <a:r>
              <a:rPr lang="zh-CN" altLang="en-US"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常用的关联</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规则</a:t>
            </a:r>
            <a:r>
              <a:rPr lang="zh-CN" altLang="en-US"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算法有</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Apriori和FP-Growth两种。</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57" name="AutoShape 5"/>
          <p:cNvSpPr>
            <a:spLocks noChangeArrowheads="1"/>
          </p:cNvSpPr>
          <p:nvPr/>
        </p:nvSpPr>
        <p:spPr bwMode="auto">
          <a:xfrm>
            <a:off x="7340204" y="5508199"/>
            <a:ext cx="1924348" cy="986119"/>
          </a:xfrm>
          <a:prstGeom prst="flowChartConnector">
            <a:avLst/>
          </a:prstGeom>
          <a:noFill/>
          <a:ln w="9525" cmpd="sng">
            <a:solidFill>
              <a:schemeClr val="hlink"/>
            </a:solidFill>
            <a:round/>
          </a:ln>
          <a:effectLst/>
        </p:spPr>
        <p:txBody>
          <a:bodyPr lIns="114803" tIns="57401" rIns="114803" bIns="57401" anchor="ctr"/>
          <a:lstStyle/>
          <a:p>
            <a:endParaRPr lang="zh-CN" altLang="en-US"/>
          </a:p>
        </p:txBody>
      </p:sp>
      <p:sp>
        <p:nvSpPr>
          <p:cNvPr id="23558" name="正圆 549"/>
          <p:cNvSpPr>
            <a:spLocks noChangeArrowheads="1"/>
          </p:cNvSpPr>
          <p:nvPr/>
        </p:nvSpPr>
        <p:spPr bwMode="auto">
          <a:xfrm>
            <a:off x="8251032" y="5355845"/>
            <a:ext cx="1013520" cy="758423"/>
          </a:xfrm>
          <a:prstGeom prst="ellipse">
            <a:avLst/>
          </a:prstGeom>
          <a:noFill/>
          <a:ln w="9525" cmpd="sng">
            <a:solidFill>
              <a:srgbClr val="FF9900"/>
            </a:solidFill>
            <a:round/>
          </a:ln>
          <a:effectLst/>
        </p:spPr>
        <p:txBody>
          <a:bodyPr lIns="114803" tIns="57401" rIns="114803" bIns="57401" anchor="ctr"/>
          <a:lstStyle/>
          <a:p>
            <a:endParaRPr lang="zh-CN" altLang="zh-CN"/>
          </a:p>
        </p:txBody>
      </p:sp>
      <p:sp>
        <p:nvSpPr>
          <p:cNvPr id="23559" name="Text Box 7"/>
          <p:cNvSpPr txBox="1">
            <a:spLocks noChangeArrowheads="1"/>
          </p:cNvSpPr>
          <p:nvPr/>
        </p:nvSpPr>
        <p:spPr bwMode="auto">
          <a:xfrm>
            <a:off x="8179595" y="6124314"/>
            <a:ext cx="371310" cy="392922"/>
          </a:xfrm>
          <a:prstGeom prst="rect">
            <a:avLst/>
          </a:prstGeom>
          <a:noFill/>
          <a:ln w="9525">
            <a:noFill/>
            <a:miter lim="800000"/>
          </a:ln>
        </p:spPr>
        <p:txBody>
          <a:bodyPr wrap="none" lIns="114803" tIns="57401" rIns="114803" bIns="57401">
            <a:spAutoFit/>
          </a:bodyPr>
          <a:lstStyle/>
          <a:p>
            <a:r>
              <a:rPr lang="zh-CN" altLang="en-US" b="1"/>
              <a:t>A</a:t>
            </a:r>
            <a:endParaRPr lang="zh-CN" altLang="en-US" b="1"/>
          </a:p>
        </p:txBody>
      </p:sp>
      <p:sp>
        <p:nvSpPr>
          <p:cNvPr id="23560" name="Text Box 8"/>
          <p:cNvSpPr txBox="1">
            <a:spLocks noChangeArrowheads="1"/>
          </p:cNvSpPr>
          <p:nvPr/>
        </p:nvSpPr>
        <p:spPr bwMode="auto">
          <a:xfrm>
            <a:off x="8757792" y="5280505"/>
            <a:ext cx="361692" cy="392922"/>
          </a:xfrm>
          <a:prstGeom prst="rect">
            <a:avLst/>
          </a:prstGeom>
          <a:noFill/>
          <a:ln w="9525">
            <a:noFill/>
            <a:miter lim="800000"/>
          </a:ln>
          <a:effectLst/>
        </p:spPr>
        <p:txBody>
          <a:bodyPr wrap="none" lIns="114803" tIns="57401" rIns="114803" bIns="57401">
            <a:spAutoFit/>
          </a:bodyPr>
          <a:lstStyle/>
          <a:p>
            <a:r>
              <a:rPr lang="zh-CN" altLang="en-US" b="1"/>
              <a:t>B</a:t>
            </a:r>
            <a:endParaRPr lang="zh-CN" altLang="en-US" b="1"/>
          </a:p>
        </p:txBody>
      </p:sp>
      <p:sp>
        <p:nvSpPr>
          <p:cNvPr id="23561" name="正圆 549"/>
          <p:cNvSpPr>
            <a:spLocks noChangeArrowheads="1"/>
          </p:cNvSpPr>
          <p:nvPr/>
        </p:nvSpPr>
        <p:spPr bwMode="auto">
          <a:xfrm>
            <a:off x="7036594" y="5052810"/>
            <a:ext cx="2556124" cy="1839973"/>
          </a:xfrm>
          <a:prstGeom prst="ellipse">
            <a:avLst/>
          </a:prstGeom>
          <a:noFill/>
          <a:ln w="9525" cap="flat" cmpd="sng">
            <a:solidFill>
              <a:srgbClr val="009900"/>
            </a:solidFill>
            <a:miter lim="800000"/>
          </a:ln>
          <a:effectLst/>
        </p:spPr>
        <p:txBody>
          <a:bodyPr lIns="114803" tIns="57401" rIns="114803" bIns="57401" anchor="ctr"/>
          <a:lstStyle/>
          <a:p>
            <a:endParaRPr lang="zh-CN" altLang="zh-CN"/>
          </a:p>
        </p:txBody>
      </p:sp>
      <p:sp>
        <p:nvSpPr>
          <p:cNvPr id="23562" name="Text Box 10"/>
          <p:cNvSpPr txBox="1">
            <a:spLocks noChangeArrowheads="1"/>
          </p:cNvSpPr>
          <p:nvPr/>
        </p:nvSpPr>
        <p:spPr bwMode="auto">
          <a:xfrm>
            <a:off x="8757792" y="6341963"/>
            <a:ext cx="340852" cy="392922"/>
          </a:xfrm>
          <a:prstGeom prst="rect">
            <a:avLst/>
          </a:prstGeom>
          <a:noFill/>
          <a:ln w="9525">
            <a:noFill/>
            <a:miter lim="800000"/>
          </a:ln>
          <a:effectLst/>
        </p:spPr>
        <p:txBody>
          <a:bodyPr wrap="none" lIns="114803" tIns="57401" rIns="114803" bIns="57401">
            <a:spAutoFit/>
          </a:bodyPr>
          <a:lstStyle/>
          <a:p>
            <a:r>
              <a:rPr lang="zh-CN" altLang="en-US" b="1"/>
              <a:t>S</a:t>
            </a:r>
            <a:endParaRPr lang="zh-CN" altLang="en-US"/>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randombar(horizontal)">
                                      <p:cBhvr>
                                        <p:cTn id="7" dur="500"/>
                                        <p:tgtEl>
                                          <p:spTgt spid="2355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3555">
                                            <p:txEl>
                                              <p:pRg st="1" end="1"/>
                                            </p:txEl>
                                          </p:spTgt>
                                        </p:tgtEl>
                                        <p:attrNameLst>
                                          <p:attrName>style.visibility</p:attrName>
                                        </p:attrNameLst>
                                      </p:cBhvr>
                                      <p:to>
                                        <p:strVal val="visible"/>
                                      </p:to>
                                    </p:set>
                                    <p:animEffect transition="in" filter="randombar(horizontal)">
                                      <p:cBhvr>
                                        <p:cTn id="10" dur="500"/>
                                        <p:tgtEl>
                                          <p:spTgt spid="2355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animEffect transition="in" filter="randombar(horizontal)">
                                      <p:cBhvr>
                                        <p:cTn id="13" dur="500"/>
                                        <p:tgtEl>
                                          <p:spTgt spid="23555">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3555">
                                            <p:txEl>
                                              <p:pRg st="3" end="3"/>
                                            </p:txEl>
                                          </p:spTgt>
                                        </p:tgtEl>
                                        <p:attrNameLst>
                                          <p:attrName>style.visibility</p:attrName>
                                        </p:attrNameLst>
                                      </p:cBhvr>
                                      <p:to>
                                        <p:strVal val="visible"/>
                                      </p:to>
                                    </p:set>
                                    <p:animEffect transition="in" filter="randombar(horizontal)">
                                      <p:cBhvr>
                                        <p:cTn id="16" dur="500"/>
                                        <p:tgtEl>
                                          <p:spTgt spid="23555">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3555">
                                            <p:txEl>
                                              <p:pRg st="4" end="4"/>
                                            </p:txEl>
                                          </p:spTgt>
                                        </p:tgtEl>
                                        <p:attrNameLst>
                                          <p:attrName>style.visibility</p:attrName>
                                        </p:attrNameLst>
                                      </p:cBhvr>
                                      <p:to>
                                        <p:strVal val="visible"/>
                                      </p:to>
                                    </p:set>
                                    <p:animEffect transition="in" filter="randombar(horizontal)">
                                      <p:cBhvr>
                                        <p:cTn id="19" dur="500"/>
                                        <p:tgtEl>
                                          <p:spTgt spid="23555">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3555">
                                            <p:txEl>
                                              <p:pRg st="5" end="5"/>
                                            </p:txEl>
                                          </p:spTgt>
                                        </p:tgtEl>
                                        <p:attrNameLst>
                                          <p:attrName>style.visibility</p:attrName>
                                        </p:attrNameLst>
                                      </p:cBhvr>
                                      <p:to>
                                        <p:strVal val="visible"/>
                                      </p:to>
                                    </p:set>
                                    <p:animEffect transition="in" filter="randombar(horizontal)">
                                      <p:cBhvr>
                                        <p:cTn id="22" dur="500"/>
                                        <p:tgtEl>
                                          <p:spTgt spid="23555">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3555">
                                            <p:txEl>
                                              <p:pRg st="6" end="6"/>
                                            </p:txEl>
                                          </p:spTgt>
                                        </p:tgtEl>
                                        <p:attrNameLst>
                                          <p:attrName>style.visibility</p:attrName>
                                        </p:attrNameLst>
                                      </p:cBhvr>
                                      <p:to>
                                        <p:strVal val="visible"/>
                                      </p:to>
                                    </p:set>
                                    <p:animEffect transition="in" filter="randombar(horizontal)">
                                      <p:cBhvr>
                                        <p:cTn id="25" dur="500"/>
                                        <p:tgtEl>
                                          <p:spTgt spid="23555">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23555">
                                            <p:txEl>
                                              <p:pRg st="7" end="7"/>
                                            </p:txEl>
                                          </p:spTgt>
                                        </p:tgtEl>
                                        <p:attrNameLst>
                                          <p:attrName>style.visibility</p:attrName>
                                        </p:attrNameLst>
                                      </p:cBhvr>
                                      <p:to>
                                        <p:strVal val="visible"/>
                                      </p:to>
                                    </p:set>
                                    <p:animEffect transition="in" filter="randombar(horizontal)">
                                      <p:cBhvr>
                                        <p:cTn id="28" dur="500"/>
                                        <p:tgtEl>
                                          <p:spTgt spid="235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noChangeArrowheads="1"/>
          </p:cNvSpPr>
          <p:nvPr>
            <p:ph type="title" idx="4294967295"/>
          </p:nvPr>
        </p:nvSpPr>
        <p:spPr>
          <a:xfrm>
            <a:off x="0" y="0"/>
            <a:ext cx="11572875" cy="579438"/>
          </a:xfrm>
        </p:spPr>
        <p:txBody>
          <a:bodyPr>
            <a:normAutofit fontScale="90000"/>
          </a:bodyPr>
          <a:lstStyle/>
          <a:p>
            <a:r>
              <a:rPr lang="zh-CN" altLang="en-US" sz="4000" dirty="0" smtClean="0">
                <a:latin typeface="微软雅黑" panose="020B0503020204020204" pitchFamily="34" charset="-122"/>
                <a:ea typeface="微软雅黑" panose="020B0503020204020204" pitchFamily="34" charset="-122"/>
              </a:rPr>
              <a:t>关联</a:t>
            </a:r>
            <a:r>
              <a:rPr lang="zh-CN" altLang="en-US" sz="4000" dirty="0">
                <a:latin typeface="微软雅黑" panose="020B0503020204020204" pitchFamily="34" charset="-122"/>
                <a:ea typeface="微软雅黑" panose="020B0503020204020204" pitchFamily="34" charset="-122"/>
              </a:rPr>
              <a:t>规则挖掘算法</a:t>
            </a:r>
            <a:endParaRPr lang="zh-CN" altLang="en-US" sz="4000" dirty="0">
              <a:latin typeface="微软雅黑" panose="020B0503020204020204" pitchFamily="34" charset="-122"/>
              <a:ea typeface="微软雅黑" panose="020B0503020204020204" pitchFamily="34" charset="-122"/>
            </a:endParaRPr>
          </a:p>
        </p:txBody>
      </p:sp>
      <p:sp>
        <p:nvSpPr>
          <p:cNvPr id="24579" name="内容占位符 2"/>
          <p:cNvSpPr>
            <a:spLocks noGrp="1" noChangeArrowheads="1"/>
          </p:cNvSpPr>
          <p:nvPr>
            <p:ph idx="4294967295"/>
          </p:nvPr>
        </p:nvSpPr>
        <p:spPr>
          <a:xfrm>
            <a:off x="657225" y="654050"/>
            <a:ext cx="12201525" cy="1214438"/>
          </a:xfrm>
        </p:spPr>
        <p:txBody>
          <a:bodyPr>
            <a:noAutofit/>
          </a:bodyPr>
          <a:lstStyle/>
          <a:p>
            <a:pPr marL="430530" indent="-430530" algn="l">
              <a:buClr>
                <a:srgbClr val="538CD5"/>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Apriori</a:t>
            </a:r>
            <a:endParaRPr lang="zh-CN" altLang="en-US" sz="20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算法从少到多生成频繁项，根据</a:t>
            </a:r>
            <a:r>
              <a:rPr lang="zh-CN" altLang="en-US" sz="2000" dirty="0">
                <a:latin typeface="微软雅黑" panose="020B0503020204020204" pitchFamily="34" charset="-122"/>
                <a:ea typeface="微软雅黑" panose="020B0503020204020204" pitchFamily="34" charset="-122"/>
              </a:rPr>
              <a:t>前一次找到的频繁项来生成本次的频繁项，提升频繁项产生效率</a:t>
            </a:r>
            <a:endParaRPr lang="zh-CN" altLang="en-US" sz="20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缺点：</a:t>
            </a:r>
            <a:endParaRPr lang="zh-CN" altLang="en-US" sz="2000"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产生大量的候选集</a:t>
            </a:r>
            <a:endParaRPr lang="zh-CN" altLang="en-US" dirty="0">
              <a:latin typeface="微软雅黑" panose="020B0503020204020204" pitchFamily="34" charset="-122"/>
              <a:ea typeface="微软雅黑" panose="020B0503020204020204" pitchFamily="34" charset="-122"/>
            </a:endParaRPr>
          </a:p>
          <a:p>
            <a:pPr marL="1435100" lvl="2" indent="-287020" algn="l">
              <a:buClr>
                <a:srgbClr val="538CD5"/>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重复扫描数据库</a:t>
            </a:r>
            <a:endParaRPr lang="zh-CN" altLang="en-US" dirty="0"/>
          </a:p>
        </p:txBody>
      </p:sp>
      <p:pic>
        <p:nvPicPr>
          <p:cNvPr id="24580" name="Picture 4"/>
          <p:cNvPicPr>
            <a:picLocks noChangeAspect="1" noChangeArrowheads="1"/>
          </p:cNvPicPr>
          <p:nvPr/>
        </p:nvPicPr>
        <p:blipFill>
          <a:blip r:embed="rId1" cstate="print"/>
          <a:srcRect/>
          <a:stretch>
            <a:fillRect/>
          </a:stretch>
        </p:blipFill>
        <p:spPr bwMode="auto">
          <a:xfrm>
            <a:off x="2076153" y="2705062"/>
            <a:ext cx="8422928" cy="4331218"/>
          </a:xfrm>
          <a:prstGeom prst="rect">
            <a:avLst/>
          </a:prstGeom>
          <a:noFill/>
          <a:ln w="9525">
            <a:noFill/>
            <a:miter lim="800000"/>
            <a:headEnd/>
            <a:tailEnd/>
          </a:ln>
          <a:effectLst/>
        </p:spPr>
      </p:pic>
    </p:spTree>
  </p:cSld>
  <p:clrMapOvr>
    <a:masterClrMapping/>
  </p:clrMapOvr>
  <p:transition spd="slow" advTm="0"/>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idx="4294967295"/>
          </p:nvPr>
        </p:nvSpPr>
        <p:spPr>
          <a:xfrm>
            <a:off x="0" y="-28575"/>
            <a:ext cx="11572875" cy="531813"/>
          </a:xfrm>
        </p:spPr>
        <p:txBody>
          <a:bodyPr>
            <a:normAutofit fontScale="90000"/>
          </a:bodyPr>
          <a:lstStyle/>
          <a:p>
            <a:r>
              <a:rPr lang="zh-CN" altLang="en-US" sz="4000" dirty="0" smtClean="0">
                <a:latin typeface="微软雅黑" panose="020B0503020204020204" pitchFamily="34" charset="-122"/>
                <a:ea typeface="微软雅黑" panose="020B0503020204020204" pitchFamily="34" charset="-122"/>
              </a:rPr>
              <a:t>关联</a:t>
            </a:r>
            <a:r>
              <a:rPr lang="zh-CN" altLang="en-US" sz="4000" dirty="0">
                <a:latin typeface="微软雅黑" panose="020B0503020204020204" pitchFamily="34" charset="-122"/>
                <a:ea typeface="微软雅黑" panose="020B0503020204020204" pitchFamily="34" charset="-122"/>
              </a:rPr>
              <a:t>规则挖掘算法</a:t>
            </a:r>
            <a:endParaRPr lang="zh-CN" altLang="en-US" sz="4000" dirty="0">
              <a:latin typeface="微软雅黑" panose="020B0503020204020204" pitchFamily="34" charset="-122"/>
              <a:ea typeface="微软雅黑" panose="020B0503020204020204" pitchFamily="34" charset="-122"/>
            </a:endParaRPr>
          </a:p>
        </p:txBody>
      </p:sp>
      <p:sp>
        <p:nvSpPr>
          <p:cNvPr id="25603" name="内容占位符 2"/>
          <p:cNvSpPr>
            <a:spLocks noGrp="1" noChangeArrowheads="1"/>
          </p:cNvSpPr>
          <p:nvPr>
            <p:ph idx="4294967295"/>
          </p:nvPr>
        </p:nvSpPr>
        <p:spPr>
          <a:xfrm>
            <a:off x="1285875" y="503237"/>
            <a:ext cx="11572875" cy="3041079"/>
          </a:xfrm>
        </p:spPr>
        <p:txBody>
          <a:bodyPr>
            <a:normAutofit fontScale="85000" lnSpcReduction="20000"/>
          </a:bodyPr>
          <a:lstStyle/>
          <a:p>
            <a:pPr marL="430530" indent="0" algn="l">
              <a:lnSpc>
                <a:spcPct val="120000"/>
              </a:lnSpc>
              <a:buClr>
                <a:srgbClr val="538CD5"/>
              </a:buClr>
              <a:buFont typeface="Wingdings" panose="05000000000000000000" pitchFamily="2" charset="2"/>
              <a:buChar char="l"/>
            </a:pPr>
            <a:r>
              <a:rPr lang="zh-CN" altLang="en-US" sz="2300" dirty="0">
                <a:latin typeface="微软雅黑" panose="020B0503020204020204" pitchFamily="34" charset="-122"/>
                <a:ea typeface="微软雅黑" panose="020B0503020204020204" pitchFamily="34" charset="-122"/>
              </a:rPr>
              <a:t>FP-Growth</a:t>
            </a:r>
            <a:endParaRPr lang="zh-CN" altLang="en-US" sz="23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J. Han等2000年提出</a:t>
            </a:r>
            <a:endParaRPr lang="zh-CN" altLang="en-US" sz="20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不产生候选频繁集</a:t>
            </a:r>
            <a:endParaRPr lang="zh-CN" altLang="en-US" sz="20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只需要两次遍历数据库</a:t>
            </a:r>
            <a:endParaRPr lang="zh-CN" altLang="en-US" sz="2000" dirty="0">
              <a:latin typeface="微软雅黑" panose="020B0503020204020204" pitchFamily="34" charset="-122"/>
              <a:ea typeface="微软雅黑" panose="020B0503020204020204" pitchFamily="34" charset="-122"/>
            </a:endParaRPr>
          </a:p>
          <a:p>
            <a:pPr marL="430530" indent="0" algn="l">
              <a:lnSpc>
                <a:spcPct val="120000"/>
              </a:lnSpc>
              <a:buClr>
                <a:srgbClr val="538CD5"/>
              </a:buClr>
              <a:buFont typeface="Wingdings" panose="05000000000000000000" pitchFamily="2" charset="2"/>
              <a:buChar char="l"/>
            </a:pPr>
            <a:r>
              <a:rPr lang="zh-CN" altLang="en-US" sz="2300" dirty="0">
                <a:latin typeface="微软雅黑" panose="020B0503020204020204" pitchFamily="34" charset="-122"/>
                <a:ea typeface="微软雅黑" panose="020B0503020204020204" pitchFamily="34" charset="-122"/>
              </a:rPr>
              <a:t>FP-Growth算法流程：</a:t>
            </a:r>
            <a:endParaRPr lang="zh-CN" altLang="en-US" sz="23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基本思路：不断地迭代FP-tree的构造和投影过程</a:t>
            </a:r>
            <a:r>
              <a:rPr lang="zh-CN" altLang="en-US" sz="2000" dirty="0" smtClean="0">
                <a:latin typeface="微软雅黑" panose="020B0503020204020204" pitchFamily="34" charset="-122"/>
                <a:ea typeface="微软雅黑" panose="020B0503020204020204" pitchFamily="34" charset="-122"/>
              </a:rPr>
              <a:t>。</a:t>
            </a:r>
            <a:endParaRPr lang="zh-CN" altLang="en-US" sz="2000" dirty="0" smtClean="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对于</a:t>
            </a:r>
            <a:r>
              <a:rPr lang="zh-CN" altLang="en-US" sz="2000" dirty="0">
                <a:latin typeface="微软雅黑" panose="020B0503020204020204" pitchFamily="34" charset="-122"/>
                <a:ea typeface="微软雅黑" panose="020B0503020204020204" pitchFamily="34" charset="-122"/>
              </a:rPr>
              <a:t>每个频繁项，构造它的条件投影数据库和投影FP-tree。对每个新构建的FP-tree重复这个过程，直到构造的新FP-tree为空，或者只包含一条路径。当构造的FP-tree为空时，其前缀即为频繁模式；当只包含一条路径时，通过枚举所有可能组合并与此树的前缀连接即可得到频繁</a:t>
            </a:r>
            <a:r>
              <a:rPr lang="zh-CN" altLang="en-US" sz="2000" dirty="0" smtClean="0">
                <a:latin typeface="微软雅黑" panose="020B0503020204020204" pitchFamily="34" charset="-122"/>
                <a:ea typeface="微软雅黑" panose="020B0503020204020204" pitchFamily="34" charset="-122"/>
              </a:rPr>
              <a:t>模式</a:t>
            </a:r>
            <a:endParaRPr lang="zh-CN" altLang="en-US" sz="2000" dirty="0">
              <a:latin typeface="微软雅黑" panose="020B0503020204020204" pitchFamily="34" charset="-122"/>
              <a:ea typeface="微软雅黑" panose="020B0503020204020204" pitchFamily="34" charset="-122"/>
            </a:endParaRPr>
          </a:p>
          <a:p>
            <a:pPr marL="430530" indent="-430530" algn="l">
              <a:buClr>
                <a:srgbClr val="538CD5"/>
              </a:buClr>
              <a:buFont typeface="Wingdings" panose="05000000000000000000" pitchFamily="2" charset="2"/>
              <a:buChar char="l"/>
            </a:pPr>
            <a:endParaRPr lang="zh-CN" altLang="en-US" sz="1100" dirty="0">
              <a:latin typeface="微软雅黑" panose="020B0503020204020204" pitchFamily="34" charset="-122"/>
              <a:ea typeface="微软雅黑" panose="020B0503020204020204" pitchFamily="34" charset="-122"/>
            </a:endParaRPr>
          </a:p>
          <a:p>
            <a:pPr marL="430530" indent="-430530" algn="l">
              <a:buClr>
                <a:srgbClr val="538CD5"/>
              </a:buClr>
              <a:buFont typeface="Wingdings" panose="05000000000000000000" pitchFamily="2" charset="2"/>
              <a:buChar char="l"/>
            </a:pPr>
            <a:endParaRPr lang="zh-CN" altLang="en-US" sz="1000" dirty="0">
              <a:latin typeface="微软雅黑" panose="020B0503020204020204" pitchFamily="34" charset="-122"/>
              <a:ea typeface="微软雅黑" panose="020B0503020204020204" pitchFamily="34" charset="-122"/>
            </a:endParaRPr>
          </a:p>
          <a:p>
            <a:pPr marL="932815" lvl="1" indent="-358775" algn="l">
              <a:buClr>
                <a:srgbClr val="538CD5"/>
              </a:buClr>
              <a:buFont typeface="Wingdings" panose="05000000000000000000" pitchFamily="2" charset="2"/>
              <a:buChar char="l"/>
            </a:pPr>
            <a:endParaRPr lang="zh-CN" altLang="en-US" sz="1000" dirty="0">
              <a:latin typeface="微软雅黑" panose="020B0503020204020204" pitchFamily="34" charset="-122"/>
              <a:ea typeface="微软雅黑" panose="020B0503020204020204" pitchFamily="34" charset="-122"/>
            </a:endParaRPr>
          </a:p>
          <a:p>
            <a:pPr marL="430530" indent="-430530" algn="l">
              <a:buClr>
                <a:srgbClr val="538CD5"/>
              </a:buClr>
              <a:buFont typeface="Wingdings" panose="05000000000000000000" pitchFamily="2" charset="2"/>
              <a:buChar char="l"/>
            </a:pPr>
            <a:endParaRPr lang="zh-CN" altLang="en-US" sz="1500" dirty="0">
              <a:latin typeface="微软雅黑" panose="020B0503020204020204" pitchFamily="34" charset="-122"/>
              <a:ea typeface="微软雅黑" panose="020B0503020204020204" pitchFamily="34" charset="-122"/>
            </a:endParaRPr>
          </a:p>
        </p:txBody>
      </p:sp>
      <p:pic>
        <p:nvPicPr>
          <p:cNvPr id="25604" name="Picture 4"/>
          <p:cNvPicPr>
            <a:picLocks noChangeAspect="1" noChangeArrowheads="1"/>
          </p:cNvPicPr>
          <p:nvPr/>
        </p:nvPicPr>
        <p:blipFill>
          <a:blip r:embed="rId1" cstate="print"/>
          <a:srcRect/>
          <a:stretch>
            <a:fillRect/>
          </a:stretch>
        </p:blipFill>
        <p:spPr bwMode="auto">
          <a:xfrm>
            <a:off x="1062634" y="3599365"/>
            <a:ext cx="5909221" cy="2750750"/>
          </a:xfrm>
          <a:prstGeom prst="rect">
            <a:avLst/>
          </a:prstGeom>
          <a:noFill/>
          <a:ln w="9525">
            <a:noFill/>
            <a:miter lim="800000"/>
            <a:headEnd/>
            <a:tailEnd/>
          </a:ln>
          <a:effectLst/>
        </p:spPr>
      </p:pic>
      <p:pic>
        <p:nvPicPr>
          <p:cNvPr id="25605" name="Picture 5"/>
          <p:cNvPicPr>
            <a:picLocks noChangeAspect="1" noChangeArrowheads="1"/>
          </p:cNvPicPr>
          <p:nvPr/>
        </p:nvPicPr>
        <p:blipFill>
          <a:blip r:embed="rId2" cstate="print"/>
          <a:srcRect/>
          <a:stretch>
            <a:fillRect/>
          </a:stretch>
        </p:blipFill>
        <p:spPr bwMode="auto">
          <a:xfrm>
            <a:off x="7543355" y="3369146"/>
            <a:ext cx="4395638" cy="1386258"/>
          </a:xfrm>
          <a:prstGeom prst="rect">
            <a:avLst/>
          </a:prstGeom>
          <a:noFill/>
          <a:ln w="9525">
            <a:noFill/>
            <a:miter lim="800000"/>
            <a:headEnd/>
            <a:tailEnd/>
          </a:ln>
          <a:effectLst/>
        </p:spPr>
      </p:pic>
      <p:pic>
        <p:nvPicPr>
          <p:cNvPr id="25606" name="Picture 6"/>
          <p:cNvPicPr>
            <a:picLocks noChangeAspect="1" noChangeArrowheads="1"/>
          </p:cNvPicPr>
          <p:nvPr/>
        </p:nvPicPr>
        <p:blipFill>
          <a:blip r:embed="rId3" cstate="print"/>
          <a:srcRect/>
          <a:stretch>
            <a:fillRect/>
          </a:stretch>
        </p:blipFill>
        <p:spPr bwMode="auto">
          <a:xfrm>
            <a:off x="7340203" y="4905478"/>
            <a:ext cx="5331023" cy="1471644"/>
          </a:xfrm>
          <a:prstGeom prst="rect">
            <a:avLst/>
          </a:prstGeom>
          <a:noFill/>
          <a:ln w="9525">
            <a:noFill/>
            <a:miter lim="800000"/>
            <a:headEnd/>
            <a:tailEnd/>
          </a:ln>
          <a:effectLst/>
        </p:spPr>
      </p:pic>
      <p:sp>
        <p:nvSpPr>
          <p:cNvPr id="25607" name="Text Box 7"/>
          <p:cNvSpPr txBox="1">
            <a:spLocks noChangeArrowheads="1"/>
          </p:cNvSpPr>
          <p:nvPr/>
        </p:nvSpPr>
        <p:spPr bwMode="auto">
          <a:xfrm>
            <a:off x="2480221" y="6576355"/>
            <a:ext cx="1747391" cy="392922"/>
          </a:xfrm>
          <a:prstGeom prst="rect">
            <a:avLst/>
          </a:prstGeom>
          <a:noFill/>
          <a:ln w="9525">
            <a:noFill/>
            <a:miter lim="800000"/>
          </a:ln>
        </p:spPr>
        <p:txBody>
          <a:bodyPr wrap="none" lIns="114803" tIns="57401" rIns="114803" bIns="57401">
            <a:spAutoFit/>
          </a:bodyPr>
          <a:lstStyle/>
          <a:p>
            <a:r>
              <a:rPr lang="zh-CN" altLang="en-US">
                <a:latin typeface="微软雅黑" panose="020B0503020204020204" pitchFamily="34" charset="-122"/>
                <a:ea typeface="微软雅黑" panose="020B0503020204020204" pitchFamily="34" charset="-122"/>
              </a:rPr>
              <a:t>FP-Tree的生成</a:t>
            </a:r>
            <a:endParaRPr lang="zh-CN" altLang="en-US">
              <a:latin typeface="微软雅黑" panose="020B0503020204020204" pitchFamily="34" charset="-122"/>
              <a:ea typeface="微软雅黑" panose="020B0503020204020204" pitchFamily="34" charset="-122"/>
            </a:endParaRPr>
          </a:p>
        </p:txBody>
      </p:sp>
      <p:sp>
        <p:nvSpPr>
          <p:cNvPr id="25608" name="Text Box 8"/>
          <p:cNvSpPr txBox="1">
            <a:spLocks noChangeArrowheads="1"/>
          </p:cNvSpPr>
          <p:nvPr/>
        </p:nvSpPr>
        <p:spPr bwMode="auto">
          <a:xfrm>
            <a:off x="8554641" y="6576355"/>
            <a:ext cx="1747391" cy="392922"/>
          </a:xfrm>
          <a:prstGeom prst="rect">
            <a:avLst/>
          </a:prstGeom>
          <a:noFill/>
          <a:ln w="9525">
            <a:noFill/>
            <a:miter lim="800000"/>
          </a:ln>
          <a:effectLst/>
        </p:spPr>
        <p:txBody>
          <a:bodyPr wrap="none" lIns="114803" tIns="57401" rIns="114803" bIns="57401">
            <a:spAutoFit/>
          </a:bodyPr>
          <a:lstStyle/>
          <a:p>
            <a:r>
              <a:rPr lang="zh-CN" altLang="en-US">
                <a:latin typeface="微软雅黑" panose="020B0503020204020204" pitchFamily="34" charset="-122"/>
                <a:ea typeface="微软雅黑" panose="020B0503020204020204" pitchFamily="34" charset="-122"/>
              </a:rPr>
              <a:t>FP-Tree的分割</a:t>
            </a: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advTm="0"/>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8" name="Picture 10"/>
          <p:cNvPicPr>
            <a:picLocks noChangeAspect="1" noChangeArrowheads="1"/>
          </p:cNvPicPr>
          <p:nvPr/>
        </p:nvPicPr>
        <p:blipFill>
          <a:blip r:embed="rId1" cstate="print"/>
          <a:srcRect/>
          <a:stretch>
            <a:fillRect/>
          </a:stretch>
        </p:blipFill>
        <p:spPr bwMode="auto">
          <a:xfrm>
            <a:off x="435323" y="2492921"/>
            <a:ext cx="12070704" cy="4207326"/>
          </a:xfrm>
          <a:prstGeom prst="rect">
            <a:avLst/>
          </a:prstGeom>
          <a:noFill/>
        </p:spPr>
      </p:pic>
      <p:sp>
        <p:nvSpPr>
          <p:cNvPr id="4" name="AutoShape 20"/>
          <p:cNvSpPr>
            <a:spLocks noChangeArrowheads="1"/>
          </p:cNvSpPr>
          <p:nvPr/>
        </p:nvSpPr>
        <p:spPr bwMode="auto">
          <a:xfrm>
            <a:off x="151440" y="806597"/>
            <a:ext cx="12555872" cy="773492"/>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0" tIns="0" rIns="0" bIns="0" anchor="ctr"/>
          <a:lstStyle/>
          <a:p>
            <a:pPr indent="565785" eaLnBrk="0" hangingPunct="0"/>
            <a:r>
              <a:rPr lang="zh-CN" altLang="en-US" sz="2000" dirty="0" smtClean="0">
                <a:solidFill>
                  <a:schemeClr val="tx1"/>
                </a:solidFill>
                <a:latin typeface="微软雅黑" panose="020B0503020204020204" pitchFamily="34" charset="-122"/>
                <a:ea typeface="微软雅黑" panose="020B0503020204020204" pitchFamily="34" charset="-122"/>
              </a:rPr>
              <a:t>针对某网站</a:t>
            </a:r>
            <a:r>
              <a:rPr lang="en-US" altLang="zh-CN" sz="2000" dirty="0" smtClean="0">
                <a:solidFill>
                  <a:schemeClr val="tx1"/>
                </a:solidFill>
                <a:latin typeface="微软雅黑" panose="020B0503020204020204" pitchFamily="34" charset="-122"/>
                <a:ea typeface="微软雅黑" panose="020B0503020204020204" pitchFamily="34" charset="-122"/>
              </a:rPr>
              <a:t>2</a:t>
            </a:r>
            <a:r>
              <a:rPr lang="zh-CN" altLang="en-US" sz="2000" dirty="0">
                <a:solidFill>
                  <a:schemeClr val="tx1"/>
                </a:solidFill>
                <a:latin typeface="微软雅黑" panose="020B0503020204020204" pitchFamily="34" charset="-122"/>
                <a:ea typeface="微软雅黑" panose="020B0503020204020204" pitchFamily="34" charset="-122"/>
              </a:rPr>
              <a:t>个月的日志信息，</a:t>
            </a:r>
            <a:r>
              <a:rPr lang="zh-CN" altLang="en-US" sz="2000" dirty="0" smtClean="0">
                <a:solidFill>
                  <a:schemeClr val="tx1"/>
                </a:solidFill>
                <a:latin typeface="微软雅黑" panose="020B0503020204020204" pitchFamily="34" charset="-122"/>
                <a:ea typeface="微软雅黑" panose="020B0503020204020204" pitchFamily="34" charset="-122"/>
              </a:rPr>
              <a:t>采用</a:t>
            </a:r>
            <a:r>
              <a:rPr lang="en-US" altLang="zh-CN" sz="2000" dirty="0" smtClean="0">
                <a:solidFill>
                  <a:schemeClr val="tx1"/>
                </a:solidFill>
                <a:latin typeface="微软雅黑" panose="020B0503020204020204" pitchFamily="34" charset="-122"/>
                <a:ea typeface="微软雅黑" panose="020B0503020204020204" pitchFamily="34" charset="-122"/>
              </a:rPr>
              <a:t>Mahout PFPG</a:t>
            </a:r>
            <a:r>
              <a:rPr lang="zh-CN" altLang="en-US" sz="2000" dirty="0" smtClean="0">
                <a:solidFill>
                  <a:schemeClr val="tx1"/>
                </a:solidFill>
                <a:latin typeface="微软雅黑" panose="020B0503020204020204" pitchFamily="34" charset="-122"/>
                <a:ea typeface="微软雅黑" panose="020B0503020204020204" pitchFamily="34" charset="-122"/>
              </a:rPr>
              <a:t>关联</a:t>
            </a:r>
            <a:r>
              <a:rPr lang="zh-CN" altLang="en-US" sz="2000" dirty="0">
                <a:solidFill>
                  <a:schemeClr val="tx1"/>
                </a:solidFill>
                <a:latin typeface="微软雅黑" panose="020B0503020204020204" pitchFamily="34" charset="-122"/>
                <a:ea typeface="微软雅黑" panose="020B0503020204020204" pitchFamily="34" charset="-122"/>
              </a:rPr>
              <a:t>规则挖掘算法进行模式挖掘，算法配置参数为：最小支持度</a:t>
            </a:r>
            <a:r>
              <a:rPr lang="en-US" altLang="zh-CN" sz="2000" dirty="0">
                <a:solidFill>
                  <a:schemeClr val="tx1"/>
                </a:solidFill>
                <a:latin typeface="微软雅黑" panose="020B0503020204020204" pitchFamily="34" charset="-122"/>
                <a:ea typeface="微软雅黑" panose="020B0503020204020204" pitchFamily="34" charset="-122"/>
              </a:rPr>
              <a:t>600</a:t>
            </a:r>
            <a:r>
              <a:rPr lang="zh-CN" altLang="en-US" sz="2000" dirty="0">
                <a:solidFill>
                  <a:schemeClr val="tx1"/>
                </a:solidFill>
                <a:latin typeface="微软雅黑" panose="020B0503020204020204" pitchFamily="34" charset="-122"/>
                <a:ea typeface="微软雅黑" panose="020B0503020204020204" pitchFamily="34" charset="-122"/>
              </a:rPr>
              <a:t>，最小置信度</a:t>
            </a:r>
            <a:r>
              <a:rPr lang="en-US" altLang="zh-CN" sz="2000" dirty="0">
                <a:solidFill>
                  <a:schemeClr val="tx1"/>
                </a:solidFill>
                <a:latin typeface="微软雅黑" panose="020B0503020204020204" pitchFamily="34" charset="-122"/>
                <a:ea typeface="微软雅黑" panose="020B0503020204020204" pitchFamily="34" charset="-122"/>
              </a:rPr>
              <a:t>0.7</a:t>
            </a:r>
            <a:r>
              <a:rPr lang="zh-CN" altLang="en-US" sz="2000" dirty="0" smtClean="0">
                <a:solidFill>
                  <a:schemeClr val="tx1"/>
                </a:solidFill>
                <a:latin typeface="微软雅黑" panose="020B0503020204020204" pitchFamily="34" charset="-122"/>
                <a:ea typeface="微软雅黑" panose="020B0503020204020204" pitchFamily="34" charset="-122"/>
              </a:rPr>
              <a:t>，挖掘的模式数为</a:t>
            </a:r>
            <a:r>
              <a:rPr lang="en-US" altLang="zh-CN" sz="2000" dirty="0" smtClean="0">
                <a:solidFill>
                  <a:schemeClr val="tx1"/>
                </a:solidFill>
                <a:latin typeface="微软雅黑" panose="020B0503020204020204" pitchFamily="34" charset="-122"/>
                <a:ea typeface="微软雅黑" panose="020B0503020204020204" pitchFamily="34" charset="-122"/>
              </a:rPr>
              <a:t>15</a:t>
            </a:r>
            <a:r>
              <a:rPr lang="zh-CN" altLang="en-US" sz="2000" dirty="0" smtClean="0">
                <a:solidFill>
                  <a:schemeClr val="tx1"/>
                </a:solidFill>
                <a:latin typeface="微软雅黑" panose="020B0503020204020204" pitchFamily="34" charset="-122"/>
                <a:ea typeface="微软雅黑" panose="020B0503020204020204" pitchFamily="34" charset="-122"/>
              </a:rPr>
              <a:t>，具体</a:t>
            </a:r>
            <a:r>
              <a:rPr lang="zh-CN" altLang="en-US" sz="2000" dirty="0">
                <a:solidFill>
                  <a:schemeClr val="tx1"/>
                </a:solidFill>
                <a:latin typeface="微软雅黑" panose="020B0503020204020204" pitchFamily="34" charset="-122"/>
                <a:ea typeface="微软雅黑" panose="020B0503020204020204" pitchFamily="34" charset="-122"/>
              </a:rPr>
              <a:t>结果如下：</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9333" name="TextBox 15"/>
          <p:cNvSpPr txBox="1">
            <a:spLocks noChangeArrowheads="1"/>
          </p:cNvSpPr>
          <p:nvPr/>
        </p:nvSpPr>
        <p:spPr bwMode="auto">
          <a:xfrm>
            <a:off x="325934" y="1870110"/>
            <a:ext cx="1847675" cy="392922"/>
          </a:xfrm>
          <a:prstGeom prst="rect">
            <a:avLst/>
          </a:prstGeom>
          <a:noFill/>
          <a:ln w="9525">
            <a:noFill/>
            <a:miter lim="800000"/>
          </a:ln>
        </p:spPr>
        <p:txBody>
          <a:bodyPr wrap="none" lIns="114803" tIns="57401" rIns="114803" bIns="57401">
            <a:spAutoFit/>
          </a:bodyPr>
          <a:lstStyle/>
          <a:p>
            <a:r>
              <a:rPr lang="zh-CN" altLang="en-US">
                <a:latin typeface="微软雅黑" panose="020B0503020204020204" pitchFamily="34" charset="-122"/>
                <a:ea typeface="微软雅黑" panose="020B0503020204020204" pitchFamily="34" charset="-122"/>
              </a:rPr>
              <a:t>模式挖掘结果：</a:t>
            </a:r>
            <a:endParaRPr lang="zh-CN" altLang="en-US">
              <a:latin typeface="微软雅黑" panose="020B0503020204020204" pitchFamily="34" charset="-122"/>
              <a:ea typeface="微软雅黑" panose="020B0503020204020204" pitchFamily="34" charset="-122"/>
            </a:endParaRPr>
          </a:p>
        </p:txBody>
      </p:sp>
      <p:cxnSp>
        <p:nvCxnSpPr>
          <p:cNvPr id="25" name="直接连接符 24"/>
          <p:cNvCxnSpPr>
            <a:cxnSpLocks noChangeShapeType="1"/>
          </p:cNvCxnSpPr>
          <p:nvPr/>
        </p:nvCxnSpPr>
        <p:spPr bwMode="auto">
          <a:xfrm>
            <a:off x="455414" y="2250158"/>
            <a:ext cx="2261444" cy="0"/>
          </a:xfrm>
          <a:prstGeom prst="line">
            <a:avLst/>
          </a:prstGeom>
          <a:noFill/>
          <a:ln w="25400" algn="ctr">
            <a:solidFill>
              <a:srgbClr val="6699FF"/>
            </a:solidFill>
            <a:round/>
          </a:ln>
          <a:effectLst>
            <a:outerShdw dist="20000" dir="5400000" rotWithShape="0">
              <a:srgbClr val="000000">
                <a:alpha val="37999"/>
              </a:srgbClr>
            </a:outerShdw>
          </a:effectLst>
        </p:spPr>
      </p:cxnSp>
      <p:sp>
        <p:nvSpPr>
          <p:cNvPr id="99335" name="TextBox 25"/>
          <p:cNvSpPr txBox="1">
            <a:spLocks noChangeArrowheads="1"/>
          </p:cNvSpPr>
          <p:nvPr/>
        </p:nvSpPr>
        <p:spPr bwMode="auto">
          <a:xfrm>
            <a:off x="2683372" y="2415907"/>
            <a:ext cx="1417589" cy="392922"/>
          </a:xfrm>
          <a:prstGeom prst="rect">
            <a:avLst/>
          </a:prstGeom>
          <a:noFill/>
          <a:ln w="9525">
            <a:noFill/>
            <a:miter lim="800000"/>
          </a:ln>
        </p:spPr>
        <p:txBody>
          <a:bodyPr lIns="114803" tIns="57401" rIns="114803" bIns="57401">
            <a:spAutoFit/>
          </a:bodyPr>
          <a:lstStyle/>
          <a:p>
            <a:pPr>
              <a:spcBef>
                <a:spcPct val="10000"/>
              </a:spcBef>
              <a:spcAft>
                <a:spcPts val="375"/>
              </a:spcAft>
              <a:buClr>
                <a:srgbClr val="FF0000"/>
              </a:buClr>
            </a:pPr>
            <a:r>
              <a:rPr lang="zh-CN" altLang="en-US" dirty="0">
                <a:solidFill>
                  <a:srgbClr val="3366AA"/>
                </a:solidFill>
                <a:latin typeface="微软雅黑" panose="020B0503020204020204" pitchFamily="34" charset="-122"/>
                <a:ea typeface="微软雅黑" panose="020B0503020204020204" pitchFamily="34" charset="-122"/>
              </a:rPr>
              <a:t>应用</a:t>
            </a:r>
            <a:r>
              <a:rPr lang="en-US" altLang="zh-CN" dirty="0">
                <a:solidFill>
                  <a:srgbClr val="3366AA"/>
                </a:solidFill>
                <a:latin typeface="微软雅黑" panose="020B0503020204020204" pitchFamily="34" charset="-122"/>
                <a:ea typeface="微软雅黑" panose="020B0503020204020204" pitchFamily="34" charset="-122"/>
              </a:rPr>
              <a:t>ID</a:t>
            </a:r>
            <a:endParaRPr lang="en-US" altLang="zh-CN" dirty="0">
              <a:solidFill>
                <a:srgbClr val="3366AA"/>
              </a:solidFill>
              <a:latin typeface="微软雅黑" panose="020B0503020204020204" pitchFamily="34" charset="-122"/>
              <a:ea typeface="微软雅黑" panose="020B0503020204020204" pitchFamily="34" charset="-122"/>
            </a:endParaRPr>
          </a:p>
        </p:txBody>
      </p:sp>
      <p:sp>
        <p:nvSpPr>
          <p:cNvPr id="99336" name="TextBox 25"/>
          <p:cNvSpPr txBox="1">
            <a:spLocks noChangeArrowheads="1"/>
          </p:cNvSpPr>
          <p:nvPr/>
        </p:nvSpPr>
        <p:spPr bwMode="auto">
          <a:xfrm>
            <a:off x="3493741" y="2414232"/>
            <a:ext cx="1721197" cy="392922"/>
          </a:xfrm>
          <a:prstGeom prst="rect">
            <a:avLst/>
          </a:prstGeom>
          <a:noFill/>
          <a:ln w="9525">
            <a:noFill/>
            <a:miter lim="800000"/>
          </a:ln>
        </p:spPr>
        <p:txBody>
          <a:bodyPr lIns="114803" tIns="57401" rIns="114803" bIns="57401">
            <a:spAutoFit/>
          </a:bodyPr>
          <a:lstStyle/>
          <a:p>
            <a:pPr>
              <a:spcBef>
                <a:spcPct val="10000"/>
              </a:spcBef>
              <a:spcAft>
                <a:spcPts val="375"/>
              </a:spcAft>
              <a:buClr>
                <a:srgbClr val="FF0000"/>
              </a:buClr>
            </a:pPr>
            <a:r>
              <a:rPr lang="zh-CN" altLang="en-US" dirty="0">
                <a:solidFill>
                  <a:srgbClr val="3366AA"/>
                </a:solidFill>
                <a:latin typeface="微软雅黑" panose="020B0503020204020204" pitchFamily="34" charset="-122"/>
                <a:ea typeface="微软雅黑" panose="020B0503020204020204" pitchFamily="34" charset="-122"/>
              </a:rPr>
              <a:t>置信度值</a:t>
            </a:r>
            <a:r>
              <a:rPr lang="en-US" altLang="zh-CN" dirty="0">
                <a:solidFill>
                  <a:srgbClr val="3366AA"/>
                </a:solidFill>
                <a:latin typeface="微软雅黑" panose="020B0503020204020204" pitchFamily="34" charset="-122"/>
                <a:ea typeface="微软雅黑" panose="020B0503020204020204" pitchFamily="34" charset="-122"/>
              </a:rPr>
              <a:t>%</a:t>
            </a:r>
            <a:endParaRPr lang="en-US" altLang="zh-CN" dirty="0">
              <a:solidFill>
                <a:srgbClr val="3366AA"/>
              </a:solidFill>
              <a:latin typeface="微软雅黑" panose="020B0503020204020204" pitchFamily="34" charset="-122"/>
              <a:ea typeface="微软雅黑" panose="020B0503020204020204" pitchFamily="34" charset="-122"/>
            </a:endParaRPr>
          </a:p>
        </p:txBody>
      </p:sp>
      <p:sp>
        <p:nvSpPr>
          <p:cNvPr id="99339" name="TextBox 25"/>
          <p:cNvSpPr txBox="1">
            <a:spLocks noChangeArrowheads="1"/>
          </p:cNvSpPr>
          <p:nvPr/>
        </p:nvSpPr>
        <p:spPr bwMode="auto">
          <a:xfrm>
            <a:off x="435323" y="2675411"/>
            <a:ext cx="4714875" cy="321451"/>
          </a:xfrm>
          <a:prstGeom prst="rect">
            <a:avLst/>
          </a:prstGeom>
          <a:noFill/>
          <a:ln w="9525">
            <a:solidFill>
              <a:srgbClr val="FF0000"/>
            </a:solidFill>
            <a:miter lim="800000"/>
          </a:ln>
        </p:spPr>
        <p:txBody>
          <a:bodyPr wrap="none" lIns="114803" tIns="57401" rIns="114803" bIns="57401"/>
          <a:lstStyle/>
          <a:p>
            <a:pPr>
              <a:spcBef>
                <a:spcPct val="10000"/>
              </a:spcBef>
              <a:spcAft>
                <a:spcPts val="375"/>
              </a:spcAft>
              <a:buClr>
                <a:srgbClr val="FF0000"/>
              </a:buClr>
            </a:pPr>
            <a:endParaRPr lang="zh-CN" altLang="en-US" dirty="0">
              <a:latin typeface="微软雅黑" panose="020B0503020204020204" pitchFamily="34" charset="-122"/>
              <a:ea typeface="微软雅黑" panose="020B0503020204020204" pitchFamily="34" charset="-122"/>
            </a:endParaRPr>
          </a:p>
        </p:txBody>
      </p:sp>
      <p:sp>
        <p:nvSpPr>
          <p:cNvPr id="99344" name="TextBox 25"/>
          <p:cNvSpPr txBox="1">
            <a:spLocks noChangeArrowheads="1"/>
          </p:cNvSpPr>
          <p:nvPr/>
        </p:nvSpPr>
        <p:spPr bwMode="auto">
          <a:xfrm>
            <a:off x="455414" y="4438370"/>
            <a:ext cx="6000750" cy="241088"/>
          </a:xfrm>
          <a:prstGeom prst="rect">
            <a:avLst/>
          </a:prstGeom>
          <a:noFill/>
          <a:ln w="9525">
            <a:solidFill>
              <a:srgbClr val="FF0000"/>
            </a:solidFill>
            <a:miter lim="800000"/>
          </a:ln>
        </p:spPr>
        <p:txBody>
          <a:bodyPr wrap="none" lIns="114803" tIns="57401" rIns="114803" bIns="57401"/>
          <a:lstStyle/>
          <a:p>
            <a:pPr>
              <a:spcBef>
                <a:spcPct val="10000"/>
              </a:spcBef>
              <a:spcAft>
                <a:spcPts val="375"/>
              </a:spcAft>
              <a:buClr>
                <a:srgbClr val="FF0000"/>
              </a:buClr>
            </a:pPr>
            <a:endParaRPr lang="zh-CN" altLang="en-US" dirty="0">
              <a:latin typeface="微软雅黑" panose="020B0503020204020204" pitchFamily="34" charset="-122"/>
              <a:ea typeface="微软雅黑" panose="020B0503020204020204" pitchFamily="34" charset="-122"/>
            </a:endParaRPr>
          </a:p>
        </p:txBody>
      </p:sp>
      <p:cxnSp>
        <p:nvCxnSpPr>
          <p:cNvPr id="42" name="直接箭头连接符 41"/>
          <p:cNvCxnSpPr>
            <a:cxnSpLocks noChangeShapeType="1"/>
            <a:stCxn id="99344" idx="3"/>
            <a:endCxn id="0" idx="1"/>
          </p:cNvCxnSpPr>
          <p:nvPr/>
        </p:nvCxnSpPr>
        <p:spPr bwMode="auto">
          <a:xfrm>
            <a:off x="6456164" y="4558914"/>
            <a:ext cx="1187648" cy="883991"/>
          </a:xfrm>
          <a:prstGeom prst="straightConnector1">
            <a:avLst/>
          </a:prstGeom>
          <a:noFill/>
          <a:ln w="9525" algn="ctr">
            <a:solidFill>
              <a:srgbClr val="FF0000"/>
            </a:solidFill>
            <a:round/>
            <a:tailEnd type="arrow" w="med" len="med"/>
          </a:ln>
        </p:spPr>
      </p:cxnSp>
      <p:graphicFrame>
        <p:nvGraphicFramePr>
          <p:cNvPr id="99385" name="Group 57"/>
          <p:cNvGraphicFramePr>
            <a:graphicFrameLocks noGrp="1"/>
          </p:cNvGraphicFramePr>
          <p:nvPr/>
        </p:nvGraphicFramePr>
        <p:xfrm>
          <a:off x="7643813" y="2004047"/>
          <a:ext cx="4759524" cy="1551943"/>
        </p:xfrm>
        <a:graphic>
          <a:graphicData uri="http://schemas.openxmlformats.org/drawingml/2006/table">
            <a:tbl>
              <a:tblPr/>
              <a:tblGrid>
                <a:gridCol w="3100835"/>
                <a:gridCol w="1658689"/>
              </a:tblGrid>
              <a:tr h="353569">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应用模式</a:t>
                      </a:r>
                      <a:endParaRPr kumimoji="0" lang="zh-CN" altLang="en-US" sz="17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置信度</a:t>
                      </a:r>
                      <a:endParaRPr kumimoji="0" lang="zh-CN" altLang="en-US" sz="17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2142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3G</a:t>
                      </a:r>
                      <a:r>
                        <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门户新闻，广州日报</a:t>
                      </a:r>
                      <a:endPar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0.94</a:t>
                      </a:r>
                      <a:endPar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546439">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重庆晨报移动版，广州日报</a:t>
                      </a:r>
                      <a:endPar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0.94 </a:t>
                      </a:r>
                      <a:endPar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2142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财经网，广州日报</a:t>
                      </a:r>
                      <a:endPar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0.94</a:t>
                      </a:r>
                      <a:endParaRPr kumimoji="0" lang="en-US" altLang="zh-CN"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99388" name="Line 60"/>
          <p:cNvSpPr>
            <a:spLocks noChangeShapeType="1"/>
          </p:cNvSpPr>
          <p:nvPr/>
        </p:nvSpPr>
        <p:spPr bwMode="auto">
          <a:xfrm flipH="1">
            <a:off x="5174754" y="2477852"/>
            <a:ext cx="2428875" cy="455389"/>
          </a:xfrm>
          <a:prstGeom prst="line">
            <a:avLst/>
          </a:prstGeom>
          <a:noFill/>
          <a:ln w="6350">
            <a:solidFill>
              <a:srgbClr val="FF0000"/>
            </a:solidFill>
            <a:round/>
            <a:headEnd type="stealth" w="med" len="med"/>
          </a:ln>
          <a:effectLst/>
        </p:spPr>
        <p:txBody>
          <a:bodyPr lIns="0" tIns="0" rIns="0" bIns="0" anchor="ctr">
            <a:spAutoFit/>
          </a:bodyPr>
          <a:lstStyle/>
          <a:p>
            <a:endParaRPr lang="zh-CN" altLang="en-US"/>
          </a:p>
        </p:txBody>
      </p:sp>
      <p:graphicFrame>
        <p:nvGraphicFramePr>
          <p:cNvPr id="99439" name="Group 111"/>
          <p:cNvGraphicFramePr>
            <a:graphicFrameLocks noGrp="1"/>
          </p:cNvGraphicFramePr>
          <p:nvPr/>
        </p:nvGraphicFramePr>
        <p:xfrm>
          <a:off x="7643813" y="4071715"/>
          <a:ext cx="4759524" cy="1383879"/>
        </p:xfrm>
        <a:graphic>
          <a:graphicData uri="http://schemas.openxmlformats.org/drawingml/2006/table">
            <a:tbl>
              <a:tblPr/>
              <a:tblGrid>
                <a:gridCol w="3100835"/>
                <a:gridCol w="1658689"/>
              </a:tblGrid>
              <a:tr h="353569">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应用模式</a:t>
                      </a:r>
                      <a:endParaRPr kumimoji="0" lang="zh-CN" altLang="en-US" sz="17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置信度</a:t>
                      </a:r>
                      <a:endParaRPr kumimoji="0" lang="zh-CN" altLang="en-US" sz="17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2142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短信伴侣，灵犀语义助手</a:t>
                      </a:r>
                      <a:endPar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0.82</a:t>
                      </a:r>
                      <a:endPar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83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墨迹天气，短信伴侣</a:t>
                      </a:r>
                      <a:endPar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0.81 </a:t>
                      </a:r>
                      <a:endPar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2142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短信伴侣，</a:t>
                      </a:r>
                      <a:r>
                        <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360</a:t>
                      </a:r>
                      <a:r>
                        <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省电王</a:t>
                      </a:r>
                      <a:endPar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0.81</a:t>
                      </a:r>
                      <a:endPar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graphicFrame>
        <p:nvGraphicFramePr>
          <p:cNvPr id="99472" name="Group 144"/>
          <p:cNvGraphicFramePr>
            <a:graphicFrameLocks noGrp="1"/>
          </p:cNvGraphicFramePr>
          <p:nvPr/>
        </p:nvGraphicFramePr>
        <p:xfrm>
          <a:off x="7643813" y="5439557"/>
          <a:ext cx="4759524" cy="703411"/>
        </p:xfrm>
        <a:graphic>
          <a:graphicData uri="http://schemas.openxmlformats.org/drawingml/2006/table">
            <a:tbl>
              <a:tblPr/>
              <a:tblGrid>
                <a:gridCol w="3100835"/>
                <a:gridCol w="1658689"/>
              </a:tblGrid>
              <a:tr h="3783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僵尸前线，短信伴侣</a:t>
                      </a:r>
                      <a:endPar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18" marB="482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0.81 </a:t>
                      </a:r>
                      <a:endPar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18" marB="482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21451">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短信伴侣，淘宝</a:t>
                      </a:r>
                      <a:endParaRPr kumimoji="0" lang="zh-CN" altLang="en-US"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18" marB="482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0.79</a:t>
                      </a:r>
                      <a:endParaRPr kumimoji="0" lang="en-US" altLang="zh-CN" sz="15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128588" marR="128588" marT="48218" marB="482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16" name="标题 1"/>
          <p:cNvSpPr>
            <a:spLocks noGrp="1" noChangeArrowheads="1"/>
          </p:cNvSpPr>
          <p:nvPr>
            <p:ph type="title" idx="4294967295"/>
          </p:nvPr>
        </p:nvSpPr>
        <p:spPr>
          <a:xfrm>
            <a:off x="1285875" y="123825"/>
            <a:ext cx="11572875" cy="530225"/>
          </a:xfrm>
        </p:spPr>
        <p:txBody>
          <a:bodyPr>
            <a:normAutofit fontScale="90000"/>
          </a:bodyPr>
          <a:lstStyle/>
          <a:p>
            <a:r>
              <a:rPr lang="zh-CN" altLang="en-US" sz="4000" dirty="0" smtClean="0">
                <a:latin typeface="微软雅黑" panose="020B0503020204020204" pitchFamily="34" charset="-122"/>
                <a:ea typeface="微软雅黑" panose="020B0503020204020204" pitchFamily="34" charset="-122"/>
              </a:rPr>
              <a:t>关联</a:t>
            </a:r>
            <a:r>
              <a:rPr lang="zh-CN" altLang="en-US" sz="4000" dirty="0">
                <a:latin typeface="微软雅黑" panose="020B0503020204020204" pitchFamily="34" charset="-122"/>
                <a:ea typeface="微软雅黑" panose="020B0503020204020204" pitchFamily="34" charset="-122"/>
              </a:rPr>
              <a:t>规则挖掘</a:t>
            </a:r>
            <a:r>
              <a:rPr lang="zh-CN" altLang="en-US" sz="4000" dirty="0" smtClean="0">
                <a:latin typeface="微软雅黑" panose="020B0503020204020204" pitchFamily="34" charset="-122"/>
                <a:ea typeface="微软雅黑" panose="020B0503020204020204" pitchFamily="34" charset="-122"/>
              </a:rPr>
              <a:t>算法应用</a:t>
            </a:r>
            <a:endParaRPr lang="zh-CN" altLang="en-US" sz="4000" dirty="0">
              <a:latin typeface="微软雅黑" panose="020B0503020204020204" pitchFamily="34" charset="-122"/>
              <a:ea typeface="微软雅黑" panose="020B0503020204020204" pitchFamily="34" charset="-122"/>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9"/>
                                        </p:tgtEl>
                                        <p:attrNameLst>
                                          <p:attrName>style.visibility</p:attrName>
                                        </p:attrNameLst>
                                      </p:cBhvr>
                                      <p:to>
                                        <p:strVal val="visible"/>
                                      </p:to>
                                    </p:set>
                                    <p:animEffect transition="in" filter="blinds(horizontal)">
                                      <p:cBhvr>
                                        <p:cTn id="7" dur="500"/>
                                        <p:tgtEl>
                                          <p:spTgt spid="99339"/>
                                        </p:tgtEl>
                                      </p:cBhvr>
                                    </p:animEffect>
                                  </p:childTnLst>
                                </p:cTn>
                              </p:par>
                              <p:par>
                                <p:cTn id="8" presetID="3" presetClass="entr" presetSubtype="10" fill="hold" nodeType="withEffect">
                                  <p:stCondLst>
                                    <p:cond delay="0"/>
                                  </p:stCondLst>
                                  <p:childTnLst>
                                    <p:set>
                                      <p:cBhvr>
                                        <p:cTn id="9" dur="1" fill="hold">
                                          <p:stCondLst>
                                            <p:cond delay="0"/>
                                          </p:stCondLst>
                                        </p:cTn>
                                        <p:tgtEl>
                                          <p:spTgt spid="99385"/>
                                        </p:tgtEl>
                                        <p:attrNameLst>
                                          <p:attrName>style.visibility</p:attrName>
                                        </p:attrNameLst>
                                      </p:cBhvr>
                                      <p:to>
                                        <p:strVal val="visible"/>
                                      </p:to>
                                    </p:set>
                                    <p:animEffect transition="in" filter="blinds(horizontal)">
                                      <p:cBhvr>
                                        <p:cTn id="10" dur="500"/>
                                        <p:tgtEl>
                                          <p:spTgt spid="9938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9388"/>
                                        </p:tgtEl>
                                        <p:attrNameLst>
                                          <p:attrName>style.visibility</p:attrName>
                                        </p:attrNameLst>
                                      </p:cBhvr>
                                      <p:to>
                                        <p:strVal val="visible"/>
                                      </p:to>
                                    </p:set>
                                    <p:animEffect transition="in" filter="blinds(horizontal)">
                                      <p:cBhvr>
                                        <p:cTn id="13" dur="500"/>
                                        <p:tgtEl>
                                          <p:spTgt spid="9938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9344"/>
                                        </p:tgtEl>
                                        <p:attrNameLst>
                                          <p:attrName>style.visibility</p:attrName>
                                        </p:attrNameLst>
                                      </p:cBhvr>
                                      <p:to>
                                        <p:strVal val="visible"/>
                                      </p:to>
                                    </p:set>
                                    <p:animEffect transition="in" filter="blinds(horizontal)">
                                      <p:cBhvr>
                                        <p:cTn id="18" dur="500"/>
                                        <p:tgtEl>
                                          <p:spTgt spid="99344"/>
                                        </p:tgtEl>
                                      </p:cBhvr>
                                    </p:animEffect>
                                  </p:childTnLst>
                                </p:cTn>
                              </p:par>
                              <p:par>
                                <p:cTn id="19" presetID="3" presetClass="entr" presetSubtype="1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linds(horizontal)">
                                      <p:cBhvr>
                                        <p:cTn id="21" dur="500"/>
                                        <p:tgtEl>
                                          <p:spTgt spid="42"/>
                                        </p:tgtEl>
                                      </p:cBhvr>
                                    </p:animEffect>
                                  </p:childTnLst>
                                </p:cTn>
                              </p:par>
                              <p:par>
                                <p:cTn id="22" presetID="3" presetClass="entr" presetSubtype="10" fill="hold" nodeType="withEffect">
                                  <p:stCondLst>
                                    <p:cond delay="0"/>
                                  </p:stCondLst>
                                  <p:childTnLst>
                                    <p:set>
                                      <p:cBhvr>
                                        <p:cTn id="23" dur="1" fill="hold">
                                          <p:stCondLst>
                                            <p:cond delay="0"/>
                                          </p:stCondLst>
                                        </p:cTn>
                                        <p:tgtEl>
                                          <p:spTgt spid="99439"/>
                                        </p:tgtEl>
                                        <p:attrNameLst>
                                          <p:attrName>style.visibility</p:attrName>
                                        </p:attrNameLst>
                                      </p:cBhvr>
                                      <p:to>
                                        <p:strVal val="visible"/>
                                      </p:to>
                                    </p:set>
                                    <p:animEffect transition="in" filter="blinds(horizontal)">
                                      <p:cBhvr>
                                        <p:cTn id="24" dur="500"/>
                                        <p:tgtEl>
                                          <p:spTgt spid="99439"/>
                                        </p:tgtEl>
                                      </p:cBhvr>
                                    </p:animEffect>
                                  </p:childTnLst>
                                </p:cTn>
                              </p:par>
                              <p:par>
                                <p:cTn id="25" presetID="3" presetClass="entr" presetSubtype="10" fill="hold" nodeType="withEffect">
                                  <p:stCondLst>
                                    <p:cond delay="0"/>
                                  </p:stCondLst>
                                  <p:childTnLst>
                                    <p:set>
                                      <p:cBhvr>
                                        <p:cTn id="26" dur="1" fill="hold">
                                          <p:stCondLst>
                                            <p:cond delay="0"/>
                                          </p:stCondLst>
                                        </p:cTn>
                                        <p:tgtEl>
                                          <p:spTgt spid="99472"/>
                                        </p:tgtEl>
                                        <p:attrNameLst>
                                          <p:attrName>style.visibility</p:attrName>
                                        </p:attrNameLst>
                                      </p:cBhvr>
                                      <p:to>
                                        <p:strVal val="visible"/>
                                      </p:to>
                                    </p:set>
                                    <p:animEffect transition="in" filter="blinds(horizontal)">
                                      <p:cBhvr>
                                        <p:cTn id="27" dur="500"/>
                                        <p:tgtEl>
                                          <p:spTgt spid="99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9" grpId="0" animBg="1"/>
      <p:bldP spid="99344" grpId="0" animBg="1"/>
      <p:bldP spid="99388"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noChangeArrowheads="1"/>
          </p:cNvSpPr>
          <p:nvPr>
            <p:ph type="title" idx="4294967295"/>
          </p:nvPr>
        </p:nvSpPr>
        <p:spPr>
          <a:xfrm>
            <a:off x="0" y="9525"/>
            <a:ext cx="11572875" cy="417513"/>
          </a:xfrm>
        </p:spPr>
        <p:txBody>
          <a:bodyPr>
            <a:normAutofit fontScale="90000"/>
          </a:bodyPr>
          <a:lstStyle/>
          <a:p>
            <a:r>
              <a:rPr lang="zh-CN" altLang="en-US" sz="4000" dirty="0" smtClean="0">
                <a:latin typeface="微软雅黑" panose="020B0503020204020204" pitchFamily="34" charset="-122"/>
                <a:ea typeface="微软雅黑" panose="020B0503020204020204" pitchFamily="34" charset="-122"/>
              </a:rPr>
              <a:t>异常</a:t>
            </a:r>
            <a:r>
              <a:rPr lang="zh-CN" altLang="en-US" sz="4000" dirty="0">
                <a:latin typeface="微软雅黑" panose="020B0503020204020204" pitchFamily="34" charset="-122"/>
                <a:ea typeface="微软雅黑" panose="020B0503020204020204" pitchFamily="34" charset="-122"/>
              </a:rPr>
              <a:t>检测算法</a:t>
            </a:r>
            <a:endParaRPr lang="zh-CN" altLang="en-US" sz="4000" dirty="0">
              <a:latin typeface="微软雅黑" panose="020B0503020204020204" pitchFamily="34" charset="-122"/>
              <a:ea typeface="微软雅黑" panose="020B0503020204020204" pitchFamily="34" charset="-122"/>
            </a:endParaRPr>
          </a:p>
        </p:txBody>
      </p:sp>
      <p:sp>
        <p:nvSpPr>
          <p:cNvPr id="27651" name="内容占位符 2"/>
          <p:cNvSpPr>
            <a:spLocks noGrp="1" noChangeArrowheads="1"/>
          </p:cNvSpPr>
          <p:nvPr>
            <p:ph idx="4294967295"/>
          </p:nvPr>
        </p:nvSpPr>
        <p:spPr>
          <a:xfrm>
            <a:off x="0" y="1168053"/>
            <a:ext cx="11572875" cy="6192687"/>
          </a:xfrm>
        </p:spPr>
        <p:txBody>
          <a:bodyPr>
            <a:normAutofit fontScale="85000" lnSpcReduction="20000"/>
          </a:bodyPr>
          <a:lstStyle/>
          <a:p>
            <a:pPr marL="430530"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基于统计的异常点检测算法 </a:t>
            </a:r>
            <a:endParaRPr lang="zh-CN" altLang="en-US" sz="25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通常用某个统计分布对数据点进行建模，再以假定的模型判断点的分布是否存在异常</a:t>
            </a:r>
            <a:endParaRPr lang="zh-CN" altLang="en-US" sz="25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单样本多个离群检测算法 ESD、GESR</a:t>
            </a:r>
            <a:endParaRPr lang="zh-CN" altLang="en-US" sz="25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缺点：模型拟合不准确、难以解释异常</a:t>
            </a:r>
            <a:r>
              <a:rPr lang="zh-CN" altLang="en-US" sz="2500" dirty="0" smtClean="0">
                <a:latin typeface="微软雅黑" panose="020B0503020204020204" pitchFamily="34" charset="-122"/>
                <a:ea typeface="微软雅黑" panose="020B0503020204020204" pitchFamily="34" charset="-122"/>
              </a:rPr>
              <a:t>点</a:t>
            </a:r>
            <a:endParaRPr lang="en-US" altLang="zh-CN" sz="2500" dirty="0" smtClean="0">
              <a:latin typeface="微软雅黑" panose="020B0503020204020204" pitchFamily="34" charset="-122"/>
              <a:ea typeface="微软雅黑" panose="020B0503020204020204" pitchFamily="34" charset="-122"/>
            </a:endParaRPr>
          </a:p>
          <a:p>
            <a:pPr marL="430530" indent="0" algn="l">
              <a:lnSpc>
                <a:spcPct val="120000"/>
              </a:lnSpc>
              <a:buClr>
                <a:srgbClr val="538CD5"/>
              </a:buClr>
              <a:buFont typeface="Wingdings" panose="05000000000000000000" pitchFamily="2" charset="2"/>
              <a:buChar char="l"/>
            </a:pPr>
            <a:r>
              <a:rPr lang="zh-CN" altLang="en-US" sz="2500" dirty="0" smtClean="0">
                <a:latin typeface="微软雅黑" panose="020B0503020204020204" pitchFamily="34" charset="-122"/>
                <a:ea typeface="微软雅黑" panose="020B0503020204020204" pitchFamily="34" charset="-122"/>
              </a:rPr>
              <a:t>基于</a:t>
            </a:r>
            <a:r>
              <a:rPr lang="zh-CN" altLang="en-US" sz="2500" dirty="0">
                <a:latin typeface="微软雅黑" panose="020B0503020204020204" pitchFamily="34" charset="-122"/>
                <a:ea typeface="微软雅黑" panose="020B0503020204020204" pitchFamily="34" charset="-122"/>
              </a:rPr>
              <a:t>距离的异常点检测算法 </a:t>
            </a:r>
            <a:endParaRPr lang="zh-CN" altLang="en-US" sz="25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离群点被定义为数据集中与大多数点之间的距离都大于某个阈值的点，通常被描述为 DB ( pct，d_min),数据集 T中一个记录 O称为离群点，当且仅当数据集T中至少有 pct部分的数据与 O 的距离大于 d_min</a:t>
            </a:r>
            <a:endParaRPr lang="zh-CN" altLang="en-US" sz="25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孤立点是数据集中到第 k 个最近邻居的距离最大的 n 个对象 </a:t>
            </a:r>
            <a:endParaRPr lang="zh-CN" altLang="en-US" sz="25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孤立点是数据集中与其 k 个最近邻居的平均距离最大的 n个对象 </a:t>
            </a:r>
            <a:endParaRPr lang="zh-CN" altLang="en-US" sz="25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优点：直观、计算简单</a:t>
            </a:r>
            <a:endParaRPr lang="zh-CN" altLang="en-US" sz="25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缺点：参数难以确定、高维数据效果</a:t>
            </a:r>
            <a:r>
              <a:rPr lang="zh-CN" altLang="en-US" sz="2500" dirty="0" smtClean="0">
                <a:latin typeface="微软雅黑" panose="020B0503020204020204" pitchFamily="34" charset="-122"/>
                <a:ea typeface="微软雅黑" panose="020B0503020204020204" pitchFamily="34" charset="-122"/>
              </a:rPr>
              <a:t>差</a:t>
            </a:r>
            <a:endParaRPr lang="zh-CN" altLang="en-US" sz="2500" dirty="0">
              <a:latin typeface="微软雅黑" panose="020B0503020204020204" pitchFamily="34" charset="-122"/>
              <a:ea typeface="微软雅黑" panose="020B0503020204020204" pitchFamily="34" charset="-122"/>
            </a:endParaRPr>
          </a:p>
          <a:p>
            <a:pPr marL="430530"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基于密度的异常点检测算法 </a:t>
            </a:r>
            <a:endParaRPr lang="zh-CN" altLang="en-US" sz="25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将记录之间的距离和某一给定范围内记录数这两个参数结合起来，从而得到“密度”的概念，然后根据密度判定记录是否为离群点</a:t>
            </a:r>
            <a:endParaRPr lang="zh-CN" altLang="en-US" sz="2500" dirty="0">
              <a:latin typeface="微软雅黑" panose="020B0503020204020204" pitchFamily="34" charset="-122"/>
              <a:ea typeface="微软雅黑" panose="020B0503020204020204" pitchFamily="34" charset="-122"/>
            </a:endParaRPr>
          </a:p>
          <a:p>
            <a:pPr marL="932815" lvl="1" indent="0" algn="l">
              <a:lnSpc>
                <a:spcPct val="120000"/>
              </a:lnSpc>
              <a:buClr>
                <a:srgbClr val="538CD5"/>
              </a:buClr>
              <a:buFont typeface="Wingdings" panose="05000000000000000000" pitchFamily="2" charset="2"/>
              <a:buChar char="l"/>
            </a:pPr>
            <a:r>
              <a:rPr lang="zh-CN" altLang="en-US" sz="2500" dirty="0">
                <a:latin typeface="微软雅黑" panose="020B0503020204020204" pitchFamily="34" charset="-122"/>
                <a:ea typeface="微软雅黑" panose="020B0503020204020204" pitchFamily="34" charset="-122"/>
              </a:rPr>
              <a:t>优点：可以发现</a:t>
            </a:r>
            <a:r>
              <a:rPr lang="zh-CN" altLang="en-US" sz="2500" dirty="0" smtClean="0">
                <a:latin typeface="微软雅黑" panose="020B0503020204020204" pitchFamily="34" charset="-122"/>
                <a:ea typeface="微软雅黑" panose="020B0503020204020204" pitchFamily="34" charset="-122"/>
              </a:rPr>
              <a:t>局部异常</a:t>
            </a:r>
            <a:endParaRPr lang="en-US" altLang="zh-CN" sz="2500" dirty="0" smtClean="0">
              <a:latin typeface="微软雅黑" panose="020B0503020204020204" pitchFamily="34" charset="-122"/>
              <a:ea typeface="微软雅黑" panose="020B0503020204020204" pitchFamily="34" charset="-122"/>
            </a:endParaRPr>
          </a:p>
        </p:txBody>
      </p:sp>
      <p:sp>
        <p:nvSpPr>
          <p:cNvPr id="27652" name="TextBox 3"/>
          <p:cNvSpPr>
            <a:spLocks noChangeArrowheads="1"/>
          </p:cNvSpPr>
          <p:nvPr/>
        </p:nvSpPr>
        <p:spPr bwMode="auto">
          <a:xfrm>
            <a:off x="286714" y="502842"/>
            <a:ext cx="11543261" cy="669921"/>
          </a:xfrm>
          <a:prstGeom prst="rect">
            <a:avLst/>
          </a:prstGeom>
          <a:solidFill>
            <a:srgbClr val="FFFFFF"/>
          </a:solidFill>
          <a:ln w="25400" cap="flat" cmpd="sng">
            <a:solidFill>
              <a:schemeClr val="accent1"/>
            </a:solidFill>
            <a:miter lim="800000"/>
          </a:ln>
          <a:effectLst/>
        </p:spPr>
        <p:txBody>
          <a:bodyPr wrap="square" lIns="114803" tIns="57401" rIns="114803" bIns="57401">
            <a:spAutoFit/>
          </a:bodyPr>
          <a:lstStyle/>
          <a:p>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在数据库中包含着少数的数据对象，它们与数据的一般行为或特征不一致，这些数据对象叫做异常点 (Outlier)  ，也叫做孤立点。异常点的检测和分析是一种十分重要的数据挖掘类型，被称之为异常点挖掘。</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randombar(horizontal)">
                                      <p:cBhvr>
                                        <p:cTn id="7" dur="500"/>
                                        <p:tgtEl>
                                          <p:spTgt spid="2765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7651">
                                            <p:txEl>
                                              <p:pRg st="1" end="1"/>
                                            </p:txEl>
                                          </p:spTgt>
                                        </p:tgtEl>
                                        <p:attrNameLst>
                                          <p:attrName>style.visibility</p:attrName>
                                        </p:attrNameLst>
                                      </p:cBhvr>
                                      <p:to>
                                        <p:strVal val="visible"/>
                                      </p:to>
                                    </p:set>
                                    <p:animEffect transition="in" filter="randombar(horizontal)">
                                      <p:cBhvr>
                                        <p:cTn id="10" dur="500"/>
                                        <p:tgtEl>
                                          <p:spTgt spid="27651">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animEffect transition="in" filter="randombar(horizontal)">
                                      <p:cBhvr>
                                        <p:cTn id="13" dur="500"/>
                                        <p:tgtEl>
                                          <p:spTgt spid="27651">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7651">
                                            <p:txEl>
                                              <p:pRg st="3" end="3"/>
                                            </p:txEl>
                                          </p:spTgt>
                                        </p:tgtEl>
                                        <p:attrNameLst>
                                          <p:attrName>style.visibility</p:attrName>
                                        </p:attrNameLst>
                                      </p:cBhvr>
                                      <p:to>
                                        <p:strVal val="visible"/>
                                      </p:to>
                                    </p:set>
                                    <p:animEffect transition="in" filter="randombar(horizontal)">
                                      <p:cBhvr>
                                        <p:cTn id="16" dur="500"/>
                                        <p:tgtEl>
                                          <p:spTgt spid="2765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7651">
                                            <p:txEl>
                                              <p:pRg st="4" end="4"/>
                                            </p:txEl>
                                          </p:spTgt>
                                        </p:tgtEl>
                                        <p:attrNameLst>
                                          <p:attrName>style.visibility</p:attrName>
                                        </p:attrNameLst>
                                      </p:cBhvr>
                                      <p:to>
                                        <p:strVal val="visible"/>
                                      </p:to>
                                    </p:set>
                                    <p:animEffect transition="in" filter="randombar(horizontal)">
                                      <p:cBhvr>
                                        <p:cTn id="21" dur="500"/>
                                        <p:tgtEl>
                                          <p:spTgt spid="27651">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7651">
                                            <p:txEl>
                                              <p:pRg st="5" end="5"/>
                                            </p:txEl>
                                          </p:spTgt>
                                        </p:tgtEl>
                                        <p:attrNameLst>
                                          <p:attrName>style.visibility</p:attrName>
                                        </p:attrNameLst>
                                      </p:cBhvr>
                                      <p:to>
                                        <p:strVal val="visible"/>
                                      </p:to>
                                    </p:set>
                                    <p:animEffect transition="in" filter="randombar(horizontal)">
                                      <p:cBhvr>
                                        <p:cTn id="24" dur="500"/>
                                        <p:tgtEl>
                                          <p:spTgt spid="27651">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7651">
                                            <p:txEl>
                                              <p:pRg st="6" end="6"/>
                                            </p:txEl>
                                          </p:spTgt>
                                        </p:tgtEl>
                                        <p:attrNameLst>
                                          <p:attrName>style.visibility</p:attrName>
                                        </p:attrNameLst>
                                      </p:cBhvr>
                                      <p:to>
                                        <p:strVal val="visible"/>
                                      </p:to>
                                    </p:set>
                                    <p:animEffect transition="in" filter="randombar(horizontal)">
                                      <p:cBhvr>
                                        <p:cTn id="27" dur="500"/>
                                        <p:tgtEl>
                                          <p:spTgt spid="27651">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27651">
                                            <p:txEl>
                                              <p:pRg st="7" end="7"/>
                                            </p:txEl>
                                          </p:spTgt>
                                        </p:tgtEl>
                                        <p:attrNameLst>
                                          <p:attrName>style.visibility</p:attrName>
                                        </p:attrNameLst>
                                      </p:cBhvr>
                                      <p:to>
                                        <p:strVal val="visible"/>
                                      </p:to>
                                    </p:set>
                                    <p:animEffect transition="in" filter="randombar(horizontal)">
                                      <p:cBhvr>
                                        <p:cTn id="30" dur="500"/>
                                        <p:tgtEl>
                                          <p:spTgt spid="27651">
                                            <p:txEl>
                                              <p:pRg st="7" end="7"/>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27651">
                                            <p:txEl>
                                              <p:pRg st="8" end="8"/>
                                            </p:txEl>
                                          </p:spTgt>
                                        </p:tgtEl>
                                        <p:attrNameLst>
                                          <p:attrName>style.visibility</p:attrName>
                                        </p:attrNameLst>
                                      </p:cBhvr>
                                      <p:to>
                                        <p:strVal val="visible"/>
                                      </p:to>
                                    </p:set>
                                    <p:animEffect transition="in" filter="randombar(horizontal)">
                                      <p:cBhvr>
                                        <p:cTn id="33" dur="500"/>
                                        <p:tgtEl>
                                          <p:spTgt spid="27651">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27651">
                                            <p:txEl>
                                              <p:pRg st="9" end="9"/>
                                            </p:txEl>
                                          </p:spTgt>
                                        </p:tgtEl>
                                        <p:attrNameLst>
                                          <p:attrName>style.visibility</p:attrName>
                                        </p:attrNameLst>
                                      </p:cBhvr>
                                      <p:to>
                                        <p:strVal val="visible"/>
                                      </p:to>
                                    </p:set>
                                    <p:animEffect transition="in" filter="randombar(horizontal)">
                                      <p:cBhvr>
                                        <p:cTn id="36" dur="500"/>
                                        <p:tgtEl>
                                          <p:spTgt spid="27651">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27651">
                                            <p:txEl>
                                              <p:pRg st="10" end="10"/>
                                            </p:txEl>
                                          </p:spTgt>
                                        </p:tgtEl>
                                        <p:attrNameLst>
                                          <p:attrName>style.visibility</p:attrName>
                                        </p:attrNameLst>
                                      </p:cBhvr>
                                      <p:to>
                                        <p:strVal val="visible"/>
                                      </p:to>
                                    </p:set>
                                    <p:animEffect transition="in" filter="randombar(horizontal)">
                                      <p:cBhvr>
                                        <p:cTn id="41" dur="500"/>
                                        <p:tgtEl>
                                          <p:spTgt spid="27651">
                                            <p:txEl>
                                              <p:pRg st="10" end="10"/>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27651">
                                            <p:txEl>
                                              <p:pRg st="11" end="11"/>
                                            </p:txEl>
                                          </p:spTgt>
                                        </p:tgtEl>
                                        <p:attrNameLst>
                                          <p:attrName>style.visibility</p:attrName>
                                        </p:attrNameLst>
                                      </p:cBhvr>
                                      <p:to>
                                        <p:strVal val="visible"/>
                                      </p:to>
                                    </p:set>
                                    <p:animEffect transition="in" filter="randombar(horizontal)">
                                      <p:cBhvr>
                                        <p:cTn id="44" dur="500"/>
                                        <p:tgtEl>
                                          <p:spTgt spid="27651">
                                            <p:txEl>
                                              <p:pRg st="11" end="11"/>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27651">
                                            <p:txEl>
                                              <p:pRg st="12" end="12"/>
                                            </p:txEl>
                                          </p:spTgt>
                                        </p:tgtEl>
                                        <p:attrNameLst>
                                          <p:attrName>style.visibility</p:attrName>
                                        </p:attrNameLst>
                                      </p:cBhvr>
                                      <p:to>
                                        <p:strVal val="visible"/>
                                      </p:to>
                                    </p:set>
                                    <p:animEffect transition="in" filter="randombar(horizontal)">
                                      <p:cBhvr>
                                        <p:cTn id="47" dur="500"/>
                                        <p:tgtEl>
                                          <p:spTgt spid="2765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noChangeArrowheads="1"/>
          </p:cNvSpPr>
          <p:nvPr>
            <p:ph type="ctrTitle" idx="4294967295"/>
          </p:nvPr>
        </p:nvSpPr>
        <p:spPr>
          <a:xfrm>
            <a:off x="0" y="47625"/>
            <a:ext cx="11572875" cy="441325"/>
          </a:xfrm>
        </p:spPr>
        <p:txBody>
          <a:bodyPr>
            <a:normAutofit fontScale="90000"/>
          </a:bodyPr>
          <a:lstStyle/>
          <a:p>
            <a:r>
              <a:rPr lang="zh-CN" altLang="en-US" sz="4000" dirty="0" smtClean="0">
                <a:latin typeface="微软雅黑" panose="020B0503020204020204" pitchFamily="34" charset="-122"/>
                <a:ea typeface="微软雅黑" panose="020B0503020204020204" pitchFamily="34" charset="-122"/>
              </a:rPr>
              <a:t>时间序列</a:t>
            </a:r>
            <a:r>
              <a:rPr lang="zh-CN" altLang="en-US" sz="4000" dirty="0">
                <a:latin typeface="微软雅黑" panose="020B0503020204020204" pitchFamily="34" charset="-122"/>
                <a:ea typeface="微软雅黑" panose="020B0503020204020204" pitchFamily="34" charset="-122"/>
              </a:rPr>
              <a:t>预测算法</a:t>
            </a:r>
            <a:endParaRPr lang="zh-CN" altLang="en-US" sz="4000" dirty="0">
              <a:latin typeface="微软雅黑" panose="020B0503020204020204" pitchFamily="34" charset="-122"/>
              <a:ea typeface="微软雅黑" panose="020B0503020204020204" pitchFamily="34" charset="-122"/>
            </a:endParaRPr>
          </a:p>
        </p:txBody>
      </p:sp>
      <p:sp>
        <p:nvSpPr>
          <p:cNvPr id="28675" name="TextBox 3"/>
          <p:cNvSpPr>
            <a:spLocks noChangeArrowheads="1"/>
          </p:cNvSpPr>
          <p:nvPr/>
        </p:nvSpPr>
        <p:spPr bwMode="auto">
          <a:xfrm>
            <a:off x="758980" y="654719"/>
            <a:ext cx="11644559" cy="885365"/>
          </a:xfrm>
          <a:prstGeom prst="rect">
            <a:avLst/>
          </a:prstGeom>
          <a:solidFill>
            <a:srgbClr val="FFFFFF"/>
          </a:solidFill>
          <a:ln w="25400" cap="flat" cmpd="sng">
            <a:solidFill>
              <a:schemeClr val="accent1"/>
            </a:solidFill>
            <a:miter lim="800000"/>
          </a:ln>
          <a:effectLst/>
        </p:spPr>
        <p:txBody>
          <a:bodyPr wrap="square" lIns="114803" tIns="57401" rIns="114803" bIns="57401">
            <a:spAutoFit/>
          </a:bodyPr>
          <a:lstStyle/>
          <a:p>
            <a:r>
              <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时间序列预测是根据过去的变化趋势预测未来的发展，是数据挖掘的重要研究应用方向。</a:t>
            </a:r>
            <a:endParaRPr lang="zh-CN" altLang="en-US" sz="25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76" name="Rectangle 4"/>
          <p:cNvSpPr>
            <a:spLocks noChangeArrowheads="1"/>
          </p:cNvSpPr>
          <p:nvPr/>
        </p:nvSpPr>
        <p:spPr bwMode="auto">
          <a:xfrm>
            <a:off x="491133" y="3293200"/>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Trend extra-</a:t>
            </a:r>
            <a:r>
              <a:rPr lang="en-US" sz="1500" b="1" i="1" dirty="0" err="1">
                <a:solidFill>
                  <a:srgbClr val="FFFFFF"/>
                </a:solidFill>
                <a:latin typeface="Georgia" panose="02040502050405020303" pitchFamily="18" charset="0"/>
                <a:sym typeface="Georgia" panose="02040502050405020303" pitchFamily="18" charset="0"/>
              </a:rPr>
              <a:t>polation</a:t>
            </a:r>
            <a:endParaRPr lang="en-US" sz="1500" b="1" i="1" dirty="0">
              <a:solidFill>
                <a:srgbClr val="FFFFFF"/>
              </a:solidFill>
              <a:latin typeface="Georgia" panose="02040502050405020303" pitchFamily="18" charset="0"/>
              <a:sym typeface="Georgia" panose="02040502050405020303" pitchFamily="18" charset="0"/>
            </a:endParaRPr>
          </a:p>
        </p:txBody>
      </p:sp>
      <p:sp>
        <p:nvSpPr>
          <p:cNvPr id="28677" name="Rectangle 5"/>
          <p:cNvSpPr>
            <a:spLocks noChangeArrowheads="1"/>
          </p:cNvSpPr>
          <p:nvPr/>
        </p:nvSpPr>
        <p:spPr bwMode="auto">
          <a:xfrm>
            <a:off x="508992" y="4100177"/>
            <a:ext cx="1768078" cy="1177752"/>
          </a:xfrm>
          <a:prstGeom prst="rect">
            <a:avLst/>
          </a:prstGeom>
          <a:noFill/>
          <a:ln w="9525">
            <a:noFill/>
            <a:miter lim="800000"/>
          </a:ln>
          <a:effectLst/>
        </p:spPr>
        <p:txBody>
          <a:bodyPr lIns="57401" tIns="57401" rIns="57401" bIns="57401">
            <a:spAutoFit/>
          </a:bodyPr>
          <a:lstStyle/>
          <a:p>
            <a:pPr marL="141605" indent="-141605" eaLnBrk="0" hangingPunct="0">
              <a:spcBef>
                <a:spcPct val="20000"/>
              </a:spcBef>
              <a:buFont typeface="Arial" panose="020B0604020202020204" pitchFamily="34" charset="0"/>
              <a:buChar char="•"/>
            </a:pPr>
            <a:r>
              <a:rPr lang="en-US" sz="1500" dirty="0" err="1">
                <a:solidFill>
                  <a:srgbClr val="000000"/>
                </a:solidFill>
                <a:latin typeface="Georgia" panose="02040502050405020303" pitchFamily="18" charset="0"/>
                <a:sym typeface="Georgia" panose="02040502050405020303" pitchFamily="18" charset="0"/>
              </a:rPr>
              <a:t>Polyfit</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Exponential</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buFont typeface="Arial" panose="020B0604020202020204" pitchFamily="34" charset="0"/>
              <a:buChar char="•"/>
            </a:pPr>
            <a:r>
              <a:rPr lang="en-US" sz="1500" dirty="0" err="1">
                <a:solidFill>
                  <a:srgbClr val="000000"/>
                </a:solidFill>
                <a:latin typeface="Georgia" panose="02040502050405020303" pitchFamily="18" charset="0"/>
                <a:sym typeface="Georgia" panose="02040502050405020303" pitchFamily="18" charset="0"/>
              </a:rPr>
              <a:t>Gompertz</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Logistic</a:t>
            </a:r>
            <a:endParaRPr lang="zh-CN" altLang="en-US" dirty="0"/>
          </a:p>
        </p:txBody>
      </p:sp>
      <p:sp>
        <p:nvSpPr>
          <p:cNvPr id="28678" name="Rectangle 6"/>
          <p:cNvSpPr>
            <a:spLocks noChangeArrowheads="1"/>
          </p:cNvSpPr>
          <p:nvPr/>
        </p:nvSpPr>
        <p:spPr bwMode="auto">
          <a:xfrm>
            <a:off x="7206258" y="3309943"/>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GARCH</a:t>
            </a:r>
            <a:endParaRPr lang="zh-CN" altLang="en-US" dirty="0"/>
          </a:p>
        </p:txBody>
      </p:sp>
      <p:sp>
        <p:nvSpPr>
          <p:cNvPr id="28679" name="Rectangle 7"/>
          <p:cNvSpPr>
            <a:spLocks noChangeArrowheads="1"/>
          </p:cNvSpPr>
          <p:nvPr/>
        </p:nvSpPr>
        <p:spPr bwMode="auto">
          <a:xfrm>
            <a:off x="7081242" y="4068366"/>
            <a:ext cx="1768078" cy="346756"/>
          </a:xfrm>
          <a:prstGeom prst="rect">
            <a:avLst/>
          </a:prstGeom>
          <a:noFill/>
          <a:ln w="9525">
            <a:noFill/>
            <a:miter lim="800000"/>
          </a:ln>
          <a:effectLst/>
        </p:spPr>
        <p:txBody>
          <a:bodyPr lIns="57401" tIns="57401" rIns="57401" bIns="57401">
            <a:spAutoFit/>
          </a:bodyPr>
          <a:lstStyle/>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ARCH</a:t>
            </a:r>
            <a:endParaRPr lang="zh-CN" altLang="en-US" dirty="0"/>
          </a:p>
        </p:txBody>
      </p:sp>
      <p:sp>
        <p:nvSpPr>
          <p:cNvPr id="28680" name="Rectangle 8"/>
          <p:cNvSpPr>
            <a:spLocks noChangeArrowheads="1"/>
          </p:cNvSpPr>
          <p:nvPr/>
        </p:nvSpPr>
        <p:spPr bwMode="auto">
          <a:xfrm>
            <a:off x="2143125" y="3293200"/>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Moving average</a:t>
            </a:r>
            <a:endParaRPr lang="zh-CN" altLang="en-US" dirty="0"/>
          </a:p>
        </p:txBody>
      </p:sp>
      <p:sp>
        <p:nvSpPr>
          <p:cNvPr id="28681" name="Rectangle 9"/>
          <p:cNvSpPr>
            <a:spLocks noChangeArrowheads="1"/>
          </p:cNvSpPr>
          <p:nvPr/>
        </p:nvSpPr>
        <p:spPr bwMode="auto">
          <a:xfrm>
            <a:off x="2129731" y="4088456"/>
            <a:ext cx="1768078" cy="1593251"/>
          </a:xfrm>
          <a:prstGeom prst="rect">
            <a:avLst/>
          </a:prstGeom>
          <a:noFill/>
          <a:ln w="9525">
            <a:noFill/>
            <a:miter lim="800000"/>
          </a:ln>
          <a:effectLst/>
        </p:spPr>
        <p:txBody>
          <a:bodyPr lIns="57401" tIns="57401" rIns="57401" bIns="57401">
            <a:spAutoFit/>
          </a:bodyPr>
          <a:lstStyle/>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Weighted moving average</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Double moving average</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Extended moving average</a:t>
            </a:r>
            <a:endParaRPr lang="zh-CN" altLang="en-US" dirty="0"/>
          </a:p>
        </p:txBody>
      </p:sp>
      <p:sp>
        <p:nvSpPr>
          <p:cNvPr id="28682" name="Rectangle 10"/>
          <p:cNvSpPr>
            <a:spLocks noChangeArrowheads="1"/>
          </p:cNvSpPr>
          <p:nvPr/>
        </p:nvSpPr>
        <p:spPr bwMode="auto">
          <a:xfrm>
            <a:off x="3830836" y="3293200"/>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Exponential smoothing</a:t>
            </a:r>
            <a:endParaRPr lang="zh-CN" altLang="en-US" dirty="0"/>
          </a:p>
        </p:txBody>
      </p:sp>
      <p:sp>
        <p:nvSpPr>
          <p:cNvPr id="28683" name="Rectangle 11"/>
          <p:cNvSpPr>
            <a:spLocks noChangeArrowheads="1"/>
          </p:cNvSpPr>
          <p:nvPr/>
        </p:nvSpPr>
        <p:spPr bwMode="auto">
          <a:xfrm>
            <a:off x="3795117" y="4088457"/>
            <a:ext cx="1770311" cy="900753"/>
          </a:xfrm>
          <a:prstGeom prst="rect">
            <a:avLst/>
          </a:prstGeom>
          <a:noFill/>
          <a:ln w="9525">
            <a:noFill/>
            <a:miter lim="800000"/>
          </a:ln>
          <a:effectLst/>
        </p:spPr>
        <p:txBody>
          <a:bodyPr lIns="57401" tIns="57401" rIns="57401" bIns="57401">
            <a:spAutoFit/>
          </a:bodyPr>
          <a:lstStyle/>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Single</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Double</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cubic</a:t>
            </a:r>
            <a:endParaRPr lang="zh-CN" altLang="en-US" dirty="0"/>
          </a:p>
        </p:txBody>
      </p:sp>
      <p:sp>
        <p:nvSpPr>
          <p:cNvPr id="28684" name="Rectangle 12"/>
          <p:cNvSpPr>
            <a:spLocks noChangeArrowheads="1"/>
          </p:cNvSpPr>
          <p:nvPr/>
        </p:nvSpPr>
        <p:spPr bwMode="auto">
          <a:xfrm>
            <a:off x="8893969" y="3309943"/>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Copula</a:t>
            </a:r>
            <a:endParaRPr lang="zh-CN" altLang="en-US" dirty="0"/>
          </a:p>
        </p:txBody>
      </p:sp>
      <p:sp>
        <p:nvSpPr>
          <p:cNvPr id="28685" name="Rectangle 13"/>
          <p:cNvSpPr>
            <a:spLocks noChangeArrowheads="1"/>
          </p:cNvSpPr>
          <p:nvPr/>
        </p:nvSpPr>
        <p:spPr bwMode="auto">
          <a:xfrm>
            <a:off x="9063633" y="3900944"/>
            <a:ext cx="1768078" cy="2839746"/>
          </a:xfrm>
          <a:prstGeom prst="rect">
            <a:avLst/>
          </a:prstGeom>
          <a:noFill/>
          <a:ln w="9525">
            <a:noFill/>
            <a:miter lim="800000"/>
          </a:ln>
          <a:effectLst/>
        </p:spPr>
        <p:txBody>
          <a:bodyPr lIns="57401" tIns="57401" rIns="57401" bIns="57401">
            <a:spAutoFit/>
          </a:bodyPr>
          <a:lstStyle/>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Method</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pPr>
            <a:r>
              <a:rPr lang="en-US" sz="1500" dirty="0">
                <a:solidFill>
                  <a:srgbClr val="000000"/>
                </a:solidFill>
                <a:latin typeface="Georgia" panose="02040502050405020303" pitchFamily="18" charset="0"/>
                <a:sym typeface="Georgia" panose="02040502050405020303" pitchFamily="18" charset="0"/>
              </a:rPr>
              <a:t>	-Two step</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pPr>
            <a:r>
              <a:rPr lang="en-US" sz="1500" dirty="0">
                <a:solidFill>
                  <a:srgbClr val="000000"/>
                </a:solidFill>
                <a:latin typeface="Georgia" panose="02040502050405020303" pitchFamily="18" charset="0"/>
                <a:sym typeface="Georgia" panose="02040502050405020303" pitchFamily="18" charset="0"/>
              </a:rPr>
              <a:t>	-Joint</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pPr>
            <a:r>
              <a:rPr lang="en-US" sz="1500" dirty="0">
                <a:solidFill>
                  <a:srgbClr val="000000"/>
                </a:solidFill>
                <a:latin typeface="Georgia" panose="02040502050405020303" pitchFamily="18" charset="0"/>
                <a:sym typeface="Georgia" panose="02040502050405020303" pitchFamily="18" charset="0"/>
              </a:rPr>
              <a:t>	-Kendall</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Family</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pPr>
            <a:r>
              <a:rPr lang="en-US" sz="1500" dirty="0">
                <a:solidFill>
                  <a:srgbClr val="000000"/>
                </a:solidFill>
                <a:latin typeface="Georgia" panose="02040502050405020303" pitchFamily="18" charset="0"/>
                <a:sym typeface="Georgia" panose="02040502050405020303" pitchFamily="18" charset="0"/>
              </a:rPr>
              <a:t>	-Frank</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pPr>
            <a:r>
              <a:rPr lang="en-US" sz="1500" dirty="0">
                <a:solidFill>
                  <a:srgbClr val="000000"/>
                </a:solidFill>
                <a:latin typeface="Georgia" panose="02040502050405020303" pitchFamily="18" charset="0"/>
                <a:sym typeface="Georgia" panose="02040502050405020303" pitchFamily="18" charset="0"/>
              </a:rPr>
              <a:t>	-</a:t>
            </a:r>
            <a:r>
              <a:rPr lang="en-US" sz="1500" dirty="0" err="1">
                <a:solidFill>
                  <a:srgbClr val="000000"/>
                </a:solidFill>
                <a:latin typeface="Georgia" panose="02040502050405020303" pitchFamily="18" charset="0"/>
                <a:sym typeface="Georgia" panose="02040502050405020303" pitchFamily="18" charset="0"/>
              </a:rPr>
              <a:t>Gumbel</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pPr>
            <a:r>
              <a:rPr lang="en-US" sz="1500" dirty="0">
                <a:solidFill>
                  <a:srgbClr val="000000"/>
                </a:solidFill>
                <a:latin typeface="Georgia" panose="02040502050405020303" pitchFamily="18" charset="0"/>
                <a:sym typeface="Georgia" panose="02040502050405020303" pitchFamily="18" charset="0"/>
              </a:rPr>
              <a:t>	-Clayton</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pPr>
            <a:r>
              <a:rPr lang="en-US" sz="1500" dirty="0">
                <a:solidFill>
                  <a:srgbClr val="000000"/>
                </a:solidFill>
                <a:latin typeface="Georgia" panose="02040502050405020303" pitchFamily="18" charset="0"/>
                <a:sym typeface="Georgia" panose="02040502050405020303" pitchFamily="18" charset="0"/>
              </a:rPr>
              <a:t>	-Gauss</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pPr>
            <a:endParaRPr lang="zh-CN" altLang="en-US" sz="1500" dirty="0">
              <a:solidFill>
                <a:srgbClr val="000000"/>
              </a:solidFill>
              <a:latin typeface="Georgia" panose="02040502050405020303" pitchFamily="18" charset="0"/>
              <a:sym typeface="Georgia" panose="02040502050405020303" pitchFamily="18" charset="0"/>
            </a:endParaRPr>
          </a:p>
        </p:txBody>
      </p:sp>
      <p:sp>
        <p:nvSpPr>
          <p:cNvPr id="28688" name="Rectangle 16"/>
          <p:cNvSpPr>
            <a:spLocks noChangeArrowheads="1"/>
          </p:cNvSpPr>
          <p:nvPr/>
        </p:nvSpPr>
        <p:spPr bwMode="auto">
          <a:xfrm>
            <a:off x="10581680" y="3309943"/>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Linear Regress</a:t>
            </a:r>
            <a:endParaRPr lang="zh-CN" altLang="en-US" dirty="0"/>
          </a:p>
        </p:txBody>
      </p:sp>
      <p:sp>
        <p:nvSpPr>
          <p:cNvPr id="28689" name="Rectangle 17"/>
          <p:cNvSpPr>
            <a:spLocks noChangeArrowheads="1"/>
          </p:cNvSpPr>
          <p:nvPr/>
        </p:nvSpPr>
        <p:spPr bwMode="auto">
          <a:xfrm>
            <a:off x="10590609" y="3922709"/>
            <a:ext cx="1768078" cy="623754"/>
          </a:xfrm>
          <a:prstGeom prst="rect">
            <a:avLst/>
          </a:prstGeom>
          <a:noFill/>
          <a:ln w="9525">
            <a:noFill/>
            <a:miter lim="800000"/>
          </a:ln>
          <a:effectLst/>
        </p:spPr>
        <p:txBody>
          <a:bodyPr lIns="57401" tIns="57401" rIns="57401" bIns="57401">
            <a:spAutoFit/>
          </a:bodyPr>
          <a:lstStyle/>
          <a:p>
            <a:pPr marL="141605" indent="-141605" eaLnBrk="0" hangingPunct="0">
              <a:spcBef>
                <a:spcPct val="20000"/>
              </a:spcBef>
              <a:buFont typeface="Arial" panose="020B0604020202020204" pitchFamily="34" charset="0"/>
              <a:buChar char="•"/>
            </a:pPr>
            <a:r>
              <a:rPr lang="en-US" sz="1500" dirty="0" err="1">
                <a:solidFill>
                  <a:srgbClr val="000000"/>
                </a:solidFill>
                <a:latin typeface="Georgia" panose="02040502050405020303" pitchFamily="18" charset="0"/>
                <a:sym typeface="Georgia" panose="02040502050405020303" pitchFamily="18" charset="0"/>
              </a:rPr>
              <a:t>Univariate</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Multivariate</a:t>
            </a:r>
            <a:endParaRPr lang="zh-CN" altLang="en-US" dirty="0"/>
          </a:p>
        </p:txBody>
      </p:sp>
      <p:sp>
        <p:nvSpPr>
          <p:cNvPr id="28690" name="Rectangle 18"/>
          <p:cNvSpPr>
            <a:spLocks noChangeArrowheads="1"/>
          </p:cNvSpPr>
          <p:nvPr/>
        </p:nvSpPr>
        <p:spPr bwMode="auto">
          <a:xfrm>
            <a:off x="5518547" y="3293200"/>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ARIMA</a:t>
            </a:r>
            <a:endParaRPr lang="zh-CN" altLang="en-US" dirty="0"/>
          </a:p>
        </p:txBody>
      </p:sp>
      <p:sp>
        <p:nvSpPr>
          <p:cNvPr id="28691" name="Rectangle 19"/>
          <p:cNvSpPr>
            <a:spLocks noChangeArrowheads="1"/>
          </p:cNvSpPr>
          <p:nvPr/>
        </p:nvSpPr>
        <p:spPr bwMode="auto">
          <a:xfrm>
            <a:off x="5415856" y="4068366"/>
            <a:ext cx="1768078" cy="900753"/>
          </a:xfrm>
          <a:prstGeom prst="rect">
            <a:avLst/>
          </a:prstGeom>
          <a:noFill/>
          <a:ln w="9525">
            <a:noFill/>
            <a:miter lim="800000"/>
          </a:ln>
          <a:effectLst/>
        </p:spPr>
        <p:txBody>
          <a:bodyPr lIns="57401" tIns="57401" rIns="57401" bIns="57401">
            <a:spAutoFit/>
          </a:bodyPr>
          <a:lstStyle/>
          <a:p>
            <a:pPr marL="141605" indent="-141605" eaLnBrk="0" hangingPunct="0">
              <a:spcBef>
                <a:spcPct val="20000"/>
              </a:spcBef>
              <a:buFont typeface="Arial" panose="020B0604020202020204" pitchFamily="34" charset="0"/>
              <a:buChar char="•"/>
            </a:pPr>
            <a:r>
              <a:rPr lang="en-US" sz="1500" dirty="0" err="1">
                <a:solidFill>
                  <a:srgbClr val="000000"/>
                </a:solidFill>
                <a:latin typeface="Georgia" panose="02040502050405020303" pitchFamily="18" charset="0"/>
                <a:sym typeface="Georgia" panose="02040502050405020303" pitchFamily="18" charset="0"/>
              </a:rPr>
              <a:t>Autoregress</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Moving Average</a:t>
            </a:r>
            <a:endParaRPr lang="zh-CN" altLang="en-US" sz="1500" dirty="0">
              <a:solidFill>
                <a:srgbClr val="000000"/>
              </a:solidFill>
              <a:latin typeface="Georgia" panose="02040502050405020303" pitchFamily="18" charset="0"/>
              <a:sym typeface="Georgia" panose="02040502050405020303" pitchFamily="18" charset="0"/>
            </a:endParaRPr>
          </a:p>
          <a:p>
            <a:pPr marL="141605" indent="-141605" eaLnBrk="0" hangingPunct="0">
              <a:spcBef>
                <a:spcPct val="20000"/>
              </a:spcBef>
              <a:buFont typeface="Arial" panose="020B0604020202020204" pitchFamily="34" charset="0"/>
              <a:buChar char="•"/>
            </a:pPr>
            <a:r>
              <a:rPr lang="en-US" sz="1500" dirty="0">
                <a:solidFill>
                  <a:srgbClr val="000000"/>
                </a:solidFill>
                <a:latin typeface="Georgia" panose="02040502050405020303" pitchFamily="18" charset="0"/>
                <a:sym typeface="Georgia" panose="02040502050405020303" pitchFamily="18" charset="0"/>
              </a:rPr>
              <a:t>ARMA</a:t>
            </a:r>
            <a:endParaRPr lang="zh-CN" altLang="en-US" dirty="0"/>
          </a:p>
        </p:txBody>
      </p:sp>
      <p:cxnSp>
        <p:nvCxnSpPr>
          <p:cNvPr id="28692" name="AutoShape 20"/>
          <p:cNvCxnSpPr>
            <a:cxnSpLocks noChangeShapeType="1"/>
            <a:endCxn id="28680" idx="0"/>
          </p:cNvCxnSpPr>
          <p:nvPr/>
        </p:nvCxnSpPr>
        <p:spPr bwMode="auto">
          <a:xfrm rot="5400000">
            <a:off x="2579717" y="2937312"/>
            <a:ext cx="678320" cy="33455"/>
          </a:xfrm>
          <a:prstGeom prst="bentConnector3">
            <a:avLst>
              <a:gd name="adj1" fmla="val 50000"/>
            </a:avLst>
          </a:prstGeom>
          <a:noFill/>
          <a:ln w="9525" cap="flat" cmpd="sng">
            <a:solidFill>
              <a:srgbClr val="000000"/>
            </a:solidFill>
            <a:miter lim="800000"/>
          </a:ln>
          <a:effectLst/>
        </p:spPr>
      </p:cxnSp>
      <p:cxnSp>
        <p:nvCxnSpPr>
          <p:cNvPr id="28693" name="AutoShape 21"/>
          <p:cNvCxnSpPr>
            <a:cxnSpLocks noChangeShapeType="1"/>
            <a:endCxn id="28682" idx="0"/>
          </p:cNvCxnSpPr>
          <p:nvPr/>
        </p:nvCxnSpPr>
        <p:spPr bwMode="auto">
          <a:xfrm rot="16200000" flipH="1">
            <a:off x="3423573" y="2126912"/>
            <a:ext cx="678320" cy="1654256"/>
          </a:xfrm>
          <a:prstGeom prst="bentConnector3">
            <a:avLst>
              <a:gd name="adj1" fmla="val 50000"/>
            </a:avLst>
          </a:prstGeom>
          <a:noFill/>
          <a:ln w="9525" cap="flat" cmpd="sng">
            <a:solidFill>
              <a:srgbClr val="000000"/>
            </a:solidFill>
            <a:miter lim="800000"/>
          </a:ln>
          <a:effectLst/>
        </p:spPr>
      </p:cxnSp>
      <p:cxnSp>
        <p:nvCxnSpPr>
          <p:cNvPr id="28694" name="AutoShape 22"/>
          <p:cNvCxnSpPr>
            <a:cxnSpLocks noChangeShapeType="1"/>
            <a:endCxn id="28678" idx="0"/>
          </p:cNvCxnSpPr>
          <p:nvPr/>
        </p:nvCxnSpPr>
        <p:spPr bwMode="auto">
          <a:xfrm rot="16200000" flipH="1">
            <a:off x="7274925" y="2521360"/>
            <a:ext cx="699826" cy="877341"/>
          </a:xfrm>
          <a:prstGeom prst="bentConnector3">
            <a:avLst>
              <a:gd name="adj1" fmla="val 50000"/>
            </a:avLst>
          </a:prstGeom>
          <a:noFill/>
          <a:ln w="9525" cap="flat" cmpd="sng">
            <a:solidFill>
              <a:srgbClr val="000000"/>
            </a:solidFill>
            <a:miter lim="800000"/>
          </a:ln>
          <a:effectLst/>
        </p:spPr>
      </p:cxnSp>
      <p:cxnSp>
        <p:nvCxnSpPr>
          <p:cNvPr id="28695" name="AutoShape 23"/>
          <p:cNvCxnSpPr>
            <a:cxnSpLocks noChangeShapeType="1"/>
            <a:endCxn id="28690" idx="0"/>
          </p:cNvCxnSpPr>
          <p:nvPr/>
        </p:nvCxnSpPr>
        <p:spPr bwMode="auto">
          <a:xfrm rot="5400000">
            <a:off x="6439440" y="2546473"/>
            <a:ext cx="683084" cy="810370"/>
          </a:xfrm>
          <a:prstGeom prst="bentConnector3">
            <a:avLst>
              <a:gd name="adj1" fmla="val 50000"/>
            </a:avLst>
          </a:prstGeom>
          <a:noFill/>
          <a:ln w="9525" cap="flat" cmpd="sng">
            <a:solidFill>
              <a:srgbClr val="000000"/>
            </a:solidFill>
            <a:miter lim="800000"/>
          </a:ln>
          <a:effectLst/>
        </p:spPr>
      </p:cxnSp>
      <p:cxnSp>
        <p:nvCxnSpPr>
          <p:cNvPr id="28696" name="AutoShape 24"/>
          <p:cNvCxnSpPr>
            <a:cxnSpLocks noChangeShapeType="1"/>
            <a:endCxn id="28676" idx="0"/>
          </p:cNvCxnSpPr>
          <p:nvPr/>
        </p:nvCxnSpPr>
        <p:spPr bwMode="auto">
          <a:xfrm rot="5400000">
            <a:off x="1753721" y="2111316"/>
            <a:ext cx="678320" cy="1685447"/>
          </a:xfrm>
          <a:prstGeom prst="bentConnector3">
            <a:avLst>
              <a:gd name="adj1" fmla="val 50000"/>
            </a:avLst>
          </a:prstGeom>
          <a:noFill/>
          <a:ln w="9525" cap="flat" cmpd="sng">
            <a:solidFill>
              <a:srgbClr val="000000"/>
            </a:solidFill>
            <a:miter lim="800000"/>
          </a:ln>
          <a:effectLst/>
        </p:spPr>
      </p:cxnSp>
      <p:cxnSp>
        <p:nvCxnSpPr>
          <p:cNvPr id="28697" name="AutoShape 25"/>
          <p:cNvCxnSpPr>
            <a:cxnSpLocks noChangeShapeType="1"/>
          </p:cNvCxnSpPr>
          <p:nvPr/>
        </p:nvCxnSpPr>
        <p:spPr bwMode="auto">
          <a:xfrm rot="16200000" flipH="1">
            <a:off x="10486451" y="2419815"/>
            <a:ext cx="693129" cy="1111746"/>
          </a:xfrm>
          <a:prstGeom prst="bentConnector3">
            <a:avLst>
              <a:gd name="adj1" fmla="val 50046"/>
            </a:avLst>
          </a:prstGeom>
          <a:noFill/>
          <a:ln w="9525" cap="flat" cmpd="sng">
            <a:solidFill>
              <a:srgbClr val="000000"/>
            </a:solidFill>
            <a:miter lim="800000"/>
          </a:ln>
          <a:effectLst/>
        </p:spPr>
      </p:cxnSp>
      <p:cxnSp>
        <p:nvCxnSpPr>
          <p:cNvPr id="28699" name="AutoShape 27"/>
          <p:cNvCxnSpPr>
            <a:cxnSpLocks noChangeShapeType="1"/>
          </p:cNvCxnSpPr>
          <p:nvPr/>
        </p:nvCxnSpPr>
        <p:spPr bwMode="auto">
          <a:xfrm rot="5400000">
            <a:off x="9611019" y="2687706"/>
            <a:ext cx="693129" cy="575965"/>
          </a:xfrm>
          <a:prstGeom prst="bentConnector3">
            <a:avLst>
              <a:gd name="adj1" fmla="val 50046"/>
            </a:avLst>
          </a:prstGeom>
          <a:noFill/>
          <a:ln w="9525" cap="flat" cmpd="sng">
            <a:solidFill>
              <a:srgbClr val="000000"/>
            </a:solidFill>
            <a:miter lim="800000"/>
          </a:ln>
          <a:effectLst/>
        </p:spPr>
      </p:cxnSp>
      <p:sp>
        <p:nvSpPr>
          <p:cNvPr id="28702" name="矩形 224"/>
          <p:cNvSpPr>
            <a:spLocks noChangeArrowheads="1"/>
          </p:cNvSpPr>
          <p:nvPr/>
        </p:nvSpPr>
        <p:spPr bwMode="auto">
          <a:xfrm>
            <a:off x="1670295" y="2094201"/>
            <a:ext cx="3069579" cy="669921"/>
          </a:xfrm>
          <a:prstGeom prst="rect">
            <a:avLst/>
          </a:prstGeom>
        </p:spPr>
        <p:style>
          <a:lnRef idx="1">
            <a:schemeClr val="accent1"/>
          </a:lnRef>
          <a:fillRef idx="3">
            <a:schemeClr val="accent1"/>
          </a:fillRef>
          <a:effectRef idx="2">
            <a:schemeClr val="accent1"/>
          </a:effectRef>
          <a:fontRef idx="minor">
            <a:schemeClr val="lt1"/>
          </a:fontRef>
        </p:style>
        <p:txBody>
          <a:bodyPr lIns="114803" tIns="57401" rIns="114803" bIns="57401" anchor="ctr">
            <a:spAutoFit/>
          </a:bodyPr>
          <a:lstStyle/>
          <a:p>
            <a:pPr algn="ctr" fontAlgn="ctr">
              <a:buClr>
                <a:srgbClr val="FF0000"/>
              </a:buClr>
              <a:buSzPct val="70000"/>
            </a:pPr>
            <a:r>
              <a:rPr lang="en-US" b="1" dirty="0">
                <a:solidFill>
                  <a:srgbClr val="FFFFFF"/>
                </a:solidFill>
                <a:latin typeface="Georgia" panose="02040502050405020303" pitchFamily="18" charset="0"/>
                <a:ea typeface="微软雅黑" panose="020B0503020204020204" pitchFamily="34" charset="-122"/>
                <a:sym typeface="Georgia" panose="02040502050405020303" pitchFamily="18" charset="0"/>
              </a:rPr>
              <a:t>Medium &amp;</a:t>
            </a:r>
            <a:endParaRPr lang="zh-CN" altLang="en-US" b="1" dirty="0">
              <a:solidFill>
                <a:srgbClr val="FFFFFF"/>
              </a:solidFill>
              <a:latin typeface="Georgia" panose="02040502050405020303" pitchFamily="18" charset="0"/>
              <a:ea typeface="微软雅黑" panose="020B0503020204020204" pitchFamily="34" charset="-122"/>
              <a:sym typeface="Georgia" panose="02040502050405020303" pitchFamily="18" charset="0"/>
            </a:endParaRPr>
          </a:p>
          <a:p>
            <a:pPr algn="ctr" fontAlgn="ctr">
              <a:buClr>
                <a:srgbClr val="FF0000"/>
              </a:buClr>
              <a:buSzPct val="70000"/>
            </a:pPr>
            <a:r>
              <a:rPr lang="en-US" b="1" dirty="0">
                <a:solidFill>
                  <a:srgbClr val="FFFFFF"/>
                </a:solidFill>
                <a:latin typeface="Georgia" panose="02040502050405020303" pitchFamily="18" charset="0"/>
                <a:ea typeface="微软雅黑" panose="020B0503020204020204" pitchFamily="34" charset="-122"/>
                <a:sym typeface="Georgia" panose="02040502050405020303" pitchFamily="18" charset="0"/>
              </a:rPr>
              <a:t>Long-term</a:t>
            </a:r>
            <a:endParaRPr lang="zh-CN" altLang="en-US" b="1" dirty="0">
              <a:solidFill>
                <a:srgbClr val="FFFFFF"/>
              </a:solidFill>
              <a:latin typeface="Georgia" panose="02040502050405020303" pitchFamily="18" charset="0"/>
              <a:ea typeface="微软雅黑" panose="020B0503020204020204" pitchFamily="34" charset="-122"/>
              <a:sym typeface="Georgia" panose="02040502050405020303" pitchFamily="18" charset="0"/>
            </a:endParaRPr>
          </a:p>
        </p:txBody>
      </p:sp>
      <p:sp>
        <p:nvSpPr>
          <p:cNvPr id="28705" name="矩形 227"/>
          <p:cNvSpPr>
            <a:spLocks noChangeArrowheads="1"/>
          </p:cNvSpPr>
          <p:nvPr/>
        </p:nvSpPr>
        <p:spPr bwMode="auto">
          <a:xfrm>
            <a:off x="8928932" y="2232701"/>
            <a:ext cx="3069581" cy="392922"/>
          </a:xfrm>
          <a:prstGeom prst="rect">
            <a:avLst/>
          </a:prstGeom>
        </p:spPr>
        <p:style>
          <a:lnRef idx="1">
            <a:schemeClr val="accent1"/>
          </a:lnRef>
          <a:fillRef idx="3">
            <a:schemeClr val="accent1"/>
          </a:fillRef>
          <a:effectRef idx="2">
            <a:schemeClr val="accent1"/>
          </a:effectRef>
          <a:fontRef idx="minor">
            <a:schemeClr val="lt1"/>
          </a:fontRef>
        </p:style>
        <p:txBody>
          <a:bodyPr lIns="114803" tIns="57401" rIns="114803" bIns="57401" anchor="ctr">
            <a:spAutoFit/>
          </a:bodyPr>
          <a:lstStyle/>
          <a:p>
            <a:pPr algn="ctr" fontAlgn="ctr">
              <a:buClr>
                <a:srgbClr val="FF0000"/>
              </a:buClr>
              <a:buSzPct val="70000"/>
            </a:pPr>
            <a:r>
              <a:rPr lang="en-US" b="1" i="1" dirty="0">
                <a:solidFill>
                  <a:srgbClr val="FFFFFF"/>
                </a:solidFill>
                <a:latin typeface="Georgia" panose="02040502050405020303" pitchFamily="18" charset="0"/>
                <a:ea typeface="微软雅黑" panose="020B0503020204020204" pitchFamily="34" charset="-122"/>
                <a:sym typeface="Georgia" panose="02040502050405020303" pitchFamily="18" charset="0"/>
              </a:rPr>
              <a:t>General</a:t>
            </a:r>
            <a:endParaRPr lang="zh-CN" altLang="en-US" b="1" i="1" dirty="0">
              <a:solidFill>
                <a:srgbClr val="FFFFFF"/>
              </a:solidFill>
              <a:latin typeface="Georgia" panose="02040502050405020303" pitchFamily="18" charset="0"/>
              <a:ea typeface="微软雅黑" panose="020B0503020204020204" pitchFamily="34" charset="-122"/>
              <a:sym typeface="Georgia" panose="02040502050405020303" pitchFamily="18" charset="0"/>
            </a:endParaRPr>
          </a:p>
        </p:txBody>
      </p:sp>
      <p:sp>
        <p:nvSpPr>
          <p:cNvPr id="28708" name="矩形 230"/>
          <p:cNvSpPr>
            <a:spLocks noChangeArrowheads="1"/>
          </p:cNvSpPr>
          <p:nvPr/>
        </p:nvSpPr>
        <p:spPr bwMode="auto">
          <a:xfrm>
            <a:off x="5518062" y="2232701"/>
            <a:ext cx="3069579" cy="392922"/>
          </a:xfrm>
          <a:prstGeom prst="rect">
            <a:avLst/>
          </a:prstGeom>
        </p:spPr>
        <p:style>
          <a:lnRef idx="1">
            <a:schemeClr val="accent1"/>
          </a:lnRef>
          <a:fillRef idx="3">
            <a:schemeClr val="accent1"/>
          </a:fillRef>
          <a:effectRef idx="2">
            <a:schemeClr val="accent1"/>
          </a:effectRef>
          <a:fontRef idx="minor">
            <a:schemeClr val="lt1"/>
          </a:fontRef>
        </p:style>
        <p:txBody>
          <a:bodyPr wrap="square" lIns="114803" tIns="57401" rIns="114803" bIns="57401" anchor="ctr">
            <a:spAutoFit/>
          </a:bodyPr>
          <a:lstStyle/>
          <a:p>
            <a:pPr algn="ctr" fontAlgn="ctr">
              <a:buClr>
                <a:srgbClr val="FF0000"/>
              </a:buClr>
              <a:buSzPct val="70000"/>
            </a:pPr>
            <a:r>
              <a:rPr lang="en-US" b="1" i="1" dirty="0">
                <a:solidFill>
                  <a:srgbClr val="FFFFFF"/>
                </a:solidFill>
                <a:latin typeface="Georgia" panose="02040502050405020303" pitchFamily="18" charset="0"/>
                <a:ea typeface="微软雅黑" panose="020B0503020204020204" pitchFamily="34" charset="-122"/>
                <a:sym typeface="Georgia" panose="02040502050405020303" pitchFamily="18" charset="0"/>
              </a:rPr>
              <a:t>Short-term</a:t>
            </a:r>
            <a:endParaRPr lang="zh-CN" altLang="en-US" b="1" i="1" dirty="0">
              <a:solidFill>
                <a:srgbClr val="FFFFFF"/>
              </a:solidFill>
              <a:latin typeface="Georgia" panose="02040502050405020303" pitchFamily="18" charset="0"/>
              <a:ea typeface="微软雅黑" panose="020B0503020204020204" pitchFamily="34" charset="-122"/>
              <a:sym typeface="Georgia" panose="02040502050405020303" pitchFamily="18" charset="0"/>
            </a:endParaRPr>
          </a:p>
        </p:txBody>
      </p:sp>
      <p:grpSp>
        <p:nvGrpSpPr>
          <p:cNvPr id="2" name="组合 23"/>
          <p:cNvGrpSpPr/>
          <p:nvPr/>
        </p:nvGrpSpPr>
        <p:grpSpPr bwMode="auto">
          <a:xfrm>
            <a:off x="479972" y="3278132"/>
            <a:ext cx="1595351" cy="607745"/>
            <a:chOff x="0" y="0"/>
            <a:chExt cx="1507058" cy="457970"/>
          </a:xfrm>
        </p:grpSpPr>
        <p:sp>
          <p:nvSpPr>
            <p:cNvPr id="28710" name="圆角矩形 232"/>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ln>
            <a:effectLst/>
          </p:spPr>
          <p:txBody>
            <a:bodyPr anchor="ctr"/>
            <a:lstStyle/>
            <a:p>
              <a:pPr marL="0" lvl="2" algn="ctr" eaLnBrk="0" fontAlgn="ctr" hangingPunct="0">
                <a:buClr>
                  <a:srgbClr val="FF0000"/>
                </a:buClr>
                <a:buSzPct val="70000"/>
                <a:buFont typeface="Wingdings" panose="05000000000000000000" pitchFamily="2" charset="2"/>
                <a:buChar char="n"/>
                <a:tabLst>
                  <a:tab pos="170815" algn="l"/>
                </a:tabLst>
              </a:pPr>
              <a:endParaRPr lang="zh-CN" altLang="zh-CN" sz="1500" b="1" i="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11" name="矩形 87"/>
            <p:cNvSpPr>
              <a:spLocks noChangeArrowheads="1"/>
            </p:cNvSpPr>
            <p:nvPr/>
          </p:nvSpPr>
          <p:spPr bwMode="auto">
            <a:xfrm>
              <a:off x="97266" y="25952"/>
              <a:ext cx="1409792" cy="394276"/>
            </a:xfrm>
            <a:prstGeom prst="rect">
              <a:avLst/>
            </a:prstGeom>
            <a:noFill/>
            <a:ln w="9525">
              <a:noFill/>
              <a:miter lim="800000"/>
            </a:ln>
            <a:effectLst/>
          </p:spPr>
          <p:txBody>
            <a:bodyPr>
              <a:spAutoFit/>
            </a:bodyPr>
            <a:lstStyle/>
            <a:p>
              <a:pPr eaLnBrk="0" fontAlgn="ctr" hangingPunct="0">
                <a:buClr>
                  <a:srgbClr val="FF0000"/>
                </a:buClr>
                <a:buSzPct val="70000"/>
              </a:pPr>
              <a:r>
                <a:rPr lang="en-US" sz="1400" b="1" i="1" dirty="0">
                  <a:solidFill>
                    <a:srgbClr val="0A4780"/>
                  </a:solidFill>
                  <a:latin typeface="Georgia" panose="02040502050405020303" pitchFamily="18" charset="0"/>
                  <a:ea typeface="微软雅黑" panose="020B0503020204020204" pitchFamily="34" charset="-122"/>
                  <a:sym typeface="Arial" panose="020B0604020202020204" pitchFamily="34" charset="0"/>
                </a:rPr>
                <a:t>Trend </a:t>
              </a:r>
              <a:r>
                <a:rPr lang="en-US" sz="1400" b="1" i="1" dirty="0" smtClean="0">
                  <a:solidFill>
                    <a:srgbClr val="0A4780"/>
                  </a:solidFill>
                  <a:latin typeface="Georgia" panose="02040502050405020303" pitchFamily="18" charset="0"/>
                  <a:ea typeface="微软雅黑" panose="020B0503020204020204" pitchFamily="34" charset="-122"/>
                  <a:sym typeface="Arial" panose="020B0604020202020204" pitchFamily="34" charset="0"/>
                </a:rPr>
                <a:t>extra</a:t>
              </a:r>
              <a:r>
                <a:rPr lang="en-US" altLang="zh-CN" sz="1400" b="1" i="1" dirty="0" smtClean="0">
                  <a:solidFill>
                    <a:srgbClr val="0A4780"/>
                  </a:solidFill>
                  <a:latin typeface="Georgia" panose="02040502050405020303" pitchFamily="18" charset="0"/>
                  <a:ea typeface="微软雅黑" panose="020B0503020204020204" pitchFamily="34" charset="-122"/>
                  <a:sym typeface="Arial" panose="020B0604020202020204" pitchFamily="34" charset="0"/>
                </a:rPr>
                <a:t>-</a:t>
              </a:r>
              <a:r>
                <a:rPr lang="en-US" sz="1400" b="1" i="1" dirty="0" err="1" smtClean="0">
                  <a:solidFill>
                    <a:srgbClr val="0A4780"/>
                  </a:solidFill>
                  <a:latin typeface="Georgia" panose="02040502050405020303" pitchFamily="18" charset="0"/>
                  <a:ea typeface="微软雅黑" panose="020B0503020204020204" pitchFamily="34" charset="-122"/>
                  <a:sym typeface="Arial" panose="020B0604020202020204" pitchFamily="34" charset="0"/>
                </a:rPr>
                <a:t>polation</a:t>
              </a:r>
              <a:endParaRPr lang="zh-CN" altLang="en-US" sz="1400" b="1" i="1" dirty="0">
                <a:solidFill>
                  <a:srgbClr val="0A4780"/>
                </a:solidFill>
                <a:latin typeface="Georgia" panose="02040502050405020303" pitchFamily="18" charset="0"/>
                <a:ea typeface="微软雅黑" panose="020B0503020204020204" pitchFamily="34" charset="-122"/>
                <a:sym typeface="Arial" panose="020B0604020202020204" pitchFamily="34" charset="0"/>
              </a:endParaRPr>
            </a:p>
          </p:txBody>
        </p:sp>
      </p:grpSp>
      <p:sp>
        <p:nvSpPr>
          <p:cNvPr id="28712" name="Rectangle 4"/>
          <p:cNvSpPr>
            <a:spLocks noChangeArrowheads="1"/>
          </p:cNvSpPr>
          <p:nvPr/>
        </p:nvSpPr>
        <p:spPr bwMode="auto">
          <a:xfrm>
            <a:off x="2181077" y="3298223"/>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Trend extra-</a:t>
            </a:r>
            <a:r>
              <a:rPr lang="en-US" sz="1500" b="1" i="1" dirty="0" err="1">
                <a:solidFill>
                  <a:srgbClr val="FFFFFF"/>
                </a:solidFill>
                <a:latin typeface="Georgia" panose="02040502050405020303" pitchFamily="18" charset="0"/>
                <a:sym typeface="Georgia" panose="02040502050405020303" pitchFamily="18" charset="0"/>
              </a:rPr>
              <a:t>polation</a:t>
            </a:r>
            <a:endParaRPr lang="en-US" sz="1500" b="1" i="1" dirty="0">
              <a:solidFill>
                <a:srgbClr val="FFFFFF"/>
              </a:solidFill>
              <a:latin typeface="Georgia" panose="02040502050405020303" pitchFamily="18" charset="0"/>
              <a:sym typeface="Georgia" panose="02040502050405020303" pitchFamily="18" charset="0"/>
            </a:endParaRPr>
          </a:p>
        </p:txBody>
      </p:sp>
      <p:grpSp>
        <p:nvGrpSpPr>
          <p:cNvPr id="3" name="组合 23"/>
          <p:cNvGrpSpPr/>
          <p:nvPr/>
        </p:nvGrpSpPr>
        <p:grpSpPr bwMode="auto">
          <a:xfrm>
            <a:off x="2169914" y="3283155"/>
            <a:ext cx="1518047" cy="629386"/>
            <a:chOff x="0" y="0"/>
            <a:chExt cx="1436140" cy="474279"/>
          </a:xfrm>
        </p:grpSpPr>
        <p:sp>
          <p:nvSpPr>
            <p:cNvPr id="28714" name="圆角矩形 236"/>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ln>
            <a:effectLst/>
          </p:spPr>
          <p:txBody>
            <a:bodyPr anchor="ctr"/>
            <a:lstStyle/>
            <a:p>
              <a:pPr marL="0" lvl="2" algn="ctr" eaLnBrk="0" fontAlgn="ctr" hangingPunct="0">
                <a:buClr>
                  <a:srgbClr val="FF0000"/>
                </a:buClr>
                <a:buSzPct val="70000"/>
                <a:buFont typeface="Wingdings" panose="05000000000000000000" pitchFamily="2" charset="2"/>
                <a:buChar char="n"/>
                <a:tabLst>
                  <a:tab pos="170815" algn="l"/>
                </a:tabLst>
              </a:pPr>
              <a:endParaRPr lang="zh-CN" altLang="zh-CN" sz="1500" b="1" i="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15" name="矩形 87"/>
            <p:cNvSpPr>
              <a:spLocks noChangeArrowheads="1"/>
            </p:cNvSpPr>
            <p:nvPr/>
          </p:nvSpPr>
          <p:spPr bwMode="auto">
            <a:xfrm>
              <a:off x="15095" y="56809"/>
              <a:ext cx="1409792" cy="417470"/>
            </a:xfrm>
            <a:prstGeom prst="rect">
              <a:avLst/>
            </a:prstGeom>
            <a:noFill/>
            <a:ln w="9525">
              <a:noFill/>
              <a:miter lim="800000"/>
            </a:ln>
            <a:effectLst/>
          </p:spPr>
          <p:txBody>
            <a:bodyPr>
              <a:spAutoFit/>
            </a:bodyPr>
            <a:lstStyle/>
            <a:p>
              <a:pPr eaLnBrk="0" fontAlgn="ctr" hangingPunct="0">
                <a:buClr>
                  <a:srgbClr val="FF0000"/>
                </a:buClr>
                <a:buSzPct val="70000"/>
              </a:pPr>
              <a:r>
                <a:rPr 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rPr>
                <a:t>Moving Average</a:t>
              </a:r>
              <a:endParaRPr lang="zh-CN" alt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endParaRPr>
            </a:p>
          </p:txBody>
        </p:sp>
      </p:grpSp>
      <p:sp>
        <p:nvSpPr>
          <p:cNvPr id="28716" name="Rectangle 4"/>
          <p:cNvSpPr>
            <a:spLocks noChangeArrowheads="1"/>
          </p:cNvSpPr>
          <p:nvPr/>
        </p:nvSpPr>
        <p:spPr bwMode="auto">
          <a:xfrm>
            <a:off x="3864323" y="3283155"/>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Trend extra-</a:t>
            </a:r>
            <a:r>
              <a:rPr lang="en-US" sz="1500" b="1" i="1" dirty="0" err="1">
                <a:solidFill>
                  <a:srgbClr val="FFFFFF"/>
                </a:solidFill>
                <a:latin typeface="Georgia" panose="02040502050405020303" pitchFamily="18" charset="0"/>
                <a:sym typeface="Georgia" panose="02040502050405020303" pitchFamily="18" charset="0"/>
              </a:rPr>
              <a:t>polation</a:t>
            </a:r>
            <a:endParaRPr lang="en-US" sz="1500" b="1" i="1" dirty="0">
              <a:solidFill>
                <a:srgbClr val="FFFFFF"/>
              </a:solidFill>
              <a:latin typeface="Georgia" panose="02040502050405020303" pitchFamily="18" charset="0"/>
              <a:sym typeface="Georgia" panose="02040502050405020303" pitchFamily="18" charset="0"/>
            </a:endParaRPr>
          </a:p>
        </p:txBody>
      </p:sp>
      <p:sp>
        <p:nvSpPr>
          <p:cNvPr id="28717" name="Rectangle 8"/>
          <p:cNvSpPr>
            <a:spLocks noChangeArrowheads="1"/>
          </p:cNvSpPr>
          <p:nvPr/>
        </p:nvSpPr>
        <p:spPr bwMode="auto">
          <a:xfrm>
            <a:off x="5514082" y="3283155"/>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Moving average</a:t>
            </a:r>
            <a:endParaRPr lang="zh-CN" altLang="en-US" dirty="0"/>
          </a:p>
        </p:txBody>
      </p:sp>
      <p:grpSp>
        <p:nvGrpSpPr>
          <p:cNvPr id="4" name="组合 23"/>
          <p:cNvGrpSpPr/>
          <p:nvPr/>
        </p:nvGrpSpPr>
        <p:grpSpPr bwMode="auto">
          <a:xfrm>
            <a:off x="3853160" y="3268087"/>
            <a:ext cx="1518047" cy="629178"/>
            <a:chOff x="0" y="0"/>
            <a:chExt cx="1436140" cy="475432"/>
          </a:xfrm>
        </p:grpSpPr>
        <p:sp>
          <p:nvSpPr>
            <p:cNvPr id="28719" name="圆角矩形 241"/>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ln>
            <a:effectLst/>
          </p:spPr>
          <p:txBody>
            <a:bodyPr anchor="ctr"/>
            <a:lstStyle/>
            <a:p>
              <a:pPr marL="0" lvl="2" algn="ctr" eaLnBrk="0" fontAlgn="ctr" hangingPunct="0">
                <a:buClr>
                  <a:srgbClr val="FF0000"/>
                </a:buClr>
                <a:buSzPct val="70000"/>
                <a:buFont typeface="Wingdings" panose="05000000000000000000" pitchFamily="2" charset="2"/>
                <a:buChar char="n"/>
                <a:tabLst>
                  <a:tab pos="170815" algn="l"/>
                </a:tabLst>
              </a:pPr>
              <a:endParaRPr lang="zh-CN" altLang="zh-CN" sz="1500" b="1" i="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20" name="矩形 87"/>
            <p:cNvSpPr>
              <a:spLocks noChangeArrowheads="1"/>
            </p:cNvSpPr>
            <p:nvPr/>
          </p:nvSpPr>
          <p:spPr bwMode="auto">
            <a:xfrm>
              <a:off x="15095" y="56809"/>
              <a:ext cx="1409792" cy="418623"/>
            </a:xfrm>
            <a:prstGeom prst="rect">
              <a:avLst/>
            </a:prstGeom>
            <a:noFill/>
            <a:ln w="9525">
              <a:noFill/>
              <a:miter lim="800000"/>
            </a:ln>
            <a:effectLst/>
          </p:spPr>
          <p:txBody>
            <a:bodyPr>
              <a:spAutoFit/>
            </a:bodyPr>
            <a:lstStyle/>
            <a:p>
              <a:pPr eaLnBrk="0" fontAlgn="ctr" hangingPunct="0">
                <a:buClr>
                  <a:srgbClr val="FF0000"/>
                </a:buClr>
                <a:buSzPct val="70000"/>
              </a:pPr>
              <a:r>
                <a:rPr 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rPr>
                <a:t>Exponential Smooth</a:t>
              </a:r>
              <a:endParaRPr lang="zh-CN" alt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endParaRPr>
            </a:p>
          </p:txBody>
        </p:sp>
      </p:grpSp>
      <p:sp>
        <p:nvSpPr>
          <p:cNvPr id="28721" name="Rectangle 4"/>
          <p:cNvSpPr>
            <a:spLocks noChangeArrowheads="1"/>
          </p:cNvSpPr>
          <p:nvPr/>
        </p:nvSpPr>
        <p:spPr bwMode="auto">
          <a:xfrm>
            <a:off x="5552034" y="3288177"/>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Trend extra-</a:t>
            </a:r>
            <a:r>
              <a:rPr lang="en-US" sz="1500" b="1" i="1" dirty="0" err="1">
                <a:solidFill>
                  <a:srgbClr val="FFFFFF"/>
                </a:solidFill>
                <a:latin typeface="Georgia" panose="02040502050405020303" pitchFamily="18" charset="0"/>
                <a:sym typeface="Georgia" panose="02040502050405020303" pitchFamily="18" charset="0"/>
              </a:rPr>
              <a:t>polation</a:t>
            </a:r>
            <a:endParaRPr lang="en-US" sz="1500" b="1" i="1" dirty="0">
              <a:solidFill>
                <a:srgbClr val="FFFFFF"/>
              </a:solidFill>
              <a:latin typeface="Georgia" panose="02040502050405020303" pitchFamily="18" charset="0"/>
              <a:sym typeface="Georgia" panose="02040502050405020303" pitchFamily="18" charset="0"/>
            </a:endParaRPr>
          </a:p>
        </p:txBody>
      </p:sp>
      <p:grpSp>
        <p:nvGrpSpPr>
          <p:cNvPr id="5" name="组合 23"/>
          <p:cNvGrpSpPr/>
          <p:nvPr/>
        </p:nvGrpSpPr>
        <p:grpSpPr bwMode="auto">
          <a:xfrm>
            <a:off x="5540872" y="3273109"/>
            <a:ext cx="1593949" cy="607743"/>
            <a:chOff x="0" y="0"/>
            <a:chExt cx="1506109" cy="457970"/>
          </a:xfrm>
        </p:grpSpPr>
        <p:sp>
          <p:nvSpPr>
            <p:cNvPr id="28723" name="圆角矩形 245"/>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ln>
            <a:effectLst/>
          </p:spPr>
          <p:txBody>
            <a:bodyPr anchor="ctr"/>
            <a:lstStyle/>
            <a:p>
              <a:pPr marL="0" lvl="2" algn="ctr" eaLnBrk="0" fontAlgn="ctr" hangingPunct="0">
                <a:buClr>
                  <a:srgbClr val="FF0000"/>
                </a:buClr>
                <a:buSzPct val="70000"/>
                <a:buFont typeface="Wingdings" panose="05000000000000000000" pitchFamily="2" charset="2"/>
                <a:buChar char="n"/>
                <a:tabLst>
                  <a:tab pos="170815" algn="l"/>
                </a:tabLst>
              </a:pPr>
              <a:endParaRPr lang="zh-CN" altLang="zh-CN" sz="1500" b="1" i="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24" name="矩形 87"/>
            <p:cNvSpPr>
              <a:spLocks noChangeArrowheads="1"/>
            </p:cNvSpPr>
            <p:nvPr/>
          </p:nvSpPr>
          <p:spPr bwMode="auto">
            <a:xfrm>
              <a:off x="96317" y="128902"/>
              <a:ext cx="1409792" cy="243524"/>
            </a:xfrm>
            <a:prstGeom prst="rect">
              <a:avLst/>
            </a:prstGeom>
            <a:noFill/>
            <a:ln w="9525">
              <a:noFill/>
              <a:miter lim="800000"/>
            </a:ln>
            <a:effectLst/>
          </p:spPr>
          <p:txBody>
            <a:bodyPr>
              <a:spAutoFit/>
            </a:bodyPr>
            <a:lstStyle/>
            <a:p>
              <a:pPr eaLnBrk="0" fontAlgn="ctr" hangingPunct="0">
                <a:buClr>
                  <a:srgbClr val="FF0000"/>
                </a:buClr>
                <a:buSzPct val="70000"/>
              </a:pPr>
              <a:r>
                <a:rPr 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rPr>
                <a:t>ARIMA</a:t>
              </a:r>
              <a:endParaRPr lang="zh-CN" alt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endParaRPr>
            </a:p>
          </p:txBody>
        </p:sp>
      </p:grpSp>
      <p:sp>
        <p:nvSpPr>
          <p:cNvPr id="28725" name="Rectangle 4"/>
          <p:cNvSpPr>
            <a:spLocks noChangeArrowheads="1"/>
          </p:cNvSpPr>
          <p:nvPr/>
        </p:nvSpPr>
        <p:spPr bwMode="auto">
          <a:xfrm>
            <a:off x="7246441" y="3281480"/>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Trend extra-</a:t>
            </a:r>
            <a:r>
              <a:rPr lang="en-US" sz="1500" b="1" i="1" dirty="0" err="1">
                <a:solidFill>
                  <a:srgbClr val="FFFFFF"/>
                </a:solidFill>
                <a:latin typeface="Georgia" panose="02040502050405020303" pitchFamily="18" charset="0"/>
                <a:sym typeface="Georgia" panose="02040502050405020303" pitchFamily="18" charset="0"/>
              </a:rPr>
              <a:t>polation</a:t>
            </a:r>
            <a:endParaRPr lang="en-US" sz="1500" b="1" i="1" dirty="0">
              <a:solidFill>
                <a:srgbClr val="FFFFFF"/>
              </a:solidFill>
              <a:latin typeface="Georgia" panose="02040502050405020303" pitchFamily="18" charset="0"/>
              <a:sym typeface="Georgia" panose="02040502050405020303" pitchFamily="18" charset="0"/>
            </a:endParaRPr>
          </a:p>
        </p:txBody>
      </p:sp>
      <p:sp>
        <p:nvSpPr>
          <p:cNvPr id="28726" name="Rectangle 8"/>
          <p:cNvSpPr>
            <a:spLocks noChangeArrowheads="1"/>
          </p:cNvSpPr>
          <p:nvPr/>
        </p:nvSpPr>
        <p:spPr bwMode="auto">
          <a:xfrm>
            <a:off x="8893969" y="3281480"/>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Moving average</a:t>
            </a:r>
            <a:endParaRPr lang="zh-CN" altLang="en-US" dirty="0"/>
          </a:p>
        </p:txBody>
      </p:sp>
      <p:sp>
        <p:nvSpPr>
          <p:cNvPr id="28727" name="Rectangle 10"/>
          <p:cNvSpPr>
            <a:spLocks noChangeArrowheads="1"/>
          </p:cNvSpPr>
          <p:nvPr/>
        </p:nvSpPr>
        <p:spPr bwMode="auto">
          <a:xfrm>
            <a:off x="10581680" y="3281480"/>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Exponential smoothing</a:t>
            </a:r>
            <a:endParaRPr lang="zh-CN" altLang="en-US" dirty="0"/>
          </a:p>
        </p:txBody>
      </p:sp>
      <p:grpSp>
        <p:nvGrpSpPr>
          <p:cNvPr id="6" name="组合 23"/>
          <p:cNvGrpSpPr/>
          <p:nvPr/>
        </p:nvGrpSpPr>
        <p:grpSpPr bwMode="auto">
          <a:xfrm>
            <a:off x="7233047" y="3266413"/>
            <a:ext cx="1591718" cy="607743"/>
            <a:chOff x="0" y="0"/>
            <a:chExt cx="1504620" cy="457970"/>
          </a:xfrm>
        </p:grpSpPr>
        <p:sp>
          <p:nvSpPr>
            <p:cNvPr id="28729" name="圆角矩形 251"/>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ln>
            <a:effectLst/>
          </p:spPr>
          <p:txBody>
            <a:bodyPr anchor="ctr"/>
            <a:lstStyle/>
            <a:p>
              <a:pPr marL="0" lvl="2" algn="ctr" eaLnBrk="0" fontAlgn="ctr" hangingPunct="0">
                <a:buClr>
                  <a:srgbClr val="FF0000"/>
                </a:buClr>
                <a:buSzPct val="70000"/>
                <a:buFont typeface="Wingdings" panose="05000000000000000000" pitchFamily="2" charset="2"/>
                <a:buChar char="n"/>
                <a:tabLst>
                  <a:tab pos="170815" algn="l"/>
                </a:tabLst>
              </a:pPr>
              <a:endParaRPr lang="zh-CN" altLang="zh-CN" sz="1500" b="1" i="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30" name="矩形 87"/>
            <p:cNvSpPr>
              <a:spLocks noChangeArrowheads="1"/>
            </p:cNvSpPr>
            <p:nvPr/>
          </p:nvSpPr>
          <p:spPr bwMode="auto">
            <a:xfrm>
              <a:off x="94828" y="116401"/>
              <a:ext cx="1409792" cy="243524"/>
            </a:xfrm>
            <a:prstGeom prst="rect">
              <a:avLst/>
            </a:prstGeom>
            <a:noFill/>
            <a:ln w="9525">
              <a:noFill/>
              <a:miter lim="800000"/>
            </a:ln>
            <a:effectLst/>
          </p:spPr>
          <p:txBody>
            <a:bodyPr>
              <a:spAutoFit/>
            </a:bodyPr>
            <a:lstStyle/>
            <a:p>
              <a:pPr eaLnBrk="0" fontAlgn="ctr" hangingPunct="0">
                <a:buClr>
                  <a:srgbClr val="FF0000"/>
                </a:buClr>
                <a:buSzPct val="70000"/>
              </a:pPr>
              <a:r>
                <a:rPr 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rPr>
                <a:t>GARCH</a:t>
              </a:r>
              <a:endParaRPr lang="zh-CN" alt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endParaRPr>
            </a:p>
          </p:txBody>
        </p:sp>
      </p:grpSp>
      <p:sp>
        <p:nvSpPr>
          <p:cNvPr id="28731" name="Rectangle 4"/>
          <p:cNvSpPr>
            <a:spLocks noChangeArrowheads="1"/>
          </p:cNvSpPr>
          <p:nvPr/>
        </p:nvSpPr>
        <p:spPr bwMode="auto">
          <a:xfrm>
            <a:off x="8934152" y="3286503"/>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Trend extra-</a:t>
            </a:r>
            <a:r>
              <a:rPr lang="en-US" sz="1500" b="1" i="1" dirty="0" err="1">
                <a:solidFill>
                  <a:srgbClr val="FFFFFF"/>
                </a:solidFill>
                <a:latin typeface="Georgia" panose="02040502050405020303" pitchFamily="18" charset="0"/>
                <a:sym typeface="Georgia" panose="02040502050405020303" pitchFamily="18" charset="0"/>
              </a:rPr>
              <a:t>polation</a:t>
            </a:r>
            <a:endParaRPr lang="en-US" sz="1500" b="1" i="1" dirty="0">
              <a:solidFill>
                <a:srgbClr val="FFFFFF"/>
              </a:solidFill>
              <a:latin typeface="Georgia" panose="02040502050405020303" pitchFamily="18" charset="0"/>
              <a:sym typeface="Georgia" panose="02040502050405020303" pitchFamily="18" charset="0"/>
            </a:endParaRPr>
          </a:p>
        </p:txBody>
      </p:sp>
      <p:grpSp>
        <p:nvGrpSpPr>
          <p:cNvPr id="7" name="组合 23"/>
          <p:cNvGrpSpPr/>
          <p:nvPr/>
        </p:nvGrpSpPr>
        <p:grpSpPr bwMode="auto">
          <a:xfrm>
            <a:off x="8922991" y="3271435"/>
            <a:ext cx="1605111" cy="607744"/>
            <a:chOff x="0" y="0"/>
            <a:chExt cx="1518479" cy="457970"/>
          </a:xfrm>
        </p:grpSpPr>
        <p:sp>
          <p:nvSpPr>
            <p:cNvPr id="28733" name="圆角矩形 255"/>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ln>
            <a:effectLst/>
          </p:spPr>
          <p:txBody>
            <a:bodyPr anchor="ctr"/>
            <a:lstStyle/>
            <a:p>
              <a:pPr marL="0" lvl="2" algn="ctr" eaLnBrk="0" fontAlgn="ctr" hangingPunct="0">
                <a:buClr>
                  <a:srgbClr val="FF0000"/>
                </a:buClr>
                <a:buSzPct val="70000"/>
                <a:buFont typeface="Wingdings" panose="05000000000000000000" pitchFamily="2" charset="2"/>
                <a:buChar char="n"/>
                <a:tabLst>
                  <a:tab pos="170815" algn="l"/>
                </a:tabLst>
              </a:pPr>
              <a:endParaRPr lang="zh-CN" altLang="zh-CN" sz="1500" b="1" i="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34" name="矩形 87"/>
            <p:cNvSpPr>
              <a:spLocks noChangeArrowheads="1"/>
            </p:cNvSpPr>
            <p:nvPr/>
          </p:nvSpPr>
          <p:spPr bwMode="auto">
            <a:xfrm>
              <a:off x="108687" y="101680"/>
              <a:ext cx="1409792" cy="243523"/>
            </a:xfrm>
            <a:prstGeom prst="rect">
              <a:avLst/>
            </a:prstGeom>
            <a:noFill/>
            <a:ln w="9525">
              <a:noFill/>
              <a:miter lim="800000"/>
            </a:ln>
            <a:effectLst/>
          </p:spPr>
          <p:txBody>
            <a:bodyPr>
              <a:spAutoFit/>
            </a:bodyPr>
            <a:lstStyle/>
            <a:p>
              <a:pPr eaLnBrk="0" fontAlgn="ctr" hangingPunct="0">
                <a:buClr>
                  <a:srgbClr val="FF0000"/>
                </a:buClr>
                <a:buSzPct val="70000"/>
              </a:pPr>
              <a:r>
                <a:rPr 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rPr>
                <a:t>COPULA</a:t>
              </a:r>
              <a:endParaRPr lang="zh-CN" alt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endParaRPr>
            </a:p>
          </p:txBody>
        </p:sp>
      </p:grpSp>
      <p:sp>
        <p:nvSpPr>
          <p:cNvPr id="28735" name="Rectangle 4"/>
          <p:cNvSpPr>
            <a:spLocks noChangeArrowheads="1"/>
          </p:cNvSpPr>
          <p:nvPr/>
        </p:nvSpPr>
        <p:spPr bwMode="auto">
          <a:xfrm>
            <a:off x="10617398" y="3271435"/>
            <a:ext cx="1518047" cy="569236"/>
          </a:xfrm>
          <a:prstGeom prst="rect">
            <a:avLst/>
          </a:prstGeom>
          <a:solidFill>
            <a:srgbClr val="3366FF"/>
          </a:solidFill>
          <a:ln w="9525">
            <a:noFill/>
            <a:miter lim="800000"/>
          </a:ln>
          <a:effectLst/>
        </p:spPr>
        <p:txBody>
          <a:bodyPr lIns="57401" tIns="57401" rIns="57401" bIns="57401" anchor="ctr"/>
          <a:lstStyle/>
          <a:p>
            <a:pPr eaLnBrk="0" hangingPunct="0"/>
            <a:r>
              <a:rPr lang="en-US" sz="1500" b="1" i="1" dirty="0">
                <a:solidFill>
                  <a:srgbClr val="FFFFFF"/>
                </a:solidFill>
                <a:latin typeface="Georgia" panose="02040502050405020303" pitchFamily="18" charset="0"/>
                <a:sym typeface="Georgia" panose="02040502050405020303" pitchFamily="18" charset="0"/>
              </a:rPr>
              <a:t>Trend extra-</a:t>
            </a:r>
            <a:r>
              <a:rPr lang="en-US" sz="1500" b="1" i="1" dirty="0" err="1">
                <a:solidFill>
                  <a:srgbClr val="FFFFFF"/>
                </a:solidFill>
                <a:latin typeface="Georgia" panose="02040502050405020303" pitchFamily="18" charset="0"/>
                <a:sym typeface="Georgia" panose="02040502050405020303" pitchFamily="18" charset="0"/>
              </a:rPr>
              <a:t>polation</a:t>
            </a:r>
            <a:endParaRPr lang="en-US" sz="1500" b="1" i="1" dirty="0">
              <a:solidFill>
                <a:srgbClr val="FFFFFF"/>
              </a:solidFill>
              <a:latin typeface="Georgia" panose="02040502050405020303" pitchFamily="18" charset="0"/>
              <a:sym typeface="Georgia" panose="02040502050405020303" pitchFamily="18" charset="0"/>
            </a:endParaRPr>
          </a:p>
        </p:txBody>
      </p:sp>
      <p:grpSp>
        <p:nvGrpSpPr>
          <p:cNvPr id="8" name="组合 23"/>
          <p:cNvGrpSpPr/>
          <p:nvPr/>
        </p:nvGrpSpPr>
        <p:grpSpPr bwMode="auto">
          <a:xfrm>
            <a:off x="10606237" y="3254693"/>
            <a:ext cx="1518047" cy="629385"/>
            <a:chOff x="0" y="0"/>
            <a:chExt cx="1436140" cy="474278"/>
          </a:xfrm>
        </p:grpSpPr>
        <p:sp>
          <p:nvSpPr>
            <p:cNvPr id="28737" name="圆角矩形 259"/>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ln>
            <a:effectLst/>
          </p:spPr>
          <p:txBody>
            <a:bodyPr anchor="ctr"/>
            <a:lstStyle/>
            <a:p>
              <a:pPr marL="0" lvl="2" algn="ctr" eaLnBrk="0" fontAlgn="ctr" hangingPunct="0">
                <a:buClr>
                  <a:srgbClr val="FF0000"/>
                </a:buClr>
                <a:buSzPct val="70000"/>
                <a:buFont typeface="Wingdings" panose="05000000000000000000" pitchFamily="2" charset="2"/>
                <a:buChar char="n"/>
                <a:tabLst>
                  <a:tab pos="170815" algn="l"/>
                </a:tabLst>
              </a:pPr>
              <a:endParaRPr lang="zh-CN" altLang="zh-CN" sz="1500" b="1" i="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38" name="矩形 87"/>
            <p:cNvSpPr>
              <a:spLocks noChangeArrowheads="1"/>
            </p:cNvSpPr>
            <p:nvPr/>
          </p:nvSpPr>
          <p:spPr bwMode="auto">
            <a:xfrm>
              <a:off x="15095" y="56809"/>
              <a:ext cx="1409792" cy="417469"/>
            </a:xfrm>
            <a:prstGeom prst="rect">
              <a:avLst/>
            </a:prstGeom>
            <a:noFill/>
            <a:ln w="9525">
              <a:noFill/>
              <a:miter lim="800000"/>
            </a:ln>
            <a:effectLst/>
          </p:spPr>
          <p:txBody>
            <a:bodyPr>
              <a:spAutoFit/>
            </a:bodyPr>
            <a:lstStyle/>
            <a:p>
              <a:pPr eaLnBrk="0" fontAlgn="ctr" hangingPunct="0">
                <a:buClr>
                  <a:srgbClr val="FF0000"/>
                </a:buClr>
                <a:buSzPct val="70000"/>
              </a:pPr>
              <a:r>
                <a:rPr 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rPr>
                <a:t>Linear Regress</a:t>
              </a:r>
              <a:endParaRPr lang="zh-CN" altLang="en-US" sz="1500" b="1" i="1" dirty="0">
                <a:solidFill>
                  <a:srgbClr val="0A4780"/>
                </a:solidFill>
                <a:latin typeface="Georgia" panose="02040502050405020303" pitchFamily="18" charset="0"/>
                <a:ea typeface="微软雅黑" panose="020B0503020204020204" pitchFamily="34" charset="-122"/>
                <a:sym typeface="Arial" panose="020B0604020202020204" pitchFamily="34" charset="0"/>
              </a:endParaRPr>
            </a:p>
          </p:txBody>
        </p:sp>
      </p:grpSp>
    </p:spTree>
  </p:cSld>
  <p:clrMapOvr>
    <a:masterClrMapping/>
  </p:clrMapOvr>
  <p:transition spd="slow" advTm="0"/>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a:spLocks noGrp="1" noChangeArrowheads="1"/>
          </p:cNvSpPr>
          <p:nvPr>
            <p:ph type="title" idx="4294967295"/>
          </p:nvPr>
        </p:nvSpPr>
        <p:spPr>
          <a:xfrm>
            <a:off x="0" y="203200"/>
            <a:ext cx="11572875" cy="820738"/>
          </a:xfrm>
        </p:spPr>
        <p:txBody>
          <a:bodyPr/>
          <a:lstStyle/>
          <a:p>
            <a:r>
              <a:rPr lang="zh-CN" altLang="en-US" sz="4000" dirty="0" smtClean="0">
                <a:latin typeface="微软雅黑" panose="020B0503020204020204" pitchFamily="34" charset="-122"/>
                <a:ea typeface="微软雅黑" panose="020B0503020204020204" pitchFamily="34" charset="-122"/>
              </a:rPr>
              <a:t>时间序列预测应用</a:t>
            </a:r>
            <a:r>
              <a:rPr lang="en-US" altLang="zh-CN" sz="4000" dirty="0" smtClean="0">
                <a:latin typeface="微软雅黑" panose="020B0503020204020204" pitchFamily="34" charset="-122"/>
                <a:ea typeface="微软雅黑" panose="020B0503020204020204" pitchFamily="34" charset="-122"/>
              </a:rPr>
              <a:t>-</a:t>
            </a:r>
            <a:r>
              <a:rPr lang="zh-CN" altLang="en-US" sz="4000" dirty="0" smtClean="0">
                <a:latin typeface="微软雅黑" panose="020B0503020204020204" pitchFamily="34" charset="-122"/>
                <a:ea typeface="微软雅黑" panose="020B0503020204020204" pitchFamily="34" charset="-122"/>
              </a:rPr>
              <a:t>运营收支预测</a:t>
            </a:r>
            <a:endParaRPr lang="zh-CN" altLang="en-US" sz="4000" dirty="0">
              <a:latin typeface="微软雅黑" panose="020B0503020204020204" pitchFamily="34" charset="-122"/>
              <a:ea typeface="微软雅黑" panose="020B0503020204020204" pitchFamily="34" charset="-122"/>
            </a:endParaRPr>
          </a:p>
        </p:txBody>
      </p:sp>
      <p:grpSp>
        <p:nvGrpSpPr>
          <p:cNvPr id="2" name="组合 2"/>
          <p:cNvGrpSpPr/>
          <p:nvPr/>
        </p:nvGrpSpPr>
        <p:grpSpPr>
          <a:xfrm>
            <a:off x="301335" y="1280765"/>
            <a:ext cx="2277766" cy="592279"/>
            <a:chOff x="3031" y="295497"/>
            <a:chExt cx="1378565" cy="561599"/>
          </a:xfrm>
        </p:grpSpPr>
        <p:sp>
          <p:nvSpPr>
            <p:cNvPr id="4" name="圆角矩形 3"/>
            <p:cNvSpPr/>
            <p:nvPr/>
          </p:nvSpPr>
          <p:spPr>
            <a:xfrm>
              <a:off x="3031" y="295497"/>
              <a:ext cx="1378565" cy="561599"/>
            </a:xfrm>
            <a:prstGeom prst="roundRect">
              <a:avLst>
                <a:gd name="adj" fmla="val 10000"/>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圆角矩形 4"/>
            <p:cNvSpPr/>
            <p:nvPr/>
          </p:nvSpPr>
          <p:spPr>
            <a:xfrm>
              <a:off x="3031" y="295497"/>
              <a:ext cx="1378565" cy="374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49530" numCol="1" spcCol="1270" anchor="t" anchorCtr="0">
              <a:noAutofit/>
            </a:bodyPr>
            <a:lstStyle/>
            <a:p>
              <a:pPr defTabSz="725805">
                <a:lnSpc>
                  <a:spcPct val="90000"/>
                </a:lnSpc>
                <a:spcAft>
                  <a:spcPct val="35000"/>
                </a:spcAft>
              </a:pPr>
              <a:r>
                <a:rPr lang="zh-CN" altLang="en-US" b="1" dirty="0" smtClean="0">
                  <a:latin typeface="微软雅黑" panose="020B0503020204020204" pitchFamily="34" charset="-122"/>
                  <a:ea typeface="微软雅黑" panose="020B0503020204020204" pitchFamily="34" charset="-122"/>
                </a:rPr>
                <a:t>计算季节性指数</a:t>
              </a:r>
              <a:endParaRPr lang="zh-CN" altLang="en-US" b="1" dirty="0">
                <a:latin typeface="微软雅黑" panose="020B0503020204020204" pitchFamily="34" charset="-122"/>
                <a:ea typeface="微软雅黑" panose="020B0503020204020204" pitchFamily="34" charset="-122"/>
              </a:endParaRPr>
            </a:p>
          </p:txBody>
        </p:sp>
      </p:grpSp>
      <p:sp>
        <p:nvSpPr>
          <p:cNvPr id="6" name="圆角矩形 5"/>
          <p:cNvSpPr/>
          <p:nvPr/>
        </p:nvSpPr>
        <p:spPr>
          <a:xfrm>
            <a:off x="904092" y="1675618"/>
            <a:ext cx="2378028" cy="1661962"/>
          </a:xfrm>
          <a:prstGeom prst="roundRect">
            <a:avLst>
              <a:gd name="adj" fmla="val 10000"/>
            </a:avLst>
          </a:prstGeom>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 name="圆角矩形 6"/>
          <p:cNvSpPr/>
          <p:nvPr/>
        </p:nvSpPr>
        <p:spPr>
          <a:xfrm>
            <a:off x="740743" y="1715767"/>
            <a:ext cx="2512202" cy="15991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149" tIns="107149" rIns="107149" bIns="107149" numCol="1" spcCol="1594" anchor="t" anchorCtr="0">
            <a:noAutofit/>
          </a:bodyPr>
          <a:lstStyle/>
          <a:p>
            <a:pPr marL="143510" lvl="1" indent="-143510" defTabSz="669925">
              <a:lnSpc>
                <a:spcPct val="150000"/>
              </a:lnSpc>
              <a:spcAft>
                <a:spcPct val="15000"/>
              </a:spcAft>
              <a:buChar char="•"/>
            </a:pPr>
            <a:r>
              <a:rPr lang="zh-CN" altLang="en-US" sz="1400" dirty="0" smtClean="0">
                <a:solidFill>
                  <a:prstClr val="black"/>
                </a:solidFill>
                <a:latin typeface="微软雅黑" panose="020B0503020204020204" pitchFamily="34" charset="-122"/>
                <a:ea typeface="微软雅黑" panose="020B0503020204020204" pitchFamily="34" charset="-122"/>
              </a:rPr>
              <a:t>计算每期的中心移动平均值</a:t>
            </a:r>
            <a:endParaRPr lang="zh-CN" altLang="en-US" sz="1400" dirty="0"/>
          </a:p>
          <a:p>
            <a:pPr marL="143510" lvl="1" indent="-143510" defTabSz="669925">
              <a:lnSpc>
                <a:spcPct val="150000"/>
              </a:lnSpc>
              <a:spcAft>
                <a:spcPct val="15000"/>
              </a:spcAft>
              <a:buChar char="•"/>
            </a:pPr>
            <a:r>
              <a:rPr lang="zh-CN" altLang="en-US" sz="1400" dirty="0" smtClean="0">
                <a:solidFill>
                  <a:prstClr val="black"/>
                </a:solidFill>
                <a:latin typeface="微软雅黑" panose="020B0503020204020204" pitchFamily="34" charset="-122"/>
                <a:ea typeface="微软雅黑" panose="020B0503020204020204" pitchFamily="34" charset="-122"/>
              </a:rPr>
              <a:t>采用中位数，作为概括性衡量标准</a:t>
            </a:r>
            <a:endParaRPr lang="zh-CN" altLang="en-US" sz="1400" dirty="0"/>
          </a:p>
          <a:p>
            <a:pPr marL="143510" lvl="1" indent="-143510" defTabSz="669925">
              <a:lnSpc>
                <a:spcPct val="150000"/>
              </a:lnSpc>
              <a:spcAft>
                <a:spcPct val="15000"/>
              </a:spcAft>
              <a:buChar char="•"/>
            </a:pPr>
            <a:r>
              <a:rPr lang="zh-CN" altLang="en-US" sz="1400" dirty="0" smtClean="0">
                <a:solidFill>
                  <a:prstClr val="black"/>
                </a:solidFill>
                <a:latin typeface="微软雅黑" panose="020B0503020204020204" pitchFamily="34" charset="-122"/>
                <a:ea typeface="微软雅黑" panose="020B0503020204020204" pitchFamily="34" charset="-122"/>
              </a:rPr>
              <a:t>调整得到季节性指数</a:t>
            </a:r>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nvGrpSpPr>
          <p:cNvPr id="3" name="组合 7"/>
          <p:cNvGrpSpPr/>
          <p:nvPr/>
        </p:nvGrpSpPr>
        <p:grpSpPr>
          <a:xfrm>
            <a:off x="2611907" y="1297205"/>
            <a:ext cx="506250" cy="361972"/>
            <a:chOff x="1590582" y="311086"/>
            <a:chExt cx="443049" cy="343222"/>
          </a:xfrm>
        </p:grpSpPr>
        <p:sp>
          <p:nvSpPr>
            <p:cNvPr id="9" name="右箭头 8"/>
            <p:cNvSpPr/>
            <p:nvPr/>
          </p:nvSpPr>
          <p:spPr>
            <a:xfrm>
              <a:off x="1590582" y="311086"/>
              <a:ext cx="443049" cy="34322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0" name="右箭头 8"/>
            <p:cNvSpPr/>
            <p:nvPr/>
          </p:nvSpPr>
          <p:spPr>
            <a:xfrm>
              <a:off x="1590582" y="379730"/>
              <a:ext cx="340082" cy="2059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558165">
                <a:lnSpc>
                  <a:spcPct val="90000"/>
                </a:lnSpc>
                <a:spcAft>
                  <a:spcPct val="35000"/>
                </a:spcAft>
              </a:pPr>
              <a:endParaRPr lang="zh-CN" altLang="en-US" sz="1300" b="1" dirty="0">
                <a:latin typeface="微软雅黑" panose="020B0503020204020204" pitchFamily="34" charset="-122"/>
                <a:ea typeface="微软雅黑" panose="020B0503020204020204" pitchFamily="34" charset="-122"/>
              </a:endParaRPr>
            </a:p>
          </p:txBody>
        </p:sp>
      </p:grpSp>
      <p:grpSp>
        <p:nvGrpSpPr>
          <p:cNvPr id="8" name="组合 10"/>
          <p:cNvGrpSpPr/>
          <p:nvPr/>
        </p:nvGrpSpPr>
        <p:grpSpPr>
          <a:xfrm>
            <a:off x="3415487" y="1280765"/>
            <a:ext cx="2277766" cy="592279"/>
            <a:chOff x="2217539" y="295497"/>
            <a:chExt cx="1378565" cy="561599"/>
          </a:xfrm>
        </p:grpSpPr>
        <p:sp>
          <p:nvSpPr>
            <p:cNvPr id="12" name="圆角矩形 11"/>
            <p:cNvSpPr/>
            <p:nvPr/>
          </p:nvSpPr>
          <p:spPr>
            <a:xfrm>
              <a:off x="2217539" y="295497"/>
              <a:ext cx="1378565" cy="561599"/>
            </a:xfrm>
            <a:prstGeom prst="roundRect">
              <a:avLst>
                <a:gd name="adj" fmla="val 10000"/>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圆角矩形 10"/>
            <p:cNvSpPr/>
            <p:nvPr/>
          </p:nvSpPr>
          <p:spPr>
            <a:xfrm>
              <a:off x="2217539" y="295497"/>
              <a:ext cx="1378565" cy="374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49530" numCol="1" spcCol="1270" anchor="t" anchorCtr="0">
              <a:noAutofit/>
            </a:bodyPr>
            <a:lstStyle/>
            <a:p>
              <a:pPr defTabSz="725805">
                <a:lnSpc>
                  <a:spcPct val="90000"/>
                </a:lnSpc>
                <a:spcAft>
                  <a:spcPct val="35000"/>
                </a:spcAft>
              </a:pPr>
              <a:r>
                <a:rPr lang="zh-CN" altLang="en-US" b="1" dirty="0" smtClean="0">
                  <a:latin typeface="微软雅黑" panose="020B0503020204020204" pitchFamily="34" charset="-122"/>
                  <a:ea typeface="微软雅黑" panose="020B0503020204020204" pitchFamily="34" charset="-122"/>
                </a:rPr>
                <a:t>去除季节性影响</a:t>
              </a:r>
              <a:endParaRPr lang="zh-CN" altLang="en-US" b="1" dirty="0">
                <a:latin typeface="微软雅黑" panose="020B0503020204020204" pitchFamily="34" charset="-122"/>
                <a:ea typeface="微软雅黑" panose="020B0503020204020204" pitchFamily="34" charset="-122"/>
              </a:endParaRPr>
            </a:p>
          </p:txBody>
        </p:sp>
      </p:grpSp>
      <p:sp>
        <p:nvSpPr>
          <p:cNvPr id="14" name="圆角矩形 13"/>
          <p:cNvSpPr/>
          <p:nvPr/>
        </p:nvSpPr>
        <p:spPr>
          <a:xfrm>
            <a:off x="4151708" y="1675619"/>
            <a:ext cx="2227500" cy="1111959"/>
          </a:xfrm>
          <a:prstGeom prst="roundRect">
            <a:avLst>
              <a:gd name="adj" fmla="val 10000"/>
            </a:avLst>
          </a:prstGeom>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5" name="圆角矩形 12"/>
          <p:cNvSpPr/>
          <p:nvPr/>
        </p:nvSpPr>
        <p:spPr>
          <a:xfrm>
            <a:off x="4216950" y="1672109"/>
            <a:ext cx="2097017" cy="15991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149" tIns="107149" rIns="107149" bIns="107149" numCol="1" spcCol="1594" anchor="t" anchorCtr="0">
            <a:noAutofit/>
          </a:bodyPr>
          <a:lstStyle/>
          <a:p>
            <a:pPr marL="143510" lvl="1" indent="-143510" defTabSz="669925">
              <a:lnSpc>
                <a:spcPct val="150000"/>
              </a:lnSpc>
              <a:spcAft>
                <a:spcPct val="15000"/>
              </a:spcAft>
              <a:buChar char="•"/>
            </a:pPr>
            <a:r>
              <a:rPr lang="zh-CN" altLang="en-US" sz="1500" dirty="0" smtClean="0">
                <a:solidFill>
                  <a:prstClr val="black"/>
                </a:solidFill>
                <a:latin typeface="微软雅黑" panose="020B0503020204020204" pitchFamily="34" charset="-122"/>
                <a:ea typeface="微软雅黑" panose="020B0503020204020204" pitchFamily="34" charset="-122"/>
              </a:rPr>
              <a:t>历史数据除以季节性指数作为预测模型的输入</a:t>
            </a:r>
            <a:endParaRPr lang="zh-CN" altLang="en-US" sz="1500" dirty="0" smtClean="0">
              <a:solidFill>
                <a:prstClr val="black"/>
              </a:solidFill>
              <a:latin typeface="微软雅黑" panose="020B0503020204020204" pitchFamily="34" charset="-122"/>
              <a:ea typeface="微软雅黑" panose="020B0503020204020204" pitchFamily="34" charset="-122"/>
            </a:endParaRPr>
          </a:p>
        </p:txBody>
      </p:sp>
      <p:grpSp>
        <p:nvGrpSpPr>
          <p:cNvPr id="11" name="组合 15"/>
          <p:cNvGrpSpPr/>
          <p:nvPr/>
        </p:nvGrpSpPr>
        <p:grpSpPr>
          <a:xfrm>
            <a:off x="5822665" y="1297205"/>
            <a:ext cx="506250" cy="361972"/>
            <a:chOff x="3805089" y="311086"/>
            <a:chExt cx="443049" cy="343222"/>
          </a:xfrm>
        </p:grpSpPr>
        <p:sp>
          <p:nvSpPr>
            <p:cNvPr id="17" name="右箭头 16"/>
            <p:cNvSpPr/>
            <p:nvPr/>
          </p:nvSpPr>
          <p:spPr>
            <a:xfrm>
              <a:off x="3805089" y="311086"/>
              <a:ext cx="443049" cy="34322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8" name="右箭头 14"/>
            <p:cNvSpPr/>
            <p:nvPr/>
          </p:nvSpPr>
          <p:spPr>
            <a:xfrm>
              <a:off x="3805089" y="379730"/>
              <a:ext cx="340082" cy="2059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558165">
                <a:lnSpc>
                  <a:spcPct val="90000"/>
                </a:lnSpc>
                <a:spcAft>
                  <a:spcPct val="35000"/>
                </a:spcAft>
              </a:pPr>
              <a:endParaRPr lang="zh-CN" altLang="en-US" sz="1300" b="1" dirty="0">
                <a:latin typeface="微软雅黑" panose="020B0503020204020204" pitchFamily="34" charset="-122"/>
                <a:ea typeface="微软雅黑" panose="020B0503020204020204" pitchFamily="34" charset="-122"/>
              </a:endParaRPr>
            </a:p>
          </p:txBody>
        </p:sp>
      </p:grpSp>
      <p:grpSp>
        <p:nvGrpSpPr>
          <p:cNvPr id="16" name="组合 18"/>
          <p:cNvGrpSpPr/>
          <p:nvPr/>
        </p:nvGrpSpPr>
        <p:grpSpPr>
          <a:xfrm>
            <a:off x="6529637" y="1280765"/>
            <a:ext cx="2277766" cy="592279"/>
            <a:chOff x="4432046" y="295497"/>
            <a:chExt cx="1378565" cy="561599"/>
          </a:xfrm>
        </p:grpSpPr>
        <p:sp>
          <p:nvSpPr>
            <p:cNvPr id="20" name="圆角矩形 19"/>
            <p:cNvSpPr/>
            <p:nvPr/>
          </p:nvSpPr>
          <p:spPr>
            <a:xfrm>
              <a:off x="4432046" y="295497"/>
              <a:ext cx="1378565" cy="561599"/>
            </a:xfrm>
            <a:prstGeom prst="roundRect">
              <a:avLst>
                <a:gd name="adj" fmla="val 10000"/>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圆角矩形 16"/>
            <p:cNvSpPr/>
            <p:nvPr/>
          </p:nvSpPr>
          <p:spPr>
            <a:xfrm>
              <a:off x="4432046" y="295497"/>
              <a:ext cx="1378565" cy="374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49530" numCol="1" spcCol="1270" anchor="t" anchorCtr="0">
              <a:noAutofit/>
            </a:bodyPr>
            <a:lstStyle/>
            <a:p>
              <a:pPr defTabSz="725805">
                <a:lnSpc>
                  <a:spcPct val="90000"/>
                </a:lnSpc>
                <a:spcAft>
                  <a:spcPct val="35000"/>
                </a:spcAft>
              </a:pPr>
              <a:r>
                <a:rPr lang="zh-CN" altLang="en-US" b="1" dirty="0" smtClean="0">
                  <a:latin typeface="微软雅黑" panose="020B0503020204020204" pitchFamily="34" charset="-122"/>
                  <a:ea typeface="微软雅黑" panose="020B0503020204020204" pitchFamily="34" charset="-122"/>
                </a:rPr>
                <a:t>预测</a:t>
              </a:r>
              <a:endParaRPr lang="zh-CN" altLang="en-US" b="1" dirty="0">
                <a:latin typeface="微软雅黑" panose="020B0503020204020204" pitchFamily="34" charset="-122"/>
                <a:ea typeface="微软雅黑" panose="020B0503020204020204" pitchFamily="34" charset="-122"/>
              </a:endParaRPr>
            </a:p>
          </p:txBody>
        </p:sp>
      </p:grpSp>
      <p:sp>
        <p:nvSpPr>
          <p:cNvPr id="22" name="圆角矩形 21"/>
          <p:cNvSpPr/>
          <p:nvPr/>
        </p:nvSpPr>
        <p:spPr>
          <a:xfrm>
            <a:off x="7265858" y="1675619"/>
            <a:ext cx="2277766" cy="1413322"/>
          </a:xfrm>
          <a:prstGeom prst="roundRect">
            <a:avLst>
              <a:gd name="adj" fmla="val 10000"/>
            </a:avLst>
          </a:prstGeom>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3" name="圆角矩形 18"/>
          <p:cNvSpPr/>
          <p:nvPr/>
        </p:nvSpPr>
        <p:spPr>
          <a:xfrm>
            <a:off x="7326612" y="1670422"/>
            <a:ext cx="2166747" cy="12978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149" tIns="107149" rIns="107149" bIns="107149" numCol="1" spcCol="1594" anchor="t" anchorCtr="0">
            <a:noAutofit/>
          </a:bodyPr>
          <a:lstStyle/>
          <a:p>
            <a:pPr marL="143510" lvl="1" indent="-143510" defTabSz="669925">
              <a:lnSpc>
                <a:spcPct val="150000"/>
              </a:lnSpc>
              <a:spcAft>
                <a:spcPct val="15000"/>
              </a:spcAft>
              <a:buChar char="•"/>
            </a:pPr>
            <a:r>
              <a:rPr lang="zh-CN" altLang="en-US" sz="1500" dirty="0" smtClean="0">
                <a:solidFill>
                  <a:prstClr val="black"/>
                </a:solidFill>
                <a:latin typeface="微软雅黑" panose="020B0503020204020204" pitchFamily="34" charset="-122"/>
                <a:ea typeface="微软雅黑" panose="020B0503020204020204" pitchFamily="34" charset="-122"/>
              </a:rPr>
              <a:t>通过</a:t>
            </a:r>
            <a:r>
              <a:rPr lang="en-US" altLang="zh-CN" sz="1500" dirty="0" smtClean="0">
                <a:solidFill>
                  <a:prstClr val="black"/>
                </a:solidFill>
                <a:latin typeface="微软雅黑" panose="020B0503020204020204" pitchFamily="34" charset="-122"/>
                <a:ea typeface="微软雅黑" panose="020B0503020204020204" pitchFamily="34" charset="-122"/>
              </a:rPr>
              <a:t>7</a:t>
            </a:r>
            <a:r>
              <a:rPr lang="zh-CN" altLang="en-US" sz="1500" dirty="0" smtClean="0">
                <a:solidFill>
                  <a:prstClr val="black"/>
                </a:solidFill>
                <a:latin typeface="微软雅黑" panose="020B0503020204020204" pitchFamily="34" charset="-122"/>
                <a:ea typeface="微软雅黑" panose="020B0503020204020204" pitchFamily="34" charset="-122"/>
              </a:rPr>
              <a:t>类模型对输入数据进行预测</a:t>
            </a:r>
            <a:endParaRPr lang="en-US" altLang="zh-CN" sz="1500" dirty="0" smtClean="0">
              <a:solidFill>
                <a:prstClr val="black"/>
              </a:solidFill>
              <a:latin typeface="微软雅黑" panose="020B0503020204020204" pitchFamily="34" charset="-122"/>
              <a:ea typeface="微软雅黑" panose="020B0503020204020204" pitchFamily="34" charset="-122"/>
            </a:endParaRPr>
          </a:p>
          <a:p>
            <a:pPr marL="143510" lvl="1" indent="-143510" defTabSz="669925">
              <a:lnSpc>
                <a:spcPct val="150000"/>
              </a:lnSpc>
              <a:spcAft>
                <a:spcPct val="15000"/>
              </a:spcAft>
              <a:buChar char="•"/>
            </a:pPr>
            <a:r>
              <a:rPr lang="zh-CN" altLang="en-US" sz="1500" dirty="0" smtClean="0">
                <a:solidFill>
                  <a:prstClr val="black"/>
                </a:solidFill>
                <a:latin typeface="微软雅黑" panose="020B0503020204020204" pitchFamily="34" charset="-122"/>
                <a:ea typeface="微软雅黑" panose="020B0503020204020204" pitchFamily="34" charset="-122"/>
              </a:rPr>
              <a:t>选择精度最高的模型结果作为输出</a:t>
            </a:r>
            <a:endParaRPr lang="zh-CN" altLang="en-US" sz="1500" dirty="0" smtClean="0">
              <a:solidFill>
                <a:prstClr val="black"/>
              </a:solidFill>
              <a:latin typeface="微软雅黑" panose="020B0503020204020204" pitchFamily="34" charset="-122"/>
              <a:ea typeface="微软雅黑" panose="020B0503020204020204" pitchFamily="34" charset="-122"/>
            </a:endParaRPr>
          </a:p>
        </p:txBody>
      </p:sp>
      <p:grpSp>
        <p:nvGrpSpPr>
          <p:cNvPr id="19" name="组合 23"/>
          <p:cNvGrpSpPr/>
          <p:nvPr/>
        </p:nvGrpSpPr>
        <p:grpSpPr>
          <a:xfrm>
            <a:off x="9638956" y="1280765"/>
            <a:ext cx="2277766" cy="592279"/>
            <a:chOff x="4432046" y="295497"/>
            <a:chExt cx="1378565" cy="561599"/>
          </a:xfrm>
        </p:grpSpPr>
        <p:sp>
          <p:nvSpPr>
            <p:cNvPr id="25" name="圆角矩形 24"/>
            <p:cNvSpPr/>
            <p:nvPr/>
          </p:nvSpPr>
          <p:spPr>
            <a:xfrm>
              <a:off x="4432046" y="295497"/>
              <a:ext cx="1378565" cy="561599"/>
            </a:xfrm>
            <a:prstGeom prst="roundRect">
              <a:avLst>
                <a:gd name="adj" fmla="val 10000"/>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圆角矩形 16"/>
            <p:cNvSpPr/>
            <p:nvPr/>
          </p:nvSpPr>
          <p:spPr>
            <a:xfrm>
              <a:off x="4432046" y="295497"/>
              <a:ext cx="1378565" cy="374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49530" numCol="1" spcCol="1270" anchor="t" anchorCtr="0">
              <a:noAutofit/>
            </a:bodyPr>
            <a:lstStyle/>
            <a:p>
              <a:pPr defTabSz="725805">
                <a:lnSpc>
                  <a:spcPct val="90000"/>
                </a:lnSpc>
                <a:spcAft>
                  <a:spcPct val="35000"/>
                </a:spcAft>
              </a:pPr>
              <a:r>
                <a:rPr lang="zh-CN" altLang="en-US" b="1" dirty="0" smtClean="0">
                  <a:latin typeface="微软雅黑" panose="020B0503020204020204" pitchFamily="34" charset="-122"/>
                  <a:ea typeface="微软雅黑" panose="020B0503020204020204" pitchFamily="34" charset="-122"/>
                </a:rPr>
                <a:t>还原季节性影响</a:t>
              </a:r>
              <a:endParaRPr lang="zh-CN" altLang="en-US" b="1" dirty="0">
                <a:latin typeface="微软雅黑" panose="020B0503020204020204" pitchFamily="34" charset="-122"/>
                <a:ea typeface="微软雅黑" panose="020B0503020204020204" pitchFamily="34" charset="-122"/>
              </a:endParaRPr>
            </a:p>
          </p:txBody>
        </p:sp>
      </p:grpSp>
      <p:sp>
        <p:nvSpPr>
          <p:cNvPr id="27" name="圆角矩形 26"/>
          <p:cNvSpPr/>
          <p:nvPr/>
        </p:nvSpPr>
        <p:spPr>
          <a:xfrm>
            <a:off x="10447762" y="1682927"/>
            <a:ext cx="2074306" cy="1104651"/>
          </a:xfrm>
          <a:prstGeom prst="roundRect">
            <a:avLst>
              <a:gd name="adj" fmla="val 10000"/>
            </a:avLst>
          </a:prstGeom>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8" name="圆角矩形 18"/>
          <p:cNvSpPr/>
          <p:nvPr/>
        </p:nvSpPr>
        <p:spPr>
          <a:xfrm>
            <a:off x="10435930" y="1600101"/>
            <a:ext cx="2166747" cy="15991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149" tIns="107149" rIns="107149" bIns="107149" numCol="1" spcCol="1594" anchor="t" anchorCtr="0">
            <a:noAutofit/>
          </a:bodyPr>
          <a:lstStyle/>
          <a:p>
            <a:pPr marL="143510" lvl="1" indent="-143510" defTabSz="669925">
              <a:lnSpc>
                <a:spcPct val="150000"/>
              </a:lnSpc>
              <a:spcAft>
                <a:spcPct val="15000"/>
              </a:spcAft>
              <a:buChar char="•"/>
            </a:pPr>
            <a:r>
              <a:rPr lang="zh-CN" altLang="en-US" sz="1500" dirty="0" smtClean="0">
                <a:solidFill>
                  <a:prstClr val="black"/>
                </a:solidFill>
                <a:latin typeface="微软雅黑" panose="020B0503020204020204" pitchFamily="34" charset="-122"/>
                <a:ea typeface="微软雅黑" panose="020B0503020204020204" pitchFamily="34" charset="-122"/>
              </a:rPr>
              <a:t>预测序列乘以季节性指数，还原季节性影响</a:t>
            </a:r>
            <a:endParaRPr lang="zh-CN" altLang="en-US" sz="1500" dirty="0" smtClean="0">
              <a:solidFill>
                <a:prstClr val="black"/>
              </a:solidFill>
              <a:latin typeface="微软雅黑" panose="020B0503020204020204" pitchFamily="34" charset="-122"/>
              <a:ea typeface="微软雅黑" panose="020B0503020204020204" pitchFamily="34" charset="-122"/>
            </a:endParaRPr>
          </a:p>
        </p:txBody>
      </p:sp>
      <p:grpSp>
        <p:nvGrpSpPr>
          <p:cNvPr id="24" name="组合 28"/>
          <p:cNvGrpSpPr/>
          <p:nvPr/>
        </p:nvGrpSpPr>
        <p:grpSpPr>
          <a:xfrm>
            <a:off x="8936916" y="1309552"/>
            <a:ext cx="506250" cy="361972"/>
            <a:chOff x="3805089" y="311086"/>
            <a:chExt cx="443049" cy="343222"/>
          </a:xfrm>
        </p:grpSpPr>
        <p:sp>
          <p:nvSpPr>
            <p:cNvPr id="30" name="右箭头 29"/>
            <p:cNvSpPr/>
            <p:nvPr/>
          </p:nvSpPr>
          <p:spPr>
            <a:xfrm>
              <a:off x="3805089" y="311086"/>
              <a:ext cx="443049" cy="34322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31" name="右箭头 14"/>
            <p:cNvSpPr/>
            <p:nvPr/>
          </p:nvSpPr>
          <p:spPr>
            <a:xfrm>
              <a:off x="3805089" y="379730"/>
              <a:ext cx="340082" cy="2059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558165">
                <a:lnSpc>
                  <a:spcPct val="90000"/>
                </a:lnSpc>
                <a:spcAft>
                  <a:spcPct val="35000"/>
                </a:spcAft>
              </a:pPr>
              <a:endParaRPr lang="zh-CN" altLang="en-US" sz="1300" b="1" dirty="0">
                <a:latin typeface="微软雅黑" panose="020B0503020204020204" pitchFamily="34" charset="-122"/>
                <a:ea typeface="微软雅黑" panose="020B0503020204020204" pitchFamily="34" charset="-122"/>
              </a:endParaRPr>
            </a:p>
          </p:txBody>
        </p:sp>
      </p:grpSp>
      <p:graphicFrame>
        <p:nvGraphicFramePr>
          <p:cNvPr id="32" name="图表 31"/>
          <p:cNvGraphicFramePr/>
          <p:nvPr/>
        </p:nvGraphicFramePr>
        <p:xfrm>
          <a:off x="0" y="2536205"/>
          <a:ext cx="12858750" cy="4068394"/>
        </p:xfrm>
        <a:graphic>
          <a:graphicData uri="http://schemas.openxmlformats.org/drawingml/2006/chart">
            <c:chart xmlns:c="http://schemas.openxmlformats.org/drawingml/2006/chart" xmlns:r="http://schemas.openxmlformats.org/officeDocument/2006/relationships" r:id="rId1"/>
          </a:graphicData>
        </a:graphic>
      </p:graphicFrame>
      <p:sp>
        <p:nvSpPr>
          <p:cNvPr id="33" name="矩形 32"/>
          <p:cNvSpPr/>
          <p:nvPr/>
        </p:nvSpPr>
        <p:spPr>
          <a:xfrm>
            <a:off x="1125061" y="4043247"/>
            <a:ext cx="1761436" cy="2260219"/>
          </a:xfrm>
          <a:prstGeom prst="rect">
            <a:avLst/>
          </a:prstGeom>
          <a:solidFill>
            <a:srgbClr val="F2F2F2">
              <a:alpha val="50980"/>
            </a:srgbClr>
          </a:solid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34" name="矩形 33"/>
          <p:cNvSpPr/>
          <p:nvPr/>
        </p:nvSpPr>
        <p:spPr>
          <a:xfrm>
            <a:off x="3013747" y="3892566"/>
            <a:ext cx="1761436" cy="2260219"/>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35" name="矩形 34"/>
          <p:cNvSpPr/>
          <p:nvPr/>
        </p:nvSpPr>
        <p:spPr>
          <a:xfrm>
            <a:off x="4862205" y="3741885"/>
            <a:ext cx="1761436" cy="2260219"/>
          </a:xfrm>
          <a:prstGeom prst="rect">
            <a:avLst/>
          </a:prstGeom>
          <a:solidFill>
            <a:srgbClr val="F2F2F2">
              <a:alpha val="50980"/>
            </a:srgbClr>
          </a:solid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36" name="矩形 35"/>
          <p:cNvSpPr/>
          <p:nvPr/>
        </p:nvSpPr>
        <p:spPr>
          <a:xfrm>
            <a:off x="6710662" y="3561068"/>
            <a:ext cx="1761436" cy="2260219"/>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37" name="矩形 36"/>
          <p:cNvSpPr/>
          <p:nvPr/>
        </p:nvSpPr>
        <p:spPr>
          <a:xfrm>
            <a:off x="8632749" y="3214501"/>
            <a:ext cx="1761436" cy="2260219"/>
          </a:xfrm>
          <a:prstGeom prst="rect">
            <a:avLst/>
          </a:prstGeom>
          <a:solidFill>
            <a:srgbClr val="F2F2F2">
              <a:alpha val="50980"/>
            </a:srgbClr>
          </a:solid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38" name="TextBox 37"/>
          <p:cNvSpPr txBox="1"/>
          <p:nvPr/>
        </p:nvSpPr>
        <p:spPr>
          <a:xfrm>
            <a:off x="1607311" y="6228126"/>
            <a:ext cx="1064915" cy="423700"/>
          </a:xfrm>
          <a:prstGeom prst="rect">
            <a:avLst/>
          </a:prstGeom>
          <a:noFill/>
        </p:spPr>
        <p:txBody>
          <a:bodyPr wrap="square" lIns="114803" tIns="57401" rIns="114803" bIns="57401" rtlCol="0">
            <a:spAutoFit/>
          </a:bodyPr>
          <a:lstStyle/>
          <a:p>
            <a:r>
              <a:rPr lang="en-US" altLang="zh-CN" sz="2000" dirty="0" smtClean="0"/>
              <a:t>2013</a:t>
            </a:r>
            <a:endParaRPr lang="zh-CN" altLang="en-US" sz="2000" dirty="0"/>
          </a:p>
        </p:txBody>
      </p:sp>
      <p:sp>
        <p:nvSpPr>
          <p:cNvPr id="39" name="TextBox 38"/>
          <p:cNvSpPr txBox="1"/>
          <p:nvPr/>
        </p:nvSpPr>
        <p:spPr>
          <a:xfrm>
            <a:off x="3415486" y="5871077"/>
            <a:ext cx="983081" cy="423700"/>
          </a:xfrm>
          <a:prstGeom prst="rect">
            <a:avLst/>
          </a:prstGeom>
          <a:noFill/>
        </p:spPr>
        <p:txBody>
          <a:bodyPr wrap="square" lIns="114803" tIns="57401" rIns="114803" bIns="57401" rtlCol="0">
            <a:spAutoFit/>
          </a:bodyPr>
          <a:lstStyle/>
          <a:p>
            <a:r>
              <a:rPr lang="en-US" altLang="zh-CN" sz="2000" dirty="0" smtClean="0"/>
              <a:t>2014  </a:t>
            </a:r>
            <a:endParaRPr lang="zh-CN" altLang="en-US" sz="2000" dirty="0"/>
          </a:p>
        </p:txBody>
      </p:sp>
      <p:sp>
        <p:nvSpPr>
          <p:cNvPr id="40" name="TextBox 39"/>
          <p:cNvSpPr txBox="1"/>
          <p:nvPr/>
        </p:nvSpPr>
        <p:spPr>
          <a:xfrm>
            <a:off x="5324319" y="5700741"/>
            <a:ext cx="1567214" cy="423700"/>
          </a:xfrm>
          <a:prstGeom prst="rect">
            <a:avLst/>
          </a:prstGeom>
          <a:noFill/>
        </p:spPr>
        <p:txBody>
          <a:bodyPr wrap="square" lIns="114803" tIns="57401" rIns="114803" bIns="57401" rtlCol="0">
            <a:spAutoFit/>
          </a:bodyPr>
          <a:lstStyle/>
          <a:p>
            <a:r>
              <a:rPr lang="en-US" altLang="zh-CN" sz="2000" dirty="0" smtClean="0"/>
              <a:t>2015</a:t>
            </a:r>
            <a:endParaRPr lang="zh-CN" altLang="en-US" sz="2000" dirty="0"/>
          </a:p>
        </p:txBody>
      </p:sp>
      <p:sp>
        <p:nvSpPr>
          <p:cNvPr id="41" name="TextBox 40"/>
          <p:cNvSpPr txBox="1"/>
          <p:nvPr/>
        </p:nvSpPr>
        <p:spPr>
          <a:xfrm>
            <a:off x="7333512" y="5268352"/>
            <a:ext cx="1078698" cy="423700"/>
          </a:xfrm>
          <a:prstGeom prst="rect">
            <a:avLst/>
          </a:prstGeom>
          <a:noFill/>
        </p:spPr>
        <p:txBody>
          <a:bodyPr wrap="square" lIns="114803" tIns="57401" rIns="114803" bIns="57401" rtlCol="0">
            <a:spAutoFit/>
          </a:bodyPr>
          <a:lstStyle/>
          <a:p>
            <a:r>
              <a:rPr lang="en-US" altLang="zh-CN" sz="2000" dirty="0" smtClean="0"/>
              <a:t>2016</a:t>
            </a:r>
            <a:endParaRPr lang="zh-CN" altLang="en-US" sz="2000" dirty="0"/>
          </a:p>
        </p:txBody>
      </p:sp>
      <p:sp>
        <p:nvSpPr>
          <p:cNvPr id="42" name="TextBox 41"/>
          <p:cNvSpPr txBox="1"/>
          <p:nvPr/>
        </p:nvSpPr>
        <p:spPr>
          <a:xfrm>
            <a:off x="9041327" y="5117670"/>
            <a:ext cx="1205516" cy="423700"/>
          </a:xfrm>
          <a:prstGeom prst="rect">
            <a:avLst/>
          </a:prstGeom>
          <a:noFill/>
        </p:spPr>
        <p:txBody>
          <a:bodyPr wrap="square" lIns="114803" tIns="57401" rIns="114803" bIns="57401" rtlCol="0">
            <a:spAutoFit/>
          </a:bodyPr>
          <a:lstStyle/>
          <a:p>
            <a:r>
              <a:rPr lang="en-US" altLang="zh-CN" sz="2000" dirty="0" smtClean="0"/>
              <a:t>2017</a:t>
            </a:r>
            <a:endParaRPr lang="zh-CN" altLang="en-US" sz="2000" dirty="0"/>
          </a:p>
        </p:txBody>
      </p:sp>
      <p:sp>
        <p:nvSpPr>
          <p:cNvPr id="43" name="矩形 42"/>
          <p:cNvSpPr/>
          <p:nvPr/>
        </p:nvSpPr>
        <p:spPr>
          <a:xfrm>
            <a:off x="10534829" y="2988479"/>
            <a:ext cx="1761436" cy="2260219"/>
          </a:xfrm>
          <a:prstGeom prst="rect">
            <a:avLst/>
          </a:prstGeom>
          <a:solidFill>
            <a:srgbClr val="FF0000">
              <a:alpha val="12941"/>
            </a:srgbClr>
          </a:solid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44" name="TextBox 43"/>
          <p:cNvSpPr txBox="1"/>
          <p:nvPr/>
        </p:nvSpPr>
        <p:spPr>
          <a:xfrm>
            <a:off x="10950061" y="4947335"/>
            <a:ext cx="1205516" cy="423700"/>
          </a:xfrm>
          <a:prstGeom prst="rect">
            <a:avLst/>
          </a:prstGeom>
          <a:noFill/>
        </p:spPr>
        <p:txBody>
          <a:bodyPr wrap="square" lIns="114803" tIns="57401" rIns="114803" bIns="57401" rtlCol="0">
            <a:spAutoFit/>
          </a:bodyPr>
          <a:lstStyle/>
          <a:p>
            <a:r>
              <a:rPr lang="en-US" altLang="zh-CN" sz="2000" dirty="0" smtClean="0"/>
              <a:t>2018</a:t>
            </a:r>
            <a:endParaRPr lang="zh-CN" altLang="en-US" sz="2000" dirty="0"/>
          </a:p>
        </p:txBody>
      </p:sp>
      <p:sp>
        <p:nvSpPr>
          <p:cNvPr id="45" name="TextBox 44"/>
          <p:cNvSpPr txBox="1"/>
          <p:nvPr/>
        </p:nvSpPr>
        <p:spPr>
          <a:xfrm>
            <a:off x="10849602" y="3741885"/>
            <a:ext cx="924346" cy="392922"/>
          </a:xfrm>
          <a:prstGeom prst="rect">
            <a:avLst/>
          </a:prstGeom>
          <a:noFill/>
        </p:spPr>
        <p:txBody>
          <a:bodyPr wrap="none" lIns="114803" tIns="57401" rIns="114803" bIns="57401" rtlCol="0">
            <a:spAutoFit/>
          </a:bodyPr>
          <a:lstStyle/>
          <a:p>
            <a:r>
              <a:rPr lang="zh-CN" altLang="en-US" dirty="0" smtClean="0">
                <a:solidFill>
                  <a:schemeClr val="accent2"/>
                </a:solidFill>
                <a:latin typeface="微软雅黑" panose="020B0503020204020204" pitchFamily="34" charset="-122"/>
                <a:ea typeface="微软雅黑" panose="020B0503020204020204" pitchFamily="34" charset="-122"/>
              </a:rPr>
              <a:t>预测值</a:t>
            </a: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46" name="矩形 45"/>
          <p:cNvSpPr/>
          <p:nvPr/>
        </p:nvSpPr>
        <p:spPr>
          <a:xfrm>
            <a:off x="65067" y="6449568"/>
            <a:ext cx="12457001" cy="946920"/>
          </a:xfrm>
          <a:prstGeom prst="rect">
            <a:avLst/>
          </a:prstGeom>
        </p:spPr>
        <p:txBody>
          <a:bodyPr wrap="square" lIns="114803" tIns="57401" rIns="114803" bIns="57401">
            <a:spAutoFit/>
          </a:bodyPr>
          <a:lstStyle/>
          <a:p>
            <a:pPr marL="454660" indent="-454660">
              <a:lnSpc>
                <a:spcPct val="150000"/>
              </a:lnSpc>
            </a:pPr>
            <a:r>
              <a:rPr lang="zh-CN" altLang="en-US" b="1" dirty="0" smtClean="0">
                <a:latin typeface="微软雅黑" panose="020B0503020204020204" pitchFamily="34" charset="-122"/>
                <a:ea typeface="微软雅黑" panose="020B0503020204020204" pitchFamily="34" charset="-122"/>
              </a:rPr>
              <a:t>注</a:t>
            </a:r>
            <a:r>
              <a:rPr lang="zh-CN" altLang="en-US" dirty="0" smtClean="0">
                <a:latin typeface="微软雅黑" panose="020B0503020204020204" pitchFamily="34" charset="-122"/>
                <a:ea typeface="微软雅黑" panose="020B0503020204020204" pitchFamily="34" charset="-122"/>
              </a:rPr>
              <a:t>：预测以历史数据为依据，未考虑</a:t>
            </a:r>
            <a:r>
              <a:rPr lang="en-US" altLang="zh-CN" dirty="0" smtClean="0">
                <a:latin typeface="微软雅黑" panose="020B0503020204020204" pitchFamily="34" charset="-122"/>
                <a:ea typeface="微软雅黑" panose="020B0503020204020204" pitchFamily="34" charset="-122"/>
              </a:rPr>
              <a:t>5G</a:t>
            </a:r>
            <a:r>
              <a:rPr lang="zh-CN" altLang="en-US" dirty="0" smtClean="0">
                <a:latin typeface="微软雅黑" panose="020B0503020204020204" pitchFamily="34" charset="-122"/>
                <a:ea typeface="微软雅黑" panose="020B0503020204020204" pitchFamily="34" charset="-122"/>
              </a:rPr>
              <a:t>商用、宏观经济等突发事件的影响，如计算此因素对</a:t>
            </a:r>
            <a:r>
              <a:rPr lang="en-US" altLang="zh-CN" dirty="0" smtClean="0">
                <a:latin typeface="微软雅黑" panose="020B0503020204020204" pitchFamily="34" charset="-122"/>
                <a:ea typeface="微软雅黑" panose="020B0503020204020204" pitchFamily="34" charset="-122"/>
              </a:rPr>
              <a:t>KPI</a:t>
            </a:r>
            <a:r>
              <a:rPr lang="zh-CN" altLang="en-US" dirty="0" smtClean="0">
                <a:latin typeface="微软雅黑" panose="020B0503020204020204" pitchFamily="34" charset="-122"/>
                <a:ea typeface="微软雅黑" panose="020B0503020204020204" pitchFamily="34" charset="-122"/>
              </a:rPr>
              <a:t>的影响，可采用因素分解等模型；预测精度采用</a:t>
            </a:r>
            <a:r>
              <a:rPr lang="en-US" altLang="zh-CN" dirty="0" smtClean="0">
                <a:latin typeface="微软雅黑" panose="020B0503020204020204" pitchFamily="34" charset="-122"/>
                <a:ea typeface="微软雅黑" panose="020B0503020204020204" pitchFamily="34" charset="-122"/>
              </a:rPr>
              <a:t>1-mean(abs((P</a:t>
            </a:r>
            <a:r>
              <a:rPr lang="en-US" altLang="zh-CN" baseline="-25000" dirty="0" smtClean="0">
                <a:latin typeface="微软雅黑" panose="020B0503020204020204" pitchFamily="34" charset="-122"/>
                <a:ea typeface="微软雅黑" panose="020B0503020204020204" pitchFamily="34" charset="-122"/>
              </a:rPr>
              <a:t>i</a:t>
            </a:r>
            <a:r>
              <a:rPr lang="en-US" altLang="zh-CN" dirty="0" smtClean="0">
                <a:latin typeface="微软雅黑" panose="020B0503020204020204" pitchFamily="34" charset="-122"/>
                <a:ea typeface="微软雅黑" panose="020B0503020204020204" pitchFamily="34" charset="-122"/>
              </a:rPr>
              <a:t>-H</a:t>
            </a:r>
            <a:r>
              <a:rPr lang="en-US" altLang="zh-CN" baseline="-25000" dirty="0" smtClean="0">
                <a:latin typeface="微软雅黑" panose="020B0503020204020204" pitchFamily="34" charset="-122"/>
                <a:ea typeface="微软雅黑" panose="020B0503020204020204" pitchFamily="34" charset="-122"/>
              </a:rPr>
              <a:t>i</a:t>
            </a:r>
            <a:r>
              <a:rPr lang="en-US" altLang="zh-CN" dirty="0" smtClean="0">
                <a:latin typeface="微软雅黑" panose="020B0503020204020204" pitchFamily="34" charset="-122"/>
                <a:ea typeface="微软雅黑" panose="020B0503020204020204" pitchFamily="34" charset="-122"/>
              </a:rPr>
              <a:t>)/H</a:t>
            </a:r>
            <a:r>
              <a:rPr lang="en-US" altLang="zh-CN" baseline="-25000" dirty="0" smtClean="0">
                <a:latin typeface="微软雅黑" panose="020B0503020204020204" pitchFamily="34" charset="-122"/>
                <a:ea typeface="微软雅黑" panose="020B0503020204020204" pitchFamily="34" charset="-122"/>
              </a:rPr>
              <a:t>i</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衡量。</a:t>
            </a:r>
            <a:endParaRPr lang="zh-CN" altLang="en-US" dirty="0"/>
          </a:p>
        </p:txBody>
      </p:sp>
      <p:sp>
        <p:nvSpPr>
          <p:cNvPr id="47" name="矩形 46"/>
          <p:cNvSpPr/>
          <p:nvPr/>
        </p:nvSpPr>
        <p:spPr>
          <a:xfrm>
            <a:off x="3415584" y="2837307"/>
            <a:ext cx="3362513" cy="946920"/>
          </a:xfrm>
          <a:prstGeom prst="rect">
            <a:avLst/>
          </a:prstGeom>
        </p:spPr>
        <p:txBody>
          <a:bodyPr wrap="none" lIns="114803" tIns="57401" rIns="114803" bIns="57401">
            <a:spAutoFit/>
          </a:bodyPr>
          <a:lstStyle/>
          <a:p>
            <a:pPr>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营运收入预测精度 </a:t>
            </a:r>
            <a:r>
              <a:rPr lang="en-US" altLang="zh-CN" dirty="0" smtClean="0">
                <a:latin typeface="微软雅黑" panose="020B0503020204020204" pitchFamily="34" charset="-122"/>
                <a:ea typeface="微软雅黑" panose="020B0503020204020204" pitchFamily="34" charset="-122"/>
              </a:rPr>
              <a:t>= </a:t>
            </a:r>
            <a:r>
              <a:rPr lang="en-US" altLang="zh-CN" b="1" dirty="0" smtClean="0">
                <a:solidFill>
                  <a:schemeClr val="accent1"/>
                </a:solidFill>
                <a:latin typeface="Georgia" panose="02040502050405020303" pitchFamily="18" charset="0"/>
                <a:ea typeface="微软雅黑" panose="020B0503020204020204" pitchFamily="34" charset="-122"/>
              </a:rPr>
              <a:t>97.59%</a:t>
            </a:r>
            <a:endParaRPr lang="en-US" altLang="zh-CN" b="1" dirty="0" smtClean="0">
              <a:solidFill>
                <a:schemeClr val="accent1"/>
              </a:solidFill>
              <a:latin typeface="Georgia" panose="02040502050405020303" pitchFamily="18" charset="0"/>
              <a:ea typeface="微软雅黑" panose="020B0503020204020204" pitchFamily="34" charset="-122"/>
            </a:endParaRPr>
          </a:p>
          <a:p>
            <a:pPr>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营运支出预测精度 </a:t>
            </a:r>
            <a:r>
              <a:rPr lang="en-US" altLang="zh-CN" dirty="0" smtClean="0">
                <a:latin typeface="微软雅黑" panose="020B0503020204020204" pitchFamily="34" charset="-122"/>
                <a:ea typeface="微软雅黑" panose="020B0503020204020204" pitchFamily="34" charset="-122"/>
              </a:rPr>
              <a:t>= </a:t>
            </a:r>
            <a:r>
              <a:rPr lang="en-US" altLang="zh-CN" b="1" dirty="0" smtClean="0">
                <a:solidFill>
                  <a:schemeClr val="accent2"/>
                </a:solidFill>
                <a:latin typeface="Georgia" panose="02040502050405020303" pitchFamily="18" charset="0"/>
                <a:ea typeface="微软雅黑" panose="020B0503020204020204" pitchFamily="34" charset="-122"/>
              </a:rPr>
              <a:t>98.88%</a:t>
            </a:r>
            <a:endParaRPr lang="zh-CN" altLang="en-US" b="1" dirty="0">
              <a:solidFill>
                <a:schemeClr val="accent2"/>
              </a:solidFill>
              <a:latin typeface="Georgia" panose="02040502050405020303" pitchFamily="18" charset="0"/>
            </a:endParaRPr>
          </a:p>
        </p:txBody>
      </p:sp>
      <p:sp>
        <p:nvSpPr>
          <p:cNvPr id="48" name="TextBox 47"/>
          <p:cNvSpPr txBox="1"/>
          <p:nvPr/>
        </p:nvSpPr>
        <p:spPr>
          <a:xfrm>
            <a:off x="4219262" y="6145747"/>
            <a:ext cx="3566094" cy="423700"/>
          </a:xfrm>
          <a:prstGeom prst="rect">
            <a:avLst/>
          </a:prstGeom>
          <a:noFill/>
        </p:spPr>
        <p:txBody>
          <a:bodyPr wrap="none" lIns="114803" tIns="57401" rIns="114803" bIns="57401" rtlCol="0">
            <a:spAutoFit/>
          </a:bodyPr>
          <a:lstStyle/>
          <a:p>
            <a:r>
              <a:rPr lang="zh-CN" altLang="en-US" sz="2000" b="1" dirty="0" smtClean="0">
                <a:latin typeface="微软雅黑" panose="020B0503020204020204" pitchFamily="34" charset="-122"/>
                <a:ea typeface="微软雅黑" panose="020B0503020204020204" pitchFamily="34" charset="-122"/>
              </a:rPr>
              <a:t>图、营运收入支出的预测结果</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ransition spd="slow" advTm="0"/>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0" y="974725"/>
            <a:ext cx="11572875" cy="515938"/>
          </a:xfrm>
        </p:spPr>
        <p:txBody>
          <a:bodyPr>
            <a:normAutofit fontScale="90000"/>
          </a:bodyPr>
          <a:lstStyle/>
          <a:p>
            <a:r>
              <a:rPr lang="zh-CN" altLang="en-US" dirty="0" smtClean="0"/>
              <a:t>深度学习的科普贴</a:t>
            </a:r>
            <a:endParaRPr lang="zh-CN" altLang="en-US" b="1" dirty="0">
              <a:latin typeface="楷体_GB2312" pitchFamily="49" charset="-122"/>
              <a:ea typeface="楷体_GB2312" pitchFamily="49" charset="-122"/>
            </a:endParaRPr>
          </a:p>
        </p:txBody>
      </p:sp>
      <p:sp>
        <p:nvSpPr>
          <p:cNvPr id="20483" name="Rectangle 3"/>
          <p:cNvSpPr>
            <a:spLocks noGrp="1" noChangeArrowheads="1"/>
          </p:cNvSpPr>
          <p:nvPr>
            <p:ph type="body" idx="4294967295"/>
          </p:nvPr>
        </p:nvSpPr>
        <p:spPr>
          <a:xfrm>
            <a:off x="0" y="1481138"/>
            <a:ext cx="11572875" cy="911225"/>
          </a:xfrm>
        </p:spPr>
        <p:txBody>
          <a:bodyPr/>
          <a:lstStyle/>
          <a:p>
            <a:r>
              <a:rPr lang="en-US" altLang="zh-CN" sz="3000" dirty="0">
                <a:latin typeface="微软雅黑" panose="020B0503020204020204" pitchFamily="34" charset="-122"/>
                <a:ea typeface="微软雅黑" panose="020B0503020204020204" pitchFamily="34" charset="-122"/>
              </a:rPr>
              <a:t>https://blog.csdn.net/qq_25424545/article/details/78867389</a:t>
            </a:r>
            <a:endParaRPr lang="zh-CN" altLang="zh-CN" sz="3000" dirty="0">
              <a:latin typeface="微软雅黑" panose="020B0503020204020204" pitchFamily="34" charset="-122"/>
              <a:ea typeface="微软雅黑" panose="020B0503020204020204" pitchFamily="34" charset="-122"/>
            </a:endParaRPr>
          </a:p>
        </p:txBody>
      </p:sp>
      <p:pic>
        <p:nvPicPr>
          <p:cNvPr id="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60823" y="2074008"/>
            <a:ext cx="9707630" cy="5158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64"/>
          <p:cNvSpPr txBox="1"/>
          <p:nvPr/>
        </p:nvSpPr>
        <p:spPr>
          <a:xfrm>
            <a:off x="3981103" y="0"/>
            <a:ext cx="395058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6.7 </a:t>
            </a:r>
            <a:r>
              <a:rPr lang="zh-CN" altLang="en-US" sz="3800" dirty="0" smtClean="0">
                <a:sym typeface="+mn-lt"/>
              </a:rPr>
              <a:t>深度学习简介</a:t>
            </a:r>
            <a:endParaRPr lang="zh-CN" altLang="en-US" sz="3800" dirty="0">
              <a:sym typeface="+mn-lt"/>
            </a:endParaRPr>
          </a:p>
        </p:txBody>
      </p:sp>
    </p:spTree>
  </p:cSld>
  <p:clrMapOvr>
    <a:masterClrMapping/>
  </p:clrMapOvr>
  <p:transition spd="slow"/>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0" y="47625"/>
            <a:ext cx="11572875" cy="515938"/>
          </a:xfrm>
        </p:spPr>
        <p:txBody>
          <a:bodyPr>
            <a:normAutofit fontScale="90000"/>
          </a:bodyPr>
          <a:lstStyle/>
          <a:p>
            <a:r>
              <a:rPr lang="zh-CN" altLang="en-US" dirty="0" smtClean="0"/>
              <a:t>深度学习的背景</a:t>
            </a:r>
            <a:endParaRPr lang="zh-CN" altLang="en-US" dirty="0"/>
          </a:p>
        </p:txBody>
      </p:sp>
      <p:sp>
        <p:nvSpPr>
          <p:cNvPr id="20483" name="Rectangle 3"/>
          <p:cNvSpPr>
            <a:spLocks noGrp="1" noChangeArrowheads="1"/>
          </p:cNvSpPr>
          <p:nvPr>
            <p:ph type="body" idx="4294967295"/>
          </p:nvPr>
        </p:nvSpPr>
        <p:spPr>
          <a:xfrm>
            <a:off x="0" y="882650"/>
            <a:ext cx="11572875" cy="4773613"/>
          </a:xfrm>
        </p:spPr>
        <p:txBody>
          <a:bodyPr/>
          <a:lstStyle/>
          <a:p>
            <a:r>
              <a:rPr lang="zh-CN" altLang="zh-CN" sz="3000" dirty="0">
                <a:latin typeface="微软雅黑" panose="020B0503020204020204" pitchFamily="34" charset="-122"/>
                <a:ea typeface="微软雅黑" panose="020B0503020204020204" pitchFamily="34" charset="-122"/>
              </a:rPr>
              <a:t>机器学习虽然发展了几十年，但还是存在很多没有良好解决的</a:t>
            </a:r>
            <a:r>
              <a:rPr lang="zh-CN" altLang="zh-CN" sz="3000" dirty="0" smtClean="0">
                <a:latin typeface="微软雅黑" panose="020B0503020204020204" pitchFamily="34" charset="-122"/>
                <a:ea typeface="微软雅黑" panose="020B0503020204020204" pitchFamily="34" charset="-122"/>
              </a:rPr>
              <a:t>问题</a:t>
            </a:r>
            <a:endParaRPr lang="zh-CN" altLang="zh-CN" sz="3000" dirty="0">
              <a:latin typeface="微软雅黑" panose="020B0503020204020204" pitchFamily="34" charset="-122"/>
              <a:ea typeface="微软雅黑" panose="020B0503020204020204" pitchFamily="34" charset="-122"/>
            </a:endParaRPr>
          </a:p>
          <a:p>
            <a:r>
              <a:rPr lang="zh-CN" altLang="zh-CN" sz="3000" dirty="0" smtClean="0">
                <a:latin typeface="微软雅黑" panose="020B0503020204020204" pitchFamily="34" charset="-122"/>
                <a:ea typeface="微软雅黑" panose="020B0503020204020204" pitchFamily="34" charset="-122"/>
              </a:rPr>
              <a:t>例如</a:t>
            </a:r>
            <a:r>
              <a:rPr lang="zh-CN" altLang="zh-CN" sz="3000" dirty="0">
                <a:latin typeface="微软雅黑" panose="020B0503020204020204" pitchFamily="34" charset="-122"/>
                <a:ea typeface="微软雅黑" panose="020B0503020204020204" pitchFamily="34" charset="-122"/>
              </a:rPr>
              <a:t>图像识别、语音识别、自然语言理解、天气预测、基因表达、内容推荐等等。</a:t>
            </a:r>
            <a:r>
              <a:rPr lang="zh-CN" altLang="zh-CN" sz="3000" dirty="0" smtClean="0">
                <a:latin typeface="微软雅黑" panose="020B0503020204020204" pitchFamily="34" charset="-122"/>
                <a:ea typeface="微软雅黑" panose="020B0503020204020204" pitchFamily="34" charset="-122"/>
              </a:rPr>
              <a:t>目前通过</a:t>
            </a:r>
            <a:r>
              <a:rPr lang="zh-CN" altLang="zh-CN" sz="3000" dirty="0">
                <a:latin typeface="微软雅黑" panose="020B0503020204020204" pitchFamily="34" charset="-122"/>
                <a:ea typeface="微软雅黑" panose="020B0503020204020204" pitchFamily="34" charset="-122"/>
              </a:rPr>
              <a:t>机器学习去解决这些问题的思路都是</a:t>
            </a:r>
            <a:r>
              <a:rPr lang="zh-CN" altLang="zh-CN" sz="3000" dirty="0" smtClean="0">
                <a:latin typeface="微软雅黑" panose="020B0503020204020204" pitchFamily="34" charset="-122"/>
                <a:ea typeface="微软雅黑" panose="020B0503020204020204" pitchFamily="34" charset="-122"/>
              </a:rPr>
              <a:t>这样（</a:t>
            </a:r>
            <a:r>
              <a:rPr lang="zh-CN" altLang="zh-CN" sz="3000" dirty="0">
                <a:latin typeface="微软雅黑" panose="020B0503020204020204" pitchFamily="34" charset="-122"/>
                <a:ea typeface="微软雅黑" panose="020B0503020204020204" pitchFamily="34" charset="-122"/>
              </a:rPr>
              <a:t>以视觉感知为例子</a:t>
            </a:r>
            <a:r>
              <a:rPr lang="zh-CN" altLang="zh-CN" sz="3000" dirty="0" smtClean="0">
                <a:latin typeface="微软雅黑" panose="020B0503020204020204" pitchFamily="34" charset="-122"/>
                <a:ea typeface="微软雅黑" panose="020B0503020204020204" pitchFamily="34" charset="-122"/>
              </a:rPr>
              <a:t>）</a:t>
            </a:r>
            <a:endParaRPr lang="zh-CN" altLang="zh-CN" sz="3000" dirty="0">
              <a:latin typeface="微软雅黑" panose="020B0503020204020204" pitchFamily="34" charset="-122"/>
              <a:ea typeface="微软雅黑" panose="020B0503020204020204" pitchFamily="34" charset="-122"/>
            </a:endParaRPr>
          </a:p>
        </p:txBody>
      </p:sp>
      <p:pic>
        <p:nvPicPr>
          <p:cNvPr id="20484"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6467" y="3312571"/>
            <a:ext cx="12150844" cy="136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randombar(horizontal)">
                                      <p:cBhvr>
                                        <p:cTn id="7" dur="500"/>
                                        <p:tgtEl>
                                          <p:spTgt spid="204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randombar(horizontal)">
                                      <p:cBhvr>
                                        <p:cTn id="12"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4294967295"/>
          </p:nvPr>
        </p:nvSpPr>
        <p:spPr>
          <a:xfrm>
            <a:off x="0" y="806449"/>
            <a:ext cx="11572875" cy="4178028"/>
          </a:xfrm>
        </p:spPr>
        <p:txBody>
          <a:bodyPr>
            <a:normAutofit lnSpcReduction="10000"/>
          </a:bodyPr>
          <a:lstStyle/>
          <a:p>
            <a:pPr indent="0">
              <a:lnSpc>
                <a:spcPct val="110000"/>
              </a:lnSpc>
            </a:pPr>
            <a:r>
              <a:rPr lang="zh-CN" altLang="en-US" sz="3000" dirty="0">
                <a:latin typeface="微软雅黑" panose="020B0503020204020204" pitchFamily="34" charset="-122"/>
                <a:ea typeface="微软雅黑" panose="020B0503020204020204" pitchFamily="34" charset="-122"/>
              </a:rPr>
              <a:t>从开始的通过传感器（例如CMOS）来</a:t>
            </a:r>
            <a:r>
              <a:rPr lang="zh-CN" altLang="en-US" sz="3000" dirty="0">
                <a:solidFill>
                  <a:srgbClr val="FF0000"/>
                </a:solidFill>
                <a:latin typeface="微软雅黑" panose="020B0503020204020204" pitchFamily="34" charset="-122"/>
                <a:ea typeface="微软雅黑" panose="020B0503020204020204" pitchFamily="34" charset="-122"/>
              </a:rPr>
              <a:t>获得数据</a:t>
            </a:r>
            <a:r>
              <a:rPr lang="zh-CN" altLang="en-US" sz="3000" dirty="0">
                <a:latin typeface="微软雅黑" panose="020B0503020204020204" pitchFamily="34" charset="-122"/>
                <a:ea typeface="微软雅黑" panose="020B0503020204020204" pitchFamily="34" charset="-122"/>
              </a:rPr>
              <a:t>。然后经过</a:t>
            </a:r>
            <a:r>
              <a:rPr lang="zh-CN" altLang="en-US" sz="3000" dirty="0">
                <a:solidFill>
                  <a:srgbClr val="FF0000"/>
                </a:solidFill>
                <a:latin typeface="微软雅黑" panose="020B0503020204020204" pitchFamily="34" charset="-122"/>
                <a:ea typeface="微软雅黑" panose="020B0503020204020204" pitchFamily="34" charset="-122"/>
              </a:rPr>
              <a:t>预处理、特征提取、特征选择</a:t>
            </a:r>
            <a:r>
              <a:rPr lang="zh-CN" altLang="en-US" sz="3000" dirty="0">
                <a:latin typeface="微软雅黑" panose="020B0503020204020204" pitchFamily="34" charset="-122"/>
                <a:ea typeface="微软雅黑" panose="020B0503020204020204" pitchFamily="34" charset="-122"/>
              </a:rPr>
              <a:t>，再到</a:t>
            </a:r>
            <a:r>
              <a:rPr lang="zh-CN" altLang="en-US" sz="3000" dirty="0">
                <a:solidFill>
                  <a:srgbClr val="FF0000"/>
                </a:solidFill>
                <a:latin typeface="微软雅黑" panose="020B0503020204020204" pitchFamily="34" charset="-122"/>
                <a:ea typeface="微软雅黑" panose="020B0503020204020204" pitchFamily="34" charset="-122"/>
              </a:rPr>
              <a:t>推理、预测或者识别</a:t>
            </a:r>
            <a:r>
              <a:rPr lang="zh-CN" altLang="en-US" sz="3000" dirty="0">
                <a:latin typeface="微软雅黑" panose="020B0503020204020204" pitchFamily="34" charset="-122"/>
                <a:ea typeface="微软雅黑" panose="020B0503020204020204" pitchFamily="34" charset="-122"/>
              </a:rPr>
              <a:t>。最后一个部分，也就是</a:t>
            </a:r>
            <a:r>
              <a:rPr lang="zh-CN" altLang="en-US" sz="3000" dirty="0">
                <a:solidFill>
                  <a:srgbClr val="FF0000"/>
                </a:solidFill>
                <a:latin typeface="微软雅黑" panose="020B0503020204020204" pitchFamily="34" charset="-122"/>
                <a:ea typeface="微软雅黑" panose="020B0503020204020204" pitchFamily="34" charset="-122"/>
              </a:rPr>
              <a:t>机器学习</a:t>
            </a:r>
            <a:r>
              <a:rPr lang="zh-CN" altLang="en-US" sz="3000" dirty="0">
                <a:latin typeface="微软雅黑" panose="020B0503020204020204" pitchFamily="34" charset="-122"/>
                <a:ea typeface="微软雅黑" panose="020B0503020204020204" pitchFamily="34" charset="-122"/>
              </a:rPr>
              <a:t>的部分，绝大部分的工作是在这方面做的，也存在很多的学术论文和研究。</a:t>
            </a:r>
            <a:endParaRPr lang="zh-CN" altLang="en-US" sz="3000" dirty="0">
              <a:latin typeface="微软雅黑" panose="020B0503020204020204" pitchFamily="34" charset="-122"/>
              <a:ea typeface="微软雅黑" panose="020B0503020204020204" pitchFamily="34" charset="-122"/>
            </a:endParaRPr>
          </a:p>
          <a:p>
            <a:pPr indent="0">
              <a:lnSpc>
                <a:spcPct val="110000"/>
              </a:lnSpc>
            </a:pPr>
            <a:r>
              <a:rPr lang="zh-CN" altLang="en-US" sz="3000" dirty="0" smtClean="0">
                <a:latin typeface="微软雅黑" panose="020B0503020204020204" pitchFamily="34" charset="-122"/>
                <a:ea typeface="微软雅黑" panose="020B0503020204020204" pitchFamily="34" charset="-122"/>
              </a:rPr>
              <a:t>而中间最重要的部分</a:t>
            </a:r>
            <a:r>
              <a:rPr lang="zh-CN" altLang="en-US" sz="3000" dirty="0">
                <a:latin typeface="微软雅黑" panose="020B0503020204020204" pitchFamily="34" charset="-122"/>
                <a:ea typeface="微软雅黑" panose="020B0503020204020204" pitchFamily="34" charset="-122"/>
              </a:rPr>
              <a:t>，概括起来就是</a:t>
            </a:r>
            <a:r>
              <a:rPr lang="zh-CN" altLang="en-US" sz="3000" dirty="0">
                <a:solidFill>
                  <a:srgbClr val="FF0000"/>
                </a:solidFill>
                <a:latin typeface="微软雅黑" panose="020B0503020204020204" pitchFamily="34" charset="-122"/>
                <a:ea typeface="微软雅黑" panose="020B0503020204020204" pitchFamily="34" charset="-122"/>
              </a:rPr>
              <a:t>特征表达</a:t>
            </a:r>
            <a:r>
              <a:rPr lang="zh-CN" altLang="en-US" sz="3000" dirty="0">
                <a:latin typeface="微软雅黑" panose="020B0503020204020204" pitchFamily="34" charset="-122"/>
                <a:ea typeface="微软雅黑" panose="020B0503020204020204" pitchFamily="34" charset="-122"/>
              </a:rPr>
              <a:t>。良好的特征表达，对最终算法的准确性起了非常关键的作用，而且系统主要的计算和测试工作都耗在这一大部分。但是这块实际中一般都是人工完成的，即靠人工提取特征。</a:t>
            </a:r>
            <a:endParaRPr lang="zh-CN" altLang="en-US" sz="3000" dirty="0">
              <a:latin typeface="微软雅黑" panose="020B0503020204020204" pitchFamily="34" charset="-122"/>
              <a:ea typeface="微软雅黑" panose="020B0503020204020204" pitchFamily="34" charset="-122"/>
            </a:endParaRPr>
          </a:p>
        </p:txBody>
      </p:sp>
      <p:sp>
        <p:nvSpPr>
          <p:cNvPr id="6" name="Rectangle 2"/>
          <p:cNvSpPr>
            <a:spLocks noGrp="1" noChangeArrowheads="1"/>
          </p:cNvSpPr>
          <p:nvPr>
            <p:ph type="title" idx="4294967295"/>
          </p:nvPr>
        </p:nvSpPr>
        <p:spPr>
          <a:xfrm>
            <a:off x="0" y="47625"/>
            <a:ext cx="11572875" cy="515938"/>
          </a:xfrm>
        </p:spPr>
        <p:txBody>
          <a:bodyPr>
            <a:normAutofit fontScale="90000"/>
          </a:bodyPr>
          <a:lstStyle/>
          <a:p>
            <a:r>
              <a:rPr lang="zh-CN" altLang="en-US" dirty="0" smtClean="0"/>
              <a:t>深度学习的背景</a:t>
            </a:r>
            <a:endParaRPr lang="zh-CN" altLang="en-US" dirty="0"/>
          </a:p>
        </p:txBody>
      </p:sp>
      <p:pic>
        <p:nvPicPr>
          <p:cNvPr id="21508"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60823" y="5272509"/>
            <a:ext cx="9631059" cy="178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randombar(horizontal)">
                                      <p:cBhvr>
                                        <p:cTn id="7" dur="500"/>
                                        <p:tgtEl>
                                          <p:spTgt spid="2150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randombar(horizontal)">
                                      <p:cBhvr>
                                        <p:cTn id="12" dur="500"/>
                                        <p:tgtEl>
                                          <p:spTgt spid="21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1272797"/>
            <a:ext cx="11787188" cy="405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anose="05000000000000000000" pitchFamily="2" charset="2"/>
              <a:buChar char="p"/>
              <a:defRPr/>
            </a:pPr>
            <a:r>
              <a:rPr lang="zh-CN" altLang="en-US" sz="3200" dirty="0">
                <a:latin typeface="微软雅黑" panose="020B0503020204020204" pitchFamily="34" charset="-122"/>
                <a:ea typeface="微软雅黑" panose="020B0503020204020204" pitchFamily="34" charset="-122"/>
              </a:rPr>
              <a:t>从</a:t>
            </a:r>
            <a:r>
              <a:rPr lang="en-US" altLang="zh-CN" sz="3200" dirty="0">
                <a:latin typeface="微软雅黑" panose="020B0503020204020204" pitchFamily="34" charset="-122"/>
                <a:ea typeface="微软雅黑" panose="020B0503020204020204" pitchFamily="34" charset="-122"/>
              </a:rPr>
              <a:t>20</a:t>
            </a:r>
            <a:r>
              <a:rPr lang="zh-CN" altLang="en-US" sz="3200" dirty="0">
                <a:latin typeface="微软雅黑" panose="020B0503020204020204" pitchFamily="34" charset="-122"/>
                <a:ea typeface="微软雅黑" panose="020B0503020204020204" pitchFamily="34" charset="-122"/>
              </a:rPr>
              <a:t>世纪</a:t>
            </a:r>
            <a:r>
              <a:rPr lang="en-US" altLang="zh-CN" sz="3200" dirty="0">
                <a:latin typeface="微软雅黑" panose="020B0503020204020204" pitchFamily="34" charset="-122"/>
                <a:ea typeface="微软雅黑" panose="020B0503020204020204" pitchFamily="34" charset="-122"/>
              </a:rPr>
              <a:t>70</a:t>
            </a:r>
            <a:r>
              <a:rPr lang="zh-CN" altLang="en-US" sz="3200" dirty="0">
                <a:latin typeface="微软雅黑" panose="020B0503020204020204" pitchFamily="34" charset="-122"/>
                <a:ea typeface="微软雅黑" panose="020B0503020204020204" pitchFamily="34" charset="-122"/>
              </a:rPr>
              <a:t>年代中叶至</a:t>
            </a:r>
            <a:r>
              <a:rPr lang="en-US" altLang="zh-CN" sz="3200" dirty="0">
                <a:latin typeface="微软雅黑" panose="020B0503020204020204" pitchFamily="34" charset="-122"/>
                <a:ea typeface="微软雅黑" panose="020B0503020204020204" pitchFamily="34" charset="-122"/>
              </a:rPr>
              <a:t>80</a:t>
            </a:r>
            <a:r>
              <a:rPr lang="zh-CN" altLang="en-US" sz="3200" dirty="0">
                <a:latin typeface="微软雅黑" panose="020B0503020204020204" pitchFamily="34" charset="-122"/>
                <a:ea typeface="微软雅黑" panose="020B0503020204020204" pitchFamily="34" charset="-122"/>
              </a:rPr>
              <a:t>年代中叶，称为</a:t>
            </a:r>
            <a:r>
              <a:rPr lang="zh-CN" altLang="en-US" sz="3200" dirty="0">
                <a:solidFill>
                  <a:srgbClr val="FF0000"/>
                </a:solidFill>
                <a:latin typeface="微软雅黑" panose="020B0503020204020204" pitchFamily="34" charset="-122"/>
                <a:ea typeface="微软雅黑" panose="020B0503020204020204" pitchFamily="34" charset="-122"/>
              </a:rPr>
              <a:t>复兴时期</a:t>
            </a:r>
            <a:r>
              <a:rPr lang="zh-CN" altLang="en-US" sz="3200" dirty="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a:p>
            <a:pPr marL="1097280" lvl="1" indent="-457200" eaLnBrk="1" hangingPunct="1">
              <a:buFont typeface="Wingdings" panose="05000000000000000000" pitchFamily="2" charset="2"/>
              <a:buChar char="n"/>
              <a:defRPr/>
            </a:pPr>
            <a:r>
              <a:rPr lang="zh-CN" altLang="en-US" sz="2800" dirty="0">
                <a:latin typeface="微软雅黑" panose="020B0503020204020204" pitchFamily="34" charset="-122"/>
                <a:ea typeface="微软雅黑" panose="020B0503020204020204" pitchFamily="34" charset="-122"/>
              </a:rPr>
              <a:t>在这个时期，人们从学习单个概念扩展到学习多个概念，探索不同的学习策略和各种学习方法</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1097280" lvl="1" indent="-457200" eaLnBrk="1" hangingPunct="1">
              <a:buFont typeface="Wingdings" panose="05000000000000000000" pitchFamily="2" charset="2"/>
              <a:buChar char="n"/>
              <a:defRPr/>
            </a:pPr>
            <a:r>
              <a:rPr lang="zh-CN" altLang="en-US" sz="2800" dirty="0" smtClean="0">
                <a:latin typeface="微软雅黑" panose="020B0503020204020204" pitchFamily="34" charset="-122"/>
                <a:ea typeface="微软雅黑" panose="020B0503020204020204" pitchFamily="34" charset="-122"/>
              </a:rPr>
              <a:t>本</a:t>
            </a:r>
            <a:r>
              <a:rPr lang="zh-CN" altLang="en-US" sz="2800" dirty="0">
                <a:latin typeface="微软雅黑" panose="020B0503020204020204" pitchFamily="34" charset="-122"/>
                <a:ea typeface="微软雅黑" panose="020B0503020204020204" pitchFamily="34" charset="-122"/>
              </a:rPr>
              <a:t>阶段开始把学习系统与</a:t>
            </a:r>
            <a:r>
              <a:rPr lang="zh-CN" altLang="en-US" sz="2800" dirty="0" smtClean="0">
                <a:latin typeface="微软雅黑" panose="020B0503020204020204" pitchFamily="34" charset="-122"/>
                <a:ea typeface="微软雅黑" panose="020B0503020204020204" pitchFamily="34" charset="-122"/>
              </a:rPr>
              <a:t>各种现实应用</a:t>
            </a:r>
            <a:r>
              <a:rPr lang="zh-CN" altLang="en-US" sz="2800" dirty="0">
                <a:latin typeface="微软雅黑" panose="020B0503020204020204" pitchFamily="34" charset="-122"/>
                <a:ea typeface="微软雅黑" panose="020B0503020204020204" pitchFamily="34" charset="-122"/>
              </a:rPr>
              <a:t>结合起来，促进了机器学习的发展。</a:t>
            </a:r>
            <a:endParaRPr lang="zh-CN" altLang="en-US" sz="2800" dirty="0">
              <a:latin typeface="微软雅黑" panose="020B0503020204020204" pitchFamily="34" charset="-122"/>
              <a:ea typeface="微软雅黑" panose="020B0503020204020204" pitchFamily="34" charset="-122"/>
            </a:endParaRPr>
          </a:p>
          <a:p>
            <a:pPr marL="1097280" lvl="1" indent="-457200" eaLnBrk="1" hangingPunct="1">
              <a:buFont typeface="Wingdings" panose="05000000000000000000" pitchFamily="2" charset="2"/>
              <a:buChar char="n"/>
              <a:defRPr/>
            </a:pPr>
            <a:r>
              <a:rPr lang="en-US" altLang="zh-CN" sz="2800" dirty="0" smtClean="0">
                <a:latin typeface="微软雅黑" panose="020B0503020204020204" pitchFamily="34" charset="-122"/>
                <a:ea typeface="微软雅黑" panose="020B0503020204020204" pitchFamily="34" charset="-122"/>
              </a:rPr>
              <a:t>1980</a:t>
            </a:r>
            <a:r>
              <a:rPr lang="zh-CN" altLang="en-US" sz="2800" dirty="0">
                <a:latin typeface="微软雅黑" panose="020B0503020204020204" pitchFamily="34" charset="-122"/>
                <a:ea typeface="微软雅黑" panose="020B0503020204020204" pitchFamily="34" charset="-122"/>
              </a:rPr>
              <a:t>年，在</a:t>
            </a:r>
            <a:r>
              <a:rPr lang="en-US" altLang="zh-CN" sz="2800" dirty="0">
                <a:latin typeface="微软雅黑" panose="020B0503020204020204" pitchFamily="34" charset="-122"/>
                <a:ea typeface="微软雅黑" panose="020B0503020204020204" pitchFamily="34" charset="-122"/>
              </a:rPr>
              <a:t>CMU</a:t>
            </a:r>
            <a:r>
              <a:rPr lang="zh-CN" altLang="en-US" sz="2800" dirty="0">
                <a:latin typeface="微软雅黑" panose="020B0503020204020204" pitchFamily="34" charset="-122"/>
                <a:ea typeface="微软雅黑" panose="020B0503020204020204" pitchFamily="34" charset="-122"/>
              </a:rPr>
              <a:t>召开了第一届机器学习国际</a:t>
            </a:r>
            <a:r>
              <a:rPr lang="zh-CN" altLang="en-US" sz="2800" dirty="0" smtClean="0">
                <a:latin typeface="微软雅黑" panose="020B0503020204020204" pitchFamily="34" charset="-122"/>
                <a:ea typeface="微软雅黑" panose="020B0503020204020204" pitchFamily="34" charset="-122"/>
              </a:rPr>
              <a:t>研讨会</a:t>
            </a:r>
            <a:r>
              <a:rPr lang="zh-CN" altLang="en-US" sz="2800" dirty="0">
                <a:latin typeface="微软雅黑" panose="020B0503020204020204" pitchFamily="34" charset="-122"/>
                <a:ea typeface="微软雅黑" panose="020B0503020204020204" pitchFamily="34" charset="-122"/>
              </a:rPr>
              <a:t>，</a:t>
            </a:r>
            <a:r>
              <a:rPr lang="zh-CN" altLang="zh-CN" sz="2800" dirty="0">
                <a:latin typeface="微软雅黑" panose="020B0503020204020204" pitchFamily="34" charset="-122"/>
                <a:ea typeface="微软雅黑" panose="020B0503020204020204" pitchFamily="34" charset="-122"/>
              </a:rPr>
              <a:t>标志着机器学习在全世界范围内的全面兴起。</a:t>
            </a:r>
            <a:endParaRPr lang="zh-CN" altLang="en-US" sz="2800" dirty="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en-US" altLang="zh-CN" sz="2800" dirty="0">
                <a:latin typeface="微软雅黑" panose="020B0503020204020204" pitchFamily="34" charset="-122"/>
                <a:ea typeface="微软雅黑" panose="020B0503020204020204" pitchFamily="34" charset="-122"/>
              </a:rPr>
              <a:t>20</a:t>
            </a:r>
            <a:r>
              <a:rPr lang="zh-CN" altLang="zh-CN" sz="2800" dirty="0">
                <a:latin typeface="微软雅黑" panose="020B0503020204020204" pitchFamily="34" charset="-122"/>
                <a:ea typeface="微软雅黑" panose="020B0503020204020204" pitchFamily="34" charset="-122"/>
              </a:rPr>
              <a:t>世纪</a:t>
            </a:r>
            <a:r>
              <a:rPr lang="en-US" altLang="zh-CN" sz="2800" dirty="0">
                <a:latin typeface="微软雅黑" panose="020B0503020204020204" pitchFamily="34" charset="-122"/>
                <a:ea typeface="微软雅黑" panose="020B0503020204020204" pitchFamily="34" charset="-122"/>
              </a:rPr>
              <a:t>70</a:t>
            </a:r>
            <a:r>
              <a:rPr lang="zh-CN" altLang="zh-CN" sz="2800" dirty="0">
                <a:latin typeface="微软雅黑" panose="020B0503020204020204" pitchFamily="34" charset="-122"/>
                <a:ea typeface="微软雅黑" panose="020B0503020204020204" pitchFamily="34" charset="-122"/>
              </a:rPr>
              <a:t>年代末，中国科学院自动化研究所进行了质谱分析和模式文法推断研究，表明我国的机器学习研究得到恢复。</a:t>
            </a:r>
            <a:endParaRPr lang="zh-CN" altLang="en-US" sz="28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5959150"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6.1.2  </a:t>
            </a:r>
            <a:r>
              <a:rPr lang="zh-CN" altLang="en-US" sz="3800" dirty="0" smtClean="0">
                <a:sym typeface="+mn-lt"/>
              </a:rPr>
              <a:t>机器学习的发展历程</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p:cNvSpPr>
          <p:nvPr>
            <p:ph type="body" idx="4294967295"/>
          </p:nvPr>
        </p:nvSpPr>
        <p:spPr>
          <a:xfrm>
            <a:off x="0" y="2079625"/>
            <a:ext cx="11572875" cy="5545138"/>
          </a:xfrm>
        </p:spPr>
        <p:txBody>
          <a:bodyPr>
            <a:normAutofit lnSpcReduction="10000"/>
          </a:bodyPr>
          <a:lstStyle/>
          <a:p>
            <a:pPr>
              <a:lnSpc>
                <a:spcPct val="90000"/>
              </a:lnSpc>
            </a:pPr>
            <a:endParaRPr lang="zh-CN" altLang="en-US" sz="3000" b="1" dirty="0" smtClean="0">
              <a:latin typeface="Adobe Caslon Pro"/>
              <a:ea typeface="楷体" panose="02010609060101010101" pitchFamily="49" charset="-122"/>
            </a:endParaRPr>
          </a:p>
          <a:p>
            <a:pPr>
              <a:lnSpc>
                <a:spcPct val="90000"/>
              </a:lnSpc>
            </a:pPr>
            <a:endParaRPr lang="zh-CN" altLang="en-US" sz="3000" b="1" dirty="0" smtClean="0">
              <a:latin typeface="Adobe Caslon Pro"/>
              <a:ea typeface="楷体" panose="02010609060101010101" pitchFamily="49" charset="-122"/>
            </a:endParaRPr>
          </a:p>
          <a:p>
            <a:pPr>
              <a:lnSpc>
                <a:spcPct val="90000"/>
              </a:lnSpc>
            </a:pPr>
            <a:endParaRPr lang="zh-CN" altLang="en-US" sz="3000" b="1" dirty="0" smtClean="0">
              <a:latin typeface="Adobe Caslon Pro"/>
              <a:ea typeface="楷体" panose="02010609060101010101" pitchFamily="49" charset="-122"/>
            </a:endParaRPr>
          </a:p>
          <a:p>
            <a:pPr>
              <a:lnSpc>
                <a:spcPct val="90000"/>
              </a:lnSpc>
            </a:pPr>
            <a:endParaRPr lang="zh-CN" altLang="en-US" sz="3000" b="1" dirty="0" smtClean="0">
              <a:latin typeface="Adobe Caslon Pro"/>
              <a:ea typeface="楷体" panose="02010609060101010101" pitchFamily="49" charset="-122"/>
            </a:endParaRPr>
          </a:p>
          <a:p>
            <a:pPr>
              <a:lnSpc>
                <a:spcPct val="90000"/>
              </a:lnSpc>
            </a:pPr>
            <a:endParaRPr lang="zh-CN" altLang="en-US" sz="3000" b="1" dirty="0" smtClean="0">
              <a:latin typeface="Adobe Caslon Pro"/>
              <a:ea typeface="楷体" panose="02010609060101010101" pitchFamily="49" charset="-122"/>
            </a:endParaRPr>
          </a:p>
          <a:p>
            <a:pPr>
              <a:lnSpc>
                <a:spcPct val="90000"/>
              </a:lnSpc>
            </a:pPr>
            <a:endParaRPr lang="zh-CN" altLang="en-US" sz="3000" b="1" dirty="0" smtClean="0">
              <a:latin typeface="Adobe Caslon Pro"/>
              <a:ea typeface="楷体" panose="02010609060101010101" pitchFamily="49" charset="-122"/>
            </a:endParaRPr>
          </a:p>
          <a:p>
            <a:pPr>
              <a:lnSpc>
                <a:spcPct val="90000"/>
              </a:lnSpc>
            </a:pPr>
            <a:endParaRPr lang="zh-CN" altLang="en-US" sz="3000" b="1" dirty="0" smtClean="0">
              <a:latin typeface="Adobe Caslon Pro"/>
              <a:ea typeface="楷体" panose="02010609060101010101" pitchFamily="49" charset="-122"/>
            </a:endParaRPr>
          </a:p>
          <a:p>
            <a:pPr>
              <a:lnSpc>
                <a:spcPct val="90000"/>
              </a:lnSpc>
            </a:pPr>
            <a:r>
              <a:rPr lang="zh-CN" altLang="en-US" sz="2600" b="1" dirty="0" smtClean="0">
                <a:latin typeface="微软雅黑" panose="020B0503020204020204" pitchFamily="34" charset="-122"/>
                <a:ea typeface="微软雅黑" panose="020B0503020204020204" pitchFamily="34" charset="-122"/>
              </a:rPr>
              <a:t>一般而言，特征越多，给出信息就越多，识别准确性会得到提升；</a:t>
            </a:r>
            <a:endParaRPr lang="zh-CN" altLang="en-US" sz="2600" b="1" dirty="0" smtClean="0">
              <a:latin typeface="微软雅黑" panose="020B0503020204020204" pitchFamily="34" charset="-122"/>
              <a:ea typeface="微软雅黑" panose="020B0503020204020204" pitchFamily="34" charset="-122"/>
            </a:endParaRPr>
          </a:p>
          <a:p>
            <a:pPr>
              <a:lnSpc>
                <a:spcPct val="90000"/>
              </a:lnSpc>
            </a:pPr>
            <a:r>
              <a:rPr lang="zh-CN" altLang="en-US" sz="2600" b="1" dirty="0" smtClean="0">
                <a:latin typeface="微软雅黑" panose="020B0503020204020204" pitchFamily="34" charset="-122"/>
                <a:ea typeface="微软雅黑" panose="020B0503020204020204" pitchFamily="34" charset="-122"/>
              </a:rPr>
              <a:t>但特征多，计算复杂度增加，探索的空间大，可以用来训练的数据在每个特征上就会</a:t>
            </a:r>
            <a:r>
              <a:rPr lang="zh-CN" altLang="en-US" sz="2600" b="1" dirty="0" smtClean="0">
                <a:solidFill>
                  <a:srgbClr val="FF0000"/>
                </a:solidFill>
                <a:latin typeface="微软雅黑" panose="020B0503020204020204" pitchFamily="34" charset="-122"/>
                <a:ea typeface="微软雅黑" panose="020B0503020204020204" pitchFamily="34" charset="-122"/>
              </a:rPr>
              <a:t>稀疏</a:t>
            </a:r>
            <a:r>
              <a:rPr lang="zh-CN" altLang="en-US" sz="2600" b="1" dirty="0" smtClean="0">
                <a:latin typeface="微软雅黑" panose="020B0503020204020204" pitchFamily="34" charset="-122"/>
                <a:ea typeface="微软雅黑" panose="020B0503020204020204" pitchFamily="34" charset="-122"/>
              </a:rPr>
              <a:t>。</a:t>
            </a:r>
            <a:endParaRPr lang="zh-CN" altLang="en-US" sz="2600" b="1" dirty="0" smtClean="0">
              <a:latin typeface="微软雅黑" panose="020B0503020204020204" pitchFamily="34" charset="-122"/>
              <a:ea typeface="微软雅黑" panose="020B0503020204020204" pitchFamily="34" charset="-122"/>
            </a:endParaRPr>
          </a:p>
          <a:p>
            <a:pPr>
              <a:lnSpc>
                <a:spcPct val="90000"/>
              </a:lnSpc>
            </a:pPr>
            <a:r>
              <a:rPr lang="zh-CN" altLang="en-US" sz="3000" b="1" dirty="0" smtClean="0">
                <a:solidFill>
                  <a:srgbClr val="FF0000"/>
                </a:solidFill>
                <a:latin typeface="微软雅黑" panose="020B0503020204020204" pitchFamily="34" charset="-122"/>
                <a:ea typeface="微软雅黑" panose="020B0503020204020204" pitchFamily="34" charset="-122"/>
              </a:rPr>
              <a:t>结论：不一定特征越多越好！需要有多少个特征，需要学习确定。</a:t>
            </a:r>
            <a:endParaRPr lang="zh-CN" altLang="en-US" sz="3000" b="1" dirty="0" smtClean="0">
              <a:solidFill>
                <a:srgbClr val="FF0000"/>
              </a:solidFill>
              <a:latin typeface="微软雅黑" panose="020B0503020204020204" pitchFamily="34" charset="-122"/>
              <a:ea typeface="微软雅黑" panose="020B0503020204020204" pitchFamily="34" charset="-122"/>
            </a:endParaRPr>
          </a:p>
        </p:txBody>
      </p:sp>
      <p:pic>
        <p:nvPicPr>
          <p:cNvPr id="23555" name="Picture 4"/>
          <p:cNvPicPr>
            <a:picLocks noChangeAspect="1" noChangeArrowheads="1"/>
          </p:cNvPicPr>
          <p:nvPr/>
        </p:nvPicPr>
        <p:blipFill>
          <a:blip r:embed="rId1" cstate="print"/>
          <a:srcRect/>
          <a:stretch>
            <a:fillRect/>
          </a:stretch>
        </p:blipFill>
        <p:spPr bwMode="auto">
          <a:xfrm>
            <a:off x="1316807" y="1096045"/>
            <a:ext cx="9952120" cy="4252562"/>
          </a:xfrm>
          <a:prstGeom prst="rect">
            <a:avLst/>
          </a:prstGeom>
          <a:noFill/>
          <a:ln w="9525">
            <a:noFill/>
            <a:miter lim="800000"/>
            <a:headEnd/>
            <a:tailEnd/>
          </a:ln>
        </p:spPr>
      </p:pic>
      <p:sp>
        <p:nvSpPr>
          <p:cNvPr id="7" name="Rectangle 2"/>
          <p:cNvSpPr txBox="1">
            <a:spLocks noChangeArrowheads="1"/>
          </p:cNvSpPr>
          <p:nvPr/>
        </p:nvSpPr>
        <p:spPr>
          <a:xfrm>
            <a:off x="642938" y="47211"/>
            <a:ext cx="11572875" cy="516955"/>
          </a:xfrm>
          <a:prstGeom prst="rect">
            <a:avLst/>
          </a:prstGeom>
        </p:spPr>
        <p:txBody>
          <a:bodyPr lIns="114803" tIns="57401" rIns="114803" bIns="57401"/>
          <a:lstStyle>
            <a:lvl1pPr marL="914400" indent="-914400" algn="ctr" rtl="0" fontAlgn="base">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a:buFontTx/>
            </a:pPr>
            <a:r>
              <a:rPr lang="zh-CN" altLang="en-US" sz="4000" kern="0" dirty="0" smtClean="0">
                <a:latin typeface="微软雅黑" panose="020B0503020204020204" pitchFamily="34" charset="-122"/>
                <a:ea typeface="微软雅黑" panose="020B0503020204020204" pitchFamily="34" charset="-122"/>
              </a:rPr>
              <a:t>深度学习的背景</a:t>
            </a:r>
            <a:endParaRPr lang="zh-CN" altLang="en-US" sz="4000" kern="0" dirty="0">
              <a:latin typeface="微软雅黑" panose="020B0503020204020204" pitchFamily="34" charset="-122"/>
              <a:ea typeface="微软雅黑" panose="020B0503020204020204" pitchFamily="34" charset="-122"/>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4">
                                            <p:txEl>
                                              <p:pRg st="8" end="8"/>
                                            </p:txEl>
                                          </p:spTgt>
                                        </p:tgtEl>
                                        <p:attrNameLst>
                                          <p:attrName>style.visibility</p:attrName>
                                        </p:attrNameLst>
                                      </p:cBhvr>
                                      <p:to>
                                        <p:strVal val="visible"/>
                                      </p:to>
                                    </p:set>
                                    <p:animEffect transition="in" filter="randombar(horizontal)">
                                      <p:cBhvr>
                                        <p:cTn id="7" dur="500"/>
                                        <p:tgtEl>
                                          <p:spTgt spid="23554">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3554">
                                            <p:txEl>
                                              <p:pRg st="9" end="9"/>
                                            </p:txEl>
                                          </p:spTgt>
                                        </p:tgtEl>
                                        <p:attrNameLst>
                                          <p:attrName>style.visibility</p:attrName>
                                        </p:attrNameLst>
                                      </p:cBhvr>
                                      <p:to>
                                        <p:strVal val="visible"/>
                                      </p:to>
                                    </p:set>
                                    <p:animEffect transition="in" filter="randombar(horizontal)">
                                      <p:cBhvr>
                                        <p:cTn id="12" dur="500"/>
                                        <p:tgtEl>
                                          <p:spTgt spid="2355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4294967295"/>
          </p:nvPr>
        </p:nvSpPr>
        <p:spPr>
          <a:xfrm>
            <a:off x="179388" y="958850"/>
            <a:ext cx="12679362" cy="4773613"/>
          </a:xfrm>
        </p:spPr>
        <p:txBody>
          <a:bodyPr/>
          <a:lstStyle/>
          <a:p>
            <a:pPr eaLnBrk="1" hangingPunct="1"/>
            <a:r>
              <a:rPr lang="zh-CN" altLang="en-US" sz="3000" dirty="0" smtClean="0">
                <a:latin typeface="微软雅黑" panose="020B0503020204020204" pitchFamily="34" charset="-122"/>
                <a:ea typeface="微软雅黑" panose="020B0503020204020204" pitchFamily="34" charset="-122"/>
              </a:rPr>
              <a:t>机器学习中，获得好的特征是识别成功的关键</a:t>
            </a:r>
            <a:endParaRPr lang="zh-CN" altLang="en-US" sz="3000" dirty="0" smtClean="0">
              <a:latin typeface="微软雅黑" panose="020B0503020204020204" pitchFamily="34" charset="-122"/>
              <a:ea typeface="微软雅黑" panose="020B0503020204020204" pitchFamily="34" charset="-122"/>
            </a:endParaRPr>
          </a:p>
          <a:p>
            <a:pPr eaLnBrk="1" hangingPunct="1"/>
            <a:r>
              <a:rPr lang="zh-CN" altLang="en-US" sz="3000" dirty="0" smtClean="0">
                <a:latin typeface="微软雅黑" panose="020B0503020204020204" pitchFamily="34" charset="-122"/>
                <a:ea typeface="微软雅黑" panose="020B0503020204020204" pitchFamily="34" charset="-122"/>
              </a:rPr>
              <a:t>目前存在大量人工设计的特征，不同研究对象特征不同，特征具有多样性，如：</a:t>
            </a:r>
            <a:r>
              <a:rPr lang="en-US" altLang="zh-CN" sz="3000" dirty="0" smtClean="0">
                <a:latin typeface="微软雅黑" panose="020B0503020204020204" pitchFamily="34" charset="-122"/>
                <a:ea typeface="微软雅黑" panose="020B0503020204020204" pitchFamily="34" charset="-122"/>
              </a:rPr>
              <a:t>SIFT, HOG, LBP</a:t>
            </a:r>
            <a:r>
              <a:rPr lang="zh-CN" altLang="en-US" sz="3000" dirty="0" smtClean="0">
                <a:latin typeface="微软雅黑" panose="020B0503020204020204" pitchFamily="34" charset="-122"/>
                <a:ea typeface="微软雅黑" panose="020B0503020204020204" pitchFamily="34" charset="-122"/>
              </a:rPr>
              <a:t>等</a:t>
            </a:r>
            <a:endParaRPr lang="en-US" altLang="zh-CN" sz="3000" dirty="0" smtClean="0">
              <a:latin typeface="微软雅黑" panose="020B0503020204020204" pitchFamily="34" charset="-122"/>
              <a:ea typeface="微软雅黑" panose="020B0503020204020204" pitchFamily="34" charset="-122"/>
            </a:endParaRPr>
          </a:p>
          <a:p>
            <a:pPr eaLnBrk="1" hangingPunct="1"/>
            <a:r>
              <a:rPr lang="zh-CN" altLang="en-US" sz="3000" dirty="0" smtClean="0">
                <a:latin typeface="微软雅黑" panose="020B0503020204020204" pitchFamily="34" charset="-122"/>
                <a:ea typeface="微软雅黑" panose="020B0503020204020204" pitchFamily="34" charset="-122"/>
              </a:rPr>
              <a:t>手工选取特征费时费力，需要启发式专业知识，很大程度上靠</a:t>
            </a:r>
            <a:r>
              <a:rPr lang="zh-CN" altLang="en-US" sz="3000" dirty="0" smtClean="0">
                <a:solidFill>
                  <a:srgbClr val="FF0000"/>
                </a:solidFill>
                <a:latin typeface="微软雅黑" panose="020B0503020204020204" pitchFamily="34" charset="-122"/>
                <a:ea typeface="微软雅黑" panose="020B0503020204020204" pitchFamily="34" charset="-122"/>
              </a:rPr>
              <a:t>经验</a:t>
            </a:r>
            <a:r>
              <a:rPr lang="zh-CN" altLang="en-US" sz="3000" dirty="0" smtClean="0">
                <a:latin typeface="微软雅黑" panose="020B0503020204020204" pitchFamily="34" charset="-122"/>
                <a:ea typeface="微软雅黑" panose="020B0503020204020204" pitchFamily="34" charset="-122"/>
              </a:rPr>
              <a:t>和</a:t>
            </a:r>
            <a:r>
              <a:rPr lang="zh-CN" altLang="en-US" sz="3000" dirty="0" smtClean="0">
                <a:solidFill>
                  <a:srgbClr val="FF0000"/>
                </a:solidFill>
                <a:latin typeface="微软雅黑" panose="020B0503020204020204" pitchFamily="34" charset="-122"/>
                <a:ea typeface="微软雅黑" panose="020B0503020204020204" pitchFamily="34" charset="-122"/>
              </a:rPr>
              <a:t>运气</a:t>
            </a:r>
            <a:endParaRPr lang="zh-CN" altLang="en-US" sz="3000" dirty="0" smtClean="0">
              <a:solidFill>
                <a:srgbClr val="FF0000"/>
              </a:solidFill>
              <a:latin typeface="微软雅黑" panose="020B0503020204020204" pitchFamily="34" charset="-122"/>
              <a:ea typeface="微软雅黑" panose="020B0503020204020204" pitchFamily="34" charset="-122"/>
            </a:endParaRPr>
          </a:p>
          <a:p>
            <a:pPr eaLnBrk="1" hangingPunct="1"/>
            <a:r>
              <a:rPr lang="zh-CN" altLang="en-US" sz="3000" dirty="0" smtClean="0">
                <a:latin typeface="微软雅黑" panose="020B0503020204020204" pitchFamily="34" charset="-122"/>
                <a:ea typeface="微软雅黑" panose="020B0503020204020204" pitchFamily="34" charset="-122"/>
              </a:rPr>
              <a:t>是否能自动地学习特征？</a:t>
            </a:r>
            <a:endParaRPr lang="en-US" altLang="zh-CN" sz="3000" dirty="0" smtClean="0">
              <a:latin typeface="微软雅黑" panose="020B0503020204020204" pitchFamily="34" charset="-122"/>
              <a:ea typeface="微软雅黑" panose="020B0503020204020204" pitchFamily="34" charset="-122"/>
            </a:endParaRPr>
          </a:p>
        </p:txBody>
      </p:sp>
      <p:sp>
        <p:nvSpPr>
          <p:cNvPr id="6" name="Rectangle 2"/>
          <p:cNvSpPr txBox="1">
            <a:spLocks noChangeArrowheads="1"/>
          </p:cNvSpPr>
          <p:nvPr/>
        </p:nvSpPr>
        <p:spPr bwMode="auto">
          <a:xfrm>
            <a:off x="604309" y="199088"/>
            <a:ext cx="11572875" cy="516955"/>
          </a:xfrm>
          <a:prstGeom prst="rect">
            <a:avLst/>
          </a:prstGeom>
          <a:noFill/>
          <a:ln w="9525">
            <a:noFill/>
            <a:miter lim="800000"/>
          </a:ln>
        </p:spPr>
        <p:txBody>
          <a:bodyPr vert="horz" wrap="square" lIns="114803" tIns="57401" rIns="114803" bIns="57401" numCol="1" anchor="ctr" anchorCtr="0" compatLnSpc="1"/>
          <a:lstStyle>
            <a:lvl1pPr marL="914400" indent="-914400"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FontTx/>
            </a:pPr>
            <a:r>
              <a:rPr lang="zh-CN" altLang="en-US" kern="0" dirty="0" smtClean="0"/>
              <a:t>关于学习特征的总结</a:t>
            </a:r>
            <a:endParaRPr lang="zh-CN" altLang="en-US" kern="0" dirty="0"/>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58">
                                            <p:txEl>
                                              <p:pRg st="1" end="1"/>
                                            </p:txEl>
                                          </p:spTgt>
                                        </p:tgtEl>
                                        <p:attrNameLst>
                                          <p:attrName>style.visibility</p:attrName>
                                        </p:attrNameLst>
                                      </p:cBhvr>
                                      <p:to>
                                        <p:strVal val="visible"/>
                                      </p:to>
                                    </p:set>
                                    <p:animEffect transition="in" filter="blinds(horizontal)">
                                      <p:cBhvr>
                                        <p:cTn id="7" dur="500"/>
                                        <p:tgtEl>
                                          <p:spTgt spid="1945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58">
                                            <p:txEl>
                                              <p:pRg st="2" end="2"/>
                                            </p:txEl>
                                          </p:spTgt>
                                        </p:tgtEl>
                                        <p:attrNameLst>
                                          <p:attrName>style.visibility</p:attrName>
                                        </p:attrNameLst>
                                      </p:cBhvr>
                                      <p:to>
                                        <p:strVal val="visible"/>
                                      </p:to>
                                    </p:set>
                                    <p:animEffect transition="in" filter="blinds(horizontal)">
                                      <p:cBhvr>
                                        <p:cTn id="12" dur="500"/>
                                        <p:tgtEl>
                                          <p:spTgt spid="1945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458">
                                            <p:txEl>
                                              <p:pRg st="3" end="3"/>
                                            </p:txEl>
                                          </p:spTgt>
                                        </p:tgtEl>
                                        <p:attrNameLst>
                                          <p:attrName>style.visibility</p:attrName>
                                        </p:attrNameLst>
                                      </p:cBhvr>
                                      <p:to>
                                        <p:strVal val="visible"/>
                                      </p:to>
                                    </p:set>
                                    <p:animEffect transition="in" filter="blinds(horizontal)">
                                      <p:cBhvr>
                                        <p:cTn id="17" dur="500"/>
                                        <p:tgtEl>
                                          <p:spTgt spid="194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57150"/>
            <a:ext cx="11572875" cy="522288"/>
          </a:xfrm>
        </p:spPr>
        <p:txBody>
          <a:bodyPr>
            <a:normAutofit fontScale="90000"/>
          </a:bodyPr>
          <a:lstStyle/>
          <a:p>
            <a:r>
              <a:rPr lang="zh-CN" altLang="en-US" dirty="0" smtClean="0"/>
              <a:t>深度学习的概念</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sp>
        <p:nvSpPr>
          <p:cNvPr id="5" name="矩形 4"/>
          <p:cNvSpPr/>
          <p:nvPr/>
        </p:nvSpPr>
        <p:spPr>
          <a:xfrm>
            <a:off x="556468" y="654720"/>
            <a:ext cx="12252101" cy="280896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114803" tIns="57401" rIns="114803" bIns="57401">
            <a:spAutoFit/>
          </a:bodyPr>
          <a:lstStyle/>
          <a:p>
            <a:r>
              <a:rPr lang="zh-CN" altLang="en-US" sz="2000" dirty="0" smtClean="0">
                <a:latin typeface="微软雅黑" panose="020B0503020204020204" pitchFamily="34" charset="-122"/>
                <a:ea typeface="微软雅黑" panose="020B0503020204020204" pitchFamily="34" charset="-122"/>
              </a:rPr>
              <a:t>深度学习是一种特征学习方法，把原始数据通过一些简单的但是非线性的模型转变成为更高层次的，更加抽象的表达。深度学习的实质，是通过构建具有很多隐层的机器学习模型和海量的训练数据，来学习更有用的特征，从而最终提升分类或预测的准确性。</a:t>
            </a:r>
            <a:r>
              <a:rPr lang="zh-CN" altLang="en-US" sz="2000" b="1" dirty="0" smtClean="0">
                <a:latin typeface="微软雅黑" panose="020B0503020204020204" pitchFamily="34" charset="-122"/>
                <a:ea typeface="微软雅黑" panose="020B0503020204020204" pitchFamily="34" charset="-122"/>
              </a:rPr>
              <a:t>“深度模型”是手段，“特征学习”是目的。</a:t>
            </a:r>
            <a:endParaRPr lang="en-US" altLang="zh-CN" sz="20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多层神经网络：</a:t>
            </a:r>
            <a:endParaRPr lang="en-US" altLang="zh-CN" sz="2000" b="1" dirty="0" smtClean="0">
              <a:latin typeface="微软雅黑" panose="020B0503020204020204" pitchFamily="34" charset="-122"/>
              <a:ea typeface="微软雅黑" panose="020B0503020204020204" pitchFamily="34" charset="-122"/>
            </a:endParaRPr>
          </a:p>
          <a:p>
            <a:pPr lvl="1">
              <a:buClr>
                <a:srgbClr val="00B0F0"/>
              </a:buClr>
              <a:buFont typeface="Arial" panose="020B0604020202020204" pitchFamily="34" charset="0"/>
              <a:buChar char="•"/>
            </a:pPr>
            <a:r>
              <a:rPr lang="zh-CN" altLang="en-US" sz="1900" dirty="0" smtClean="0">
                <a:latin typeface="微软雅黑" panose="020B0503020204020204" pitchFamily="34" charset="-122"/>
                <a:ea typeface="微软雅黑" panose="020B0503020204020204" pitchFamily="34" charset="-122"/>
              </a:rPr>
              <a:t>模型结构的深度，通常有</a:t>
            </a:r>
            <a:r>
              <a:rPr lang="en-US" altLang="zh-CN" sz="1900" dirty="0" smtClean="0">
                <a:latin typeface="微软雅黑" panose="020B0503020204020204" pitchFamily="34" charset="-122"/>
                <a:ea typeface="微软雅黑" panose="020B0503020204020204" pitchFamily="34" charset="-122"/>
              </a:rPr>
              <a:t>5</a:t>
            </a:r>
            <a:r>
              <a:rPr lang="zh-CN" altLang="en-US" sz="1900" dirty="0" smtClean="0">
                <a:latin typeface="微软雅黑" panose="020B0503020204020204" pitchFamily="34" charset="-122"/>
                <a:ea typeface="微软雅黑" panose="020B0503020204020204" pitchFamily="34" charset="-122"/>
              </a:rPr>
              <a:t>层、</a:t>
            </a:r>
            <a:r>
              <a:rPr lang="en-US" altLang="zh-CN" sz="1900" dirty="0" smtClean="0">
                <a:latin typeface="微软雅黑" panose="020B0503020204020204" pitchFamily="34" charset="-122"/>
                <a:ea typeface="微软雅黑" panose="020B0503020204020204" pitchFamily="34" charset="-122"/>
              </a:rPr>
              <a:t>6</a:t>
            </a:r>
            <a:r>
              <a:rPr lang="zh-CN" altLang="en-US" sz="1900" dirty="0" smtClean="0">
                <a:latin typeface="微软雅黑" panose="020B0503020204020204" pitchFamily="34" charset="-122"/>
                <a:ea typeface="微软雅黑" panose="020B0503020204020204" pitchFamily="34" charset="-122"/>
              </a:rPr>
              <a:t>层，甚至更多层</a:t>
            </a:r>
            <a:endParaRPr lang="en-US" altLang="zh-CN" sz="1900" dirty="0" smtClean="0">
              <a:latin typeface="微软雅黑" panose="020B0503020204020204" pitchFamily="34" charset="-122"/>
              <a:ea typeface="微软雅黑" panose="020B0503020204020204" pitchFamily="34" charset="-122"/>
            </a:endParaRPr>
          </a:p>
          <a:p>
            <a:pPr lvl="1">
              <a:buClr>
                <a:srgbClr val="00B0F0"/>
              </a:buClr>
              <a:buFont typeface="Arial" panose="020B0604020202020204" pitchFamily="34" charset="0"/>
              <a:buChar char="•"/>
            </a:pPr>
            <a:r>
              <a:rPr lang="zh-CN" altLang="en-US" sz="1900" dirty="0" smtClean="0">
                <a:latin typeface="微软雅黑" panose="020B0503020204020204" pitchFamily="34" charset="-122"/>
                <a:ea typeface="微软雅黑" panose="020B0503020204020204" pitchFamily="34" charset="-122"/>
              </a:rPr>
              <a:t>具有超强的泛化能力，非常复杂的函数也可以被学习，更利于发掘海量数据中蕴藏的丰富信息</a:t>
            </a:r>
            <a:endParaRPr lang="en-US" altLang="zh-CN" sz="19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1900" b="1" dirty="0" smtClean="0">
                <a:latin typeface="微软雅黑" panose="020B0503020204020204" pitchFamily="34" charset="-122"/>
                <a:ea typeface="微软雅黑" panose="020B0503020204020204" pitchFamily="34" charset="-122"/>
              </a:rPr>
              <a:t>自动学习特征：</a:t>
            </a:r>
            <a:endParaRPr lang="en-US" altLang="zh-CN" sz="1900" b="1" dirty="0" smtClean="0">
              <a:latin typeface="微软雅黑" panose="020B0503020204020204" pitchFamily="34" charset="-122"/>
              <a:ea typeface="微软雅黑" panose="020B0503020204020204" pitchFamily="34" charset="-122"/>
            </a:endParaRPr>
          </a:p>
          <a:p>
            <a:pPr lvl="1">
              <a:buClr>
                <a:srgbClr val="00B0F0"/>
              </a:buClr>
              <a:buFont typeface="Arial" panose="020B0604020202020204" pitchFamily="34" charset="0"/>
              <a:buChar char="•"/>
            </a:pPr>
            <a:r>
              <a:rPr lang="zh-CN" altLang="en-US" sz="1900" dirty="0" smtClean="0">
                <a:latin typeface="微软雅黑" panose="020B0503020204020204" pitchFamily="34" charset="-122"/>
                <a:ea typeface="微软雅黑" panose="020B0503020204020204" pitchFamily="34" charset="-122"/>
              </a:rPr>
              <a:t>各层的特征</a:t>
            </a:r>
            <a:r>
              <a:rPr lang="zh-CN" altLang="en-US" sz="1900" b="1" dirty="0" smtClean="0">
                <a:solidFill>
                  <a:srgbClr val="FF0000"/>
                </a:solidFill>
                <a:latin typeface="微软雅黑" panose="020B0503020204020204" pitchFamily="34" charset="-122"/>
                <a:ea typeface="微软雅黑" panose="020B0503020204020204" pitchFamily="34" charset="-122"/>
              </a:rPr>
              <a:t>不是人工设计</a:t>
            </a:r>
            <a:r>
              <a:rPr lang="zh-CN" altLang="en-US" sz="1900" dirty="0" smtClean="0">
                <a:latin typeface="微软雅黑" panose="020B0503020204020204" pitchFamily="34" charset="-122"/>
                <a:ea typeface="微软雅黑" panose="020B0503020204020204" pitchFamily="34" charset="-122"/>
              </a:rPr>
              <a:t>的，而是</a:t>
            </a:r>
            <a:r>
              <a:rPr lang="zh-CN" altLang="en-US" sz="1900" b="1" dirty="0" smtClean="0">
                <a:solidFill>
                  <a:srgbClr val="FF0000"/>
                </a:solidFill>
                <a:latin typeface="微软雅黑" panose="020B0503020204020204" pitchFamily="34" charset="-122"/>
                <a:ea typeface="微软雅黑" panose="020B0503020204020204" pitchFamily="34" charset="-122"/>
              </a:rPr>
              <a:t>从数据本身中学到的</a:t>
            </a:r>
            <a:endParaRPr lang="en-US" altLang="zh-CN" sz="1900" b="1" dirty="0" smtClean="0">
              <a:solidFill>
                <a:srgbClr val="FF0000"/>
              </a:solidFill>
              <a:latin typeface="微软雅黑" panose="020B0503020204020204" pitchFamily="34" charset="-122"/>
              <a:ea typeface="微软雅黑" panose="020B0503020204020204" pitchFamily="34" charset="-122"/>
            </a:endParaRPr>
          </a:p>
          <a:p>
            <a:pPr lvl="1">
              <a:buClr>
                <a:srgbClr val="00B0F0"/>
              </a:buClr>
              <a:buFont typeface="Arial" panose="020B0604020202020204" pitchFamily="34" charset="0"/>
              <a:buChar char="•"/>
            </a:pPr>
            <a:r>
              <a:rPr lang="zh-CN" altLang="en-US" sz="1900" dirty="0" smtClean="0">
                <a:latin typeface="微软雅黑" panose="020B0503020204020204" pitchFamily="34" charset="-122"/>
                <a:ea typeface="微软雅黑" panose="020B0503020204020204" pitchFamily="34" charset="-122"/>
              </a:rPr>
              <a:t>同过逐层特征变换，将样本在原空间的特征表示变换到一个新特征空间，使分类或预测更加容易</a:t>
            </a:r>
            <a:endParaRPr lang="zh-CN" altLang="en-US" sz="1900" dirty="0" smtClean="0">
              <a:latin typeface="微软雅黑" panose="020B0503020204020204" pitchFamily="34" charset="-122"/>
              <a:ea typeface="微软雅黑" panose="020B0503020204020204" pitchFamily="34" charset="-122"/>
            </a:endParaRPr>
          </a:p>
        </p:txBody>
      </p:sp>
      <p:pic>
        <p:nvPicPr>
          <p:cNvPr id="91139" name="Picture 3" descr="http://img.my.csdn.net/uploads/201304/09/1365439360_3108.jpg"/>
          <p:cNvPicPr>
            <a:picLocks noChangeAspect="1" noChangeArrowheads="1"/>
          </p:cNvPicPr>
          <p:nvPr/>
        </p:nvPicPr>
        <p:blipFill>
          <a:blip r:embed="rId1" cstate="print"/>
          <a:srcRect/>
          <a:stretch>
            <a:fillRect/>
          </a:stretch>
        </p:blipFill>
        <p:spPr bwMode="auto">
          <a:xfrm>
            <a:off x="5518062" y="3692263"/>
            <a:ext cx="6007081" cy="1974404"/>
          </a:xfrm>
          <a:prstGeom prst="rect">
            <a:avLst/>
          </a:prstGeom>
          <a:noFill/>
        </p:spPr>
      </p:pic>
      <p:pic>
        <p:nvPicPr>
          <p:cNvPr id="91141" name="Picture 5" descr="C:\Users\User\AppData\Local\YNote\data\woodfan1983@163.com\4c82b6ff0b984d9e99389346c282ad2a\clipboard.png"/>
          <p:cNvPicPr>
            <a:picLocks noChangeAspect="1" noChangeArrowheads="1"/>
          </p:cNvPicPr>
          <p:nvPr/>
        </p:nvPicPr>
        <p:blipFill>
          <a:blip r:embed="rId2" cstate="print"/>
          <a:srcRect/>
          <a:stretch>
            <a:fillRect/>
          </a:stretch>
        </p:blipFill>
        <p:spPr bwMode="auto">
          <a:xfrm>
            <a:off x="657724" y="3616325"/>
            <a:ext cx="3121408" cy="1518772"/>
          </a:xfrm>
          <a:prstGeom prst="rect">
            <a:avLst/>
          </a:prstGeom>
          <a:noFill/>
        </p:spPr>
      </p:pic>
      <p:pic>
        <p:nvPicPr>
          <p:cNvPr id="91143" name="Picture 7" descr="C:\Users\User\AppData\Local\YNote\data\woodfan1983@163.com\a74c2bc3645445d98210210c067173aa\clipboard.png"/>
          <p:cNvPicPr>
            <a:picLocks noChangeAspect="1" noChangeArrowheads="1"/>
          </p:cNvPicPr>
          <p:nvPr/>
        </p:nvPicPr>
        <p:blipFill>
          <a:blip r:embed="rId3" cstate="print"/>
          <a:srcRect/>
          <a:stretch>
            <a:fillRect/>
          </a:stretch>
        </p:blipFill>
        <p:spPr bwMode="auto">
          <a:xfrm>
            <a:off x="556468" y="5135098"/>
            <a:ext cx="3429674" cy="1594711"/>
          </a:xfrm>
          <a:prstGeom prst="rect">
            <a:avLst/>
          </a:prstGeom>
          <a:noFill/>
        </p:spPr>
      </p:pic>
      <p:cxnSp>
        <p:nvCxnSpPr>
          <p:cNvPr id="14" name="肘形连接符 13"/>
          <p:cNvCxnSpPr>
            <a:stCxn id="91143" idx="3"/>
            <a:endCxn id="91139" idx="1"/>
          </p:cNvCxnSpPr>
          <p:nvPr/>
        </p:nvCxnSpPr>
        <p:spPr bwMode="auto">
          <a:xfrm flipV="1">
            <a:off x="3986141" y="4679466"/>
            <a:ext cx="1531921" cy="1252988"/>
          </a:xfrm>
          <a:prstGeom prst="bentConnector3">
            <a:avLst>
              <a:gd name="adj1" fmla="val 5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bwMode="auto">
          <a:xfrm>
            <a:off x="2277837" y="4679465"/>
            <a:ext cx="0" cy="607509"/>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0" name="下箭头 19"/>
          <p:cNvSpPr/>
          <p:nvPr/>
        </p:nvSpPr>
        <p:spPr bwMode="auto">
          <a:xfrm rot="16200000">
            <a:off x="9135586" y="3719977"/>
            <a:ext cx="359230" cy="911313"/>
          </a:xfrm>
          <a:prstGeom prst="down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14803" tIns="57401" rIns="114803" bIns="57401" numCol="1" rtlCol="0" anchor="t" anchorCtr="0" compatLnSpc="1"/>
          <a:lstStyle/>
          <a:p>
            <a:pPr defTabSz="1148080"/>
            <a:endParaRPr lang="zh-CN" altLang="en-US" sz="2300" dirty="0" smtClean="0">
              <a:solidFill>
                <a:schemeClr val="tx1"/>
              </a:solidFill>
              <a:latin typeface="Arial" panose="020B0604020202020204" pitchFamily="34" charset="0"/>
              <a:ea typeface="宋体" panose="02010600030101010101" pitchFamily="2" charset="-122"/>
            </a:endParaRPr>
          </a:p>
        </p:txBody>
      </p:sp>
      <p:sp>
        <p:nvSpPr>
          <p:cNvPr id="21" name="矩形 20"/>
          <p:cNvSpPr/>
          <p:nvPr/>
        </p:nvSpPr>
        <p:spPr>
          <a:xfrm>
            <a:off x="5315548" y="5560541"/>
            <a:ext cx="3847767" cy="1777917"/>
          </a:xfrm>
          <a:prstGeom prst="rect">
            <a:avLst/>
          </a:prstGeom>
        </p:spPr>
        <p:txBody>
          <a:bodyPr wrap="square" lIns="114803" tIns="57401" rIns="114803" bIns="57401">
            <a:spAutoFit/>
          </a:bodyPr>
          <a:lstStyle/>
          <a:p>
            <a:r>
              <a:rPr lang="zh-CN" altLang="en-US" b="1" dirty="0" smtClean="0">
                <a:latin typeface="微软雅黑" panose="020B0503020204020204" pitchFamily="34" charset="-122"/>
                <a:ea typeface="微软雅黑" panose="020B0503020204020204" pitchFamily="34" charset="-122"/>
              </a:rPr>
              <a:t>传统神经网络：</a:t>
            </a:r>
            <a:endParaRPr lang="en-US" altLang="zh-CN" b="1"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1500" dirty="0" smtClean="0">
                <a:latin typeface="微软雅黑" panose="020B0503020204020204" pitchFamily="34" charset="-122"/>
                <a:ea typeface="微软雅黑" panose="020B0503020204020204" pitchFamily="34" charset="-122"/>
              </a:rPr>
              <a:t>一般只有两三层</a:t>
            </a:r>
            <a:endParaRPr lang="en-US" altLang="zh-CN" sz="15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1500" dirty="0" smtClean="0">
                <a:latin typeface="微软雅黑" panose="020B0503020204020204" pitchFamily="34" charset="-122"/>
                <a:ea typeface="微软雅黑" panose="020B0503020204020204" pitchFamily="34" charset="-122"/>
              </a:rPr>
              <a:t>使用</a:t>
            </a:r>
            <a:r>
              <a:rPr lang="en-US" altLang="zh-CN" sz="1500" dirty="0" smtClean="0">
                <a:latin typeface="微软雅黑" panose="020B0503020204020204" pitchFamily="34" charset="-122"/>
                <a:ea typeface="微软雅黑" panose="020B0503020204020204" pitchFamily="34" charset="-122"/>
              </a:rPr>
              <a:t>BP</a:t>
            </a:r>
            <a:r>
              <a:rPr lang="zh-CN" altLang="en-US" sz="1500" dirty="0" smtClean="0">
                <a:latin typeface="微软雅黑" panose="020B0503020204020204" pitchFamily="34" charset="-122"/>
                <a:ea typeface="微软雅黑" panose="020B0503020204020204" pitchFamily="34" charset="-122"/>
              </a:rPr>
              <a:t>算法训练</a:t>
            </a:r>
            <a:endParaRPr lang="en-US" altLang="zh-CN" sz="15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1500" dirty="0" smtClean="0">
                <a:latin typeface="微软雅黑" panose="020B0503020204020204" pitchFamily="34" charset="-122"/>
                <a:ea typeface="微软雅黑" panose="020B0503020204020204" pitchFamily="34" charset="-122"/>
              </a:rPr>
              <a:t>特征选取困难</a:t>
            </a:r>
            <a:endParaRPr lang="en-US" altLang="zh-CN" sz="15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1500" dirty="0" smtClean="0">
                <a:latin typeface="微软雅黑" panose="020B0503020204020204" pitchFamily="34" charset="-122"/>
                <a:ea typeface="微软雅黑" panose="020B0503020204020204" pitchFamily="34" charset="-122"/>
              </a:rPr>
              <a:t>比较容易过拟合，参数比较难调整</a:t>
            </a:r>
            <a:endParaRPr lang="en-US" altLang="zh-CN" sz="15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1500" dirty="0" smtClean="0">
                <a:latin typeface="微软雅黑" panose="020B0503020204020204" pitchFamily="34" charset="-122"/>
                <a:ea typeface="微软雅黑" panose="020B0503020204020204" pitchFamily="34" charset="-122"/>
              </a:rPr>
              <a:t>层次比较少的情况下效果并不比其它方法如</a:t>
            </a:r>
            <a:r>
              <a:rPr lang="en-US" altLang="zh-CN" sz="1500" dirty="0" smtClean="0">
                <a:latin typeface="微软雅黑" panose="020B0503020204020204" pitchFamily="34" charset="-122"/>
                <a:ea typeface="微软雅黑" panose="020B0503020204020204" pitchFamily="34" charset="-122"/>
              </a:rPr>
              <a:t>SVM</a:t>
            </a:r>
            <a:r>
              <a:rPr lang="zh-CN" altLang="en-US" sz="1500" dirty="0" smtClean="0">
                <a:latin typeface="微软雅黑" panose="020B0503020204020204" pitchFamily="34" charset="-122"/>
                <a:ea typeface="微软雅黑" panose="020B0503020204020204" pitchFamily="34" charset="-122"/>
              </a:rPr>
              <a:t>等更优</a:t>
            </a:r>
            <a:endParaRPr lang="zh-CN" altLang="en-US" sz="1500" dirty="0">
              <a:latin typeface="微软雅黑" panose="020B0503020204020204" pitchFamily="34" charset="-122"/>
              <a:ea typeface="微软雅黑" panose="020B0503020204020204" pitchFamily="34" charset="-122"/>
            </a:endParaRPr>
          </a:p>
        </p:txBody>
      </p:sp>
      <p:sp>
        <p:nvSpPr>
          <p:cNvPr id="22" name="矩形 21"/>
          <p:cNvSpPr/>
          <p:nvPr/>
        </p:nvSpPr>
        <p:spPr>
          <a:xfrm>
            <a:off x="9467087" y="5742606"/>
            <a:ext cx="2936454" cy="1547084"/>
          </a:xfrm>
          <a:prstGeom prst="rect">
            <a:avLst/>
          </a:prstGeom>
        </p:spPr>
        <p:txBody>
          <a:bodyPr wrap="square" lIns="114803" tIns="57401" rIns="114803" bIns="57401">
            <a:spAutoFit/>
          </a:bodyPr>
          <a:lstStyle/>
          <a:p>
            <a:r>
              <a:rPr lang="zh-CN" altLang="en-US" b="1" dirty="0" smtClean="0">
                <a:latin typeface="微软雅黑" panose="020B0503020204020204" pitchFamily="34" charset="-122"/>
                <a:ea typeface="微软雅黑" panose="020B0503020204020204" pitchFamily="34" charset="-122"/>
              </a:rPr>
              <a:t>深度神经网络：</a:t>
            </a:r>
            <a:endParaRPr lang="en-US" altLang="zh-CN" b="1"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1500" dirty="0" smtClean="0">
                <a:latin typeface="微软雅黑" panose="020B0503020204020204" pitchFamily="34" charset="-122"/>
                <a:ea typeface="微软雅黑" panose="020B0503020204020204" pitchFamily="34" charset="-122"/>
              </a:rPr>
              <a:t>大于</a:t>
            </a:r>
            <a:r>
              <a:rPr lang="en-US" altLang="zh-CN" sz="1500" dirty="0" smtClean="0">
                <a:latin typeface="微软雅黑" panose="020B0503020204020204" pitchFamily="34" charset="-122"/>
                <a:ea typeface="微软雅黑" panose="020B0503020204020204" pitchFamily="34" charset="-122"/>
              </a:rPr>
              <a:t>5</a:t>
            </a:r>
            <a:r>
              <a:rPr lang="zh-CN" altLang="en-US" sz="1500" dirty="0" smtClean="0">
                <a:latin typeface="微软雅黑" panose="020B0503020204020204" pitchFamily="34" charset="-122"/>
                <a:ea typeface="微软雅黑" panose="020B0503020204020204" pitchFamily="34" charset="-122"/>
              </a:rPr>
              <a:t>层</a:t>
            </a:r>
            <a:endParaRPr lang="en-US" altLang="zh-CN" sz="15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1500" dirty="0" smtClean="0">
                <a:latin typeface="微软雅黑" panose="020B0503020204020204" pitchFamily="34" charset="-122"/>
                <a:ea typeface="微软雅黑" panose="020B0503020204020204" pitchFamily="34" charset="-122"/>
              </a:rPr>
              <a:t>更强大的拟合能力</a:t>
            </a:r>
            <a:endParaRPr lang="en-US" altLang="zh-CN" sz="15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1500" dirty="0" smtClean="0">
                <a:latin typeface="微软雅黑" panose="020B0503020204020204" pitchFamily="34" charset="-122"/>
                <a:ea typeface="微软雅黑" panose="020B0503020204020204" pitchFamily="34" charset="-122"/>
              </a:rPr>
              <a:t>有效的训练方法</a:t>
            </a:r>
            <a:endParaRPr lang="zh-CN" altLang="en-US" sz="15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en-US" altLang="zh-CN" sz="1500" dirty="0" smtClean="0">
                <a:latin typeface="微软雅黑" panose="020B0503020204020204" pitchFamily="34" charset="-122"/>
                <a:ea typeface="微软雅黑" panose="020B0503020204020204" pitchFamily="34" charset="-122"/>
              </a:rPr>
              <a:t>GPU/</a:t>
            </a:r>
            <a:r>
              <a:rPr lang="zh-CN" altLang="en-US" sz="1500" dirty="0" smtClean="0">
                <a:latin typeface="微软雅黑" panose="020B0503020204020204" pitchFamily="34" charset="-122"/>
                <a:ea typeface="微软雅黑" panose="020B0503020204020204" pitchFamily="34" charset="-122"/>
              </a:rPr>
              <a:t>多核</a:t>
            </a:r>
            <a:r>
              <a:rPr lang="en-US" altLang="zh-CN" sz="1500" dirty="0" smtClean="0">
                <a:latin typeface="微软雅黑" panose="020B0503020204020204" pitchFamily="34" charset="-122"/>
                <a:ea typeface="微软雅黑" panose="020B0503020204020204" pitchFamily="34" charset="-122"/>
              </a:rPr>
              <a:t>CPU</a:t>
            </a:r>
            <a:endParaRPr lang="en-US" altLang="zh-CN" sz="15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1500" dirty="0" smtClean="0">
                <a:latin typeface="微软雅黑" panose="020B0503020204020204" pitchFamily="34" charset="-122"/>
                <a:ea typeface="微软雅黑" panose="020B0503020204020204" pitchFamily="34" charset="-122"/>
              </a:rPr>
              <a:t>大规模数据集</a:t>
            </a:r>
            <a:endParaRPr lang="zh-CN" altLang="en-US" sz="1500" dirty="0" smtClean="0">
              <a:latin typeface="微软雅黑" panose="020B0503020204020204" pitchFamily="34" charset="-122"/>
              <a:ea typeface="微软雅黑" panose="020B0503020204020204" pitchFamily="34" charset="-122"/>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8" dur="500"/>
                                        <p:tgtEl>
                                          <p:spTgt spid="5">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1" dur="500"/>
                                        <p:tgtEl>
                                          <p:spTgt spid="5">
                                            <p:txEl>
                                              <p:pRg st="5" end="5"/>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sp>
        <p:nvSpPr>
          <p:cNvPr id="5" name="Rectangle 1"/>
          <p:cNvSpPr>
            <a:spLocks noChangeArrowheads="1"/>
          </p:cNvSpPr>
          <p:nvPr/>
        </p:nvSpPr>
        <p:spPr bwMode="auto">
          <a:xfrm>
            <a:off x="606650" y="299585"/>
            <a:ext cx="11796891" cy="6425343"/>
          </a:xfrm>
          <a:prstGeom prst="rect">
            <a:avLst/>
          </a:prstGeom>
          <a:noFill/>
          <a:ln w="9525">
            <a:noFill/>
            <a:miter lim="800000"/>
          </a:ln>
          <a:effectLst/>
        </p:spPr>
        <p:txBody>
          <a:bodyPr vert="horz" wrap="square" lIns="114803" tIns="57401" rIns="114803" bIns="57401" numCol="1" anchor="ctr" anchorCtr="0" compatLnSpc="1">
            <a:spAutoFit/>
          </a:bodyPr>
          <a:lstStyle/>
          <a:p>
            <a:pPr indent="287020" defTabSz="1148080">
              <a:spcBef>
                <a:spcPts val="755"/>
              </a:spcBef>
              <a:buClr>
                <a:srgbClr val="00B0F0"/>
              </a:buClr>
              <a:buFont typeface="Wingdings" panose="05000000000000000000" pitchFamily="2" charset="2"/>
              <a:buChar char="l"/>
            </a:pPr>
            <a:r>
              <a:rPr lang="zh-CN" altLang="en-US" sz="3000" dirty="0" smtClean="0">
                <a:latin typeface="微软雅黑" panose="020B0503020204020204" pitchFamily="34" charset="-122"/>
                <a:ea typeface="微软雅黑" panose="020B0503020204020204" pitchFamily="34" charset="-122"/>
                <a:cs typeface="宋体" panose="02010600030101010101" pitchFamily="2" charset="-122"/>
              </a:rPr>
              <a:t>深度学习起源于人工智能和机器学习的研究：</a:t>
            </a:r>
            <a:endParaRPr lang="en-US" altLang="zh-CN" sz="3000" dirty="0" smtClean="0">
              <a:latin typeface="微软雅黑" panose="020B0503020204020204" pitchFamily="34" charset="-122"/>
              <a:ea typeface="微软雅黑" panose="020B0503020204020204" pitchFamily="34" charset="-122"/>
              <a:cs typeface="宋体" panose="02010600030101010101" pitchFamily="2" charset="-122"/>
            </a:endParaRPr>
          </a:p>
          <a:p>
            <a:pPr lvl="1" indent="287020">
              <a:spcBef>
                <a:spcPts val="755"/>
              </a:spcBef>
              <a:buClr>
                <a:srgbClr val="00B0F0"/>
              </a:buClr>
              <a:buFont typeface="Arial" panose="020B0604020202020204" pitchFamily="34" charset="0"/>
              <a:buChar char="•"/>
            </a:pP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从</a:t>
            </a: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20</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世纪</a:t>
            </a: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50</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年代到</a:t>
            </a: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70</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年代初，人工智能研究处于“推理期”，目标是给机器赋予逻辑推理能力，但人们逐渐认识到，仅具有逻辑推理能力无法实现人工智能的，必须使机器拥有知识</a:t>
            </a:r>
            <a:endParaRPr lang="zh-CN" altLang="en-US" sz="2500" dirty="0" smtClean="0">
              <a:latin typeface="微软雅黑" panose="020B0503020204020204" pitchFamily="34" charset="-122"/>
              <a:ea typeface="微软雅黑" panose="020B0503020204020204" pitchFamily="34" charset="-122"/>
              <a:cs typeface="宋体" panose="02010600030101010101" pitchFamily="2" charset="-122"/>
            </a:endParaRPr>
          </a:p>
          <a:p>
            <a:pPr lvl="1" indent="287020" eaLnBrk="0" hangingPunct="0">
              <a:spcBef>
                <a:spcPts val="755"/>
              </a:spcBef>
              <a:buClr>
                <a:srgbClr val="00B0F0"/>
              </a:buClr>
              <a:buFont typeface="Arial" panose="020B0604020202020204" pitchFamily="34" charset="0"/>
              <a:buChar char="•"/>
            </a:pP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20</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世纪</a:t>
            </a: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70</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年代中期开始，人工智能进入“知识期”，人们基于逻辑知识表示、通过领域知识获取来实现专家系统。但是，专家系统面临“知识工程瓶颈”，必须使机器自主学习知识</a:t>
            </a:r>
            <a:endParaRPr lang="en-US" altLang="zh-CN" sz="2500" dirty="0" smtClean="0">
              <a:latin typeface="微软雅黑" panose="020B0503020204020204" pitchFamily="34" charset="-122"/>
              <a:ea typeface="微软雅黑" panose="020B0503020204020204" pitchFamily="34" charset="-122"/>
              <a:cs typeface="宋体" panose="02010600030101010101" pitchFamily="2" charset="-122"/>
            </a:endParaRPr>
          </a:p>
          <a:p>
            <a:pPr lvl="1" indent="287020" eaLnBrk="0" hangingPunct="0">
              <a:spcBef>
                <a:spcPts val="755"/>
              </a:spcBef>
              <a:buClr>
                <a:srgbClr val="00B0F0"/>
              </a:buClr>
              <a:buFont typeface="Arial" panose="020B0604020202020204" pitchFamily="34" charset="0"/>
              <a:buChar char="•"/>
            </a:pP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20</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世纪</a:t>
            </a: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80</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年代机器学习逐步成为人工智能研究领域的主流方向</a:t>
            </a:r>
            <a:endParaRPr lang="en-US" altLang="zh-CN" sz="2500" dirty="0" smtClean="0">
              <a:latin typeface="微软雅黑" panose="020B0503020204020204" pitchFamily="34" charset="-122"/>
              <a:ea typeface="微软雅黑" panose="020B0503020204020204" pitchFamily="34" charset="-122"/>
              <a:cs typeface="宋体" panose="02010600030101010101" pitchFamily="2" charset="-122"/>
            </a:endParaRPr>
          </a:p>
          <a:p>
            <a:pPr indent="287020" eaLnBrk="0" hangingPunct="0">
              <a:spcBef>
                <a:spcPts val="755"/>
              </a:spcBef>
              <a:buClr>
                <a:srgbClr val="00B0F0"/>
              </a:buClr>
              <a:buFont typeface="Wingdings" panose="05000000000000000000" pitchFamily="2" charset="2"/>
              <a:buChar char="l"/>
            </a:pP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1980</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年代末期，用于人工神经网络的反向传播算法（</a:t>
            </a: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Back Propagation</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算法）的发明，掀起了机器学习热潮，各种机器学习算法在</a:t>
            </a: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90</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年代大量涌现，其中包括卷积神经网络等深度学习的雏形</a:t>
            </a:r>
            <a:endParaRPr lang="en-US" altLang="zh-CN" sz="2500" dirty="0" smtClean="0">
              <a:latin typeface="微软雅黑" panose="020B0503020204020204" pitchFamily="34" charset="-122"/>
              <a:ea typeface="微软雅黑" panose="020B0503020204020204" pitchFamily="34" charset="-122"/>
              <a:cs typeface="宋体" panose="02010600030101010101" pitchFamily="2" charset="-122"/>
            </a:endParaRPr>
          </a:p>
          <a:p>
            <a:pPr indent="287020" eaLnBrk="0" hangingPunct="0">
              <a:spcBef>
                <a:spcPts val="755"/>
              </a:spcBef>
              <a:buClr>
                <a:srgbClr val="00B0F0"/>
              </a:buClr>
              <a:buFont typeface="Wingdings" panose="05000000000000000000" pitchFamily="2" charset="2"/>
              <a:buChar char="l"/>
            </a:pP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2000</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年以来随着互联网的高速发展，对大数据的智能化分析和预测产生了巨大需求，浅层学习模型在互联网应用上获得了巨大成功。最成功的应用包括搜索广告系统的广告点击率</a:t>
            </a:r>
            <a:r>
              <a:rPr lang="en-US" altLang="zh-CN" sz="2500" dirty="0" smtClean="0">
                <a:latin typeface="微软雅黑" panose="020B0503020204020204" pitchFamily="34" charset="-122"/>
                <a:ea typeface="微软雅黑" panose="020B0503020204020204" pitchFamily="34" charset="-122"/>
                <a:cs typeface="宋体" panose="02010600030101010101" pitchFamily="2" charset="-122"/>
              </a:rPr>
              <a:t>CTR</a:t>
            </a:r>
            <a:r>
              <a:rPr lang="zh-CN" altLang="en-US" sz="2500" dirty="0" smtClean="0">
                <a:latin typeface="微软雅黑" panose="020B0503020204020204" pitchFamily="34" charset="-122"/>
                <a:ea typeface="微软雅黑" panose="020B0503020204020204" pitchFamily="34" charset="-122"/>
                <a:cs typeface="宋体" panose="02010600030101010101" pitchFamily="2" charset="-122"/>
              </a:rPr>
              <a:t>预估、网页搜索排序、垃圾邮件过滤系统、基于内容的推荐系统等，</a:t>
            </a:r>
            <a:r>
              <a:rPr lang="zh-CN" altLang="en-US" sz="2500" b="1" dirty="0" smtClean="0">
                <a:latin typeface="微软雅黑" panose="020B0503020204020204" pitchFamily="34" charset="-122"/>
                <a:ea typeface="微软雅黑" panose="020B0503020204020204" pitchFamily="34" charset="-122"/>
                <a:cs typeface="宋体" panose="02010600030101010101" pitchFamily="2" charset="-122"/>
              </a:rPr>
              <a:t>但是神经网络模型基本被冷落</a:t>
            </a:r>
            <a:endParaRPr lang="en-US" altLang="zh-CN" sz="2500" b="1" dirty="0" smtClean="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95250"/>
            <a:ext cx="11572875" cy="558800"/>
          </a:xfrm>
        </p:spPr>
        <p:txBody>
          <a:bodyPr>
            <a:normAutofit fontScale="90000"/>
          </a:bodyPr>
          <a:lstStyle/>
          <a:p>
            <a:r>
              <a:rPr lang="zh-CN" altLang="en-US" dirty="0" smtClean="0"/>
              <a:t>深度学习的起源和发展</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sp>
        <p:nvSpPr>
          <p:cNvPr id="5" name="Rectangle 1"/>
          <p:cNvSpPr>
            <a:spLocks noChangeArrowheads="1"/>
          </p:cNvSpPr>
          <p:nvPr/>
        </p:nvSpPr>
        <p:spPr bwMode="auto">
          <a:xfrm>
            <a:off x="455209" y="476862"/>
            <a:ext cx="12049587" cy="3911834"/>
          </a:xfrm>
          <a:prstGeom prst="rect">
            <a:avLst/>
          </a:prstGeom>
          <a:noFill/>
          <a:ln w="9525">
            <a:noFill/>
            <a:miter lim="800000"/>
          </a:ln>
          <a:effectLst/>
        </p:spPr>
        <p:txBody>
          <a:bodyPr vert="horz" wrap="square" lIns="114803" tIns="57401" rIns="114803" bIns="57401" numCol="1" anchor="ctr" anchorCtr="0" compatLnSpc="1">
            <a:spAutoFit/>
          </a:bodyPr>
          <a:lstStyle/>
          <a:p>
            <a:pPr indent="287020" eaLnBrk="0" hangingPunct="0">
              <a:spcBef>
                <a:spcPts val="755"/>
              </a:spcBef>
              <a:buClr>
                <a:srgbClr val="00B0F0"/>
              </a:buClr>
              <a:buFont typeface="Wingdings" panose="05000000000000000000" pitchFamily="2" charset="2"/>
              <a:buChar char="l"/>
            </a:pPr>
            <a:r>
              <a:rPr lang="en-US" altLang="zh-CN" sz="2000" dirty="0" smtClean="0">
                <a:latin typeface="微软雅黑" panose="020B0503020204020204" pitchFamily="34" charset="-122"/>
                <a:ea typeface="微软雅黑" panose="020B0503020204020204" pitchFamily="34" charset="-122"/>
                <a:cs typeface="宋体" panose="02010600030101010101" pitchFamily="2" charset="-122"/>
              </a:rPr>
              <a:t>2006</a:t>
            </a:r>
            <a:r>
              <a:rPr lang="zh-CN" altLang="en-US" sz="2000" dirty="0" smtClean="0">
                <a:latin typeface="微软雅黑" panose="020B0503020204020204" pitchFamily="34" charset="-122"/>
                <a:ea typeface="微软雅黑" panose="020B0503020204020204" pitchFamily="34" charset="-122"/>
                <a:cs typeface="宋体" panose="02010600030101010101" pitchFamily="2" charset="-122"/>
              </a:rPr>
              <a:t>年，加拿大多伦多大学教授</a:t>
            </a:r>
            <a:r>
              <a:rPr lang="en-US" altLang="zh-CN" sz="2000" dirty="0" smtClean="0">
                <a:latin typeface="微软雅黑" panose="020B0503020204020204" pitchFamily="34" charset="-122"/>
                <a:ea typeface="微软雅黑" panose="020B0503020204020204" pitchFamily="34" charset="-122"/>
                <a:cs typeface="宋体" panose="02010600030101010101" pitchFamily="2" charset="-122"/>
              </a:rPr>
              <a:t>Geoffrey Hinton</a:t>
            </a:r>
            <a:r>
              <a:rPr lang="zh-CN" altLang="en-US" sz="2000" dirty="0" smtClean="0">
                <a:latin typeface="微软雅黑" panose="020B0503020204020204" pitchFamily="34" charset="-122"/>
                <a:ea typeface="微软雅黑" panose="020B0503020204020204" pitchFamily="34" charset="-122"/>
                <a:cs typeface="宋体" panose="02010600030101010101" pitchFamily="2" charset="-122"/>
              </a:rPr>
              <a:t>在</a:t>
            </a:r>
            <a:r>
              <a:rPr lang="en-US" altLang="zh-CN" sz="2000" dirty="0" smtClean="0">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smtClean="0">
                <a:latin typeface="微软雅黑" panose="020B0503020204020204" pitchFamily="34" charset="-122"/>
                <a:ea typeface="微软雅黑" panose="020B0503020204020204" pitchFamily="34" charset="-122"/>
                <a:cs typeface="宋体" panose="02010600030101010101" pitchFamily="2" charset="-122"/>
              </a:rPr>
              <a:t>科学</a:t>
            </a:r>
            <a:r>
              <a:rPr lang="en-US" altLang="zh-CN" sz="2000" dirty="0" smtClean="0">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smtClean="0">
                <a:latin typeface="微软雅黑" panose="020B0503020204020204" pitchFamily="34" charset="-122"/>
                <a:ea typeface="微软雅黑" panose="020B0503020204020204" pitchFamily="34" charset="-122"/>
                <a:cs typeface="宋体" panose="02010600030101010101" pitchFamily="2" charset="-122"/>
              </a:rPr>
              <a:t>上发表论文提出：</a:t>
            </a:r>
            <a:r>
              <a:rPr lang="en-US" altLang="zh-CN" sz="2000" dirty="0" smtClean="0">
                <a:latin typeface="微软雅黑" panose="020B0503020204020204" pitchFamily="34" charset="-122"/>
                <a:ea typeface="微软雅黑" panose="020B0503020204020204" pitchFamily="34" charset="-122"/>
                <a:cs typeface="宋体" panose="02010600030101010101" pitchFamily="2" charset="-122"/>
              </a:rPr>
              <a:t>1. </a:t>
            </a:r>
            <a:r>
              <a:rPr lang="zh-CN" altLang="en-US" sz="2000" dirty="0" smtClean="0">
                <a:latin typeface="微软雅黑" panose="020B0503020204020204" pitchFamily="34" charset="-122"/>
                <a:ea typeface="微软雅黑" panose="020B0503020204020204" pitchFamily="34" charset="-122"/>
                <a:cs typeface="宋体" panose="02010600030101010101" pitchFamily="2" charset="-122"/>
              </a:rPr>
              <a:t>具有很多隐层的人工神经网络具有优异的特征学习能力，学习得到的特征对数据有更本质的刻画，从而有利于可视化或分类；</a:t>
            </a:r>
            <a:r>
              <a:rPr lang="en-US" altLang="zh-CN" sz="2000" dirty="0" smtClean="0">
                <a:latin typeface="微软雅黑" panose="020B0503020204020204" pitchFamily="34" charset="-122"/>
                <a:ea typeface="微软雅黑" panose="020B0503020204020204" pitchFamily="34" charset="-122"/>
                <a:cs typeface="宋体" panose="02010600030101010101" pitchFamily="2" charset="-122"/>
              </a:rPr>
              <a:t>2. </a:t>
            </a:r>
            <a:r>
              <a:rPr lang="zh-CN" altLang="en-US" sz="2000" dirty="0" smtClean="0">
                <a:latin typeface="微软雅黑" panose="020B0503020204020204" pitchFamily="34" charset="-122"/>
                <a:ea typeface="微软雅黑" panose="020B0503020204020204" pitchFamily="34" charset="-122"/>
                <a:cs typeface="宋体" panose="02010600030101010101" pitchFamily="2" charset="-122"/>
              </a:rPr>
              <a:t>深度神经网络在训练上的难度，可以通过“逐层初始化”（</a:t>
            </a:r>
            <a:r>
              <a:rPr lang="en-US" altLang="zh-CN" sz="2000" dirty="0" smtClean="0">
                <a:latin typeface="微软雅黑" panose="020B0503020204020204" pitchFamily="34" charset="-122"/>
                <a:ea typeface="微软雅黑" panose="020B0503020204020204" pitchFamily="34" charset="-122"/>
                <a:cs typeface="宋体" panose="02010600030101010101" pitchFamily="2" charset="-122"/>
              </a:rPr>
              <a:t>Layer-wise Pre-training</a:t>
            </a:r>
            <a:r>
              <a:rPr lang="zh-CN" altLang="en-US" sz="2000" dirty="0" smtClean="0">
                <a:latin typeface="微软雅黑" panose="020B0503020204020204" pitchFamily="34" charset="-122"/>
                <a:ea typeface="微软雅黑" panose="020B0503020204020204" pitchFamily="34" charset="-122"/>
                <a:cs typeface="宋体" panose="02010600030101010101" pitchFamily="2" charset="-122"/>
              </a:rPr>
              <a:t>）来有效克服，从而开启了深度学习在学术界和工业界的浪潮</a:t>
            </a:r>
            <a:endParaRPr lang="en-US" altLang="zh-CN" sz="2000" dirty="0" smtClean="0">
              <a:latin typeface="微软雅黑" panose="020B0503020204020204" pitchFamily="34" charset="-122"/>
              <a:ea typeface="微软雅黑" panose="020B0503020204020204" pitchFamily="34" charset="-122"/>
              <a:cs typeface="宋体" panose="02010600030101010101" pitchFamily="2" charset="-122"/>
            </a:endParaRPr>
          </a:p>
          <a:p>
            <a:pPr indent="287020" eaLnBrk="0" hangingPunct="0">
              <a:spcBef>
                <a:spcPts val="755"/>
              </a:spcBef>
              <a:buClr>
                <a:srgbClr val="00B0F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cs typeface="宋体" panose="02010600030101010101" pitchFamily="2" charset="-122"/>
              </a:rPr>
              <a:t>目前，深度学习的理论研究还基本处于起步阶段，但在应用领域已显现出巨大能量</a:t>
            </a:r>
            <a:endParaRPr lang="en-US" altLang="zh-CN" sz="2000" dirty="0" smtClean="0">
              <a:latin typeface="微软雅黑" panose="020B0503020204020204" pitchFamily="34" charset="-122"/>
              <a:ea typeface="微软雅黑" panose="020B0503020204020204" pitchFamily="34" charset="-122"/>
              <a:cs typeface="宋体" panose="02010600030101010101" pitchFamily="2" charset="-122"/>
            </a:endParaRPr>
          </a:p>
          <a:p>
            <a:pPr lvl="1" indent="287020" eaLnBrk="0" hangingPunct="0">
              <a:spcBef>
                <a:spcPts val="755"/>
              </a:spcBef>
              <a:buClr>
                <a:srgbClr val="00B0F0"/>
              </a:buClr>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2011</a:t>
            </a:r>
            <a:r>
              <a:rPr lang="zh-CN" altLang="en-US" sz="2000" dirty="0" smtClean="0">
                <a:latin typeface="微软雅黑" panose="020B0503020204020204" pitchFamily="34" charset="-122"/>
                <a:ea typeface="微软雅黑" panose="020B0503020204020204" pitchFamily="34" charset="-122"/>
              </a:rPr>
              <a:t>年以来，微软研究院和</a:t>
            </a:r>
            <a:r>
              <a:rPr lang="en-US" altLang="zh-CN" sz="2000" dirty="0" smtClean="0">
                <a:latin typeface="微软雅黑" panose="020B0503020204020204" pitchFamily="34" charset="-122"/>
                <a:ea typeface="微软雅黑" panose="020B0503020204020204" pitchFamily="34" charset="-122"/>
              </a:rPr>
              <a:t>Google</a:t>
            </a:r>
            <a:r>
              <a:rPr lang="zh-CN" altLang="en-US" sz="2000" dirty="0" smtClean="0">
                <a:latin typeface="微软雅黑" panose="020B0503020204020204" pitchFamily="34" charset="-122"/>
                <a:ea typeface="微软雅黑" panose="020B0503020204020204" pitchFamily="34" charset="-122"/>
              </a:rPr>
              <a:t>的语音识别研究人员先后采用</a:t>
            </a:r>
            <a:r>
              <a:rPr lang="en-US" altLang="zh-CN" sz="2000" dirty="0" smtClean="0">
                <a:latin typeface="微软雅黑" panose="020B0503020204020204" pitchFamily="34" charset="-122"/>
                <a:ea typeface="微软雅黑" panose="020B0503020204020204" pitchFamily="34" charset="-122"/>
              </a:rPr>
              <a:t>DNN</a:t>
            </a:r>
            <a:r>
              <a:rPr lang="zh-CN" altLang="en-US" sz="2000" dirty="0" smtClean="0">
                <a:latin typeface="微软雅黑" panose="020B0503020204020204" pitchFamily="34" charset="-122"/>
                <a:ea typeface="微软雅黑" panose="020B0503020204020204" pitchFamily="34" charset="-122"/>
              </a:rPr>
              <a:t>技术降低语音识别错误率</a:t>
            </a:r>
            <a:r>
              <a:rPr lang="en-US" altLang="zh-CN" sz="2000" dirty="0" smtClean="0">
                <a:latin typeface="微软雅黑" panose="020B0503020204020204" pitchFamily="34" charset="-122"/>
                <a:ea typeface="微软雅黑" panose="020B0503020204020204" pitchFamily="34" charset="-122"/>
              </a:rPr>
              <a:t>20</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~30</a:t>
            </a:r>
            <a:r>
              <a:rPr lang="zh-CN" altLang="en-US" sz="2000" dirty="0" smtClean="0">
                <a:latin typeface="微软雅黑" panose="020B0503020204020204" pitchFamily="34" charset="-122"/>
                <a:ea typeface="微软雅黑" panose="020B0503020204020204" pitchFamily="34" charset="-122"/>
              </a:rPr>
              <a:t>％，是语音识别领域十多年来最大的突破性进展</a:t>
            </a:r>
            <a:endParaRPr lang="en-US" altLang="zh-CN" sz="2000" dirty="0" smtClean="0">
              <a:latin typeface="微软雅黑" panose="020B0503020204020204" pitchFamily="34" charset="-122"/>
              <a:ea typeface="微软雅黑" panose="020B0503020204020204" pitchFamily="34" charset="-122"/>
            </a:endParaRPr>
          </a:p>
          <a:p>
            <a:pPr lvl="1" indent="287020" eaLnBrk="0" hangingPunct="0">
              <a:spcBef>
                <a:spcPts val="755"/>
              </a:spcBef>
              <a:buClr>
                <a:srgbClr val="00B0F0"/>
              </a:buClr>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2012</a:t>
            </a:r>
            <a:r>
              <a:rPr lang="zh-CN" altLang="en-US" sz="2000" dirty="0" smtClean="0">
                <a:latin typeface="微软雅黑" panose="020B0503020204020204" pitchFamily="34" charset="-122"/>
                <a:ea typeface="微软雅黑" panose="020B0503020204020204" pitchFamily="34" charset="-122"/>
              </a:rPr>
              <a:t>年开始，</a:t>
            </a:r>
            <a:r>
              <a:rPr lang="en-US" altLang="zh-CN" sz="2000" dirty="0" smtClean="0">
                <a:latin typeface="微软雅黑" panose="020B0503020204020204" pitchFamily="34" charset="-122"/>
                <a:ea typeface="微软雅黑" panose="020B0503020204020204" pitchFamily="34" charset="-122"/>
              </a:rPr>
              <a:t>DNN</a:t>
            </a:r>
            <a:r>
              <a:rPr lang="zh-CN" altLang="en-US" sz="2000" dirty="0" smtClean="0">
                <a:latin typeface="微软雅黑" panose="020B0503020204020204" pitchFamily="34" charset="-122"/>
                <a:ea typeface="微软雅黑" panose="020B0503020204020204" pitchFamily="34" charset="-122"/>
              </a:rPr>
              <a:t>技术在图像识别领域取得惊人的效果，</a:t>
            </a:r>
            <a:r>
              <a:rPr lang="en-US" altLang="zh-CN" sz="2000" dirty="0" smtClean="0">
                <a:latin typeface="微软雅黑" panose="020B0503020204020204" pitchFamily="34" charset="-122"/>
                <a:ea typeface="微软雅黑" panose="020B0503020204020204" pitchFamily="34" charset="-122"/>
              </a:rPr>
              <a:t>2013</a:t>
            </a:r>
            <a:r>
              <a:rPr lang="zh-CN" altLang="en-US" sz="2000" dirty="0" smtClean="0">
                <a:latin typeface="微软雅黑" panose="020B0503020204020204" pitchFamily="34" charset="-122"/>
                <a:ea typeface="微软雅黑" panose="020B0503020204020204" pitchFamily="34" charset="-122"/>
              </a:rPr>
              <a:t>开始</a:t>
            </a:r>
            <a:r>
              <a:rPr lang="en-US" altLang="zh-CN" sz="2000" dirty="0" err="1" smtClean="0">
                <a:latin typeface="微软雅黑" panose="020B0503020204020204" pitchFamily="34" charset="-122"/>
                <a:ea typeface="微软雅黑" panose="020B0503020204020204" pitchFamily="34" charset="-122"/>
              </a:rPr>
              <a:t>ImageNet</a:t>
            </a:r>
            <a:r>
              <a:rPr lang="zh-CN" altLang="en-US" sz="2000" dirty="0" smtClean="0">
                <a:latin typeface="微软雅黑" panose="020B0503020204020204" pitchFamily="34" charset="-122"/>
                <a:ea typeface="微软雅黑" panose="020B0503020204020204" pitchFamily="34" charset="-122"/>
              </a:rPr>
              <a:t>大赛排名前列的算法都是自行学习特征的深度学习算法，在</a:t>
            </a:r>
            <a:r>
              <a:rPr lang="en-US" altLang="zh-CN" sz="2000" b="1" dirty="0" smtClean="0">
                <a:latin typeface="微软雅黑" panose="020B0503020204020204" pitchFamily="34" charset="-122"/>
                <a:ea typeface="微软雅黑" panose="020B0503020204020204" pitchFamily="34" charset="-122"/>
              </a:rPr>
              <a:t>2015</a:t>
            </a:r>
            <a:r>
              <a:rPr lang="zh-CN" altLang="en-US" sz="2000" b="1" dirty="0" smtClean="0">
                <a:latin typeface="微软雅黑" panose="020B0503020204020204" pitchFamily="34" charset="-122"/>
                <a:ea typeface="微软雅黑" panose="020B0503020204020204" pitchFamily="34" charset="-122"/>
              </a:rPr>
              <a:t>年多个算法击败了人类</a:t>
            </a:r>
            <a:endParaRPr lang="en-US" altLang="zh-CN" sz="2000" b="1" dirty="0" smtClean="0">
              <a:latin typeface="微软雅黑" panose="020B0503020204020204" pitchFamily="34" charset="-122"/>
              <a:ea typeface="微软雅黑" panose="020B0503020204020204" pitchFamily="34" charset="-122"/>
            </a:endParaRPr>
          </a:p>
          <a:p>
            <a:pPr lvl="1" indent="287020" eaLnBrk="0" hangingPunct="0">
              <a:spcBef>
                <a:spcPts val="755"/>
              </a:spcBef>
              <a:buClr>
                <a:srgbClr val="00B0F0"/>
              </a:buClr>
              <a:buFont typeface="Arial" panose="020B0604020202020204" pitchFamily="34" charset="0"/>
              <a:buChar char="•"/>
            </a:pPr>
            <a:r>
              <a:rPr lang="en-US" altLang="zh-CN" sz="2000" b="1" dirty="0" smtClean="0">
                <a:latin typeface="微软雅黑" panose="020B0503020204020204" pitchFamily="34" charset="-122"/>
                <a:ea typeface="微软雅黑" panose="020B0503020204020204" pitchFamily="34" charset="-122"/>
              </a:rPr>
              <a:t>2016</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月，</a:t>
            </a:r>
            <a:r>
              <a:rPr lang="en-US" altLang="zh-CN" sz="2000" b="1" dirty="0" err="1" smtClean="0">
                <a:latin typeface="微软雅黑" panose="020B0503020204020204" pitchFamily="34" charset="-122"/>
                <a:ea typeface="微软雅黑" panose="020B0503020204020204" pitchFamily="34" charset="-122"/>
              </a:rPr>
              <a:t>AlphaGO</a:t>
            </a:r>
            <a:r>
              <a:rPr lang="zh-CN" altLang="en-US" sz="2000" b="1" dirty="0" smtClean="0">
                <a:latin typeface="微软雅黑" panose="020B0503020204020204" pitchFamily="34" charset="-122"/>
                <a:ea typeface="微软雅黑" panose="020B0503020204020204" pitchFamily="34" charset="-122"/>
              </a:rPr>
              <a:t>在五番棋中</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绝对优势击败李世石九段，一直以来被视作</a:t>
            </a:r>
            <a:r>
              <a:rPr lang="en-US" altLang="zh-CN" sz="2000" b="1" dirty="0" smtClean="0">
                <a:latin typeface="微软雅黑" panose="020B0503020204020204" pitchFamily="34" charset="-122"/>
                <a:ea typeface="微软雅黑" panose="020B0503020204020204" pitchFamily="34" charset="-122"/>
              </a:rPr>
              <a:t>Mission Impossible</a:t>
            </a:r>
            <a:r>
              <a:rPr lang="zh-CN" altLang="en-US" sz="2000" b="1" dirty="0" smtClean="0">
                <a:latin typeface="微软雅黑" panose="020B0503020204020204" pitchFamily="34" charset="-122"/>
                <a:ea typeface="微软雅黑" panose="020B0503020204020204" pitchFamily="34" charset="-122"/>
              </a:rPr>
              <a:t>的围棋被深度学习所征服</a:t>
            </a:r>
            <a:endParaRPr lang="en-US" altLang="zh-CN" sz="2000" b="1"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3" name="组合 13"/>
          <p:cNvGrpSpPr/>
          <p:nvPr/>
        </p:nvGrpSpPr>
        <p:grpSpPr>
          <a:xfrm>
            <a:off x="7694641" y="4057614"/>
            <a:ext cx="5164109" cy="3175036"/>
            <a:chOff x="3923955" y="4095046"/>
            <a:chExt cx="3672255" cy="2754192"/>
          </a:xfrm>
        </p:grpSpPr>
        <p:pic>
          <p:nvPicPr>
            <p:cNvPr id="59395" name="Picture 3"/>
            <p:cNvPicPr>
              <a:picLocks noChangeAspect="1" noChangeArrowheads="1"/>
            </p:cNvPicPr>
            <p:nvPr/>
          </p:nvPicPr>
          <p:blipFill>
            <a:blip r:embed="rId1" cstate="print"/>
            <a:srcRect/>
            <a:stretch>
              <a:fillRect/>
            </a:stretch>
          </p:blipFill>
          <p:spPr bwMode="auto">
            <a:xfrm>
              <a:off x="3923955" y="4095046"/>
              <a:ext cx="3672255" cy="2754192"/>
            </a:xfrm>
            <a:prstGeom prst="rect">
              <a:avLst/>
            </a:prstGeom>
            <a:noFill/>
            <a:ln w="9525">
              <a:noFill/>
              <a:miter lim="800000"/>
              <a:headEnd/>
              <a:tailEnd/>
            </a:ln>
          </p:spPr>
        </p:pic>
        <p:pic>
          <p:nvPicPr>
            <p:cNvPr id="59396" name="Picture 4"/>
            <p:cNvPicPr>
              <a:picLocks noChangeAspect="1" noChangeArrowheads="1"/>
            </p:cNvPicPr>
            <p:nvPr/>
          </p:nvPicPr>
          <p:blipFill>
            <a:blip r:embed="rId2" cstate="print"/>
            <a:srcRect/>
            <a:stretch>
              <a:fillRect/>
            </a:stretch>
          </p:blipFill>
          <p:spPr bwMode="auto">
            <a:xfrm>
              <a:off x="4139970" y="5733160"/>
              <a:ext cx="504035" cy="504035"/>
            </a:xfrm>
            <a:prstGeom prst="rect">
              <a:avLst/>
            </a:prstGeom>
            <a:noFill/>
            <a:ln w="9525">
              <a:noFill/>
              <a:miter lim="800000"/>
              <a:headEnd/>
              <a:tailEnd/>
            </a:ln>
          </p:spPr>
        </p:pic>
        <p:pic>
          <p:nvPicPr>
            <p:cNvPr id="59397" name="Picture 5"/>
            <p:cNvPicPr>
              <a:picLocks noChangeAspect="1" noChangeArrowheads="1"/>
            </p:cNvPicPr>
            <p:nvPr/>
          </p:nvPicPr>
          <p:blipFill>
            <a:blip r:embed="rId3" cstate="print"/>
            <a:srcRect/>
            <a:stretch>
              <a:fillRect/>
            </a:stretch>
          </p:blipFill>
          <p:spPr bwMode="auto">
            <a:xfrm>
              <a:off x="5148040" y="5661155"/>
              <a:ext cx="556500" cy="556500"/>
            </a:xfrm>
            <a:prstGeom prst="rect">
              <a:avLst/>
            </a:prstGeom>
            <a:noFill/>
            <a:ln w="9525">
              <a:noFill/>
              <a:miter lim="800000"/>
              <a:headEnd/>
              <a:tailEnd/>
            </a:ln>
          </p:spPr>
        </p:pic>
        <p:sp>
          <p:nvSpPr>
            <p:cNvPr id="10" name="矩形 9"/>
            <p:cNvSpPr/>
            <p:nvPr/>
          </p:nvSpPr>
          <p:spPr>
            <a:xfrm>
              <a:off x="3923955" y="6488668"/>
              <a:ext cx="797665" cy="350201"/>
            </a:xfrm>
            <a:prstGeom prst="rect">
              <a:avLst/>
            </a:prstGeom>
          </p:spPr>
          <p:txBody>
            <a:bodyPr wrap="none">
              <a:spAutoFit/>
            </a:bodyPr>
            <a:lstStyle/>
            <a:p>
              <a:r>
                <a:rPr lang="en-US" altLang="zh-CN" dirty="0" smtClean="0">
                  <a:solidFill>
                    <a:schemeClr val="bg1"/>
                  </a:solidFill>
                </a:rPr>
                <a:t>Yan </a:t>
              </a:r>
              <a:r>
                <a:rPr lang="en-US" altLang="zh-CN" dirty="0" err="1" smtClean="0">
                  <a:solidFill>
                    <a:schemeClr val="bg1"/>
                  </a:solidFill>
                </a:rPr>
                <a:t>Lecun</a:t>
              </a:r>
              <a:endParaRPr lang="zh-CN" altLang="en-US" dirty="0">
                <a:solidFill>
                  <a:schemeClr val="bg1"/>
                </a:solidFill>
              </a:endParaRPr>
            </a:p>
          </p:txBody>
        </p:sp>
        <p:sp>
          <p:nvSpPr>
            <p:cNvPr id="11" name="矩形 10"/>
            <p:cNvSpPr/>
            <p:nvPr/>
          </p:nvSpPr>
          <p:spPr>
            <a:xfrm>
              <a:off x="4932025" y="6165190"/>
              <a:ext cx="669129" cy="350201"/>
            </a:xfrm>
            <a:prstGeom prst="rect">
              <a:avLst/>
            </a:prstGeom>
          </p:spPr>
          <p:txBody>
            <a:bodyPr wrap="none">
              <a:spAutoFit/>
            </a:bodyPr>
            <a:lstStyle/>
            <a:p>
              <a:r>
                <a:rPr lang="en-US" altLang="zh-CN"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Hinton</a:t>
              </a:r>
              <a:endParaRPr lang="zh-CN" altLang="en-US" dirty="0">
                <a:solidFill>
                  <a:schemeClr val="bg1"/>
                </a:solidFill>
              </a:endParaRPr>
            </a:p>
          </p:txBody>
        </p:sp>
        <p:sp>
          <p:nvSpPr>
            <p:cNvPr id="12" name="矩形 11"/>
            <p:cNvSpPr/>
            <p:nvPr/>
          </p:nvSpPr>
          <p:spPr>
            <a:xfrm>
              <a:off x="5364055" y="6488668"/>
              <a:ext cx="1098238" cy="350201"/>
            </a:xfrm>
            <a:prstGeom prst="rect">
              <a:avLst/>
            </a:prstGeom>
          </p:spPr>
          <p:txBody>
            <a:bodyPr wrap="none">
              <a:spAutoFit/>
            </a:bodyPr>
            <a:lstStyle/>
            <a:p>
              <a:r>
                <a:rPr lang="en-US" altLang="zh-CN" dirty="0" err="1" smtClean="0">
                  <a:solidFill>
                    <a:schemeClr val="bg1"/>
                  </a:solidFill>
                </a:rPr>
                <a:t>Yoshua</a:t>
              </a:r>
              <a:r>
                <a:rPr lang="en-US" altLang="zh-CN" dirty="0" smtClean="0">
                  <a:solidFill>
                    <a:schemeClr val="bg1"/>
                  </a:solidFill>
                </a:rPr>
                <a:t> </a:t>
              </a:r>
              <a:r>
                <a:rPr lang="en-US" altLang="zh-CN" dirty="0" err="1" smtClean="0">
                  <a:solidFill>
                    <a:schemeClr val="bg1"/>
                  </a:solidFill>
                </a:rPr>
                <a:t>Bengio</a:t>
              </a:r>
              <a:endParaRPr lang="zh-CN" altLang="en-US" dirty="0">
                <a:solidFill>
                  <a:schemeClr val="bg1"/>
                </a:solidFill>
              </a:endParaRPr>
            </a:p>
          </p:txBody>
        </p:sp>
        <p:sp>
          <p:nvSpPr>
            <p:cNvPr id="13" name="TextBox 12"/>
            <p:cNvSpPr txBox="1"/>
            <p:nvPr/>
          </p:nvSpPr>
          <p:spPr>
            <a:xfrm>
              <a:off x="6516135" y="6093185"/>
              <a:ext cx="623760" cy="350201"/>
            </a:xfrm>
            <a:prstGeom prst="rect">
              <a:avLst/>
            </a:prstGeom>
            <a:noFill/>
          </p:spPr>
          <p:txBody>
            <a:bodyPr wrap="none" rtlCol="0">
              <a:spAutoFit/>
            </a:bodyPr>
            <a:lstStyle/>
            <a:p>
              <a:r>
                <a:rPr lang="zh-CN" altLang="en-US" dirty="0" smtClean="0">
                  <a:solidFill>
                    <a:schemeClr val="bg1"/>
                  </a:solidFill>
                </a:rPr>
                <a:t>吴恩达</a:t>
              </a:r>
              <a:endParaRPr lang="zh-CN" altLang="en-US" dirty="0">
                <a:solidFill>
                  <a:schemeClr val="bg1"/>
                </a:solidFill>
              </a:endParaRPr>
            </a:p>
          </p:txBody>
        </p:sp>
      </p:gr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idx="4294967295"/>
          </p:nvPr>
        </p:nvSpPr>
        <p:spPr bwMode="auto">
          <a:xfrm>
            <a:off x="0" y="122238"/>
            <a:ext cx="11090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normAutofit fontScale="90000"/>
          </a:bodyPr>
          <a:lstStyle/>
          <a:p>
            <a:r>
              <a:rPr lang="zh-CN" altLang="en-US" smtClean="0"/>
              <a:t>谁重新激活了神经元网络？</a:t>
            </a:r>
            <a:endParaRPr lang="zh-CN" altLang="en-US" smtClean="0"/>
          </a:p>
        </p:txBody>
      </p:sp>
      <p:sp>
        <p:nvSpPr>
          <p:cNvPr id="31747" name="文本占位符 2"/>
          <p:cNvSpPr>
            <a:spLocks noGrp="1"/>
          </p:cNvSpPr>
          <p:nvPr>
            <p:ph type="body" sz="quarter" idx="4294967295"/>
          </p:nvPr>
        </p:nvSpPr>
        <p:spPr bwMode="auto">
          <a:xfrm>
            <a:off x="5637287" y="1102717"/>
            <a:ext cx="5380037" cy="4241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lstStyle/>
          <a:p>
            <a:r>
              <a:rPr lang="en-US" altLang="zh-CN" sz="1800" b="1" dirty="0" smtClean="0"/>
              <a:t>Geoffrey Hinton </a:t>
            </a:r>
            <a:endParaRPr lang="en-US" altLang="zh-CN" sz="1800" b="1" dirty="0" smtClean="0"/>
          </a:p>
          <a:p>
            <a:pPr lvl="1"/>
            <a:r>
              <a:rPr lang="zh-CN" altLang="en-US" sz="2500" dirty="0" smtClean="0"/>
              <a:t>出生于： </a:t>
            </a:r>
            <a:r>
              <a:rPr lang="en-US" altLang="zh-CN" sz="2500" dirty="0" smtClean="0"/>
              <a:t>1947</a:t>
            </a:r>
            <a:endParaRPr lang="zh-CN" altLang="en-US" sz="2500" dirty="0" smtClean="0"/>
          </a:p>
          <a:p>
            <a:pPr lvl="1"/>
            <a:r>
              <a:rPr lang="zh-CN" altLang="en-US" sz="2500" dirty="0" smtClean="0"/>
              <a:t>专业： </a:t>
            </a:r>
            <a:endParaRPr lang="en-US" altLang="zh-CN" sz="2500" dirty="0" smtClean="0"/>
          </a:p>
          <a:p>
            <a:pPr lvl="2"/>
            <a:r>
              <a:rPr lang="zh-CN" altLang="en-US" sz="2500" dirty="0" smtClean="0"/>
              <a:t>学士，心理学，</a:t>
            </a:r>
            <a:r>
              <a:rPr lang="en-US" altLang="zh-CN" sz="2500" dirty="0" smtClean="0"/>
              <a:t>1970</a:t>
            </a:r>
            <a:r>
              <a:rPr lang="zh-CN" altLang="en-US" sz="2500" dirty="0" smtClean="0"/>
              <a:t>，</a:t>
            </a:r>
            <a:endParaRPr lang="en-US" altLang="zh-CN" sz="2500" dirty="0" smtClean="0"/>
          </a:p>
          <a:p>
            <a:pPr lvl="2"/>
            <a:r>
              <a:rPr lang="zh-CN" altLang="en-US" sz="2500" dirty="0" smtClean="0"/>
              <a:t>博士，人工智能，</a:t>
            </a:r>
            <a:r>
              <a:rPr lang="en-US" altLang="zh-CN" sz="2500" dirty="0" smtClean="0"/>
              <a:t>1978</a:t>
            </a:r>
            <a:endParaRPr lang="en-US" altLang="zh-CN" sz="2500" dirty="0" smtClean="0"/>
          </a:p>
          <a:p>
            <a:pPr lvl="1"/>
            <a:r>
              <a:rPr lang="zh-CN" altLang="en-US" sz="2500" dirty="0" smtClean="0"/>
              <a:t>多伦多大学教授</a:t>
            </a:r>
            <a:endParaRPr lang="en-US" altLang="zh-CN" sz="2500" dirty="0" smtClean="0"/>
          </a:p>
          <a:p>
            <a:pPr lvl="1"/>
            <a:r>
              <a:rPr lang="en-US" altLang="zh-CN" sz="2500" dirty="0" smtClean="0"/>
              <a:t>Google </a:t>
            </a:r>
            <a:r>
              <a:rPr lang="zh-CN" altLang="en-US" sz="2500" dirty="0" smtClean="0"/>
              <a:t>研究中心</a:t>
            </a:r>
            <a:endParaRPr lang="en-US" altLang="zh-CN" sz="2500" dirty="0" smtClean="0"/>
          </a:p>
          <a:p>
            <a:pPr lvl="1"/>
            <a:r>
              <a:rPr lang="en-US" altLang="zh-CN" sz="2500" dirty="0" smtClean="0"/>
              <a:t>1986</a:t>
            </a:r>
            <a:r>
              <a:rPr lang="zh-CN" altLang="en-US" sz="2500" dirty="0" smtClean="0"/>
              <a:t>： 神经元网络</a:t>
            </a:r>
            <a:r>
              <a:rPr lang="en-US" altLang="zh-CN" sz="2500" dirty="0" smtClean="0"/>
              <a:t>BP</a:t>
            </a:r>
            <a:r>
              <a:rPr lang="zh-CN" altLang="en-US" sz="2500" dirty="0" smtClean="0"/>
              <a:t>算法发明人之一</a:t>
            </a:r>
            <a:endParaRPr lang="en-US" altLang="zh-CN" sz="2500" dirty="0" smtClean="0"/>
          </a:p>
          <a:p>
            <a:pPr lvl="1"/>
            <a:r>
              <a:rPr lang="zh-CN" altLang="en-US" sz="2500" dirty="0" smtClean="0"/>
              <a:t>深度学习主要贡献人</a:t>
            </a:r>
            <a:endParaRPr lang="en-US" altLang="zh-CN" sz="2500" dirty="0" smtClean="0"/>
          </a:p>
        </p:txBody>
      </p:sp>
      <p:pic>
        <p:nvPicPr>
          <p:cNvPr id="31748"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92871" y="1024037"/>
            <a:ext cx="3235643" cy="468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726163" y="5740916"/>
            <a:ext cx="6429375" cy="946920"/>
          </a:xfrm>
          <a:prstGeom prst="rect">
            <a:avLst/>
          </a:prstGeom>
          <a:solidFill>
            <a:schemeClr val="tx2">
              <a:lumMod val="60000"/>
              <a:lumOff val="40000"/>
            </a:schemeClr>
          </a:solidFill>
          <a:ln w="38100">
            <a:solidFill>
              <a:srgbClr val="FFFF00"/>
            </a:solidFill>
          </a:ln>
        </p:spPr>
        <p:txBody>
          <a:bodyPr lIns="114803" tIns="57401" rIns="114803" bIns="57401">
            <a:spAutoFit/>
          </a:bodyPr>
          <a:lstStyle/>
          <a:p>
            <a:pPr fontAlgn="auto">
              <a:spcBef>
                <a:spcPts val="0"/>
              </a:spcBef>
              <a:spcAft>
                <a:spcPts val="0"/>
              </a:spcAft>
              <a:defRPr/>
            </a:pPr>
            <a:r>
              <a:rPr lang="en-US" altLang="zh-CN" b="1" cap="all" dirty="0">
                <a:latin typeface="+mn-lt"/>
                <a:ea typeface="+mn-ea"/>
              </a:rPr>
              <a:t>I GET VERY EXCITED WHEN WE DISCOVER A WAY OF MAKING NEURAL NETWORKS BETTER — AND WHEN THAT’S CLOSELY RELATED TO HOW THE BRAIN WORKS.’</a:t>
            </a:r>
            <a:endParaRPr lang="zh-CN" altLang="en-US" dirty="0">
              <a:latin typeface="+mn-lt"/>
              <a:ea typeface="+mn-ea"/>
            </a:endParaRPr>
          </a:p>
        </p:txBody>
      </p:sp>
    </p:spTree>
  </p:cSld>
  <p:clrMapOvr>
    <a:masterClrMapping/>
  </p:clrMapOvr>
  <p:transition spd="slow" advTm="0"/>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idx="4294967295"/>
          </p:nvPr>
        </p:nvSpPr>
        <p:spPr bwMode="auto">
          <a:xfrm>
            <a:off x="0" y="122238"/>
            <a:ext cx="11090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normAutofit fontScale="90000"/>
          </a:bodyPr>
          <a:lstStyle/>
          <a:p>
            <a:r>
              <a:rPr lang="zh-CN" altLang="en-US" smtClean="0"/>
              <a:t>谁重新激活了神经元网络？</a:t>
            </a:r>
            <a:endParaRPr lang="zh-CN" altLang="en-US" smtClean="0"/>
          </a:p>
        </p:txBody>
      </p:sp>
      <p:sp>
        <p:nvSpPr>
          <p:cNvPr id="32771" name="文本占位符 2"/>
          <p:cNvSpPr>
            <a:spLocks noGrp="1"/>
          </p:cNvSpPr>
          <p:nvPr>
            <p:ph type="body" sz="quarter" idx="4294967295"/>
          </p:nvPr>
        </p:nvSpPr>
        <p:spPr bwMode="auto">
          <a:xfrm>
            <a:off x="5925319" y="1096045"/>
            <a:ext cx="5380037" cy="4241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lstStyle/>
          <a:p>
            <a:r>
              <a:rPr lang="en-US" altLang="zh-CN" b="1" dirty="0" smtClean="0"/>
              <a:t>NCAP: </a:t>
            </a:r>
            <a:r>
              <a:rPr lang="zh-CN" altLang="en-US" dirty="0" smtClean="0"/>
              <a:t>神经计算和自适应感知项目</a:t>
            </a:r>
            <a:endParaRPr lang="en-US" altLang="zh-CN" b="1" dirty="0" smtClean="0"/>
          </a:p>
          <a:p>
            <a:pPr lvl="1"/>
            <a:r>
              <a:rPr lang="en-US" altLang="zh-CN" dirty="0" smtClean="0"/>
              <a:t>2004</a:t>
            </a:r>
            <a:r>
              <a:rPr lang="zh-CN" altLang="en-US" dirty="0" smtClean="0"/>
              <a:t> </a:t>
            </a:r>
            <a:endParaRPr lang="en-US" altLang="zh-CN" dirty="0" smtClean="0"/>
          </a:p>
          <a:p>
            <a:pPr lvl="1"/>
            <a:r>
              <a:rPr lang="en-US" altLang="zh-CN" dirty="0" smtClean="0"/>
              <a:t>NCAP Researchers</a:t>
            </a:r>
            <a:endParaRPr lang="en-US" altLang="zh-CN" dirty="0" smtClean="0"/>
          </a:p>
          <a:p>
            <a:pPr lvl="2"/>
            <a:r>
              <a:rPr lang="en-US" altLang="zh-CN" dirty="0" err="1" smtClean="0"/>
              <a:t>Yoshua</a:t>
            </a:r>
            <a:r>
              <a:rPr lang="en-US" altLang="zh-CN" dirty="0" smtClean="0"/>
              <a:t> </a:t>
            </a:r>
            <a:r>
              <a:rPr lang="en-US" altLang="zh-CN" dirty="0" err="1" smtClean="0"/>
              <a:t>Bengio</a:t>
            </a:r>
            <a:endParaRPr lang="en-US" altLang="zh-CN" dirty="0" smtClean="0"/>
          </a:p>
          <a:p>
            <a:pPr lvl="2"/>
            <a:r>
              <a:rPr lang="en-US" altLang="zh-CN" dirty="0" smtClean="0"/>
              <a:t>Yann </a:t>
            </a:r>
            <a:r>
              <a:rPr lang="en-US" altLang="zh-CN" dirty="0" err="1" smtClean="0"/>
              <a:t>Lecun</a:t>
            </a:r>
            <a:r>
              <a:rPr lang="en-US" altLang="zh-CN" dirty="0" smtClean="0"/>
              <a:t>  (</a:t>
            </a:r>
            <a:r>
              <a:rPr lang="en-US" altLang="zh-CN" dirty="0" err="1" smtClean="0"/>
              <a:t>FaceBook</a:t>
            </a:r>
            <a:r>
              <a:rPr lang="en-US" altLang="zh-CN" dirty="0" smtClean="0"/>
              <a:t>)</a:t>
            </a:r>
            <a:endParaRPr lang="en-US" altLang="zh-CN" dirty="0" smtClean="0"/>
          </a:p>
          <a:p>
            <a:pPr lvl="2"/>
            <a:r>
              <a:rPr lang="en-US" altLang="zh-CN" dirty="0" smtClean="0"/>
              <a:t>Andrew Ng   (Baidu)</a:t>
            </a:r>
            <a:endParaRPr lang="en-US" altLang="zh-CN" dirty="0" smtClean="0"/>
          </a:p>
          <a:p>
            <a:pPr lvl="2"/>
            <a:r>
              <a:rPr lang="en-US" altLang="zh-CN" dirty="0" smtClean="0"/>
              <a:t>20~  Others</a:t>
            </a:r>
            <a:endParaRPr lang="en-US" altLang="zh-CN" dirty="0" smtClean="0"/>
          </a:p>
          <a:p>
            <a:pPr lvl="2"/>
            <a:endParaRPr lang="en-US" altLang="zh-CN" dirty="0" smtClean="0"/>
          </a:p>
        </p:txBody>
      </p:sp>
      <p:sp>
        <p:nvSpPr>
          <p:cNvPr id="7" name="TextBox 6"/>
          <p:cNvSpPr txBox="1"/>
          <p:nvPr/>
        </p:nvSpPr>
        <p:spPr>
          <a:xfrm>
            <a:off x="6429375" y="5650509"/>
            <a:ext cx="6429375" cy="390094"/>
          </a:xfrm>
          <a:prstGeom prst="rect">
            <a:avLst/>
          </a:prstGeom>
          <a:solidFill>
            <a:schemeClr val="tx2">
              <a:lumMod val="60000"/>
              <a:lumOff val="40000"/>
            </a:schemeClr>
          </a:solidFill>
          <a:ln w="38100">
            <a:solidFill>
              <a:srgbClr val="FFFF00"/>
            </a:solidFill>
          </a:ln>
        </p:spPr>
        <p:txBody>
          <a:bodyPr lIns="114803" tIns="57401" rIns="114803" bIns="57401">
            <a:spAutoFit/>
          </a:bodyPr>
          <a:lstStyle/>
          <a:p>
            <a:pPr fontAlgn="auto">
              <a:spcBef>
                <a:spcPts val="0"/>
              </a:spcBef>
              <a:spcAft>
                <a:spcPts val="0"/>
              </a:spcAft>
              <a:defRPr/>
            </a:pPr>
            <a:r>
              <a:rPr lang="en-US" altLang="zh-CN" dirty="0">
                <a:latin typeface="+mn-lt"/>
                <a:ea typeface="+mn-ea"/>
              </a:rPr>
              <a:t>Core Team </a:t>
            </a:r>
            <a:endParaRPr lang="zh-CN" altLang="en-US" dirty="0">
              <a:latin typeface="+mn-lt"/>
              <a:ea typeface="+mn-ea"/>
            </a:endParaRPr>
          </a:p>
        </p:txBody>
      </p:sp>
      <p:pic>
        <p:nvPicPr>
          <p:cNvPr id="32773"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461" y="837112"/>
            <a:ext cx="5022949" cy="2732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756960"/>
            <a:ext cx="5625703" cy="316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0"/>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idx="4294967295"/>
          </p:nvPr>
        </p:nvSpPr>
        <p:spPr bwMode="auto">
          <a:xfrm>
            <a:off x="0" y="122238"/>
            <a:ext cx="11090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normAutofit fontScale="90000"/>
          </a:bodyPr>
          <a:lstStyle/>
          <a:p>
            <a:r>
              <a:rPr lang="zh-CN" altLang="en-US" smtClean="0"/>
              <a:t>深度学习实现的物理架构</a:t>
            </a:r>
            <a:endParaRPr lang="zh-CN" altLang="en-US" smtClean="0"/>
          </a:p>
        </p:txBody>
      </p:sp>
      <p:sp>
        <p:nvSpPr>
          <p:cNvPr id="64515" name="TextBox 24"/>
          <p:cNvSpPr txBox="1">
            <a:spLocks noChangeArrowheads="1"/>
          </p:cNvSpPr>
          <p:nvPr/>
        </p:nvSpPr>
        <p:spPr bwMode="auto">
          <a:xfrm>
            <a:off x="8639473" y="2410884"/>
            <a:ext cx="3716983" cy="380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latin typeface="微软雅黑" panose="020B0503020204020204" pitchFamily="34" charset="-122"/>
                <a:ea typeface="微软雅黑" panose="020B0503020204020204" pitchFamily="34" charset="-122"/>
              </a:rPr>
              <a:t>挑战：</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训练数据规模庞大</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 计算开销大</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训练过程收敛难</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训练用时久</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解决方案：</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GPU </a:t>
            </a:r>
            <a:r>
              <a:rPr lang="zh-CN" altLang="en-US" sz="2000" dirty="0">
                <a:latin typeface="微软雅黑" panose="020B0503020204020204" pitchFamily="34" charset="-122"/>
                <a:ea typeface="微软雅黑" panose="020B0503020204020204" pitchFamily="34" charset="-122"/>
              </a:rPr>
              <a:t>计算资源并行</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CPU  </a:t>
            </a:r>
            <a:r>
              <a:rPr lang="zh-CN" altLang="en-US" sz="2000" dirty="0">
                <a:latin typeface="微软雅黑" panose="020B0503020204020204" pitchFamily="34" charset="-122"/>
                <a:ea typeface="微软雅黑" panose="020B0503020204020204" pitchFamily="34" charset="-122"/>
              </a:rPr>
              <a:t>集群</a:t>
            </a:r>
            <a:endParaRPr lang="zh-CN" altLang="en-US" sz="2000" dirty="0">
              <a:latin typeface="微软雅黑" panose="020B0503020204020204" pitchFamily="34" charset="-122"/>
              <a:ea typeface="微软雅黑" panose="020B0503020204020204" pitchFamily="34" charset="-122"/>
            </a:endParaRPr>
          </a:p>
        </p:txBody>
      </p:sp>
      <p:pic>
        <p:nvPicPr>
          <p:cNvPr id="64516" name="Picture 2" descr="http://www.cstor.cn/webedit/uploadfile/20140714154429779.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2296" y="1331010"/>
            <a:ext cx="7541121" cy="507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资料带 5"/>
          <p:cNvSpPr/>
          <p:nvPr/>
        </p:nvSpPr>
        <p:spPr>
          <a:xfrm>
            <a:off x="8078469" y="1456085"/>
            <a:ext cx="4420195" cy="848832"/>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anchor="ctr"/>
          <a:lstStyle/>
          <a:p>
            <a:pPr algn="ct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rPr>
              <a:t>几万神经元， 几千万参数</a:t>
            </a:r>
            <a:endParaRPr lang="zh-CN" altLang="en-US" dirty="0"/>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randombar(horizontal)">
                                      <p:cBhvr>
                                        <p:cTn id="7" dur="500"/>
                                        <p:tgtEl>
                                          <p:spTgt spid="64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7625"/>
            <a:ext cx="11572875" cy="682625"/>
          </a:xfrm>
        </p:spPr>
        <p:txBody>
          <a:bodyPr>
            <a:normAutofit fontScale="90000"/>
          </a:bodyPr>
          <a:lstStyle/>
          <a:p>
            <a:r>
              <a:rPr lang="en-US" altLang="zh-CN" dirty="0" smtClean="0"/>
              <a:t>ImageNet</a:t>
            </a:r>
            <a:r>
              <a:rPr lang="zh-CN" altLang="en-US" dirty="0" smtClean="0"/>
              <a:t>竞赛</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fld>
            <a:endParaRPr lang="zh-CN" altLang="en-US" dirty="0"/>
          </a:p>
        </p:txBody>
      </p:sp>
      <p:pic>
        <p:nvPicPr>
          <p:cNvPr id="93186" name="Picture 2" descr="C:\Users\User\AppData\Local\YNote\data\woodfan1983@163.com\37dc7611a86e4bc4baac18841e730f32\clipboard.png"/>
          <p:cNvPicPr>
            <a:picLocks noChangeAspect="1" noChangeArrowheads="1"/>
          </p:cNvPicPr>
          <p:nvPr/>
        </p:nvPicPr>
        <p:blipFill>
          <a:blip r:embed="rId1" cstate="print"/>
          <a:srcRect/>
          <a:stretch>
            <a:fillRect/>
          </a:stretch>
        </p:blipFill>
        <p:spPr bwMode="auto">
          <a:xfrm>
            <a:off x="6733147" y="199088"/>
            <a:ext cx="4701480" cy="803628"/>
          </a:xfrm>
          <a:prstGeom prst="rect">
            <a:avLst/>
          </a:prstGeom>
          <a:noFill/>
        </p:spPr>
      </p:pic>
      <p:sp>
        <p:nvSpPr>
          <p:cNvPr id="6" name="矩形 5"/>
          <p:cNvSpPr/>
          <p:nvPr/>
        </p:nvSpPr>
        <p:spPr>
          <a:xfrm>
            <a:off x="657725" y="918461"/>
            <a:ext cx="10834502" cy="681640"/>
          </a:xfrm>
          <a:prstGeom prst="rect">
            <a:avLst/>
          </a:prstGeom>
        </p:spPr>
        <p:txBody>
          <a:bodyPr wrap="square" lIns="114803" tIns="57401" rIns="114803" bIns="57401">
            <a:spAutoFit/>
          </a:bodyPr>
          <a:lstStyle/>
          <a:p>
            <a:r>
              <a:rPr lang="en-US" altLang="zh-CN" dirty="0" err="1" smtClean="0">
                <a:latin typeface="微软雅黑" panose="020B0503020204020204" pitchFamily="34" charset="-122"/>
                <a:ea typeface="微软雅黑" panose="020B0503020204020204" pitchFamily="34" charset="-122"/>
              </a:rPr>
              <a:t>ImageNet</a:t>
            </a:r>
            <a:r>
              <a:rPr lang="zh-CN" altLang="en-US" dirty="0" smtClean="0">
                <a:latin typeface="微软雅黑" panose="020B0503020204020204" pitchFamily="34" charset="-122"/>
                <a:ea typeface="微软雅黑" panose="020B0503020204020204" pitchFamily="34" charset="-122"/>
              </a:rPr>
              <a:t>提供的数据集包含约</a:t>
            </a:r>
            <a:r>
              <a:rPr lang="en-US" altLang="zh-CN" dirty="0" smtClean="0">
                <a:latin typeface="微软雅黑" panose="020B0503020204020204" pitchFamily="34" charset="-122"/>
                <a:ea typeface="微软雅黑" panose="020B0503020204020204" pitchFamily="34" charset="-122"/>
              </a:rPr>
              <a:t>120</a:t>
            </a:r>
            <a:r>
              <a:rPr lang="zh-CN" altLang="en-US" dirty="0" smtClean="0">
                <a:latin typeface="微软雅黑" panose="020B0503020204020204" pitchFamily="34" charset="-122"/>
                <a:ea typeface="微软雅黑" panose="020B0503020204020204" pitchFamily="34" charset="-122"/>
              </a:rPr>
              <a:t>万张训练图像、</a:t>
            </a:r>
            <a:r>
              <a:rPr lang="en-US" altLang="zh-CN" dirty="0" smtClean="0">
                <a:latin typeface="微软雅黑" panose="020B0503020204020204" pitchFamily="34" charset="-122"/>
                <a:ea typeface="微软雅黑" panose="020B0503020204020204" pitchFamily="34" charset="-122"/>
              </a:rPr>
              <a:t>5</a:t>
            </a:r>
            <a:r>
              <a:rPr lang="zh-CN" altLang="en-US" dirty="0" smtClean="0">
                <a:latin typeface="微软雅黑" panose="020B0503020204020204" pitchFamily="34" charset="-122"/>
                <a:ea typeface="微软雅黑" panose="020B0503020204020204" pitchFamily="34" charset="-122"/>
              </a:rPr>
              <a:t>万张验证图像和</a:t>
            </a:r>
            <a:r>
              <a:rPr lang="en-US" altLang="zh-CN" dirty="0" smtClean="0">
                <a:latin typeface="微软雅黑" panose="020B0503020204020204" pitchFamily="34" charset="-122"/>
                <a:ea typeface="微软雅黑" panose="020B0503020204020204" pitchFamily="34" charset="-122"/>
              </a:rPr>
              <a:t>10</a:t>
            </a:r>
            <a:r>
              <a:rPr lang="zh-CN" altLang="en-US" dirty="0" smtClean="0">
                <a:latin typeface="微软雅黑" panose="020B0503020204020204" pitchFamily="34" charset="-122"/>
                <a:ea typeface="微软雅黑" panose="020B0503020204020204" pitchFamily="34" charset="-122"/>
              </a:rPr>
              <a:t>万张测试图像，目标是将图像分为</a:t>
            </a:r>
            <a:r>
              <a:rPr lang="en-US" altLang="zh-CN" dirty="0" smtClean="0">
                <a:latin typeface="微软雅黑" panose="020B0503020204020204" pitchFamily="34" charset="-122"/>
                <a:ea typeface="微软雅黑" panose="020B0503020204020204" pitchFamily="34" charset="-122"/>
              </a:rPr>
              <a:t>1000</a:t>
            </a:r>
            <a:r>
              <a:rPr lang="zh-CN" altLang="en-US" dirty="0" smtClean="0">
                <a:latin typeface="微软雅黑" panose="020B0503020204020204" pitchFamily="34" charset="-122"/>
                <a:ea typeface="微软雅黑" panose="020B0503020204020204" pitchFamily="34" charset="-122"/>
              </a:rPr>
              <a:t>个不同的类别。</a:t>
            </a:r>
            <a:endParaRPr lang="zh-CN" altLang="en-US" dirty="0">
              <a:latin typeface="微软雅黑" panose="020B0503020204020204" pitchFamily="34" charset="-122"/>
              <a:ea typeface="微软雅黑" panose="020B0503020204020204" pitchFamily="34" charset="-122"/>
            </a:endParaRPr>
          </a:p>
        </p:txBody>
      </p:sp>
      <p:pic>
        <p:nvPicPr>
          <p:cNvPr id="93188" name="Picture 4" descr="C:\Users\User\AppData\Local\YNote\data\woodfan1983@163.com\1942514750f64e368e6398806b3f997e\clipboard.png"/>
          <p:cNvPicPr>
            <a:picLocks noChangeAspect="1" noChangeArrowheads="1"/>
          </p:cNvPicPr>
          <p:nvPr/>
        </p:nvPicPr>
        <p:blipFill>
          <a:blip r:embed="rId2" cstate="print"/>
          <a:srcRect/>
          <a:stretch>
            <a:fillRect/>
          </a:stretch>
        </p:blipFill>
        <p:spPr bwMode="auto">
          <a:xfrm>
            <a:off x="452711" y="1528093"/>
            <a:ext cx="6376186" cy="2657851"/>
          </a:xfrm>
          <a:prstGeom prst="rect">
            <a:avLst/>
          </a:prstGeom>
          <a:noFill/>
        </p:spPr>
      </p:pic>
      <p:sp>
        <p:nvSpPr>
          <p:cNvPr id="9" name="矩形 8"/>
          <p:cNvSpPr/>
          <p:nvPr/>
        </p:nvSpPr>
        <p:spPr>
          <a:xfrm>
            <a:off x="72008" y="4264397"/>
            <a:ext cx="6717407" cy="288591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14803" tIns="57401" rIns="114803" bIns="57401">
            <a:spAutoFit/>
          </a:bodyPr>
          <a:lstStyle/>
          <a:p>
            <a:pPr>
              <a:lnSpc>
                <a:spcPct val="150000"/>
              </a:lnSpc>
              <a:buClr>
                <a:srgbClr val="00B0F0"/>
              </a:buClr>
              <a:buFont typeface="Wingdings" panose="05000000000000000000" pitchFamily="2" charset="2"/>
              <a:buChar char="l"/>
            </a:pPr>
            <a:r>
              <a:rPr lang="en-US" altLang="zh-CN" sz="2000" dirty="0" smtClean="0">
                <a:latin typeface="微软雅黑" panose="020B0503020204020204" pitchFamily="34" charset="-122"/>
                <a:ea typeface="微软雅黑" panose="020B0503020204020204" pitchFamily="34" charset="-122"/>
              </a:rPr>
              <a:t>2015</a:t>
            </a:r>
            <a:r>
              <a:rPr lang="zh-CN" altLang="en-US" sz="2000" dirty="0" smtClean="0">
                <a:latin typeface="微软雅黑" panose="020B0503020204020204" pitchFamily="34" charset="-122"/>
                <a:ea typeface="微软雅黑" panose="020B0503020204020204" pitchFamily="34" charset="-122"/>
              </a:rPr>
              <a:t>年</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月，微软在</a:t>
            </a:r>
            <a:r>
              <a:rPr lang="en-US" altLang="zh-CN" sz="2000" dirty="0" err="1" smtClean="0">
                <a:latin typeface="微软雅黑" panose="020B0503020204020204" pitchFamily="34" charset="-122"/>
                <a:ea typeface="微软雅黑" panose="020B0503020204020204" pitchFamily="34" charset="-122"/>
              </a:rPr>
              <a:t>ImageNet</a:t>
            </a:r>
            <a:r>
              <a:rPr lang="en-US" altLang="zh-CN" sz="2000" dirty="0" smtClean="0">
                <a:latin typeface="微软雅黑" panose="020B0503020204020204" pitchFamily="34" charset="-122"/>
                <a:ea typeface="微软雅黑" panose="020B0503020204020204" pitchFamily="34" charset="-122"/>
              </a:rPr>
              <a:t> 2012</a:t>
            </a:r>
            <a:r>
              <a:rPr lang="zh-CN" altLang="en-US" sz="2000" dirty="0" smtClean="0">
                <a:latin typeface="微软雅黑" panose="020B0503020204020204" pitchFamily="34" charset="-122"/>
                <a:ea typeface="微软雅黑" panose="020B0503020204020204" pitchFamily="34" charset="-122"/>
              </a:rPr>
              <a:t>分类数据集中的错误率已降低至</a:t>
            </a:r>
            <a:r>
              <a:rPr lang="en-US" altLang="zh-CN" sz="2000" dirty="0" smtClean="0">
                <a:latin typeface="微软雅黑" panose="020B0503020204020204" pitchFamily="34" charset="-122"/>
                <a:ea typeface="微软雅黑" panose="020B0503020204020204" pitchFamily="34" charset="-122"/>
              </a:rPr>
              <a:t>4.94%</a:t>
            </a:r>
            <a:endParaRPr lang="en-US" altLang="zh-CN" sz="2000" dirty="0" smtClean="0">
              <a:latin typeface="微软雅黑" panose="020B0503020204020204" pitchFamily="34" charset="-122"/>
              <a:ea typeface="微软雅黑" panose="020B0503020204020204" pitchFamily="34" charset="-122"/>
            </a:endParaRPr>
          </a:p>
          <a:p>
            <a:pPr>
              <a:lnSpc>
                <a:spcPct val="150000"/>
              </a:lnSpc>
              <a:buClr>
                <a:srgbClr val="00B0F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随后，</a:t>
            </a:r>
            <a:r>
              <a:rPr lang="en-US" altLang="zh-CN" sz="2000" dirty="0" err="1" smtClean="0">
                <a:latin typeface="微软雅黑" panose="020B0503020204020204" pitchFamily="34" charset="-122"/>
                <a:ea typeface="微软雅黑" panose="020B0503020204020204" pitchFamily="34" charset="-122"/>
              </a:rPr>
              <a:t>google</a:t>
            </a:r>
            <a:r>
              <a:rPr lang="zh-CN" altLang="en-US" sz="2000" dirty="0" smtClean="0">
                <a:latin typeface="微软雅黑" panose="020B0503020204020204" pitchFamily="34" charset="-122"/>
                <a:ea typeface="微软雅黑" panose="020B0503020204020204" pitchFamily="34" charset="-122"/>
              </a:rPr>
              <a:t>将错误率降至</a:t>
            </a:r>
            <a:r>
              <a:rPr lang="en-US" altLang="zh-CN" sz="2000" dirty="0" smtClean="0">
                <a:latin typeface="微软雅黑" panose="020B0503020204020204" pitchFamily="34" charset="-122"/>
                <a:ea typeface="微软雅黑" panose="020B0503020204020204" pitchFamily="34" charset="-122"/>
              </a:rPr>
              <a:t>4.82%</a:t>
            </a:r>
            <a:endParaRPr lang="en-US" altLang="zh-CN" sz="2000" dirty="0" smtClean="0">
              <a:latin typeface="微软雅黑" panose="020B0503020204020204" pitchFamily="34" charset="-122"/>
              <a:ea typeface="微软雅黑" panose="020B0503020204020204" pitchFamily="34" charset="-122"/>
            </a:endParaRPr>
          </a:p>
          <a:p>
            <a:pPr>
              <a:lnSpc>
                <a:spcPct val="150000"/>
              </a:lnSpc>
              <a:buClr>
                <a:srgbClr val="00B0F0"/>
              </a:buClr>
              <a:buFont typeface="Wingdings" panose="05000000000000000000" pitchFamily="2" charset="2"/>
              <a:buChar char="l"/>
            </a:pPr>
            <a:r>
              <a:rPr lang="en-US" altLang="zh-CN" sz="2000" dirty="0" smtClean="0">
                <a:latin typeface="微软雅黑" panose="020B0503020204020204" pitchFamily="34" charset="-122"/>
                <a:ea typeface="微软雅黑" panose="020B0503020204020204" pitchFamily="34" charset="-122"/>
              </a:rPr>
              <a:t>2015</a:t>
            </a:r>
            <a:r>
              <a:rPr lang="zh-CN" altLang="en-US" sz="2000" dirty="0" smtClean="0">
                <a:latin typeface="微软雅黑" panose="020B0503020204020204" pitchFamily="34" charset="-122"/>
                <a:ea typeface="微软雅黑" panose="020B0503020204020204" pitchFamily="34" charset="-122"/>
              </a:rPr>
              <a:t>年</a:t>
            </a:r>
            <a:r>
              <a:rPr lang="en-US" altLang="zh-CN" sz="2000" dirty="0" smtClean="0">
                <a:latin typeface="微软雅黑" panose="020B0503020204020204" pitchFamily="34" charset="-122"/>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月，百度宣布错误率降至</a:t>
            </a:r>
            <a:r>
              <a:rPr lang="en-US" altLang="zh-CN" sz="2000" b="1" dirty="0" smtClean="0">
                <a:solidFill>
                  <a:srgbClr val="FF0000"/>
                </a:solidFill>
                <a:latin typeface="微软雅黑" panose="020B0503020204020204" pitchFamily="34" charset="-122"/>
                <a:ea typeface="微软雅黑" panose="020B0503020204020204" pitchFamily="34" charset="-122"/>
              </a:rPr>
              <a:t>4.58%</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lvl="1">
              <a:lnSpc>
                <a:spcPct val="150000"/>
              </a:lnSpc>
              <a:buClr>
                <a:srgbClr val="00B0F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百度使用的超级计算机</a:t>
            </a:r>
            <a:r>
              <a:rPr lang="en-US" altLang="zh-CN" sz="2000" dirty="0" err="1" smtClean="0">
                <a:latin typeface="微软雅黑" panose="020B0503020204020204" pitchFamily="34" charset="-122"/>
                <a:ea typeface="微软雅黑" panose="020B0503020204020204" pitchFamily="34" charset="-122"/>
              </a:rPr>
              <a:t>Minwa</a:t>
            </a:r>
            <a:r>
              <a:rPr lang="zh-CN" altLang="en-US" sz="2000" dirty="0" smtClean="0">
                <a:latin typeface="微软雅黑" panose="020B0503020204020204" pitchFamily="34" charset="-122"/>
                <a:ea typeface="微软雅黑" panose="020B0503020204020204" pitchFamily="34" charset="-122"/>
              </a:rPr>
              <a:t>配备</a:t>
            </a:r>
            <a:r>
              <a:rPr lang="en-US" altLang="zh-CN" sz="2000" dirty="0" smtClean="0">
                <a:latin typeface="微软雅黑" panose="020B0503020204020204" pitchFamily="34" charset="-122"/>
                <a:ea typeface="微软雅黑" panose="020B0503020204020204" pitchFamily="34" charset="-122"/>
              </a:rPr>
              <a:t>72</a:t>
            </a:r>
            <a:r>
              <a:rPr lang="zh-CN" altLang="en-US" sz="2000" dirty="0" smtClean="0">
                <a:latin typeface="微软雅黑" panose="020B0503020204020204" pitchFamily="34" charset="-122"/>
                <a:ea typeface="微软雅黑" panose="020B0503020204020204" pitchFamily="34" charset="-122"/>
              </a:rPr>
              <a:t>个</a:t>
            </a:r>
            <a:r>
              <a:rPr lang="en-US" altLang="zh-CN" sz="2000" dirty="0" smtClean="0">
                <a:latin typeface="微软雅黑" panose="020B0503020204020204" pitchFamily="34" charset="-122"/>
                <a:ea typeface="微软雅黑" panose="020B0503020204020204" pitchFamily="34" charset="-122"/>
              </a:rPr>
              <a:t>CPU</a:t>
            </a:r>
            <a:r>
              <a:rPr lang="zh-CN" altLang="en-US" sz="2000" dirty="0" smtClean="0">
                <a:latin typeface="微软雅黑" panose="020B0503020204020204" pitchFamily="34" charset="-122"/>
                <a:ea typeface="微软雅黑" panose="020B0503020204020204" pitchFamily="34" charset="-122"/>
              </a:rPr>
              <a:t>处理器和</a:t>
            </a:r>
            <a:r>
              <a:rPr lang="en-US" altLang="zh-CN" sz="2000" dirty="0" smtClean="0">
                <a:latin typeface="微软雅黑" panose="020B0503020204020204" pitchFamily="34" charset="-122"/>
                <a:ea typeface="微软雅黑" panose="020B0503020204020204" pitchFamily="34" charset="-122"/>
              </a:rPr>
              <a:t>144</a:t>
            </a:r>
            <a:r>
              <a:rPr lang="zh-CN" altLang="en-US" sz="2000" dirty="0" smtClean="0">
                <a:latin typeface="微软雅黑" panose="020B0503020204020204" pitchFamily="34" charset="-122"/>
                <a:ea typeface="微软雅黑" panose="020B0503020204020204" pitchFamily="34" charset="-122"/>
              </a:rPr>
              <a:t>个</a:t>
            </a:r>
            <a:r>
              <a:rPr lang="en-US" altLang="zh-CN" sz="2000" dirty="0" smtClean="0">
                <a:latin typeface="微软雅黑" panose="020B0503020204020204" pitchFamily="34" charset="-122"/>
                <a:ea typeface="微软雅黑" panose="020B0503020204020204" pitchFamily="34" charset="-122"/>
              </a:rPr>
              <a:t>GPU</a:t>
            </a:r>
            <a:r>
              <a:rPr lang="zh-CN" altLang="en-US" sz="2000" dirty="0" smtClean="0">
                <a:latin typeface="微软雅黑" panose="020B0503020204020204" pitchFamily="34" charset="-122"/>
                <a:ea typeface="微软雅黑" panose="020B0503020204020204" pitchFamily="34" charset="-122"/>
              </a:rPr>
              <a:t>处理器</a:t>
            </a:r>
            <a:endParaRPr lang="zh-CN" altLang="en-US" sz="2000" dirty="0" smtClean="0">
              <a:latin typeface="微软雅黑" panose="020B0503020204020204" pitchFamily="34" charset="-122"/>
              <a:ea typeface="微软雅黑" panose="020B0503020204020204" pitchFamily="34" charset="-122"/>
            </a:endParaRPr>
          </a:p>
        </p:txBody>
      </p:sp>
      <p:grpSp>
        <p:nvGrpSpPr>
          <p:cNvPr id="3" name="组合 12"/>
          <p:cNvGrpSpPr/>
          <p:nvPr/>
        </p:nvGrpSpPr>
        <p:grpSpPr>
          <a:xfrm>
            <a:off x="6952937" y="1793799"/>
            <a:ext cx="5619319" cy="3468872"/>
            <a:chOff x="5148040" y="1988900"/>
            <a:chExt cx="3995960" cy="3289185"/>
          </a:xfrm>
        </p:grpSpPr>
        <p:pic>
          <p:nvPicPr>
            <p:cNvPr id="93190" name="Picture 6" descr="C:\Users\User\AppData\Local\YNote\data\woodfan1983@163.com\f8f4465b49f144e48b4698df40634b69\clipboard.png"/>
            <p:cNvPicPr>
              <a:picLocks noChangeAspect="1" noChangeArrowheads="1"/>
            </p:cNvPicPr>
            <p:nvPr/>
          </p:nvPicPr>
          <p:blipFill>
            <a:blip r:embed="rId3" cstate="print"/>
            <a:srcRect/>
            <a:stretch>
              <a:fillRect/>
            </a:stretch>
          </p:blipFill>
          <p:spPr bwMode="auto">
            <a:xfrm>
              <a:off x="5148040" y="1988900"/>
              <a:ext cx="3515527" cy="3289185"/>
            </a:xfrm>
            <a:prstGeom prst="rect">
              <a:avLst/>
            </a:prstGeom>
            <a:noFill/>
          </p:spPr>
        </p:pic>
        <p:sp>
          <p:nvSpPr>
            <p:cNvPr id="10" name="右大括号 9"/>
            <p:cNvSpPr/>
            <p:nvPr/>
          </p:nvSpPr>
          <p:spPr bwMode="auto">
            <a:xfrm>
              <a:off x="8676285" y="2852960"/>
              <a:ext cx="144010" cy="2376165"/>
            </a:xfrm>
            <a:prstGeom prst="rightBrac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lstStyle/>
            <a:p>
              <a:pPr defTabSz="1148080"/>
              <a:endParaRPr lang="zh-CN" altLang="en-US" sz="2300" dirty="0" smtClean="0">
                <a:latin typeface="Arial" panose="020B0604020202020204" pitchFamily="34" charset="0"/>
                <a:ea typeface="宋体" panose="02010600030101010101" pitchFamily="2" charset="-122"/>
              </a:endParaRPr>
            </a:p>
          </p:txBody>
        </p:sp>
        <p:sp>
          <p:nvSpPr>
            <p:cNvPr id="12" name="TextBox 11"/>
            <p:cNvSpPr txBox="1"/>
            <p:nvPr/>
          </p:nvSpPr>
          <p:spPr>
            <a:xfrm>
              <a:off x="8815705" y="3356995"/>
              <a:ext cx="328295" cy="1400803"/>
            </a:xfrm>
            <a:prstGeom prst="rect">
              <a:avLst/>
            </a:prstGeom>
            <a:noFill/>
          </p:spPr>
          <p:txBody>
            <a:bodyPr vert="eaVert" wrap="none" rtlCol="0">
              <a:spAutoFit/>
            </a:bodyPr>
            <a:lstStyle/>
            <a:p>
              <a:r>
                <a:rPr lang="zh-CN" altLang="en-US" dirty="0" smtClean="0">
                  <a:latin typeface="微软雅黑" panose="020B0503020204020204" pitchFamily="34" charset="-122"/>
                  <a:ea typeface="微软雅黑" panose="020B0503020204020204" pitchFamily="34" charset="-122"/>
                </a:rPr>
                <a:t>深度学习方法</a:t>
              </a: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23825"/>
            <a:ext cx="11572875" cy="606425"/>
          </a:xfrm>
        </p:spPr>
        <p:txBody>
          <a:bodyPr>
            <a:normAutofit fontScale="90000"/>
          </a:bodyPr>
          <a:lstStyle/>
          <a:p>
            <a:r>
              <a:rPr lang="zh-CN" altLang="en-US" dirty="0" smtClean="0"/>
              <a:t>卷积神经网络 </a:t>
            </a:r>
            <a:r>
              <a:rPr lang="en-US" altLang="zh-CN" sz="3500" dirty="0" smtClean="0"/>
              <a:t>Convolutional Neural Networks</a:t>
            </a:r>
            <a:endParaRPr lang="zh-CN" altLang="en-US" dirty="0"/>
          </a:p>
        </p:txBody>
      </p:sp>
      <p:sp>
        <p:nvSpPr>
          <p:cNvPr id="5" name="矩形 4"/>
          <p:cNvSpPr/>
          <p:nvPr/>
        </p:nvSpPr>
        <p:spPr>
          <a:xfrm>
            <a:off x="556467" y="714644"/>
            <a:ext cx="11745816" cy="1777917"/>
          </a:xfrm>
          <a:prstGeom prst="rect">
            <a:avLst/>
          </a:prstGeom>
        </p:spPr>
        <p:txBody>
          <a:bodyPr wrap="square" lIns="114803" tIns="57401" rIns="114803" bIns="57401">
            <a:spAutoFit/>
          </a:bodyPr>
          <a:lstStyle/>
          <a:p>
            <a:r>
              <a:rPr lang="en-US" altLang="zh-CN" dirty="0" smtClean="0">
                <a:latin typeface="微软雅黑" panose="020B0503020204020204" pitchFamily="34" charset="-122"/>
                <a:ea typeface="微软雅黑" panose="020B0503020204020204" pitchFamily="34" charset="-122"/>
              </a:rPr>
              <a:t>CNN</a:t>
            </a:r>
            <a:r>
              <a:rPr lang="zh-CN" altLang="en-US" dirty="0" smtClean="0">
                <a:latin typeface="微软雅黑" panose="020B0503020204020204" pitchFamily="34" charset="-122"/>
                <a:ea typeface="微软雅黑" panose="020B0503020204020204" pitchFamily="34" charset="-122"/>
              </a:rPr>
              <a:t>是第一个真正成功训练多层网络结构的学习算法。它利用空间关系减少需要学习的参数数目，以提高一般前向</a:t>
            </a:r>
            <a:r>
              <a:rPr lang="en-US" altLang="zh-CN" dirty="0" smtClean="0">
                <a:latin typeface="微软雅黑" panose="020B0503020204020204" pitchFamily="34" charset="-122"/>
                <a:ea typeface="微软雅黑" panose="020B0503020204020204" pitchFamily="34" charset="-122"/>
              </a:rPr>
              <a:t>BP</a:t>
            </a:r>
            <a:r>
              <a:rPr lang="zh-CN" altLang="en-US" dirty="0" smtClean="0">
                <a:latin typeface="微软雅黑" panose="020B0503020204020204" pitchFamily="34" charset="-122"/>
                <a:ea typeface="微软雅黑" panose="020B0503020204020204" pitchFamily="34" charset="-122"/>
              </a:rPr>
              <a:t>算法的训练性能。</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在</a:t>
            </a:r>
            <a:r>
              <a:rPr lang="en-US" altLang="zh-CN" dirty="0" smtClean="0">
                <a:latin typeface="微软雅黑" panose="020B0503020204020204" pitchFamily="34" charset="-122"/>
                <a:ea typeface="微软雅黑" panose="020B0503020204020204" pitchFamily="34" charset="-122"/>
              </a:rPr>
              <a:t>CNN</a:t>
            </a:r>
            <a:r>
              <a:rPr lang="zh-CN" altLang="en-US" dirty="0" smtClean="0">
                <a:latin typeface="微软雅黑" panose="020B0503020204020204" pitchFamily="34" charset="-122"/>
                <a:ea typeface="微软雅黑" panose="020B0503020204020204" pitchFamily="34" charset="-122"/>
              </a:rPr>
              <a:t>中，图像的一小部分（局部感受区域）作为层级结构的最低层的输入，信息再依次传输到不同的层，每层通过一个数字滤波器去获得观测数据的最显著的特征。</a:t>
            </a:r>
            <a:r>
              <a:rPr lang="en-US" altLang="zh-CN" dirty="0" smtClean="0">
                <a:latin typeface="微软雅黑" panose="020B0503020204020204" pitchFamily="34" charset="-122"/>
                <a:ea typeface="微软雅黑" panose="020B0503020204020204" pitchFamily="34" charset="-122"/>
              </a:rPr>
              <a:t>CNN</a:t>
            </a:r>
            <a:r>
              <a:rPr lang="zh-CN" altLang="en-US" dirty="0" smtClean="0">
                <a:latin typeface="微软雅黑" panose="020B0503020204020204" pitchFamily="34" charset="-122"/>
                <a:ea typeface="微软雅黑" panose="020B0503020204020204" pitchFamily="34" charset="-122"/>
              </a:rPr>
              <a:t>能够提取对平移、缩放和旋转不变的观测数据的显著特征，在图像处理、语音处理等领域得到了广泛而深入的应用。</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CNN</a:t>
            </a:r>
            <a:r>
              <a:rPr lang="zh-CN" altLang="en-US" dirty="0" smtClean="0">
                <a:latin typeface="微软雅黑" panose="020B0503020204020204" pitchFamily="34" charset="-122"/>
                <a:ea typeface="微软雅黑" panose="020B0503020204020204" pitchFamily="34" charset="-122"/>
              </a:rPr>
              <a:t>使用</a:t>
            </a:r>
            <a:r>
              <a:rPr lang="zh-CN" altLang="en-US" b="1" dirty="0" smtClean="0">
                <a:latin typeface="微软雅黑" panose="020B0503020204020204" pitchFamily="34" charset="-122"/>
                <a:ea typeface="微软雅黑" panose="020B0503020204020204" pitchFamily="34" charset="-122"/>
              </a:rPr>
              <a:t>局部链接和权值共享</a:t>
            </a:r>
            <a:r>
              <a:rPr lang="zh-CN" altLang="en-US" dirty="0" smtClean="0">
                <a:latin typeface="微软雅黑" panose="020B0503020204020204" pitchFamily="34" charset="-122"/>
                <a:ea typeface="微软雅黑" panose="020B0503020204020204" pitchFamily="34" charset="-122"/>
              </a:rPr>
              <a:t>极大降低了模型的参数数量</a:t>
            </a:r>
            <a:endParaRPr lang="zh-CN" altLang="en-US" dirty="0">
              <a:latin typeface="微软雅黑" panose="020B0503020204020204" pitchFamily="34" charset="-122"/>
              <a:ea typeface="微软雅黑" panose="020B0503020204020204" pitchFamily="34" charset="-122"/>
            </a:endParaRPr>
          </a:p>
        </p:txBody>
      </p:sp>
      <p:pic>
        <p:nvPicPr>
          <p:cNvPr id="87043" name="Picture 3"/>
          <p:cNvPicPr>
            <a:picLocks noChangeAspect="1" noChangeArrowheads="1"/>
          </p:cNvPicPr>
          <p:nvPr/>
        </p:nvPicPr>
        <p:blipFill>
          <a:blip r:embed="rId1" cstate="print"/>
          <a:srcRect/>
          <a:stretch>
            <a:fillRect/>
          </a:stretch>
        </p:blipFill>
        <p:spPr bwMode="auto">
          <a:xfrm>
            <a:off x="4361192" y="2932877"/>
            <a:ext cx="4194581" cy="2809729"/>
          </a:xfrm>
          <a:prstGeom prst="rect">
            <a:avLst/>
          </a:prstGeom>
          <a:noFill/>
          <a:ln w="9525">
            <a:noFill/>
            <a:miter lim="800000"/>
            <a:headEnd/>
            <a:tailEnd/>
          </a:ln>
        </p:spPr>
      </p:pic>
      <p:pic>
        <p:nvPicPr>
          <p:cNvPr id="87044" name="Picture 4"/>
          <p:cNvPicPr>
            <a:picLocks noChangeAspect="1" noChangeArrowheads="1"/>
          </p:cNvPicPr>
          <p:nvPr/>
        </p:nvPicPr>
        <p:blipFill>
          <a:blip r:embed="rId2" cstate="print"/>
          <a:srcRect/>
          <a:stretch>
            <a:fillRect/>
          </a:stretch>
        </p:blipFill>
        <p:spPr bwMode="auto">
          <a:xfrm>
            <a:off x="399913" y="2932877"/>
            <a:ext cx="3903065" cy="2809729"/>
          </a:xfrm>
          <a:prstGeom prst="rect">
            <a:avLst/>
          </a:prstGeom>
          <a:noFill/>
          <a:ln w="9525">
            <a:noFill/>
            <a:miter lim="800000"/>
            <a:headEnd/>
            <a:tailEnd/>
          </a:ln>
        </p:spPr>
      </p:pic>
      <p:sp>
        <p:nvSpPr>
          <p:cNvPr id="9" name="矩形 8"/>
          <p:cNvSpPr/>
          <p:nvPr/>
        </p:nvSpPr>
        <p:spPr>
          <a:xfrm>
            <a:off x="556468" y="5995476"/>
            <a:ext cx="3949024" cy="1500918"/>
          </a:xfrm>
          <a:prstGeom prst="rect">
            <a:avLst/>
          </a:prstGeom>
        </p:spPr>
        <p:txBody>
          <a:bodyPr wrap="square" lIns="114803" tIns="57401" rIns="114803" bIns="57401">
            <a:spAutoFit/>
          </a:bodyPr>
          <a:lstStyle/>
          <a:p>
            <a:pPr>
              <a:buClr>
                <a:srgbClr val="00B0F0"/>
              </a:buClr>
              <a:buFont typeface="Wingdings" panose="05000000000000000000" pitchFamily="2" charset="2"/>
              <a:buChar char="l"/>
            </a:pPr>
            <a:r>
              <a:rPr lang="en-US" altLang="zh-CN" sz="1500" dirty="0" smtClean="0"/>
              <a:t>200x200</a:t>
            </a:r>
            <a:r>
              <a:rPr lang="zh-CN" altLang="en-US" sz="1500" dirty="0" smtClean="0"/>
              <a:t>的图像</a:t>
            </a:r>
            <a:endParaRPr lang="zh-CN" altLang="en-US" sz="1500" dirty="0" smtClean="0"/>
          </a:p>
          <a:p>
            <a:pPr>
              <a:buClr>
                <a:srgbClr val="00B0F0"/>
              </a:buClr>
              <a:buFont typeface="Wingdings" panose="05000000000000000000" pitchFamily="2" charset="2"/>
              <a:buChar char="l"/>
            </a:pPr>
            <a:r>
              <a:rPr lang="zh-CN" altLang="en-US" sz="1500" dirty="0" smtClean="0"/>
              <a:t></a:t>
            </a:r>
            <a:r>
              <a:rPr lang="en-US" altLang="zh-CN" sz="1500" dirty="0" smtClean="0"/>
              <a:t>400,000</a:t>
            </a:r>
            <a:r>
              <a:rPr lang="zh-CN" altLang="en-US" sz="1500" dirty="0" smtClean="0"/>
              <a:t>个隐层节点</a:t>
            </a:r>
            <a:endParaRPr lang="zh-CN" altLang="en-US" sz="1500" dirty="0" smtClean="0"/>
          </a:p>
          <a:p>
            <a:pPr>
              <a:buClr>
                <a:srgbClr val="00B0F0"/>
              </a:buClr>
              <a:buFont typeface="Wingdings" panose="05000000000000000000" pitchFamily="2" charset="2"/>
              <a:buChar char="l"/>
            </a:pPr>
            <a:r>
              <a:rPr lang="en-US" altLang="zh-CN" sz="1500" dirty="0" smtClean="0"/>
              <a:t>200x200x400000=</a:t>
            </a:r>
            <a:r>
              <a:rPr lang="en-US" altLang="zh-CN" sz="1500" b="1" dirty="0" smtClean="0"/>
              <a:t>160</a:t>
            </a:r>
            <a:r>
              <a:rPr lang="zh-CN" altLang="en-US" sz="1500" b="1" dirty="0" smtClean="0"/>
              <a:t>亿个参数</a:t>
            </a:r>
            <a:endParaRPr lang="zh-CN" altLang="en-US" sz="1500" b="1" dirty="0" smtClean="0"/>
          </a:p>
          <a:p>
            <a:pPr>
              <a:buClr>
                <a:srgbClr val="00B0F0"/>
              </a:buClr>
              <a:buFont typeface="Wingdings" panose="05000000000000000000" pitchFamily="2" charset="2"/>
              <a:buChar char="l"/>
            </a:pPr>
            <a:r>
              <a:rPr lang="zh-CN" altLang="en-US" sz="1500" dirty="0" smtClean="0"/>
              <a:t>深度神经网络参数更多</a:t>
            </a:r>
            <a:endParaRPr lang="zh-CN" altLang="en-US" sz="1500" dirty="0" smtClean="0"/>
          </a:p>
          <a:p>
            <a:pPr>
              <a:buClr>
                <a:srgbClr val="00B0F0"/>
              </a:buClr>
              <a:buFont typeface="Wingdings" panose="05000000000000000000" pitchFamily="2" charset="2"/>
              <a:buChar char="l"/>
            </a:pPr>
            <a:r>
              <a:rPr lang="en-US" altLang="zh-CN" sz="1500" dirty="0" smtClean="0"/>
              <a:t>    </a:t>
            </a:r>
            <a:r>
              <a:rPr lang="zh-CN" altLang="en-US" sz="1500" dirty="0" smtClean="0"/>
              <a:t>参数太多</a:t>
            </a:r>
            <a:endParaRPr lang="zh-CN" altLang="en-US" sz="1500" dirty="0" smtClean="0"/>
          </a:p>
          <a:p>
            <a:pPr>
              <a:buClr>
                <a:srgbClr val="00B0F0"/>
              </a:buClr>
              <a:buFont typeface="Wingdings" panose="05000000000000000000" pitchFamily="2" charset="2"/>
              <a:buChar char="l"/>
            </a:pPr>
            <a:r>
              <a:rPr lang="zh-CN" altLang="en-US" sz="1500" dirty="0" smtClean="0"/>
              <a:t>    需要海量训练数据</a:t>
            </a:r>
            <a:endParaRPr lang="zh-CN" altLang="en-US" sz="1500" dirty="0"/>
          </a:p>
        </p:txBody>
      </p:sp>
      <p:sp>
        <p:nvSpPr>
          <p:cNvPr id="10" name="矩形 9"/>
          <p:cNvSpPr/>
          <p:nvPr/>
        </p:nvSpPr>
        <p:spPr>
          <a:xfrm>
            <a:off x="4505492" y="5995476"/>
            <a:ext cx="3949024" cy="1500918"/>
          </a:xfrm>
          <a:prstGeom prst="rect">
            <a:avLst/>
          </a:prstGeom>
        </p:spPr>
        <p:txBody>
          <a:bodyPr wrap="square" lIns="114803" tIns="57401" rIns="114803" bIns="57401">
            <a:spAutoFit/>
          </a:bodyPr>
          <a:lstStyle/>
          <a:p>
            <a:pPr>
              <a:buClr>
                <a:srgbClr val="00B0F0"/>
              </a:buClr>
              <a:buFont typeface="Wingdings" panose="05000000000000000000" pitchFamily="2" charset="2"/>
              <a:buChar char="l"/>
            </a:pPr>
            <a:r>
              <a:rPr lang="en-US" altLang="zh-CN" sz="1500" dirty="0" smtClean="0"/>
              <a:t></a:t>
            </a:r>
            <a:r>
              <a:rPr lang="zh-CN" altLang="en-US" sz="1500" dirty="0" smtClean="0"/>
              <a:t> </a:t>
            </a:r>
            <a:r>
              <a:rPr lang="en-US" altLang="zh-CN" sz="1500" dirty="0" smtClean="0"/>
              <a:t>200x200</a:t>
            </a:r>
            <a:r>
              <a:rPr lang="zh-CN" altLang="en-US" sz="1500" dirty="0" smtClean="0"/>
              <a:t>的图像</a:t>
            </a:r>
            <a:endParaRPr lang="zh-CN" altLang="en-US" sz="1500" dirty="0" smtClean="0"/>
          </a:p>
          <a:p>
            <a:pPr>
              <a:buClr>
                <a:srgbClr val="00B0F0"/>
              </a:buClr>
              <a:buFont typeface="Wingdings" panose="05000000000000000000" pitchFamily="2" charset="2"/>
              <a:buChar char="l"/>
            </a:pPr>
            <a:r>
              <a:rPr lang="zh-CN" altLang="en-US" sz="1500" dirty="0" smtClean="0"/>
              <a:t></a:t>
            </a:r>
            <a:r>
              <a:rPr lang="en-US" altLang="zh-CN" sz="1500" dirty="0" smtClean="0"/>
              <a:t>10x10</a:t>
            </a:r>
            <a:r>
              <a:rPr lang="zh-CN" altLang="en-US" sz="1500" dirty="0" smtClean="0"/>
              <a:t>局部（感受野）</a:t>
            </a:r>
            <a:endParaRPr lang="zh-CN" altLang="en-US" sz="1500" dirty="0" smtClean="0"/>
          </a:p>
          <a:p>
            <a:pPr>
              <a:buClr>
                <a:srgbClr val="00B0F0"/>
              </a:buClr>
              <a:buFont typeface="Wingdings" panose="05000000000000000000" pitchFamily="2" charset="2"/>
              <a:buChar char="l"/>
            </a:pPr>
            <a:r>
              <a:rPr lang="zh-CN" altLang="en-US" sz="1500" dirty="0" smtClean="0"/>
              <a:t></a:t>
            </a:r>
            <a:r>
              <a:rPr lang="en-US" altLang="zh-CN" sz="1500" dirty="0" smtClean="0"/>
              <a:t>400,000</a:t>
            </a:r>
            <a:r>
              <a:rPr lang="zh-CN" altLang="en-US" sz="1500" dirty="0" smtClean="0"/>
              <a:t>个隐层单元</a:t>
            </a:r>
            <a:endParaRPr lang="zh-CN" altLang="en-US" sz="1500" dirty="0" smtClean="0"/>
          </a:p>
          <a:p>
            <a:pPr>
              <a:buClr>
                <a:srgbClr val="00B0F0"/>
              </a:buClr>
              <a:buFont typeface="Wingdings" panose="05000000000000000000" pitchFamily="2" charset="2"/>
              <a:buChar char="l"/>
            </a:pPr>
            <a:r>
              <a:rPr lang="zh-CN" altLang="en-US" sz="1500" dirty="0" smtClean="0"/>
              <a:t></a:t>
            </a:r>
            <a:r>
              <a:rPr lang="en-US" altLang="zh-CN" sz="1500" b="1" dirty="0" smtClean="0"/>
              <a:t>10x10x400000=4</a:t>
            </a:r>
            <a:r>
              <a:rPr lang="zh-CN" altLang="en-US" sz="1500" b="1" dirty="0" smtClean="0"/>
              <a:t>千万个参数</a:t>
            </a:r>
            <a:endParaRPr lang="en-US" altLang="zh-CN" sz="1500" b="1" dirty="0" smtClean="0"/>
          </a:p>
          <a:p>
            <a:pPr>
              <a:buClr>
                <a:srgbClr val="00B0F0"/>
              </a:buClr>
              <a:buFont typeface="Wingdings" panose="05000000000000000000" pitchFamily="2" charset="2"/>
              <a:buChar char="l"/>
            </a:pPr>
            <a:r>
              <a:rPr lang="zh-CN" altLang="en-US" sz="1500" dirty="0" smtClean="0"/>
              <a:t>     模拟了神经细胞生理机制</a:t>
            </a:r>
            <a:endParaRPr lang="en-US" altLang="zh-CN" sz="1500" dirty="0" smtClean="0"/>
          </a:p>
          <a:p>
            <a:pPr>
              <a:buClr>
                <a:srgbClr val="00B0F0"/>
              </a:buClr>
              <a:buFont typeface="Wingdings" panose="05000000000000000000" pitchFamily="2" charset="2"/>
              <a:buChar char="l"/>
            </a:pPr>
            <a:r>
              <a:rPr lang="en-US" altLang="zh-CN" sz="1500" dirty="0" smtClean="0"/>
              <a:t>     </a:t>
            </a:r>
            <a:r>
              <a:rPr lang="zh-CN" altLang="en-US" sz="1500" dirty="0" smtClean="0"/>
              <a:t>缺少空间不变性</a:t>
            </a:r>
            <a:endParaRPr lang="zh-CN" altLang="en-US" sz="1500" dirty="0"/>
          </a:p>
        </p:txBody>
      </p:sp>
      <p:sp>
        <p:nvSpPr>
          <p:cNvPr id="11" name="矩形 10"/>
          <p:cNvSpPr/>
          <p:nvPr/>
        </p:nvSpPr>
        <p:spPr>
          <a:xfrm>
            <a:off x="5416805" y="5666667"/>
            <a:ext cx="1257770" cy="423700"/>
          </a:xfrm>
          <a:prstGeom prst="rect">
            <a:avLst/>
          </a:prstGeom>
        </p:spPr>
        <p:txBody>
          <a:bodyPr wrap="none" lIns="114803" tIns="57401" rIns="114803" bIns="57401">
            <a:spAutoFit/>
          </a:bodyPr>
          <a:lstStyle/>
          <a:p>
            <a:r>
              <a:rPr lang="zh-CN" altLang="en-US" sz="2000" b="1" dirty="0" smtClean="0">
                <a:latin typeface="微软雅黑" panose="020B0503020204020204" pitchFamily="34" charset="-122"/>
                <a:ea typeface="微软雅黑" panose="020B0503020204020204" pitchFamily="34" charset="-122"/>
              </a:rPr>
              <a:t>局部链接</a:t>
            </a:r>
            <a:endParaRPr lang="zh-CN" altLang="en-US" sz="2000" dirty="0"/>
          </a:p>
        </p:txBody>
      </p:sp>
      <p:pic>
        <p:nvPicPr>
          <p:cNvPr id="87045" name="Picture 5"/>
          <p:cNvPicPr>
            <a:picLocks noChangeAspect="1" noChangeArrowheads="1"/>
          </p:cNvPicPr>
          <p:nvPr/>
        </p:nvPicPr>
        <p:blipFill>
          <a:blip r:embed="rId3" cstate="print"/>
          <a:srcRect/>
          <a:stretch>
            <a:fillRect/>
          </a:stretch>
        </p:blipFill>
        <p:spPr bwMode="auto">
          <a:xfrm>
            <a:off x="8657030" y="2932876"/>
            <a:ext cx="3718924" cy="2809731"/>
          </a:xfrm>
          <a:prstGeom prst="rect">
            <a:avLst/>
          </a:prstGeom>
          <a:noFill/>
          <a:ln w="9525">
            <a:noFill/>
            <a:miter lim="800000"/>
            <a:headEnd/>
            <a:tailEnd/>
          </a:ln>
        </p:spPr>
      </p:pic>
      <p:sp>
        <p:nvSpPr>
          <p:cNvPr id="14" name="矩形 13"/>
          <p:cNvSpPr/>
          <p:nvPr/>
        </p:nvSpPr>
        <p:spPr>
          <a:xfrm>
            <a:off x="8303076" y="5995476"/>
            <a:ext cx="5011777" cy="1500918"/>
          </a:xfrm>
          <a:prstGeom prst="rect">
            <a:avLst/>
          </a:prstGeom>
        </p:spPr>
        <p:txBody>
          <a:bodyPr wrap="square" lIns="114803" tIns="57401" rIns="114803" bIns="57401">
            <a:spAutoFit/>
          </a:bodyPr>
          <a:lstStyle/>
          <a:p>
            <a:pPr>
              <a:buClr>
                <a:srgbClr val="00B0F0"/>
              </a:buClr>
              <a:buFont typeface="Wingdings" panose="05000000000000000000" pitchFamily="2" charset="2"/>
              <a:buChar char="l"/>
            </a:pPr>
            <a:r>
              <a:rPr lang="en-US" altLang="zh-CN" sz="1500" dirty="0" smtClean="0"/>
              <a:t>     200x200</a:t>
            </a:r>
            <a:r>
              <a:rPr lang="zh-CN" altLang="en-US" sz="1500" dirty="0" smtClean="0"/>
              <a:t>的图像</a:t>
            </a:r>
            <a:endParaRPr lang="zh-CN" altLang="en-US" sz="1500" dirty="0" smtClean="0"/>
          </a:p>
          <a:p>
            <a:pPr>
              <a:buClr>
                <a:srgbClr val="00B0F0"/>
              </a:buClr>
              <a:buFont typeface="Wingdings" panose="05000000000000000000" pitchFamily="2" charset="2"/>
              <a:buChar char="l"/>
            </a:pPr>
            <a:r>
              <a:rPr lang="zh-CN" altLang="en-US" sz="1500" dirty="0" smtClean="0"/>
              <a:t></a:t>
            </a:r>
            <a:r>
              <a:rPr lang="en-US" altLang="zh-CN" sz="1500" dirty="0" smtClean="0"/>
              <a:t>10</a:t>
            </a:r>
            <a:r>
              <a:rPr lang="zh-CN" altLang="en-US" sz="1500" dirty="0" smtClean="0"/>
              <a:t>个</a:t>
            </a:r>
            <a:r>
              <a:rPr lang="en-US" altLang="zh-CN" sz="1500" dirty="0" smtClean="0"/>
              <a:t>10x10</a:t>
            </a:r>
            <a:r>
              <a:rPr lang="zh-CN" altLang="en-US" sz="1500" dirty="0" smtClean="0"/>
              <a:t>的卷积核</a:t>
            </a:r>
            <a:endParaRPr lang="zh-CN" altLang="en-US" sz="1500" dirty="0" smtClean="0"/>
          </a:p>
          <a:p>
            <a:pPr>
              <a:buClr>
                <a:srgbClr val="00B0F0"/>
              </a:buClr>
              <a:buFont typeface="Wingdings" panose="05000000000000000000" pitchFamily="2" charset="2"/>
              <a:buChar char="l"/>
            </a:pPr>
            <a:r>
              <a:rPr lang="zh-CN" altLang="en-US" sz="1500" dirty="0" smtClean="0"/>
              <a:t></a:t>
            </a:r>
            <a:r>
              <a:rPr lang="en-US" altLang="zh-CN" sz="1500" dirty="0" smtClean="0"/>
              <a:t>400,000</a:t>
            </a:r>
            <a:r>
              <a:rPr lang="zh-CN" altLang="en-US" sz="1500" dirty="0" smtClean="0"/>
              <a:t>个隐层单元</a:t>
            </a:r>
            <a:endParaRPr lang="zh-CN" altLang="en-US" sz="1500" dirty="0" smtClean="0"/>
          </a:p>
          <a:p>
            <a:pPr>
              <a:buClr>
                <a:srgbClr val="00B0F0"/>
              </a:buClr>
              <a:buFont typeface="Wingdings" panose="05000000000000000000" pitchFamily="2" charset="2"/>
              <a:buChar char="l"/>
            </a:pPr>
            <a:r>
              <a:rPr lang="zh-CN" altLang="en-US" sz="1500" dirty="0" smtClean="0"/>
              <a:t></a:t>
            </a:r>
            <a:r>
              <a:rPr lang="en-US" altLang="zh-CN" sz="1500" b="1" dirty="0" smtClean="0"/>
              <a:t>10x10x10=1000</a:t>
            </a:r>
            <a:r>
              <a:rPr lang="zh-CN" altLang="en-US" sz="1500" b="1" dirty="0" smtClean="0"/>
              <a:t>个参数</a:t>
            </a:r>
            <a:endParaRPr lang="en-US" altLang="zh-CN" sz="1500" b="1" dirty="0" smtClean="0"/>
          </a:p>
          <a:p>
            <a:pPr>
              <a:buClr>
                <a:srgbClr val="00B0F0"/>
              </a:buClr>
              <a:buFont typeface="Wingdings" panose="05000000000000000000" pitchFamily="2" charset="2"/>
              <a:buChar char="l"/>
            </a:pPr>
            <a:r>
              <a:rPr lang="zh-CN" altLang="en-US" sz="1500" dirty="0" smtClean="0"/>
              <a:t>     每个卷积核，反映了某种局部的模式</a:t>
            </a:r>
            <a:endParaRPr lang="en-US" altLang="zh-CN" sz="1500" dirty="0" smtClean="0"/>
          </a:p>
          <a:p>
            <a:pPr>
              <a:buClr>
                <a:srgbClr val="00B0F0"/>
              </a:buClr>
            </a:pPr>
            <a:r>
              <a:rPr lang="zh-CN" altLang="en-US" sz="1500" dirty="0" smtClean="0"/>
              <a:t>，用不同的核卷积图像就得到对图像的不同特征</a:t>
            </a:r>
            <a:endParaRPr lang="zh-CN" altLang="en-US" sz="1500" b="1" dirty="0" smtClean="0"/>
          </a:p>
        </p:txBody>
      </p:sp>
      <p:sp>
        <p:nvSpPr>
          <p:cNvPr id="15" name="矩形 14"/>
          <p:cNvSpPr/>
          <p:nvPr/>
        </p:nvSpPr>
        <p:spPr>
          <a:xfrm>
            <a:off x="9264573" y="5613373"/>
            <a:ext cx="1257770" cy="423700"/>
          </a:xfrm>
          <a:prstGeom prst="rect">
            <a:avLst/>
          </a:prstGeom>
        </p:spPr>
        <p:txBody>
          <a:bodyPr wrap="none" lIns="114803" tIns="57401" rIns="114803" bIns="57401">
            <a:spAutoFit/>
          </a:bodyPr>
          <a:lstStyle/>
          <a:p>
            <a:r>
              <a:rPr lang="zh-CN" altLang="en-US" sz="2000" b="1" dirty="0" smtClean="0">
                <a:latin typeface="微软雅黑" panose="020B0503020204020204" pitchFamily="34" charset="-122"/>
                <a:ea typeface="微软雅黑" panose="020B0503020204020204" pitchFamily="34" charset="-122"/>
              </a:rPr>
              <a:t>权值共享</a:t>
            </a:r>
            <a:endParaRPr lang="zh-CN" altLang="en-US" sz="2000" dirty="0"/>
          </a:p>
        </p:txBody>
      </p:sp>
      <p:sp>
        <p:nvSpPr>
          <p:cNvPr id="16" name="右箭头 15"/>
          <p:cNvSpPr/>
          <p:nvPr/>
        </p:nvSpPr>
        <p:spPr bwMode="auto">
          <a:xfrm>
            <a:off x="2986636" y="5438851"/>
            <a:ext cx="1375886" cy="283291"/>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14803" tIns="57401" rIns="114803" bIns="57401" numCol="1" rtlCol="0" anchor="t" anchorCtr="0" compatLnSpc="1"/>
          <a:lstStyle/>
          <a:p>
            <a:pPr defTabSz="1148080"/>
            <a:endParaRPr lang="zh-CN" altLang="en-US" sz="2300" dirty="0" smtClean="0">
              <a:solidFill>
                <a:schemeClr val="tx1"/>
              </a:solidFill>
              <a:latin typeface="Arial" panose="020B0604020202020204" pitchFamily="34" charset="0"/>
              <a:ea typeface="宋体" panose="02010600030101010101" pitchFamily="2" charset="-122"/>
            </a:endParaRPr>
          </a:p>
        </p:txBody>
      </p:sp>
      <p:sp>
        <p:nvSpPr>
          <p:cNvPr id="17" name="右箭头 16"/>
          <p:cNvSpPr/>
          <p:nvPr/>
        </p:nvSpPr>
        <p:spPr bwMode="auto">
          <a:xfrm>
            <a:off x="7340688" y="5438852"/>
            <a:ext cx="1375886" cy="283291"/>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14803" tIns="57401" rIns="114803" bIns="57401" numCol="1" rtlCol="0" anchor="t" anchorCtr="0" compatLnSpc="1"/>
          <a:lstStyle/>
          <a:p>
            <a:pPr defTabSz="1148080"/>
            <a:endParaRPr lang="zh-CN" altLang="en-US" sz="2300" dirty="0" smtClean="0">
              <a:solidFill>
                <a:schemeClr val="tx1"/>
              </a:solidFill>
              <a:latin typeface="Arial" panose="020B0604020202020204" pitchFamily="34" charset="0"/>
              <a:ea typeface="宋体" panose="02010600030101010101" pitchFamily="2" charset="-122"/>
            </a:endParaRPr>
          </a:p>
        </p:txBody>
      </p:sp>
      <p:sp>
        <p:nvSpPr>
          <p:cNvPr id="18" name="矩形 17"/>
          <p:cNvSpPr/>
          <p:nvPr/>
        </p:nvSpPr>
        <p:spPr>
          <a:xfrm>
            <a:off x="10277142" y="4451650"/>
            <a:ext cx="1688978" cy="392922"/>
          </a:xfrm>
          <a:prstGeom prst="rect">
            <a:avLst/>
          </a:prstGeom>
        </p:spPr>
        <p:txBody>
          <a:bodyPr wrap="none" lIns="114803" tIns="57401" rIns="114803" bIns="57401">
            <a:spAutoFit/>
          </a:bodyPr>
          <a:lstStyle/>
          <a:p>
            <a:r>
              <a:rPr lang="en-US" altLang="zh-CN" i="1" dirty="0" err="1" smtClean="0"/>
              <a:t>Aij</a:t>
            </a:r>
            <a:r>
              <a:rPr lang="en-US" altLang="zh-CN" i="1" dirty="0" smtClean="0"/>
              <a:t>=</a:t>
            </a:r>
            <a:r>
              <a:rPr lang="el-GR" altLang="zh-CN" i="1" dirty="0" smtClean="0"/>
              <a:t>Σ</a:t>
            </a:r>
            <a:r>
              <a:rPr lang="en-US" altLang="zh-CN" sz="1500" i="1" dirty="0" err="1" smtClean="0"/>
              <a:t>kl</a:t>
            </a:r>
            <a:r>
              <a:rPr lang="en-US" altLang="zh-CN" i="1" dirty="0" err="1" smtClean="0"/>
              <a:t>w</a:t>
            </a:r>
            <a:r>
              <a:rPr lang="en-US" altLang="zh-CN" sz="1400" i="1" dirty="0" err="1" smtClean="0"/>
              <a:t>kl</a:t>
            </a:r>
            <a:r>
              <a:rPr lang="en-US" altLang="zh-CN" i="1" dirty="0" err="1" smtClean="0"/>
              <a:t>x</a:t>
            </a:r>
            <a:r>
              <a:rPr lang="en-US" altLang="zh-CN" sz="1500" i="1" dirty="0" err="1" smtClean="0"/>
              <a:t>i+k</a:t>
            </a:r>
            <a:r>
              <a:rPr lang="en-US" altLang="zh-CN" i="1" dirty="0" err="1" smtClean="0"/>
              <a:t>,</a:t>
            </a:r>
            <a:r>
              <a:rPr lang="en-US" altLang="zh-CN" sz="1500" i="1" dirty="0" err="1" smtClean="0"/>
              <a:t>j+l</a:t>
            </a:r>
            <a:endParaRPr lang="zh-CN" altLang="en-US" dirty="0"/>
          </a:p>
        </p:txBody>
      </p:sp>
      <p:sp>
        <p:nvSpPr>
          <p:cNvPr id="19" name="矩形 18"/>
          <p:cNvSpPr/>
          <p:nvPr/>
        </p:nvSpPr>
        <p:spPr>
          <a:xfrm>
            <a:off x="1164010" y="5666667"/>
            <a:ext cx="1001290" cy="423700"/>
          </a:xfrm>
          <a:prstGeom prst="rect">
            <a:avLst/>
          </a:prstGeom>
        </p:spPr>
        <p:txBody>
          <a:bodyPr wrap="none" lIns="114803" tIns="57401" rIns="114803" bIns="57401">
            <a:spAutoFit/>
          </a:bodyPr>
          <a:lstStyle/>
          <a:p>
            <a:r>
              <a:rPr lang="zh-CN" altLang="en-US" sz="2000" b="1" dirty="0" smtClean="0">
                <a:latin typeface="微软雅黑" panose="020B0503020204020204" pitchFamily="34" charset="-122"/>
                <a:ea typeface="微软雅黑" panose="020B0503020204020204" pitchFamily="34" charset="-122"/>
              </a:rPr>
              <a:t>全链接</a:t>
            </a:r>
            <a:endParaRPr lang="zh-CN" altLang="en-US" sz="2000" dirty="0"/>
          </a:p>
        </p:txBody>
      </p:sp>
    </p:spTree>
  </p:cSld>
  <p:clrMapOvr>
    <a:masterClrMapping/>
  </p:clrMapOvr>
  <p:transition spd="slow" advTm="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4294967295"/>
          </p:nvPr>
        </p:nvSpPr>
        <p:spPr>
          <a:xfrm>
            <a:off x="0" y="6704013"/>
            <a:ext cx="2892425" cy="384175"/>
          </a:xfrm>
        </p:spPr>
        <p:txBody>
          <a:bodyPr/>
          <a:lstStyle/>
          <a:p>
            <a:pPr>
              <a:defRPr/>
            </a:pPr>
            <a:fld id="{89084B9B-C275-4DB0-9C9A-28884C589C75}" type="datetime1">
              <a:rPr lang="zh-CN" altLang="en-US"/>
            </a:fld>
            <a:endParaRPr lang="en-US" altLang="zh-CN"/>
          </a:p>
        </p:txBody>
      </p:sp>
      <p:sp>
        <p:nvSpPr>
          <p:cNvPr id="21507" name="灯片编号占位符 4"/>
          <p:cNvSpPr>
            <a:spLocks noGrp="1"/>
          </p:cNvSpPr>
          <p:nvPr>
            <p:ph type="sldNum" sz="quarter" idx="4294967295"/>
          </p:nvPr>
        </p:nvSpPr>
        <p:spPr>
          <a:xfrm>
            <a:off x="9966325" y="6704013"/>
            <a:ext cx="2892425" cy="384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Wingdings" panose="05000000000000000000" pitchFamily="2" charset="2"/>
              <a:buChar char="p"/>
              <a:defRPr sz="2955" b="1">
                <a:solidFill>
                  <a:schemeClr val="tx1"/>
                </a:solidFill>
                <a:latin typeface="Arial" panose="020B0604020202020204" pitchFamily="34" charset="0"/>
                <a:ea typeface="黑体" panose="02010609060101010101" pitchFamily="2" charset="-122"/>
              </a:defRPr>
            </a:lvl1pPr>
            <a:lvl2pPr marL="783590" indent="-301625">
              <a:spcBef>
                <a:spcPct val="20000"/>
              </a:spcBef>
              <a:buClr>
                <a:schemeClr val="hlink"/>
              </a:buClr>
              <a:buSzPct val="75000"/>
              <a:buFont typeface="Wingdings" panose="05000000000000000000" pitchFamily="2" charset="2"/>
              <a:buChar char="n"/>
              <a:defRPr sz="2740" b="1">
                <a:solidFill>
                  <a:schemeClr val="tx1"/>
                </a:solidFill>
                <a:latin typeface="Arial" panose="020B0604020202020204" pitchFamily="34" charset="0"/>
                <a:ea typeface="黑体" panose="02010609060101010101" pitchFamily="2" charset="-122"/>
              </a:defRPr>
            </a:lvl2pPr>
            <a:lvl3pPr marL="1205230" indent="-241300">
              <a:spcBef>
                <a:spcPct val="20000"/>
              </a:spcBef>
              <a:buClr>
                <a:schemeClr val="folHlink"/>
              </a:buClr>
              <a:buSzPct val="75000"/>
              <a:buFont typeface="Wingdings" panose="05000000000000000000" pitchFamily="2" charset="2"/>
              <a:buChar char="p"/>
              <a:defRPr sz="2530" b="1">
                <a:solidFill>
                  <a:schemeClr val="tx1"/>
                </a:solidFill>
                <a:latin typeface="Arial" panose="020B0604020202020204" pitchFamily="34" charset="0"/>
                <a:ea typeface="黑体" panose="02010609060101010101" pitchFamily="2" charset="-122"/>
              </a:defRPr>
            </a:lvl3pPr>
            <a:lvl4pPr marL="1687830" indent="-241300">
              <a:spcBef>
                <a:spcPct val="20000"/>
              </a:spcBef>
              <a:buSzPct val="75000"/>
              <a:buFont typeface="Wingdings" panose="05000000000000000000" pitchFamily="2" charset="2"/>
              <a:buChar char="n"/>
              <a:defRPr sz="2320" b="1">
                <a:solidFill>
                  <a:schemeClr val="tx1"/>
                </a:solidFill>
                <a:latin typeface="Arial" panose="020B0604020202020204" pitchFamily="34" charset="0"/>
                <a:ea typeface="黑体" panose="02010609060101010101" pitchFamily="2" charset="-122"/>
              </a:defRPr>
            </a:lvl4pPr>
            <a:lvl5pPr marL="2169795" indent="-241300">
              <a:spcBef>
                <a:spcPct val="20000"/>
              </a:spcBef>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5pPr>
            <a:lvl6pPr marL="2651760"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6pPr>
            <a:lvl7pPr marL="3134360"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7pPr>
            <a:lvl8pPr marL="3616325"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8pPr>
            <a:lvl9pPr marL="4098290"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9pPr>
          </a:lstStyle>
          <a:p>
            <a:pPr>
              <a:spcBef>
                <a:spcPct val="0"/>
              </a:spcBef>
              <a:buClrTx/>
              <a:buSzTx/>
              <a:buFontTx/>
              <a:buNone/>
            </a:pPr>
            <a:fld id="{9E6D07A2-D0B5-4FA2-A8A3-14D74D4C2FAF}" type="slidenum">
              <a:rPr lang="en-US" altLang="zh-CN" sz="1265"/>
            </a:fld>
            <a:endParaRPr lang="en-US" altLang="zh-CN" sz="1265"/>
          </a:p>
        </p:txBody>
      </p:sp>
      <p:sp>
        <p:nvSpPr>
          <p:cNvPr id="21508" name="Rectangle 2"/>
          <p:cNvSpPr>
            <a:spLocks noGrp="1" noChangeArrowheads="1"/>
          </p:cNvSpPr>
          <p:nvPr>
            <p:ph type="title" idx="4294967295"/>
          </p:nvPr>
        </p:nvSpPr>
        <p:spPr>
          <a:xfrm>
            <a:off x="524719" y="87933"/>
            <a:ext cx="11090275" cy="1397000"/>
          </a:xfrm>
        </p:spPr>
        <p:txBody>
          <a:bodyPr>
            <a:normAutofit/>
          </a:bodyPr>
          <a:lstStyle/>
          <a:p>
            <a:pPr algn="ctr" eaLnBrk="1" hangingPunct="1"/>
            <a:r>
              <a:rPr lang="zh-CN" altLang="en-US" sz="5400" dirty="0" smtClean="0">
                <a:latin typeface="微软雅黑" panose="020B0503020204020204" pitchFamily="34" charset="-122"/>
                <a:ea typeface="微软雅黑" panose="020B0503020204020204" pitchFamily="34" charset="-122"/>
              </a:rPr>
              <a:t>参考书目</a:t>
            </a:r>
            <a:endParaRPr lang="zh-CN" altLang="en-US" sz="5400" dirty="0" smtClean="0">
              <a:latin typeface="微软雅黑" panose="020B0503020204020204" pitchFamily="34" charset="-122"/>
              <a:ea typeface="微软雅黑" panose="020B0503020204020204" pitchFamily="34" charset="-122"/>
            </a:endParaRPr>
          </a:p>
        </p:txBody>
      </p:sp>
      <p:sp>
        <p:nvSpPr>
          <p:cNvPr id="21510" name="Text Box 5"/>
          <p:cNvSpPr txBox="1">
            <a:spLocks noChangeArrowheads="1"/>
          </p:cNvSpPr>
          <p:nvPr/>
        </p:nvSpPr>
        <p:spPr bwMode="auto">
          <a:xfrm>
            <a:off x="5925319" y="2248173"/>
            <a:ext cx="6107571" cy="333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algn="ctr" eaLnBrk="1" hangingPunct="1">
              <a:spcBef>
                <a:spcPct val="0"/>
              </a:spcBef>
              <a:buClrTx/>
              <a:buSzTx/>
              <a:buFontTx/>
              <a:buNone/>
            </a:pPr>
            <a:r>
              <a:rPr kumimoji="1" lang="zh-CN" altLang="en-US" sz="4220" b="0" dirty="0" smtClean="0">
                <a:latin typeface="黑体" panose="02010609060101010101" pitchFamily="2" charset="-122"/>
              </a:rPr>
              <a:t>机器学习</a:t>
            </a:r>
            <a:r>
              <a:rPr kumimoji="1" lang="en-US" altLang="zh-CN" sz="4220" b="0" dirty="0" smtClean="0">
                <a:latin typeface="黑体" panose="02010609060101010101" pitchFamily="2" charset="-122"/>
              </a:rPr>
              <a:t> </a:t>
            </a:r>
            <a:endParaRPr kumimoji="1" lang="en-US" altLang="zh-CN" sz="4220" b="0" dirty="0">
              <a:latin typeface="黑体" panose="02010609060101010101" pitchFamily="2" charset="-122"/>
            </a:endParaRPr>
          </a:p>
          <a:p>
            <a:pPr algn="ctr" eaLnBrk="1" hangingPunct="1">
              <a:spcBef>
                <a:spcPct val="0"/>
              </a:spcBef>
              <a:buClrTx/>
              <a:buSzTx/>
              <a:buFontTx/>
              <a:buNone/>
            </a:pPr>
            <a:r>
              <a:rPr kumimoji="1" lang="en-US" altLang="zh-CN" sz="4220" b="0" dirty="0">
                <a:latin typeface="黑体" panose="02010609060101010101" pitchFamily="2" charset="-122"/>
              </a:rPr>
              <a:t> </a:t>
            </a:r>
            <a:endParaRPr kumimoji="1" lang="en-US" altLang="zh-CN" sz="4220" b="0" dirty="0" smtClean="0">
              <a:latin typeface="黑体" panose="02010609060101010101" pitchFamily="2" charset="-122"/>
            </a:endParaRPr>
          </a:p>
          <a:p>
            <a:pPr algn="ctr" eaLnBrk="1" hangingPunct="1">
              <a:spcBef>
                <a:spcPct val="0"/>
              </a:spcBef>
              <a:buClrTx/>
              <a:buSzTx/>
              <a:buFontTx/>
              <a:buNone/>
            </a:pPr>
            <a:r>
              <a:rPr kumimoji="1" lang="zh-CN" altLang="en-US" sz="4220" b="0" dirty="0" smtClean="0">
                <a:latin typeface="黑体" panose="02010609060101010101" pitchFamily="2" charset="-122"/>
              </a:rPr>
              <a:t>周志华</a:t>
            </a:r>
            <a:endParaRPr kumimoji="1" lang="en-US" altLang="zh-CN" sz="4220" b="0" dirty="0" smtClean="0">
              <a:latin typeface="黑体" panose="02010609060101010101" pitchFamily="2" charset="-122"/>
            </a:endParaRPr>
          </a:p>
          <a:p>
            <a:pPr algn="ctr" eaLnBrk="1" hangingPunct="1">
              <a:spcBef>
                <a:spcPct val="0"/>
              </a:spcBef>
              <a:buClrTx/>
              <a:buSzTx/>
              <a:buFontTx/>
              <a:buNone/>
            </a:pPr>
            <a:endParaRPr kumimoji="1" lang="zh-CN" altLang="en-US" sz="4220" b="0" dirty="0">
              <a:ea typeface="宋体" panose="02010600030101010101" pitchFamily="2" charset="-122"/>
            </a:endParaRPr>
          </a:p>
          <a:p>
            <a:pPr algn="ctr">
              <a:spcBef>
                <a:spcPct val="0"/>
              </a:spcBef>
              <a:buClrTx/>
              <a:buSzTx/>
              <a:buNone/>
            </a:pPr>
            <a:r>
              <a:rPr kumimoji="1" lang="zh-CN" altLang="en-US" sz="4220" b="0" dirty="0">
                <a:latin typeface="黑体" panose="02010609060101010101" pitchFamily="2" charset="-122"/>
              </a:rPr>
              <a:t>清华大学出版社</a:t>
            </a:r>
            <a:endParaRPr kumimoji="1" lang="zh-CN" altLang="en-US" sz="4220" b="0" dirty="0">
              <a:latin typeface="黑体" panose="02010609060101010101" pitchFamily="2" charset="-122"/>
            </a:endParaRPr>
          </a:p>
        </p:txBody>
      </p:sp>
      <p:pic>
        <p:nvPicPr>
          <p:cNvPr id="17410" name="Picture 2" descr="http://cs.nju.edu.cn/zhouzh/zhouzh.files/publication/cover-ml2016.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8944" y="1383635"/>
            <a:ext cx="5112568" cy="5421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1272797"/>
            <a:ext cx="11787188" cy="36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anose="05000000000000000000" pitchFamily="2" charset="2"/>
              <a:buChar char="p"/>
              <a:defRPr/>
            </a:pPr>
            <a:r>
              <a:rPr lang="zh-CN" altLang="en-US" sz="3200" dirty="0">
                <a:latin typeface="微软雅黑" panose="020B0503020204020204" pitchFamily="34" charset="-122"/>
                <a:ea typeface="微软雅黑" panose="020B0503020204020204" pitchFamily="34" charset="-122"/>
              </a:rPr>
              <a:t>机器学习的最新阶段始于</a:t>
            </a:r>
            <a:r>
              <a:rPr lang="en-US" altLang="zh-CN" sz="3200" dirty="0">
                <a:latin typeface="微软雅黑" panose="020B0503020204020204" pitchFamily="34" charset="-122"/>
                <a:ea typeface="微软雅黑" panose="020B0503020204020204" pitchFamily="34" charset="-122"/>
              </a:rPr>
              <a:t>1986</a:t>
            </a:r>
            <a:r>
              <a:rPr lang="zh-CN" altLang="en-US" sz="3200" dirty="0">
                <a:latin typeface="微软雅黑" panose="020B0503020204020204" pitchFamily="34" charset="-122"/>
                <a:ea typeface="微软雅黑" panose="020B0503020204020204" pitchFamily="34" charset="-122"/>
              </a:rPr>
              <a:t>年</a:t>
            </a:r>
            <a:r>
              <a:rPr lang="zh-CN" altLang="en-US" sz="3200" dirty="0" smtClean="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a:p>
            <a:pPr marL="1097280" lvl="1" indent="-457200" eaLnBrk="1" hangingPunct="1">
              <a:buFont typeface="Wingdings" panose="05000000000000000000" pitchFamily="2" charset="2"/>
              <a:buChar char="n"/>
              <a:defRPr/>
            </a:pPr>
            <a:r>
              <a:rPr lang="zh-CN" altLang="zh-CN" sz="2800" dirty="0">
                <a:solidFill>
                  <a:srgbClr val="FF0000"/>
                </a:solidFill>
                <a:latin typeface="微软雅黑" panose="020B0503020204020204" pitchFamily="34" charset="-122"/>
                <a:ea typeface="微软雅黑" panose="020B0503020204020204" pitchFamily="34" charset="-122"/>
              </a:rPr>
              <a:t>神经网络</a:t>
            </a:r>
            <a:r>
              <a:rPr lang="zh-CN" altLang="zh-CN" sz="2800" dirty="0">
                <a:latin typeface="微软雅黑" panose="020B0503020204020204" pitchFamily="34" charset="-122"/>
                <a:ea typeface="微软雅黑" panose="020B0503020204020204" pitchFamily="34" charset="-122"/>
              </a:rPr>
              <a:t>的研究再度兴起，使得机器学习进入了连接学习的研究</a:t>
            </a:r>
            <a:r>
              <a:rPr lang="zh-CN" altLang="zh-CN" sz="2800" dirty="0" smtClean="0">
                <a:latin typeface="微软雅黑" panose="020B0503020204020204" pitchFamily="34" charset="-122"/>
                <a:ea typeface="微软雅黑" panose="020B0503020204020204" pitchFamily="34" charset="-122"/>
              </a:rPr>
              <a:t>阶段</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1097280" lvl="1" indent="-457200" eaLnBrk="1" hangingPunct="1">
              <a:buFont typeface="Wingdings" panose="05000000000000000000" pitchFamily="2" charset="2"/>
              <a:buChar char="n"/>
              <a:defRPr/>
            </a:pPr>
            <a:r>
              <a:rPr lang="zh-CN" altLang="zh-CN" sz="2800" dirty="0">
                <a:latin typeface="微软雅黑" panose="020B0503020204020204" pitchFamily="34" charset="-122"/>
                <a:ea typeface="微软雅黑" panose="020B0503020204020204" pitchFamily="34" charset="-122"/>
              </a:rPr>
              <a:t>传统的符号学习研究也取得了很大的发展</a:t>
            </a:r>
            <a:r>
              <a:rPr lang="zh-CN" altLang="zh-CN" sz="2800" dirty="0" smtClean="0">
                <a:latin typeface="微软雅黑" panose="020B0503020204020204" pitchFamily="34" charset="-122"/>
                <a:ea typeface="微软雅黑" panose="020B0503020204020204" pitchFamily="34" charset="-122"/>
              </a:rPr>
              <a:t>。连接学习</a:t>
            </a:r>
            <a:r>
              <a:rPr lang="zh-CN" altLang="zh-CN" sz="2800" dirty="0">
                <a:latin typeface="微软雅黑" panose="020B0503020204020204" pitchFamily="34" charset="-122"/>
                <a:ea typeface="微软雅黑" panose="020B0503020204020204" pitchFamily="34" charset="-122"/>
              </a:rPr>
              <a:t>和符号学习各有所长，并具有很大的</a:t>
            </a:r>
            <a:r>
              <a:rPr lang="zh-CN" altLang="zh-CN" sz="2800" dirty="0" smtClean="0">
                <a:latin typeface="微软雅黑" panose="020B0503020204020204" pitchFamily="34" charset="-122"/>
                <a:ea typeface="微软雅黑" panose="020B0503020204020204" pitchFamily="34" charset="-122"/>
              </a:rPr>
              <a:t>互补性</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800" dirty="0">
                <a:solidFill>
                  <a:srgbClr val="FF0000"/>
                </a:solidFill>
                <a:latin typeface="微软雅黑" panose="020B0503020204020204" pitchFamily="34" charset="-122"/>
                <a:ea typeface="微软雅黑" panose="020B0503020204020204" pitchFamily="34" charset="-122"/>
              </a:rPr>
              <a:t>深度学习</a:t>
            </a:r>
            <a:r>
              <a:rPr lang="zh-CN" altLang="zh-CN" sz="2800" dirty="0">
                <a:latin typeface="微软雅黑" panose="020B0503020204020204" pitchFamily="34" charset="-122"/>
                <a:ea typeface="微软雅黑" panose="020B0503020204020204" pitchFamily="34" charset="-122"/>
              </a:rPr>
              <a:t>异军突起，已经成为机器学习研究中的一个重要领域，其动机在于建立、模拟人脑进行分析学习的神经网络，并模仿人脑的机制来解释数据</a:t>
            </a:r>
            <a:r>
              <a:rPr lang="zh-CN" altLang="zh-CN" sz="2800" dirty="0" smtClean="0">
                <a:latin typeface="微软雅黑" panose="020B0503020204020204" pitchFamily="34" charset="-122"/>
                <a:ea typeface="微软雅黑" panose="020B0503020204020204" pitchFamily="34" charset="-122"/>
              </a:rPr>
              <a:t>。</a:t>
            </a:r>
            <a:endParaRPr lang="zh-CN" altLang="en-US" sz="2800" dirty="0" smtClean="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5959150"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6.1.2  </a:t>
            </a:r>
            <a:r>
              <a:rPr lang="zh-CN" altLang="en-US" sz="3800" dirty="0" smtClean="0">
                <a:sym typeface="+mn-lt"/>
              </a:rPr>
              <a:t>机器学习的发展历程</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0"/>
            <a:ext cx="11572875" cy="654050"/>
          </a:xfrm>
        </p:spPr>
        <p:txBody>
          <a:bodyPr>
            <a:normAutofit fontScale="90000"/>
          </a:bodyPr>
          <a:lstStyle/>
          <a:p>
            <a:r>
              <a:rPr lang="zh-CN" altLang="en-US" dirty="0" smtClean="0"/>
              <a:t>卷积神经网络 </a:t>
            </a:r>
            <a:r>
              <a:rPr lang="en-US" altLang="zh-CN" sz="3500" dirty="0" smtClean="0"/>
              <a:t>Convolutional Neural Networks</a:t>
            </a:r>
            <a:endParaRPr lang="zh-CN" altLang="en-US" dirty="0"/>
          </a:p>
        </p:txBody>
      </p:sp>
      <p:pic>
        <p:nvPicPr>
          <p:cNvPr id="87046" name="Picture 6"/>
          <p:cNvPicPr>
            <a:picLocks noChangeAspect="1" noChangeArrowheads="1"/>
          </p:cNvPicPr>
          <p:nvPr/>
        </p:nvPicPr>
        <p:blipFill>
          <a:blip r:embed="rId1" cstate="print"/>
          <a:srcRect/>
          <a:stretch>
            <a:fillRect/>
          </a:stretch>
        </p:blipFill>
        <p:spPr bwMode="auto">
          <a:xfrm>
            <a:off x="195287" y="3861872"/>
            <a:ext cx="12208254" cy="3399506"/>
          </a:xfrm>
          <a:prstGeom prst="rect">
            <a:avLst/>
          </a:prstGeom>
          <a:noFill/>
          <a:ln w="9525">
            <a:noFill/>
            <a:miter lim="800000"/>
            <a:headEnd/>
            <a:tailEnd/>
          </a:ln>
        </p:spPr>
      </p:pic>
      <p:sp>
        <p:nvSpPr>
          <p:cNvPr id="21" name="矩形 20"/>
          <p:cNvSpPr/>
          <p:nvPr/>
        </p:nvSpPr>
        <p:spPr>
          <a:xfrm>
            <a:off x="657724" y="3160693"/>
            <a:ext cx="5265366" cy="946920"/>
          </a:xfrm>
          <a:prstGeom prst="rect">
            <a:avLst/>
          </a:prstGeom>
        </p:spPr>
        <p:txBody>
          <a:bodyPr wrap="square" lIns="114803" tIns="57401" rIns="114803" bIns="57401">
            <a:spAutoFit/>
          </a:bodyPr>
          <a:lstStyle/>
          <a:p>
            <a:pPr>
              <a:buClr>
                <a:srgbClr val="00B0F0"/>
              </a:buClr>
              <a:buFont typeface="Wingdings" panose="05000000000000000000" pitchFamily="2" charset="2"/>
              <a:buChar char="l"/>
            </a:pPr>
            <a:r>
              <a:rPr lang="zh-CN" altLang="en-US" dirty="0" smtClean="0"/>
              <a:t>受</a:t>
            </a:r>
            <a:r>
              <a:rPr lang="en-US" altLang="zh-CN" dirty="0" smtClean="0"/>
              <a:t>Hubel</a:t>
            </a:r>
            <a:r>
              <a:rPr lang="zh-CN" altLang="en-US" dirty="0" smtClean="0"/>
              <a:t>和</a:t>
            </a:r>
            <a:r>
              <a:rPr lang="en-US" altLang="zh-CN" dirty="0" smtClean="0"/>
              <a:t>Wiesel</a:t>
            </a:r>
            <a:r>
              <a:rPr lang="zh-CN" altLang="en-US" dirty="0" smtClean="0"/>
              <a:t>对视皮层细胞的研究启发</a:t>
            </a:r>
            <a:endParaRPr lang="en-US" altLang="zh-CN" dirty="0" smtClean="0"/>
          </a:p>
          <a:p>
            <a:pPr>
              <a:buClr>
                <a:srgbClr val="00B0F0"/>
              </a:buClr>
              <a:buFont typeface="Wingdings" panose="05000000000000000000" pitchFamily="2" charset="2"/>
              <a:buChar char="l"/>
            </a:pPr>
            <a:r>
              <a:rPr lang="zh-CN" altLang="en-US" dirty="0" smtClean="0"/>
              <a:t>简单细胞检测局部特征</a:t>
            </a:r>
            <a:endParaRPr lang="zh-CN" altLang="en-US" dirty="0" smtClean="0"/>
          </a:p>
          <a:p>
            <a:pPr>
              <a:buClr>
                <a:srgbClr val="00B0F0"/>
              </a:buClr>
              <a:buFont typeface="Wingdings" panose="05000000000000000000" pitchFamily="2" charset="2"/>
              <a:buChar char="l"/>
            </a:pPr>
            <a:r>
              <a:rPr lang="zh-CN" altLang="en-US" dirty="0" smtClean="0"/>
              <a:t>复杂细胞融合感受野内简单细胞的输出</a:t>
            </a:r>
            <a:endParaRPr lang="zh-CN" altLang="en-US" dirty="0" smtClean="0"/>
          </a:p>
        </p:txBody>
      </p:sp>
      <p:sp>
        <p:nvSpPr>
          <p:cNvPr id="22" name="矩形 21"/>
          <p:cNvSpPr/>
          <p:nvPr/>
        </p:nvSpPr>
        <p:spPr>
          <a:xfrm>
            <a:off x="657725" y="730658"/>
            <a:ext cx="10834502" cy="389508"/>
          </a:xfrm>
          <a:prstGeom prst="rect">
            <a:avLst/>
          </a:prstGeom>
        </p:spPr>
        <p:txBody>
          <a:bodyPr wrap="square" lIns="114803" tIns="57401" rIns="114803" bIns="57401">
            <a:spAutoFit/>
          </a:bodyPr>
          <a:lstStyle/>
          <a:p>
            <a:r>
              <a:rPr lang="en-US" altLang="zh-CN" dirty="0" smtClean="0">
                <a:latin typeface="微软雅黑" panose="020B0503020204020204" pitchFamily="34" charset="-122"/>
                <a:ea typeface="微软雅黑" panose="020B0503020204020204" pitchFamily="34" charset="-122"/>
              </a:rPr>
              <a:t>CNN</a:t>
            </a:r>
            <a:r>
              <a:rPr lang="zh-CN" altLang="en-US" dirty="0" smtClean="0">
                <a:latin typeface="微软雅黑" panose="020B0503020204020204" pitchFamily="34" charset="-122"/>
                <a:ea typeface="微软雅黑" panose="020B0503020204020204" pitchFamily="34" charset="-122"/>
              </a:rPr>
              <a:t>深度学习模型由</a:t>
            </a:r>
            <a:r>
              <a:rPr lang="zh-CN" altLang="en-US" b="1" dirty="0" smtClean="0">
                <a:latin typeface="微软雅黑" panose="020B0503020204020204" pitchFamily="34" charset="-122"/>
                <a:ea typeface="微软雅黑" panose="020B0503020204020204" pitchFamily="34" charset="-122"/>
              </a:rPr>
              <a:t>多核卷积和池化亚采样</a:t>
            </a:r>
            <a:r>
              <a:rPr lang="zh-CN" altLang="en-US" dirty="0" smtClean="0">
                <a:latin typeface="微软雅黑" panose="020B0503020204020204" pitchFamily="34" charset="-122"/>
                <a:ea typeface="微软雅黑" panose="020B0503020204020204" pitchFamily="34" charset="-122"/>
              </a:rPr>
              <a:t>两个基本步骤交替构成。</a:t>
            </a:r>
            <a:endParaRPr lang="zh-CN" altLang="en-US" dirty="0">
              <a:latin typeface="微软雅黑" panose="020B0503020204020204" pitchFamily="34" charset="-122"/>
              <a:ea typeface="微软雅黑" panose="020B0503020204020204" pitchFamily="34" charset="-122"/>
            </a:endParaRPr>
          </a:p>
        </p:txBody>
      </p:sp>
      <p:pic>
        <p:nvPicPr>
          <p:cNvPr id="87050" name="Picture 10"/>
          <p:cNvPicPr>
            <a:picLocks noChangeAspect="1" noChangeArrowheads="1"/>
          </p:cNvPicPr>
          <p:nvPr/>
        </p:nvPicPr>
        <p:blipFill>
          <a:blip r:embed="rId2" cstate="print"/>
          <a:srcRect/>
          <a:stretch>
            <a:fillRect/>
          </a:stretch>
        </p:blipFill>
        <p:spPr bwMode="auto">
          <a:xfrm>
            <a:off x="7638399" y="1327054"/>
            <a:ext cx="4461370" cy="1909579"/>
          </a:xfrm>
          <a:prstGeom prst="rect">
            <a:avLst/>
          </a:prstGeom>
          <a:noFill/>
          <a:ln w="9525">
            <a:noFill/>
            <a:miter lim="800000"/>
            <a:headEnd/>
            <a:tailEnd/>
          </a:ln>
        </p:spPr>
      </p:pic>
      <p:sp>
        <p:nvSpPr>
          <p:cNvPr id="25" name="矩形 24"/>
          <p:cNvSpPr/>
          <p:nvPr/>
        </p:nvSpPr>
        <p:spPr>
          <a:xfrm>
            <a:off x="4505492" y="6729808"/>
            <a:ext cx="2615514" cy="423700"/>
          </a:xfrm>
          <a:prstGeom prst="rect">
            <a:avLst/>
          </a:prstGeom>
        </p:spPr>
        <p:txBody>
          <a:bodyPr wrap="none" lIns="114803" tIns="57401" rIns="114803" bIns="57401">
            <a:spAutoFit/>
          </a:bodyPr>
          <a:lstStyle/>
          <a:p>
            <a:r>
              <a:rPr lang="zh-CN" altLang="en-US" sz="2000" dirty="0" smtClean="0">
                <a:latin typeface="微软雅黑" panose="020B0503020204020204" pitchFamily="34" charset="-122"/>
                <a:ea typeface="微软雅黑" panose="020B0503020204020204" pitchFamily="34" charset="-122"/>
              </a:rPr>
              <a:t>一个</a:t>
            </a:r>
            <a:r>
              <a:rPr lang="en-US" altLang="zh-CN" sz="2000" dirty="0" smtClean="0">
                <a:latin typeface="微软雅黑" panose="020B0503020204020204" pitchFamily="34" charset="-122"/>
                <a:ea typeface="微软雅黑" panose="020B0503020204020204" pitchFamily="34" charset="-122"/>
              </a:rPr>
              <a:t>CNN</a:t>
            </a:r>
            <a:r>
              <a:rPr lang="zh-CN" altLang="en-US" sz="2000" dirty="0" smtClean="0">
                <a:latin typeface="微软雅黑" panose="020B0503020204020204" pitchFamily="34" charset="-122"/>
                <a:ea typeface="微软雅黑" panose="020B0503020204020204" pitchFamily="34" charset="-122"/>
              </a:rPr>
              <a:t>模型的示例</a:t>
            </a:r>
            <a:endParaRPr lang="zh-CN" altLang="en-US" sz="2000" dirty="0">
              <a:latin typeface="微软雅黑" panose="020B0503020204020204" pitchFamily="34" charset="-122"/>
              <a:ea typeface="微软雅黑" panose="020B0503020204020204" pitchFamily="34" charset="-122"/>
            </a:endParaRPr>
          </a:p>
        </p:txBody>
      </p:sp>
      <p:pic>
        <p:nvPicPr>
          <p:cNvPr id="76802" name="Picture 2" descr="http://s2.sinaimg.cn/bmiddle/003yOLmMgy6YsvC9JSx21&amp;690"/>
          <p:cNvPicPr>
            <a:picLocks noChangeAspect="1" noChangeArrowheads="1"/>
          </p:cNvPicPr>
          <p:nvPr/>
        </p:nvPicPr>
        <p:blipFill>
          <a:blip r:embed="rId3" cstate="print"/>
          <a:srcRect/>
          <a:stretch>
            <a:fillRect/>
          </a:stretch>
        </p:blipFill>
        <p:spPr bwMode="auto">
          <a:xfrm>
            <a:off x="151440" y="1314927"/>
            <a:ext cx="6379193" cy="1825782"/>
          </a:xfrm>
          <a:prstGeom prst="rect">
            <a:avLst/>
          </a:prstGeom>
          <a:noFill/>
        </p:spPr>
      </p:pic>
      <p:sp>
        <p:nvSpPr>
          <p:cNvPr id="11" name="矩形 10"/>
          <p:cNvSpPr/>
          <p:nvPr/>
        </p:nvSpPr>
        <p:spPr>
          <a:xfrm>
            <a:off x="6429375" y="3141062"/>
            <a:ext cx="6429375" cy="946920"/>
          </a:xfrm>
          <a:prstGeom prst="rect">
            <a:avLst/>
          </a:prstGeom>
        </p:spPr>
        <p:txBody>
          <a:bodyPr lIns="114803" tIns="57401" rIns="114803" bIns="57401">
            <a:spAutoFit/>
          </a:bodyPr>
          <a:lstStyle/>
          <a:p>
            <a:pPr>
              <a:buClr>
                <a:srgbClr val="00B0F0"/>
              </a:buClr>
              <a:buFont typeface="Wingdings" panose="05000000000000000000" pitchFamily="2" charset="2"/>
              <a:buChar char="l"/>
            </a:pPr>
            <a:r>
              <a:rPr lang="zh-CN" altLang="en-US" dirty="0" smtClean="0"/>
              <a:t>在每一个位置</a:t>
            </a:r>
            <a:r>
              <a:rPr lang="en-US" altLang="zh-CN" dirty="0" smtClean="0"/>
              <a:t>(patch)</a:t>
            </a:r>
            <a:r>
              <a:rPr lang="zh-CN" altLang="en-US" dirty="0" smtClean="0"/>
              <a:t>检测多个模式出现的强度</a:t>
            </a:r>
            <a:endParaRPr lang="zh-CN" altLang="en-US" dirty="0" smtClean="0"/>
          </a:p>
          <a:p>
            <a:pPr>
              <a:buClr>
                <a:srgbClr val="00B0F0"/>
              </a:buClr>
              <a:buFont typeface="Wingdings" panose="05000000000000000000" pitchFamily="2" charset="2"/>
              <a:buChar char="l"/>
            </a:pPr>
            <a:r>
              <a:rPr lang="zh-CN" altLang="en-US" dirty="0" smtClean="0"/>
              <a:t>多个</a:t>
            </a:r>
            <a:r>
              <a:rPr lang="en-US" altLang="zh-CN" dirty="0" smtClean="0"/>
              <a:t>Feature Maps</a:t>
            </a:r>
            <a:r>
              <a:rPr lang="zh-CN" altLang="en-US" dirty="0" smtClean="0"/>
              <a:t>上对应同一个</a:t>
            </a:r>
            <a:r>
              <a:rPr lang="en-US" altLang="zh-CN" dirty="0" smtClean="0"/>
              <a:t>patch</a:t>
            </a:r>
            <a:r>
              <a:rPr lang="zh-CN" altLang="en-US" dirty="0" smtClean="0"/>
              <a:t>的响应构成了那个</a:t>
            </a:r>
            <a:r>
              <a:rPr lang="en-US" altLang="zh-CN" dirty="0" smtClean="0"/>
              <a:t>patch</a:t>
            </a:r>
            <a:r>
              <a:rPr lang="zh-CN" altLang="en-US" dirty="0" smtClean="0"/>
              <a:t>的特征向量</a:t>
            </a:r>
            <a:endParaRPr lang="zh-CN" altLang="en-US" dirty="0"/>
          </a:p>
        </p:txBody>
      </p:sp>
      <p:sp>
        <p:nvSpPr>
          <p:cNvPr id="12" name="右箭头 11"/>
          <p:cNvSpPr/>
          <p:nvPr/>
        </p:nvSpPr>
        <p:spPr bwMode="auto">
          <a:xfrm>
            <a:off x="6631890" y="1945676"/>
            <a:ext cx="911313" cy="511107"/>
          </a:xfrm>
          <a:prstGeom prst="rightArrow">
            <a:avLst>
              <a:gd name="adj1" fmla="val 50000"/>
              <a:gd name="adj2" fmla="val 35026"/>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14803" tIns="57401" rIns="114803" bIns="57401" numCol="1" rtlCol="0" anchor="t" anchorCtr="0" compatLnSpc="1"/>
          <a:lstStyle/>
          <a:p>
            <a:pPr defTabSz="1148080"/>
            <a:endParaRPr lang="zh-CN" altLang="en-US" sz="2300" dirty="0" smtClean="0">
              <a:solidFill>
                <a:schemeClr val="tx1"/>
              </a:solidFill>
              <a:latin typeface="Arial" panose="020B0604020202020204" pitchFamily="34" charset="0"/>
              <a:ea typeface="宋体" panose="02010600030101010101" pitchFamily="2" charset="-122"/>
            </a:endParaRPr>
          </a:p>
        </p:txBody>
      </p:sp>
    </p:spTree>
  </p:cSld>
  <p:clrMapOvr>
    <a:masterClrMapping/>
  </p:clrMapOvr>
  <p:transition spd="slow" advTm="0"/>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8925"/>
            <a:ext cx="11572875" cy="517525"/>
          </a:xfrm>
        </p:spPr>
        <p:txBody>
          <a:bodyPr>
            <a:normAutofit fontScale="90000"/>
          </a:bodyPr>
          <a:lstStyle/>
          <a:p>
            <a:r>
              <a:rPr lang="zh-CN" altLang="en-US" dirty="0" smtClean="0"/>
              <a:t>卷积神经网络到底学到了什么</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pic>
        <p:nvPicPr>
          <p:cNvPr id="95234" name="Picture 2" descr="http://cs231n.github.io/assets/cnn/convnet.jpeg"/>
          <p:cNvPicPr>
            <a:picLocks noChangeAspect="1" noChangeArrowheads="1"/>
          </p:cNvPicPr>
          <p:nvPr/>
        </p:nvPicPr>
        <p:blipFill>
          <a:blip r:embed="rId1" cstate="print"/>
          <a:srcRect/>
          <a:stretch>
            <a:fillRect/>
          </a:stretch>
        </p:blipFill>
        <p:spPr bwMode="auto">
          <a:xfrm>
            <a:off x="-68934" y="1262228"/>
            <a:ext cx="12927684" cy="4642895"/>
          </a:xfrm>
          <a:prstGeom prst="rect">
            <a:avLst/>
          </a:prstGeom>
          <a:noFill/>
        </p:spPr>
      </p:pic>
      <p:sp>
        <p:nvSpPr>
          <p:cNvPr id="6" name="TextBox 5"/>
          <p:cNvSpPr txBox="1"/>
          <p:nvPr/>
        </p:nvSpPr>
        <p:spPr>
          <a:xfrm>
            <a:off x="1467781" y="5972230"/>
            <a:ext cx="866637" cy="669921"/>
          </a:xfrm>
          <a:prstGeom prst="rect">
            <a:avLst/>
          </a:prstGeom>
          <a:noFill/>
        </p:spPr>
        <p:txBody>
          <a:bodyPr wrap="none" lIns="114803" tIns="57401" rIns="114803" bIns="57401" rtlCol="0">
            <a:spAutoFit/>
          </a:bodyPr>
          <a:lstStyle/>
          <a:p>
            <a:pPr>
              <a:buClr>
                <a:srgbClr val="00B0F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具体</a:t>
            </a:r>
            <a:endParaRPr lang="en-US" altLang="zh-CN"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复杂</a:t>
            </a:r>
            <a:endParaRPr lang="zh-CN" altLang="en-US" dirty="0">
              <a:latin typeface="微软雅黑" panose="020B0503020204020204" pitchFamily="34" charset="-122"/>
              <a:ea typeface="微软雅黑" panose="020B0503020204020204" pitchFamily="34" charset="-122"/>
            </a:endParaRPr>
          </a:p>
        </p:txBody>
      </p:sp>
      <p:sp>
        <p:nvSpPr>
          <p:cNvPr id="7" name="TextBox 6"/>
          <p:cNvSpPr txBox="1"/>
          <p:nvPr/>
        </p:nvSpPr>
        <p:spPr>
          <a:xfrm>
            <a:off x="9770858" y="5972230"/>
            <a:ext cx="866637" cy="669921"/>
          </a:xfrm>
          <a:prstGeom prst="rect">
            <a:avLst/>
          </a:prstGeom>
          <a:noFill/>
        </p:spPr>
        <p:txBody>
          <a:bodyPr wrap="none" lIns="114803" tIns="57401" rIns="114803" bIns="57401" rtlCol="0">
            <a:spAutoFit/>
          </a:bodyPr>
          <a:lstStyle/>
          <a:p>
            <a:pPr>
              <a:buClr>
                <a:srgbClr val="00B0F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抽象</a:t>
            </a:r>
            <a:endParaRPr lang="en-US" altLang="zh-CN"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简单</a:t>
            </a:r>
            <a:endParaRPr lang="zh-CN" altLang="en-US" dirty="0">
              <a:latin typeface="微软雅黑" panose="020B0503020204020204" pitchFamily="34" charset="-122"/>
              <a:ea typeface="微软雅黑" panose="020B0503020204020204" pitchFamily="34" charset="-122"/>
            </a:endParaRPr>
          </a:p>
        </p:txBody>
      </p:sp>
      <p:sp>
        <p:nvSpPr>
          <p:cNvPr id="8" name="右箭头 7"/>
          <p:cNvSpPr/>
          <p:nvPr/>
        </p:nvSpPr>
        <p:spPr bwMode="auto">
          <a:xfrm>
            <a:off x="2885380" y="6122300"/>
            <a:ext cx="6784221" cy="379693"/>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14803" tIns="57401" rIns="114803" bIns="57401" numCol="1" rtlCol="0" anchor="t" anchorCtr="0" compatLnSpc="1"/>
          <a:lstStyle/>
          <a:p>
            <a:pPr defTabSz="1148080"/>
            <a:endParaRPr lang="zh-CN" altLang="en-US" sz="2300" dirty="0" smtClean="0">
              <a:solidFill>
                <a:schemeClr val="tx1"/>
              </a:solidFill>
              <a:latin typeface="Arial" panose="020B0604020202020204" pitchFamily="34" charset="0"/>
              <a:ea typeface="宋体" panose="02010600030101010101" pitchFamily="2" charset="-122"/>
            </a:endParaRPr>
          </a:p>
        </p:txBody>
      </p:sp>
    </p:spTree>
  </p:cSld>
  <p:clrMapOvr>
    <a:masterClrMapping/>
  </p:clrMapOvr>
  <p:transition spd="slow" advTm="0"/>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98438"/>
            <a:ext cx="11572875" cy="593725"/>
          </a:xfrm>
        </p:spPr>
        <p:txBody>
          <a:bodyPr>
            <a:normAutofit fontScale="90000"/>
          </a:bodyPr>
          <a:lstStyle/>
          <a:p>
            <a:r>
              <a:rPr lang="zh-CN" altLang="en-US" dirty="0" smtClean="0"/>
              <a:t>卷积神经网络为什么有效</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sp>
        <p:nvSpPr>
          <p:cNvPr id="6" name="TextBox 5"/>
          <p:cNvSpPr txBox="1"/>
          <p:nvPr/>
        </p:nvSpPr>
        <p:spPr>
          <a:xfrm>
            <a:off x="10137354" y="6122299"/>
            <a:ext cx="866637" cy="669921"/>
          </a:xfrm>
          <a:prstGeom prst="rect">
            <a:avLst/>
          </a:prstGeom>
          <a:noFill/>
        </p:spPr>
        <p:txBody>
          <a:bodyPr wrap="none" lIns="114803" tIns="57401" rIns="114803" bIns="57401" rtlCol="0">
            <a:spAutoFit/>
          </a:bodyPr>
          <a:lstStyle/>
          <a:p>
            <a:pPr>
              <a:buClr>
                <a:srgbClr val="00B0F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具体</a:t>
            </a:r>
            <a:endParaRPr lang="en-US" altLang="zh-CN"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复杂</a:t>
            </a:r>
            <a:endParaRPr lang="zh-CN" altLang="en-US" dirty="0">
              <a:latin typeface="微软雅黑" panose="020B0503020204020204" pitchFamily="34" charset="-122"/>
              <a:ea typeface="微软雅黑" panose="020B0503020204020204" pitchFamily="34" charset="-122"/>
            </a:endParaRPr>
          </a:p>
        </p:txBody>
      </p:sp>
      <p:sp>
        <p:nvSpPr>
          <p:cNvPr id="7" name="TextBox 6"/>
          <p:cNvSpPr txBox="1"/>
          <p:nvPr/>
        </p:nvSpPr>
        <p:spPr>
          <a:xfrm>
            <a:off x="1631764" y="6124107"/>
            <a:ext cx="866637" cy="669921"/>
          </a:xfrm>
          <a:prstGeom prst="rect">
            <a:avLst/>
          </a:prstGeom>
          <a:noFill/>
        </p:spPr>
        <p:txBody>
          <a:bodyPr wrap="none" lIns="114803" tIns="57401" rIns="114803" bIns="57401" rtlCol="0">
            <a:spAutoFit/>
          </a:bodyPr>
          <a:lstStyle/>
          <a:p>
            <a:pPr>
              <a:buClr>
                <a:srgbClr val="00B0F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抽象</a:t>
            </a:r>
            <a:endParaRPr lang="en-US" altLang="zh-CN"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简单</a:t>
            </a:r>
            <a:endParaRPr lang="zh-CN" altLang="en-US" dirty="0">
              <a:latin typeface="微软雅黑" panose="020B0503020204020204" pitchFamily="34" charset="-122"/>
              <a:ea typeface="微软雅黑" panose="020B0503020204020204" pitchFamily="34" charset="-122"/>
            </a:endParaRPr>
          </a:p>
        </p:txBody>
      </p:sp>
      <p:sp>
        <p:nvSpPr>
          <p:cNvPr id="8" name="右箭头 7"/>
          <p:cNvSpPr/>
          <p:nvPr/>
        </p:nvSpPr>
        <p:spPr bwMode="auto">
          <a:xfrm>
            <a:off x="3049362" y="6274177"/>
            <a:ext cx="6784221" cy="379693"/>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14803" tIns="57401" rIns="114803" bIns="57401" numCol="1" rtlCol="0" anchor="t" anchorCtr="0" compatLnSpc="1"/>
          <a:lstStyle/>
          <a:p>
            <a:pPr defTabSz="1148080"/>
            <a:endParaRPr lang="zh-CN" altLang="en-US" sz="2300" dirty="0" smtClean="0">
              <a:solidFill>
                <a:schemeClr val="tx1"/>
              </a:solidFill>
              <a:latin typeface="Arial" panose="020B0604020202020204" pitchFamily="34" charset="0"/>
              <a:ea typeface="宋体" panose="02010600030101010101" pitchFamily="2" charset="-122"/>
            </a:endParaRPr>
          </a:p>
        </p:txBody>
      </p:sp>
      <p:pic>
        <p:nvPicPr>
          <p:cNvPr id="60418" name="Picture 2" descr="http://i.stack.imgur.com/Hl2H6.png"/>
          <p:cNvPicPr>
            <a:picLocks noChangeAspect="1" noChangeArrowheads="1"/>
          </p:cNvPicPr>
          <p:nvPr/>
        </p:nvPicPr>
        <p:blipFill>
          <a:blip r:embed="rId1" cstate="print"/>
          <a:srcRect/>
          <a:stretch>
            <a:fillRect/>
          </a:stretch>
        </p:blipFill>
        <p:spPr bwMode="auto">
          <a:xfrm>
            <a:off x="657725" y="1262229"/>
            <a:ext cx="11644559" cy="4786674"/>
          </a:xfrm>
          <a:prstGeom prst="rect">
            <a:avLst/>
          </a:prstGeom>
          <a:noFill/>
        </p:spPr>
      </p:pic>
    </p:spTree>
  </p:cSld>
  <p:clrMapOvr>
    <a:masterClrMapping/>
  </p:clrMapOvr>
  <p:transition spd="slow" advTm="0"/>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93663"/>
            <a:ext cx="11572875" cy="596901"/>
          </a:xfrm>
        </p:spPr>
        <p:txBody>
          <a:bodyPr/>
          <a:lstStyle/>
          <a:p>
            <a:r>
              <a:rPr lang="en-US" altLang="zh-CN" sz="3500" dirty="0" err="1" smtClean="0"/>
              <a:t>AlphaGo</a:t>
            </a:r>
            <a:r>
              <a:rPr lang="zh-CN" altLang="en-US" sz="3500" dirty="0" smtClean="0"/>
              <a:t>探秘</a:t>
            </a:r>
            <a:endParaRPr lang="zh-CN" altLang="en-US" sz="3500"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pic>
        <p:nvPicPr>
          <p:cNvPr id="74754" name="Picture 2" descr="C:\Users\User\AppData\Local\YNote\data\woodfan1983@163.com\6899ceaf24ec498bb7dc52c42eb421f3\clipboard.png"/>
          <p:cNvPicPr>
            <a:picLocks noChangeAspect="1" noChangeArrowheads="1"/>
          </p:cNvPicPr>
          <p:nvPr/>
        </p:nvPicPr>
        <p:blipFill>
          <a:blip r:embed="rId1" cstate="print"/>
          <a:srcRect/>
          <a:stretch>
            <a:fillRect/>
          </a:stretch>
        </p:blipFill>
        <p:spPr bwMode="auto">
          <a:xfrm>
            <a:off x="9669600" y="1"/>
            <a:ext cx="3189151" cy="1305861"/>
          </a:xfrm>
          <a:prstGeom prst="rect">
            <a:avLst/>
          </a:prstGeom>
          <a:noFill/>
        </p:spPr>
      </p:pic>
      <p:sp>
        <p:nvSpPr>
          <p:cNvPr id="7" name="矩形 6"/>
          <p:cNvSpPr/>
          <p:nvPr/>
        </p:nvSpPr>
        <p:spPr>
          <a:xfrm>
            <a:off x="353954" y="2553185"/>
            <a:ext cx="11847073" cy="2290877"/>
          </a:xfrm>
          <a:prstGeom prst="rect">
            <a:avLst/>
          </a:prstGeom>
        </p:spPr>
        <p:txBody>
          <a:bodyPr wrap="square" lIns="114803" tIns="57401" rIns="114803" bIns="57401">
            <a:spAutoFit/>
          </a:bodyPr>
          <a:lstStyle/>
          <a:p>
            <a:pPr>
              <a:spcBef>
                <a:spcPts val="755"/>
              </a:spcBef>
              <a:buClr>
                <a:srgbClr val="00B0F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理想：评价函数</a:t>
            </a:r>
            <a:r>
              <a:rPr lang="zh-CN" altLang="en-US" dirty="0" smtClean="0">
                <a:latin typeface="微软雅黑" panose="020B0503020204020204" pitchFamily="34" charset="-122"/>
                <a:ea typeface="微软雅黑" panose="020B0503020204020204" pitchFamily="34" charset="-122"/>
              </a:rPr>
              <a:t>是求解</a:t>
            </a:r>
            <a:r>
              <a:rPr lang="en-US" altLang="zh-CN" dirty="0" smtClean="0">
                <a:latin typeface="微软雅黑" panose="020B0503020204020204" pitchFamily="34" charset="-122"/>
                <a:ea typeface="微软雅黑" panose="020B0503020204020204" pitchFamily="34" charset="-122"/>
              </a:rPr>
              <a:t>Perfect Information Games</a:t>
            </a:r>
            <a:r>
              <a:rPr lang="zh-CN" altLang="en-US" dirty="0" smtClean="0">
                <a:latin typeface="微软雅黑" panose="020B0503020204020204" pitchFamily="34" charset="-122"/>
                <a:ea typeface="微软雅黑" panose="020B0503020204020204" pitchFamily="34" charset="-122"/>
              </a:rPr>
              <a:t>的核心：</a:t>
            </a:r>
            <a:r>
              <a:rPr lang="en-US" altLang="zh-CN" dirty="0" smtClean="0">
                <a:latin typeface="微软雅黑" panose="020B0503020204020204" pitchFamily="34" charset="-122"/>
                <a:ea typeface="微软雅黑" panose="020B0503020204020204" pitchFamily="34" charset="-122"/>
              </a:rPr>
              <a:t>V*(S) </a:t>
            </a:r>
            <a:endParaRPr lang="en-US" altLang="zh-CN" dirty="0" smtClean="0">
              <a:latin typeface="微软雅黑" panose="020B0503020204020204" pitchFamily="34" charset="-122"/>
              <a:ea typeface="微软雅黑" panose="020B0503020204020204" pitchFamily="34" charset="-122"/>
            </a:endParaRPr>
          </a:p>
          <a:p>
            <a:pPr>
              <a:spcBef>
                <a:spcPts val="755"/>
              </a:spcBef>
              <a:buClr>
                <a:srgbClr val="00B0F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现实：</a:t>
            </a:r>
            <a:r>
              <a:rPr lang="zh-CN" altLang="en-US" dirty="0" smtClean="0">
                <a:latin typeface="微软雅黑" panose="020B0503020204020204" pitchFamily="34" charset="-122"/>
                <a:ea typeface="微软雅黑" panose="020B0503020204020204" pitchFamily="34" charset="-122"/>
              </a:rPr>
              <a:t>搜索空间太大，模型计算量太大，无法遍历求解所有可能下法，无法得到完美的评价函数</a:t>
            </a:r>
            <a:endParaRPr lang="en-US" altLang="zh-CN" dirty="0" smtClean="0">
              <a:latin typeface="微软雅黑" panose="020B0503020204020204" pitchFamily="34" charset="-122"/>
              <a:ea typeface="微软雅黑" panose="020B0503020204020204" pitchFamily="34" charset="-122"/>
            </a:endParaRPr>
          </a:p>
          <a:p>
            <a:pPr>
              <a:spcBef>
                <a:spcPts val="755"/>
              </a:spcBef>
              <a:buClr>
                <a:srgbClr val="00B0F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方案：缩减搜索空间！从深度、广度、还有概率（手气）三方面入手</a:t>
            </a:r>
            <a:endParaRPr lang="en-US" altLang="zh-CN" b="1" dirty="0" smtClean="0">
              <a:latin typeface="微软雅黑" panose="020B0503020204020204" pitchFamily="34" charset="-122"/>
              <a:ea typeface="微软雅黑" panose="020B0503020204020204" pitchFamily="34" charset="-122"/>
            </a:endParaRPr>
          </a:p>
          <a:p>
            <a:pPr lvl="1">
              <a:spcBef>
                <a:spcPts val="755"/>
              </a:spcBef>
              <a:buClr>
                <a:srgbClr val="00B0F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深度</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近似评价函数</a:t>
            </a:r>
            <a:r>
              <a:rPr lang="en-US" altLang="zh-CN" dirty="0" smtClean="0">
                <a:latin typeface="微软雅黑" panose="020B0503020204020204" pitchFamily="34" charset="-122"/>
                <a:ea typeface="微软雅黑" panose="020B0503020204020204" pitchFamily="34" charset="-122"/>
              </a:rPr>
              <a:t>Value</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 V*(S) </a:t>
            </a:r>
            <a:r>
              <a:rPr lang="zh-CN" altLang="en-US" dirty="0" smtClean="0">
                <a:latin typeface="微软雅黑" panose="020B0503020204020204" pitchFamily="34" charset="-122"/>
                <a:ea typeface="微软雅黑" panose="020B0503020204020204" pitchFamily="34" charset="-122"/>
              </a:rPr>
              <a:t>的一个近似，输出的不是胜负结果而是胜率，若干步后停止</a:t>
            </a:r>
            <a:endParaRPr lang="en-US" altLang="zh-CN" dirty="0" smtClean="0">
              <a:latin typeface="微软雅黑" panose="020B0503020204020204" pitchFamily="34" charset="-122"/>
              <a:ea typeface="微软雅黑" panose="020B0503020204020204" pitchFamily="34" charset="-122"/>
            </a:endParaRPr>
          </a:p>
          <a:p>
            <a:pPr lvl="1">
              <a:spcBef>
                <a:spcPts val="755"/>
              </a:spcBef>
              <a:buClr>
                <a:srgbClr val="00B0F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广度</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策略函数</a:t>
            </a:r>
            <a:r>
              <a:rPr lang="en-US" altLang="zh-CN" dirty="0" smtClean="0">
                <a:latin typeface="微软雅黑" panose="020B0503020204020204" pitchFamily="34" charset="-122"/>
                <a:ea typeface="微软雅黑" panose="020B0503020204020204" pitchFamily="34" charset="-122"/>
              </a:rPr>
              <a:t>Policy</a:t>
            </a:r>
            <a:r>
              <a:rPr lang="zh-CN" altLang="en-US" dirty="0" smtClean="0">
                <a:latin typeface="微软雅黑" panose="020B0503020204020204" pitchFamily="34" charset="-122"/>
                <a:ea typeface="微软雅黑" panose="020B0503020204020204" pitchFamily="34" charset="-122"/>
              </a:rPr>
              <a:t>：预测对手落子，减少不必要的搜索范围</a:t>
            </a:r>
            <a:endParaRPr lang="en-US" altLang="zh-CN" dirty="0" smtClean="0">
              <a:latin typeface="微软雅黑" panose="020B0503020204020204" pitchFamily="34" charset="-122"/>
              <a:ea typeface="微软雅黑" panose="020B0503020204020204" pitchFamily="34" charset="-122"/>
            </a:endParaRPr>
          </a:p>
          <a:p>
            <a:pPr lvl="1">
              <a:spcBef>
                <a:spcPts val="755"/>
              </a:spcBef>
              <a:buClr>
                <a:srgbClr val="00B0F0"/>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概率</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蒙特卡罗搜索树（</a:t>
            </a:r>
            <a:r>
              <a:rPr lang="en-US" altLang="zh-CN" dirty="0" smtClean="0">
                <a:latin typeface="微软雅黑" panose="020B0503020204020204" pitchFamily="34" charset="-122"/>
                <a:ea typeface="微软雅黑" panose="020B0503020204020204" pitchFamily="34" charset="-122"/>
              </a:rPr>
              <a:t>MCTS</a:t>
            </a:r>
            <a:r>
              <a:rPr lang="zh-CN" altLang="en-US" dirty="0" smtClean="0">
                <a:latin typeface="微软雅黑" panose="020B0503020204020204" pitchFamily="34" charset="-122"/>
                <a:ea typeface="微软雅黑" panose="020B0503020204020204" pitchFamily="34" charset="-122"/>
              </a:rPr>
              <a:t>）：根据概率搜索收益更新胜率，在有限选项中计算最佳解</a:t>
            </a:r>
            <a:endParaRPr lang="en-US" altLang="zh-CN" dirty="0" smtClean="0">
              <a:latin typeface="微软雅黑" panose="020B0503020204020204" pitchFamily="34" charset="-122"/>
              <a:ea typeface="微软雅黑" panose="020B0503020204020204" pitchFamily="34" charset="-122"/>
            </a:endParaRPr>
          </a:p>
        </p:txBody>
      </p:sp>
      <p:sp>
        <p:nvSpPr>
          <p:cNvPr id="8" name="TextBox 7"/>
          <p:cNvSpPr txBox="1"/>
          <p:nvPr/>
        </p:nvSpPr>
        <p:spPr>
          <a:xfrm>
            <a:off x="394336" y="502842"/>
            <a:ext cx="9376522" cy="1223919"/>
          </a:xfrm>
          <a:prstGeom prst="rect">
            <a:avLst/>
          </a:prstGeom>
          <a:noFill/>
        </p:spPr>
        <p:txBody>
          <a:bodyPr wrap="square" lIns="114803" tIns="57401" rIns="114803" bIns="57401" rtlCol="0">
            <a:spAutoFit/>
          </a:bodyPr>
          <a:lstStyle/>
          <a:p>
            <a:r>
              <a:rPr lang="en-US" altLang="zh-CN" dirty="0" err="1" smtClean="0">
                <a:latin typeface="微软雅黑" panose="020B0503020204020204" pitchFamily="34" charset="-122"/>
                <a:ea typeface="微软雅黑" panose="020B0503020204020204" pitchFamily="34" charset="-122"/>
              </a:rPr>
              <a:t>AlphaGo</a:t>
            </a:r>
            <a:r>
              <a:rPr lang="zh-CN" altLang="en-US" dirty="0" smtClean="0">
                <a:latin typeface="微软雅黑" panose="020B0503020204020204" pitchFamily="34" charset="-122"/>
                <a:ea typeface="微软雅黑" panose="020B0503020204020204" pitchFamily="34" charset="-122"/>
              </a:rPr>
              <a:t>以</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击败李世石九段震惊了全世界。虽然深蓝早在</a:t>
            </a:r>
            <a:r>
              <a:rPr lang="en-US" altLang="zh-CN" dirty="0" smtClean="0">
                <a:latin typeface="微软雅黑" panose="020B0503020204020204" pitchFamily="34" charset="-122"/>
                <a:ea typeface="微软雅黑" panose="020B0503020204020204" pitchFamily="34" charset="-122"/>
              </a:rPr>
              <a:t>1997</a:t>
            </a:r>
            <a:r>
              <a:rPr lang="zh-CN" altLang="en-US" dirty="0" smtClean="0">
                <a:latin typeface="微软雅黑" panose="020B0503020204020204" pitchFamily="34" charset="-122"/>
                <a:ea typeface="微软雅黑" panose="020B0503020204020204" pitchFamily="34" charset="-122"/>
              </a:rPr>
              <a:t>年就击败了国际象棋世界大师，虽然理论上围棋这种</a:t>
            </a:r>
            <a:r>
              <a:rPr lang="en-US" altLang="zh-CN" dirty="0" smtClean="0">
                <a:latin typeface="微软雅黑" panose="020B0503020204020204" pitchFamily="34" charset="-122"/>
                <a:ea typeface="微软雅黑" panose="020B0503020204020204" pitchFamily="34" charset="-122"/>
              </a:rPr>
              <a:t>Perfect Information Games</a:t>
            </a:r>
            <a:r>
              <a:rPr lang="zh-CN" altLang="en-US" dirty="0" smtClean="0">
                <a:latin typeface="微软雅黑" panose="020B0503020204020204" pitchFamily="34" charset="-122"/>
                <a:ea typeface="微软雅黑" panose="020B0503020204020204" pitchFamily="34" charset="-122"/>
              </a:rPr>
              <a:t>迟早会被“电脑”统治早已成为大家的共识，无人预计围棋顶级高手竟然会在今年就拜于“电脑”之“手”。因为围棋的搜索空间约为</a:t>
            </a:r>
            <a:r>
              <a:rPr lang="en-US" altLang="zh-CN" b="1" dirty="0" smtClean="0">
                <a:solidFill>
                  <a:srgbClr val="FF0000"/>
                </a:solidFill>
                <a:latin typeface="微软雅黑" panose="020B0503020204020204" pitchFamily="34" charset="-122"/>
                <a:ea typeface="微软雅黑" panose="020B0503020204020204" pitchFamily="34" charset="-122"/>
              </a:rPr>
              <a:t>250^150(</a:t>
            </a:r>
            <a:r>
              <a:rPr lang="zh-CN" altLang="en-US" b="1" dirty="0" smtClean="0">
                <a:solidFill>
                  <a:srgbClr val="FF0000"/>
                </a:solidFill>
                <a:latin typeface="微软雅黑" panose="020B0503020204020204" pitchFamily="34" charset="-122"/>
                <a:ea typeface="微软雅黑" panose="020B0503020204020204" pitchFamily="34" charset="-122"/>
              </a:rPr>
              <a:t>～</a:t>
            </a:r>
            <a:r>
              <a:rPr lang="en-US" altLang="zh-CN" b="1" dirty="0" smtClean="0">
                <a:solidFill>
                  <a:srgbClr val="FF0000"/>
                </a:solidFill>
                <a:latin typeface="微软雅黑" panose="020B0503020204020204" pitchFamily="34" charset="-122"/>
                <a:ea typeface="微软雅黑" panose="020B0503020204020204" pitchFamily="34" charset="-122"/>
              </a:rPr>
              <a:t>10^360)</a:t>
            </a:r>
            <a:r>
              <a:rPr lang="zh-CN" altLang="en-US" dirty="0" smtClean="0">
                <a:latin typeface="微软雅黑" panose="020B0503020204020204" pitchFamily="34" charset="-122"/>
                <a:ea typeface="微软雅黑" panose="020B0503020204020204" pitchFamily="34" charset="-122"/>
              </a:rPr>
              <a:t>远远大于国际象棋的</a:t>
            </a:r>
            <a:r>
              <a:rPr lang="en-US" altLang="zh-CN" b="1" dirty="0" smtClean="0">
                <a:solidFill>
                  <a:srgbClr val="FF0000"/>
                </a:solidFill>
                <a:latin typeface="微软雅黑" panose="020B0503020204020204" pitchFamily="34" charset="-122"/>
                <a:ea typeface="微软雅黑" panose="020B0503020204020204" pitchFamily="34" charset="-122"/>
              </a:rPr>
              <a:t>35^80(</a:t>
            </a:r>
            <a:r>
              <a:rPr lang="zh-CN" altLang="en-US" b="1" dirty="0" smtClean="0">
                <a:solidFill>
                  <a:srgbClr val="FF0000"/>
                </a:solidFill>
                <a:latin typeface="微软雅黑" panose="020B0503020204020204" pitchFamily="34" charset="-122"/>
                <a:ea typeface="微软雅黑" panose="020B0503020204020204" pitchFamily="34" charset="-122"/>
              </a:rPr>
              <a:t>～</a:t>
            </a:r>
            <a:r>
              <a:rPr lang="en-US" altLang="zh-CN" b="1" dirty="0" smtClean="0">
                <a:solidFill>
                  <a:srgbClr val="FF0000"/>
                </a:solidFill>
                <a:latin typeface="微软雅黑" panose="020B0503020204020204" pitchFamily="34" charset="-122"/>
                <a:ea typeface="微软雅黑" panose="020B0503020204020204" pitchFamily="34" charset="-122"/>
              </a:rPr>
              <a:t>10^124)</a:t>
            </a:r>
            <a:r>
              <a:rPr lang="zh-CN" altLang="en-US" b="1" dirty="0" smtClean="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74756" name="Picture 4"/>
          <p:cNvPicPr>
            <a:picLocks noChangeAspect="1" noChangeArrowheads="1"/>
          </p:cNvPicPr>
          <p:nvPr/>
        </p:nvPicPr>
        <p:blipFill>
          <a:blip r:embed="rId2" cstate="print"/>
          <a:srcRect/>
          <a:stretch>
            <a:fillRect/>
          </a:stretch>
        </p:blipFill>
        <p:spPr bwMode="auto">
          <a:xfrm>
            <a:off x="455211" y="4421927"/>
            <a:ext cx="3543996" cy="2762081"/>
          </a:xfrm>
          <a:prstGeom prst="rect">
            <a:avLst/>
          </a:prstGeom>
          <a:noFill/>
          <a:ln w="9525">
            <a:noFill/>
            <a:miter lim="800000"/>
            <a:headEnd/>
            <a:tailEnd/>
          </a:ln>
        </p:spPr>
      </p:pic>
      <p:pic>
        <p:nvPicPr>
          <p:cNvPr id="74757" name="Picture 5"/>
          <p:cNvPicPr>
            <a:picLocks noChangeAspect="1" noChangeArrowheads="1"/>
          </p:cNvPicPr>
          <p:nvPr/>
        </p:nvPicPr>
        <p:blipFill>
          <a:blip r:embed="rId3" cstate="print"/>
          <a:srcRect/>
          <a:stretch>
            <a:fillRect/>
          </a:stretch>
        </p:blipFill>
        <p:spPr bwMode="auto">
          <a:xfrm>
            <a:off x="4100463" y="4375711"/>
            <a:ext cx="3543998" cy="2808297"/>
          </a:xfrm>
          <a:prstGeom prst="rect">
            <a:avLst/>
          </a:prstGeom>
          <a:noFill/>
          <a:ln w="9525">
            <a:noFill/>
            <a:miter lim="800000"/>
            <a:headEnd/>
            <a:tailEnd/>
          </a:ln>
        </p:spPr>
      </p:pic>
      <p:sp>
        <p:nvSpPr>
          <p:cNvPr id="13" name="TextBox 12"/>
          <p:cNvSpPr txBox="1"/>
          <p:nvPr/>
        </p:nvSpPr>
        <p:spPr>
          <a:xfrm>
            <a:off x="151439" y="2272074"/>
            <a:ext cx="3053133" cy="423700"/>
          </a:xfrm>
          <a:prstGeom prst="rect">
            <a:avLst/>
          </a:prstGeom>
          <a:noFill/>
        </p:spPr>
        <p:txBody>
          <a:bodyPr wrap="none" lIns="114803" tIns="57401" rIns="114803" bIns="57401" rtlCol="0">
            <a:spAutoFit/>
          </a:bodyPr>
          <a:lstStyle/>
          <a:p>
            <a:r>
              <a:rPr lang="zh-CN" altLang="en-US" sz="2000" b="1" dirty="0" smtClean="0">
                <a:solidFill>
                  <a:srgbClr val="FF0000"/>
                </a:solidFill>
                <a:latin typeface="微软雅黑" panose="020B0503020204020204" pitchFamily="34" charset="-122"/>
                <a:ea typeface="微软雅黑" panose="020B0503020204020204" pitchFamily="34" charset="-122"/>
              </a:rPr>
              <a:t>“电脑”是怎样下棋的？</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77826" name="Picture 2" descr="http://n1.itc.cn/img8/wb/recom/2016/03/15/145801341530324150.PNG"/>
          <p:cNvPicPr>
            <a:picLocks noChangeAspect="1" noChangeArrowheads="1"/>
          </p:cNvPicPr>
          <p:nvPr/>
        </p:nvPicPr>
        <p:blipFill>
          <a:blip r:embed="rId4" cstate="print"/>
          <a:srcRect/>
          <a:stretch>
            <a:fillRect/>
          </a:stretch>
        </p:blipFill>
        <p:spPr bwMode="auto">
          <a:xfrm>
            <a:off x="7644459" y="5210733"/>
            <a:ext cx="5113032" cy="1283301"/>
          </a:xfrm>
          <a:prstGeom prst="rect">
            <a:avLst/>
          </a:prstGeom>
          <a:noFill/>
        </p:spPr>
      </p:pic>
      <p:sp>
        <p:nvSpPr>
          <p:cNvPr id="11" name="矩形 10"/>
          <p:cNvSpPr/>
          <p:nvPr/>
        </p:nvSpPr>
        <p:spPr>
          <a:xfrm>
            <a:off x="9568343" y="4807579"/>
            <a:ext cx="877859" cy="392922"/>
          </a:xfrm>
          <a:prstGeom prst="rect">
            <a:avLst/>
          </a:prstGeom>
        </p:spPr>
        <p:txBody>
          <a:bodyPr wrap="none" lIns="114803" tIns="57401" rIns="114803" bIns="57401">
            <a:spAutoFit/>
          </a:bodyPr>
          <a:lstStyle/>
          <a:p>
            <a:r>
              <a:rPr lang="en-US" altLang="zh-CN" dirty="0" smtClean="0">
                <a:latin typeface="微软雅黑" panose="020B0503020204020204" pitchFamily="34" charset="-122"/>
                <a:ea typeface="微软雅黑" panose="020B0503020204020204" pitchFamily="34" charset="-122"/>
              </a:rPr>
              <a:t>MCTS</a:t>
            </a:r>
            <a:endParaRPr lang="zh-CN" altLang="en-US" dirty="0"/>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4756"/>
                                        </p:tgtEl>
                                        <p:attrNameLst>
                                          <p:attrName>style.visibility</p:attrName>
                                        </p:attrNameLst>
                                      </p:cBhvr>
                                      <p:to>
                                        <p:strVal val="visible"/>
                                      </p:to>
                                    </p:set>
                                    <p:animEffect transition="in" filter="randombar(horizontal)">
                                      <p:cBhvr>
                                        <p:cTn id="12" dur="500"/>
                                        <p:tgtEl>
                                          <p:spTgt spid="74756"/>
                                        </p:tgtEl>
                                      </p:cBhvr>
                                    </p:animEffect>
                                  </p:childTnLst>
                                </p:cTn>
                              </p:par>
                              <p:par>
                                <p:cTn id="13" presetID="14" presetClass="entr" presetSubtype="10" fill="hold" nodeType="withEffect">
                                  <p:stCondLst>
                                    <p:cond delay="0"/>
                                  </p:stCondLst>
                                  <p:childTnLst>
                                    <p:set>
                                      <p:cBhvr>
                                        <p:cTn id="14" dur="1" fill="hold">
                                          <p:stCondLst>
                                            <p:cond delay="0"/>
                                          </p:stCondLst>
                                        </p:cTn>
                                        <p:tgtEl>
                                          <p:spTgt spid="77826"/>
                                        </p:tgtEl>
                                        <p:attrNameLst>
                                          <p:attrName>style.visibility</p:attrName>
                                        </p:attrNameLst>
                                      </p:cBhvr>
                                      <p:to>
                                        <p:strVal val="visible"/>
                                      </p:to>
                                    </p:set>
                                    <p:animEffect transition="in" filter="randombar(horizontal)">
                                      <p:cBhvr>
                                        <p:cTn id="15" dur="500"/>
                                        <p:tgtEl>
                                          <p:spTgt spid="77826"/>
                                        </p:tgtEl>
                                      </p:cBhvr>
                                    </p:animEffect>
                                  </p:childTnLst>
                                </p:cTn>
                              </p:par>
                              <p:par>
                                <p:cTn id="16" presetID="14" presetClass="entr" presetSubtype="10" fill="hold" nodeType="withEffect">
                                  <p:stCondLst>
                                    <p:cond delay="0"/>
                                  </p:stCondLst>
                                  <p:childTnLst>
                                    <p:set>
                                      <p:cBhvr>
                                        <p:cTn id="17" dur="1" fill="hold">
                                          <p:stCondLst>
                                            <p:cond delay="0"/>
                                          </p:stCondLst>
                                        </p:cTn>
                                        <p:tgtEl>
                                          <p:spTgt spid="74757"/>
                                        </p:tgtEl>
                                        <p:attrNameLst>
                                          <p:attrName>style.visibility</p:attrName>
                                        </p:attrNameLst>
                                      </p:cBhvr>
                                      <p:to>
                                        <p:strVal val="visible"/>
                                      </p:to>
                                    </p:set>
                                    <p:animEffect transition="in" filter="randombar(horizontal)">
                                      <p:cBhvr>
                                        <p:cTn id="18" dur="500"/>
                                        <p:tgtEl>
                                          <p:spTgt spid="7475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7625"/>
            <a:ext cx="11572875" cy="515938"/>
          </a:xfrm>
        </p:spPr>
        <p:txBody>
          <a:bodyPr>
            <a:normAutofit fontScale="90000"/>
          </a:bodyPr>
          <a:lstStyle/>
          <a:p>
            <a:r>
              <a:rPr lang="en-US" altLang="zh-CN" sz="3500" dirty="0" err="1" smtClean="0"/>
              <a:t>AlphaGo</a:t>
            </a:r>
            <a:r>
              <a:rPr lang="zh-CN" altLang="en-US" sz="3500" dirty="0" smtClean="0"/>
              <a:t>探秘</a:t>
            </a:r>
            <a:endParaRPr lang="zh-CN" altLang="en-US" sz="3500"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sp>
        <p:nvSpPr>
          <p:cNvPr id="7" name="矩形 6"/>
          <p:cNvSpPr/>
          <p:nvPr/>
        </p:nvSpPr>
        <p:spPr>
          <a:xfrm>
            <a:off x="452711" y="663997"/>
            <a:ext cx="12049587" cy="14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14803" tIns="57401" rIns="114803" bIns="57401">
            <a:spAutoFit/>
          </a:bodyPr>
          <a:lstStyle/>
          <a:p>
            <a:pPr>
              <a:spcBef>
                <a:spcPts val="755"/>
              </a:spcBef>
              <a:buClr>
                <a:srgbClr val="00B0F0"/>
              </a:buClr>
              <a:buFont typeface="Wingdings" panose="05000000000000000000" pitchFamily="2" charset="2"/>
              <a:buChar char="l"/>
            </a:pPr>
            <a:r>
              <a:rPr lang="en-US" altLang="zh-CN" sz="2000" dirty="0" err="1" smtClean="0">
                <a:latin typeface="微软雅黑" panose="020B0503020204020204" pitchFamily="34" charset="-122"/>
                <a:ea typeface="微软雅黑" panose="020B0503020204020204" pitchFamily="34" charset="-122"/>
              </a:rPr>
              <a:t>AlphaGo</a:t>
            </a:r>
            <a:r>
              <a:rPr lang="zh-CN" altLang="en-US" sz="2000" dirty="0" smtClean="0">
                <a:latin typeface="微软雅黑" panose="020B0503020204020204" pitchFamily="34" charset="-122"/>
                <a:ea typeface="微软雅黑" panose="020B0503020204020204" pitchFamily="34" charset="-122"/>
              </a:rPr>
              <a:t>是深度学习创造的奇迹。 </a:t>
            </a:r>
            <a:r>
              <a:rPr lang="en-US" altLang="zh-CN" sz="2000" dirty="0" err="1" smtClean="0">
                <a:latin typeface="微软雅黑" panose="020B0503020204020204" pitchFamily="34" charset="-122"/>
                <a:ea typeface="微软雅黑" panose="020B0503020204020204" pitchFamily="34" charset="-122"/>
              </a:rPr>
              <a:t>AlphaGo</a:t>
            </a:r>
            <a:r>
              <a:rPr lang="zh-CN" altLang="en-US" sz="2000" dirty="0" smtClean="0">
                <a:latin typeface="微软雅黑" panose="020B0503020204020204" pitchFamily="34" charset="-122"/>
                <a:ea typeface="微软雅黑" panose="020B0503020204020204" pitchFamily="34" charset="-122"/>
              </a:rPr>
              <a:t>和前辈们比较起来，表面上实在没有多少区别，它的核心三大件还是评价函数、策略函数和</a:t>
            </a:r>
            <a:r>
              <a:rPr lang="en-US" altLang="zh-CN" sz="2000" dirty="0" smtClean="0">
                <a:latin typeface="微软雅黑" panose="020B0503020204020204" pitchFamily="34" charset="-122"/>
                <a:ea typeface="微软雅黑" panose="020B0503020204020204" pitchFamily="34" charset="-122"/>
              </a:rPr>
              <a:t>MCTS</a:t>
            </a:r>
            <a:r>
              <a:rPr lang="zh-CN" altLang="en-US" sz="2000" dirty="0" smtClean="0">
                <a:latin typeface="微软雅黑" panose="020B0503020204020204" pitchFamily="34" charset="-122"/>
                <a:ea typeface="微软雅黑" panose="020B0503020204020204" pitchFamily="34" charset="-122"/>
              </a:rPr>
              <a:t>，但是前辈们的评价函数和策略函数都是基于线性组合的浅层模型</a:t>
            </a:r>
            <a:endParaRPr lang="en-US" altLang="zh-CN" sz="2000" dirty="0" smtClean="0">
              <a:latin typeface="微软雅黑" panose="020B0503020204020204" pitchFamily="34" charset="-122"/>
              <a:ea typeface="微软雅黑" panose="020B0503020204020204" pitchFamily="34" charset="-122"/>
            </a:endParaRPr>
          </a:p>
          <a:p>
            <a:pPr>
              <a:spcBef>
                <a:spcPts val="755"/>
              </a:spcBef>
              <a:buClr>
                <a:srgbClr val="00B0F0"/>
              </a:buClr>
              <a:buFont typeface="Wingdings" panose="05000000000000000000" pitchFamily="2" charset="2"/>
              <a:buChar char="l"/>
            </a:pPr>
            <a:r>
              <a:rPr lang="en-US" altLang="zh-CN" sz="2000" dirty="0" err="1" smtClean="0">
                <a:latin typeface="微软雅黑" panose="020B0503020204020204" pitchFamily="34" charset="-122"/>
                <a:ea typeface="微软雅黑" panose="020B0503020204020204" pitchFamily="34" charset="-122"/>
              </a:rPr>
              <a:t>AlphaGo</a:t>
            </a:r>
            <a:r>
              <a:rPr lang="zh-CN" altLang="en-US" sz="2000" dirty="0" smtClean="0">
                <a:latin typeface="微软雅黑" panose="020B0503020204020204" pitchFamily="34" charset="-122"/>
                <a:ea typeface="微软雅黑" panose="020B0503020204020204" pitchFamily="34" charset="-122"/>
              </a:rPr>
              <a:t>本质上就是一个深度学习的神经网络，</a:t>
            </a:r>
            <a:r>
              <a:rPr lang="en-US" altLang="zh-CN" sz="2000" dirty="0" err="1" smtClean="0">
                <a:latin typeface="微软雅黑" panose="020B0503020204020204" pitchFamily="34" charset="-122"/>
                <a:ea typeface="微软雅黑" panose="020B0503020204020204" pitchFamily="34" charset="-122"/>
              </a:rPr>
              <a:t>AlphaGo</a:t>
            </a:r>
            <a:r>
              <a:rPr lang="zh-CN" altLang="en-US" sz="2000" dirty="0" smtClean="0">
                <a:latin typeface="微软雅黑" panose="020B0503020204020204" pitchFamily="34" charset="-122"/>
                <a:ea typeface="微软雅黑" panose="020B0503020204020204" pitchFamily="34" charset="-122"/>
              </a:rPr>
              <a:t>将围棋棋局视为</a:t>
            </a:r>
            <a:r>
              <a:rPr lang="en-US" altLang="zh-CN" sz="2000" dirty="0" smtClean="0">
                <a:latin typeface="微软雅黑" panose="020B0503020204020204" pitchFamily="34" charset="-122"/>
                <a:ea typeface="微软雅黑" panose="020B0503020204020204" pitchFamily="34" charset="-122"/>
              </a:rPr>
              <a:t>19×19</a:t>
            </a:r>
            <a:r>
              <a:rPr lang="zh-CN" altLang="en-US" sz="2000" dirty="0" smtClean="0">
                <a:latin typeface="微软雅黑" panose="020B0503020204020204" pitchFamily="34" charset="-122"/>
                <a:ea typeface="微软雅黑" panose="020B0503020204020204" pitchFamily="34" charset="-122"/>
              </a:rPr>
              <a:t>的图片，策略函数和评价函数都使用了卷积神经网络模型（</a:t>
            </a:r>
            <a:r>
              <a:rPr lang="en-US" altLang="zh-CN" sz="2000" dirty="0" smtClean="0">
                <a:latin typeface="微软雅黑" panose="020B0503020204020204" pitchFamily="34" charset="-122"/>
                <a:ea typeface="微软雅黑" panose="020B0503020204020204" pitchFamily="34" charset="-122"/>
              </a:rPr>
              <a:t>14</a:t>
            </a:r>
            <a:r>
              <a:rPr lang="zh-CN" altLang="en-US" sz="2000" dirty="0" smtClean="0">
                <a:latin typeface="微软雅黑" panose="020B0503020204020204" pitchFamily="34" charset="-122"/>
                <a:ea typeface="微软雅黑" panose="020B0503020204020204" pitchFamily="34" charset="-122"/>
              </a:rPr>
              <a:t>层），卷积核为</a:t>
            </a:r>
            <a:r>
              <a:rPr lang="en-US" altLang="zh-CN" sz="2000" dirty="0" smtClean="0">
                <a:latin typeface="微软雅黑" panose="020B0503020204020204" pitchFamily="34" charset="-122"/>
                <a:ea typeface="微软雅黑" panose="020B0503020204020204" pitchFamily="34" charset="-122"/>
              </a:rPr>
              <a:t>5×5</a:t>
            </a:r>
            <a:r>
              <a:rPr lang="zh-CN" altLang="en-US" sz="2000" dirty="0" smtClean="0">
                <a:latin typeface="微软雅黑" panose="020B0503020204020204" pitchFamily="34" charset="-122"/>
                <a:ea typeface="微软雅黑" panose="020B0503020204020204" pitchFamily="34" charset="-122"/>
              </a:rPr>
              <a:t>，并先后使用监督学习和强化学习进行训练。</a:t>
            </a:r>
            <a:endParaRPr lang="en-US" altLang="zh-CN" sz="2000" dirty="0" smtClean="0">
              <a:latin typeface="微软雅黑" panose="020B0503020204020204" pitchFamily="34" charset="-122"/>
              <a:ea typeface="微软雅黑" panose="020B0503020204020204" pitchFamily="34" charset="-122"/>
            </a:endParaRPr>
          </a:p>
        </p:txBody>
      </p:sp>
      <p:pic>
        <p:nvPicPr>
          <p:cNvPr id="74755" name="Picture 3"/>
          <p:cNvPicPr>
            <a:picLocks noChangeAspect="1" noChangeArrowheads="1"/>
          </p:cNvPicPr>
          <p:nvPr/>
        </p:nvPicPr>
        <p:blipFill>
          <a:blip r:embed="rId1" cstate="print"/>
          <a:srcRect/>
          <a:stretch>
            <a:fillRect/>
          </a:stretch>
        </p:blipFill>
        <p:spPr bwMode="auto">
          <a:xfrm>
            <a:off x="380703" y="2176165"/>
            <a:ext cx="11984396" cy="3037544"/>
          </a:xfrm>
          <a:prstGeom prst="rect">
            <a:avLst/>
          </a:prstGeom>
          <a:noFill/>
          <a:ln w="9525">
            <a:noFill/>
            <a:miter lim="800000"/>
            <a:headEnd/>
            <a:tailEnd/>
          </a:ln>
        </p:spPr>
      </p:pic>
      <p:sp>
        <p:nvSpPr>
          <p:cNvPr id="9" name="矩形 8"/>
          <p:cNvSpPr/>
          <p:nvPr/>
        </p:nvSpPr>
        <p:spPr>
          <a:xfrm>
            <a:off x="252697" y="5488533"/>
            <a:ext cx="12403540" cy="1470140"/>
          </a:xfrm>
          <a:prstGeom prst="rect">
            <a:avLst/>
          </a:prstGeom>
        </p:spPr>
        <p:txBody>
          <a:bodyPr wrap="square" lIns="114803" tIns="57401" rIns="114803" bIns="57401">
            <a:spAutoFit/>
          </a:bodyPr>
          <a:lstStyle/>
          <a:p>
            <a:r>
              <a:rPr lang="en-US" altLang="zh-CN" sz="2800" b="1" dirty="0" err="1" smtClean="0">
                <a:latin typeface="微软雅黑" panose="020B0503020204020204" pitchFamily="34" charset="-122"/>
                <a:ea typeface="微软雅黑" panose="020B0503020204020204" pitchFamily="34" charset="-122"/>
              </a:rPr>
              <a:t>AlphaGo</a:t>
            </a:r>
            <a:r>
              <a:rPr lang="zh-CN" altLang="en-US" sz="2800" b="1" dirty="0" smtClean="0">
                <a:latin typeface="微软雅黑" panose="020B0503020204020204" pitchFamily="34" charset="-122"/>
                <a:ea typeface="微软雅黑" panose="020B0503020204020204" pitchFamily="34" charset="-122"/>
              </a:rPr>
              <a:t>运行参数：</a:t>
            </a:r>
            <a:endParaRPr lang="en-US" altLang="zh-CN" sz="2800" b="1"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异步的多线程</a:t>
            </a:r>
            <a:r>
              <a:rPr lang="en-US" altLang="zh-CN" sz="2000" dirty="0" smtClean="0">
                <a:latin typeface="微软雅黑" panose="020B0503020204020204" pitchFamily="34" charset="-122"/>
                <a:ea typeface="微软雅黑" panose="020B0503020204020204" pitchFamily="34" charset="-122"/>
              </a:rPr>
              <a:t>MCTS</a:t>
            </a:r>
            <a:r>
              <a:rPr lang="zh-CN" altLang="en-US" sz="2000" dirty="0" smtClean="0">
                <a:latin typeface="微软雅黑" panose="020B0503020204020204" pitchFamily="34" charset="-122"/>
                <a:ea typeface="微软雅黑" panose="020B0503020204020204" pitchFamily="34" charset="-122"/>
              </a:rPr>
              <a:t>搜索，在</a:t>
            </a:r>
            <a:r>
              <a:rPr lang="en-US" altLang="zh-CN" sz="2000" dirty="0" smtClean="0">
                <a:latin typeface="微软雅黑" panose="020B0503020204020204" pitchFamily="34" charset="-122"/>
                <a:ea typeface="微软雅黑" panose="020B0503020204020204" pitchFamily="34" charset="-122"/>
              </a:rPr>
              <a:t>CPU</a:t>
            </a:r>
            <a:r>
              <a:rPr lang="zh-CN" altLang="en-US" sz="2000" dirty="0" smtClean="0">
                <a:latin typeface="微软雅黑" panose="020B0503020204020204" pitchFamily="34" charset="-122"/>
                <a:ea typeface="微软雅黑" panose="020B0503020204020204" pitchFamily="34" charset="-122"/>
              </a:rPr>
              <a:t>执行搜索，在</a:t>
            </a:r>
            <a:r>
              <a:rPr lang="en-US" altLang="zh-CN" sz="2000" dirty="0" smtClean="0">
                <a:latin typeface="微软雅黑" panose="020B0503020204020204" pitchFamily="34" charset="-122"/>
                <a:ea typeface="微软雅黑" panose="020B0503020204020204" pitchFamily="34" charset="-122"/>
              </a:rPr>
              <a:t>GPU</a:t>
            </a:r>
            <a:r>
              <a:rPr lang="zh-CN" altLang="en-US" sz="2000" dirty="0" smtClean="0">
                <a:latin typeface="微软雅黑" panose="020B0503020204020204" pitchFamily="34" charset="-122"/>
                <a:ea typeface="微软雅黑" panose="020B0503020204020204" pitchFamily="34" charset="-122"/>
              </a:rPr>
              <a:t>执行评价网络和策略网络的计算</a:t>
            </a:r>
            <a:r>
              <a:rPr lang="en-US" altLang="zh-CN" sz="2000" dirty="0" smtClean="0">
                <a:latin typeface="微软雅黑" panose="020B0503020204020204" pitchFamily="34" charset="-122"/>
                <a:ea typeface="微软雅黑" panose="020B0503020204020204" pitchFamily="34" charset="-122"/>
              </a:rPr>
              <a:t>. </a:t>
            </a:r>
            <a:endParaRPr lang="en-US" altLang="zh-CN" sz="20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单机版</a:t>
            </a:r>
            <a:r>
              <a:rPr lang="en-US" altLang="zh-CN" sz="2000" dirty="0" err="1" smtClean="0">
                <a:latin typeface="微软雅黑" panose="020B0503020204020204" pitchFamily="34" charset="-122"/>
                <a:ea typeface="微软雅黑" panose="020B0503020204020204" pitchFamily="34" charset="-122"/>
              </a:rPr>
              <a:t>AlphaGo</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40</a:t>
            </a:r>
            <a:r>
              <a:rPr lang="zh-CN" altLang="en-US" sz="2000" dirty="0" smtClean="0">
                <a:latin typeface="微软雅黑" panose="020B0503020204020204" pitchFamily="34" charset="-122"/>
                <a:ea typeface="微软雅黑" panose="020B0503020204020204" pitchFamily="34" charset="-122"/>
              </a:rPr>
              <a:t>线程，</a:t>
            </a:r>
            <a:r>
              <a:rPr lang="en-US" altLang="zh-CN" sz="2000" dirty="0" smtClean="0">
                <a:latin typeface="微软雅黑" panose="020B0503020204020204" pitchFamily="34" charset="-122"/>
                <a:ea typeface="微软雅黑" panose="020B0503020204020204" pitchFamily="34" charset="-122"/>
              </a:rPr>
              <a:t>48CPUs</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 8 GPUs</a:t>
            </a:r>
            <a:endParaRPr lang="en-US" altLang="zh-CN" sz="2000" dirty="0" smtClean="0">
              <a:latin typeface="微软雅黑" panose="020B0503020204020204" pitchFamily="34" charset="-122"/>
              <a:ea typeface="微软雅黑" panose="020B0503020204020204" pitchFamily="34" charset="-122"/>
            </a:endParaRPr>
          </a:p>
          <a:p>
            <a:pPr>
              <a:buClr>
                <a:srgbClr val="00B0F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集群版</a:t>
            </a:r>
            <a:r>
              <a:rPr lang="en-US" altLang="zh-CN" sz="2000" dirty="0" err="1" smtClean="0">
                <a:latin typeface="微软雅黑" panose="020B0503020204020204" pitchFamily="34" charset="-122"/>
                <a:ea typeface="微软雅黑" panose="020B0503020204020204" pitchFamily="34" charset="-122"/>
              </a:rPr>
              <a:t>AlphaGo</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 40</a:t>
            </a:r>
            <a:r>
              <a:rPr lang="zh-CN" altLang="en-US" sz="2000" dirty="0" smtClean="0">
                <a:latin typeface="微软雅黑" panose="020B0503020204020204" pitchFamily="34" charset="-122"/>
                <a:ea typeface="微软雅黑" panose="020B0503020204020204" pitchFamily="34" charset="-122"/>
              </a:rPr>
              <a:t>线程，</a:t>
            </a:r>
            <a:r>
              <a:rPr lang="en-US" altLang="zh-CN" sz="2000" dirty="0" smtClean="0">
                <a:latin typeface="微软雅黑" panose="020B0503020204020204" pitchFamily="34" charset="-122"/>
                <a:ea typeface="微软雅黑" panose="020B0503020204020204" pitchFamily="34" charset="-122"/>
              </a:rPr>
              <a:t>1202CPUs</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 176 GPUs</a:t>
            </a:r>
            <a:endParaRPr lang="en-US" altLang="zh-CN" sz="2000" dirty="0" smtClean="0">
              <a:latin typeface="微软雅黑" panose="020B0503020204020204" pitchFamily="34" charset="-122"/>
              <a:ea typeface="微软雅黑" panose="020B0503020204020204" pitchFamily="34" charset="-122"/>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randombar(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4755"/>
                                        </p:tgtEl>
                                        <p:attrNameLst>
                                          <p:attrName>style.visibility</p:attrName>
                                        </p:attrNameLst>
                                      </p:cBhvr>
                                      <p:to>
                                        <p:strVal val="visible"/>
                                      </p:to>
                                    </p:set>
                                    <p:animEffect transition="in" filter="randombar(horizontal)">
                                      <p:cBhvr>
                                        <p:cTn id="12" dur="500"/>
                                        <p:tgtEl>
                                          <p:spTgt spid="7475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7625"/>
            <a:ext cx="11572875" cy="744538"/>
          </a:xfrm>
        </p:spPr>
        <p:txBody>
          <a:bodyPr/>
          <a:lstStyle/>
          <a:p>
            <a:r>
              <a:rPr lang="zh-CN" altLang="en-US" dirty="0" smtClean="0"/>
              <a:t>关于深度学习和人工智能</a:t>
            </a:r>
            <a:endParaRPr lang="zh-CN" altLang="en-US" dirty="0"/>
          </a:p>
        </p:txBody>
      </p:sp>
      <p:sp>
        <p:nvSpPr>
          <p:cNvPr id="3" name="内容占位符 2"/>
          <p:cNvSpPr>
            <a:spLocks noGrp="1"/>
          </p:cNvSpPr>
          <p:nvPr>
            <p:ph idx="4294967295"/>
          </p:nvPr>
        </p:nvSpPr>
        <p:spPr>
          <a:xfrm>
            <a:off x="0" y="665163"/>
            <a:ext cx="11572875" cy="4773612"/>
          </a:xfrm>
        </p:spPr>
        <p:txBody>
          <a:bodyPr/>
          <a:lstStyle/>
          <a:p>
            <a:pPr>
              <a:spcBef>
                <a:spcPts val="755"/>
              </a:spcBef>
              <a:buClr>
                <a:srgbClr val="00B0F0"/>
              </a:buClr>
              <a:buFont typeface="Wingdings" panose="05000000000000000000" pitchFamily="2" charset="2"/>
              <a:buChar char="l"/>
            </a:pPr>
            <a:r>
              <a:rPr lang="en-US" altLang="zh-CN" sz="2500" dirty="0" err="1" smtClean="0">
                <a:latin typeface="微软雅黑" panose="020B0503020204020204" pitchFamily="34" charset="-122"/>
                <a:ea typeface="微软雅黑" panose="020B0503020204020204" pitchFamily="34" charset="-122"/>
              </a:rPr>
              <a:t>AlphaGo</a:t>
            </a:r>
            <a:r>
              <a:rPr lang="zh-CN" altLang="en-US" sz="2500" dirty="0" smtClean="0">
                <a:latin typeface="微软雅黑" panose="020B0503020204020204" pitchFamily="34" charset="-122"/>
                <a:ea typeface="微软雅黑" panose="020B0503020204020204" pitchFamily="34" charset="-122"/>
              </a:rPr>
              <a:t>的意义</a:t>
            </a:r>
            <a:endParaRPr lang="en-US" altLang="zh-CN" sz="2500" dirty="0" smtClean="0">
              <a:latin typeface="微软雅黑" panose="020B0503020204020204" pitchFamily="34" charset="-122"/>
              <a:ea typeface="微软雅黑" panose="020B0503020204020204" pitchFamily="34" charset="-122"/>
            </a:endParaRPr>
          </a:p>
          <a:p>
            <a:pPr lvl="1">
              <a:spcBef>
                <a:spcPts val="755"/>
              </a:spcBef>
              <a:buClr>
                <a:srgbClr val="00B0F0"/>
              </a:buClr>
              <a:buFont typeface="Wingdings" panose="05000000000000000000" pitchFamily="2" charset="2"/>
              <a:buChar char="l"/>
            </a:pPr>
            <a:r>
              <a:rPr lang="en-US" altLang="zh-CN" sz="2000" dirty="0" err="1" smtClean="0">
                <a:latin typeface="微软雅黑" panose="020B0503020204020204" pitchFamily="34" charset="-122"/>
                <a:ea typeface="微软雅黑" panose="020B0503020204020204" pitchFamily="34" charset="-122"/>
              </a:rPr>
              <a:t>AlphaGo</a:t>
            </a:r>
            <a:r>
              <a:rPr lang="zh-CN" altLang="en-US" sz="2000" dirty="0" smtClean="0">
                <a:latin typeface="微软雅黑" panose="020B0503020204020204" pitchFamily="34" charset="-122"/>
                <a:ea typeface="微软雅黑" panose="020B0503020204020204" pitchFamily="34" charset="-122"/>
              </a:rPr>
              <a:t>取得了巨大成就，但其基本机制并没有什么颠覆性的东西</a:t>
            </a:r>
            <a:endParaRPr lang="zh-CN" altLang="en-US" sz="2000" dirty="0" smtClean="0">
              <a:latin typeface="微软雅黑" panose="020B0503020204020204" pitchFamily="34" charset="-122"/>
              <a:ea typeface="微软雅黑" panose="020B0503020204020204" pitchFamily="34" charset="-122"/>
            </a:endParaRPr>
          </a:p>
          <a:p>
            <a:pPr lvl="1">
              <a:spcBef>
                <a:spcPts val="755"/>
              </a:spcBef>
              <a:buClr>
                <a:srgbClr val="00B0F0"/>
              </a:buClr>
              <a:buFont typeface="Wingdings" panose="05000000000000000000" pitchFamily="2" charset="2"/>
              <a:buChar char="l"/>
            </a:pPr>
            <a:r>
              <a:rPr lang="en-US" altLang="zh-CN" sz="2000" dirty="0" err="1" smtClean="0">
                <a:latin typeface="微软雅黑" panose="020B0503020204020204" pitchFamily="34" charset="-122"/>
                <a:ea typeface="微软雅黑" panose="020B0503020204020204" pitchFamily="34" charset="-122"/>
              </a:rPr>
              <a:t>AlphaGo</a:t>
            </a:r>
            <a:r>
              <a:rPr lang="zh-CN" altLang="en-US" sz="2000" dirty="0" smtClean="0">
                <a:latin typeface="微软雅黑" panose="020B0503020204020204" pitchFamily="34" charset="-122"/>
                <a:ea typeface="微软雅黑" panose="020B0503020204020204" pitchFamily="34" charset="-122"/>
              </a:rPr>
              <a:t>透过深度学习能够掌握更抽象的概念，但是计算机还是没有自我意识与思考</a:t>
            </a:r>
            <a:endParaRPr lang="en-US" altLang="zh-CN" sz="2000" dirty="0" smtClean="0">
              <a:latin typeface="微软雅黑" panose="020B0503020204020204" pitchFamily="34" charset="-122"/>
              <a:ea typeface="微软雅黑" panose="020B0503020204020204" pitchFamily="34" charset="-122"/>
            </a:endParaRPr>
          </a:p>
          <a:p>
            <a:pPr>
              <a:spcBef>
                <a:spcPts val="755"/>
              </a:spcBef>
              <a:buClr>
                <a:srgbClr val="00B0F0"/>
              </a:buClr>
              <a:buFont typeface="Wingdings" panose="05000000000000000000" pitchFamily="2" charset="2"/>
              <a:buChar char="l"/>
            </a:pPr>
            <a:r>
              <a:rPr lang="zh-CN" altLang="en-US" sz="2500" dirty="0" smtClean="0">
                <a:latin typeface="微软雅黑" panose="020B0503020204020204" pitchFamily="34" charset="-122"/>
                <a:ea typeface="微软雅黑" panose="020B0503020204020204" pitchFamily="34" charset="-122"/>
              </a:rPr>
              <a:t>深度学习的局限</a:t>
            </a:r>
            <a:endParaRPr lang="en-US" altLang="zh-CN" sz="2500" dirty="0" smtClean="0">
              <a:latin typeface="微软雅黑" panose="020B0503020204020204" pitchFamily="34" charset="-122"/>
              <a:ea typeface="微软雅黑" panose="020B0503020204020204" pitchFamily="34" charset="-122"/>
            </a:endParaRPr>
          </a:p>
          <a:p>
            <a:pPr lvl="1">
              <a:spcBef>
                <a:spcPts val="755"/>
              </a:spcBef>
              <a:buClr>
                <a:srgbClr val="00B0F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在语音和图像识别方面的超人能力预示深度学习将会成为解锁通用人工智能的那把钥匙的一部分，但不是全部</a:t>
            </a:r>
            <a:endParaRPr lang="en-US" altLang="zh-CN" sz="2000" dirty="0" smtClean="0">
              <a:latin typeface="微软雅黑" panose="020B0503020204020204" pitchFamily="34" charset="-122"/>
              <a:ea typeface="微软雅黑" panose="020B0503020204020204" pitchFamily="34" charset="-122"/>
            </a:endParaRPr>
          </a:p>
          <a:p>
            <a:pPr lvl="1">
              <a:spcBef>
                <a:spcPts val="755"/>
              </a:spcBef>
              <a:buClr>
                <a:srgbClr val="00B0F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深度学习算法缺乏联想和推理能力，对信息处理的效率与人脑仍然有质的差距</a:t>
            </a:r>
            <a:endParaRPr lang="en-US" altLang="zh-CN" sz="2000" dirty="0" smtClean="0">
              <a:latin typeface="微软雅黑" panose="020B0503020204020204" pitchFamily="34" charset="-122"/>
              <a:ea typeface="微软雅黑" panose="020B0503020204020204" pitchFamily="34" charset="-122"/>
            </a:endParaRPr>
          </a:p>
          <a:p>
            <a:pPr lvl="1">
              <a:spcBef>
                <a:spcPts val="755"/>
              </a:spcBef>
              <a:buClr>
                <a:srgbClr val="00B0F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目前，包括深度学习的各种机器学习算法只有空间的概念，没有真正的时间的概念，而常识是与时间密切相关的，人工智能必须要有时间的概念、记忆关联的能力才能进一步超越人类</a:t>
            </a:r>
            <a:endParaRPr lang="en-US" altLang="zh-CN" sz="2000" dirty="0" smtClean="0">
              <a:latin typeface="微软雅黑" panose="020B0503020204020204" pitchFamily="34" charset="-122"/>
              <a:ea typeface="微软雅黑" panose="020B0503020204020204" pitchFamily="34" charset="-122"/>
            </a:endParaRPr>
          </a:p>
          <a:p>
            <a:pPr>
              <a:spcBef>
                <a:spcPts val="755"/>
              </a:spcBef>
              <a:buClr>
                <a:srgbClr val="00B0F0"/>
              </a:buClr>
              <a:buFont typeface="Wingdings" panose="05000000000000000000" pitchFamily="2" charset="2"/>
              <a:buChar char="l"/>
            </a:pPr>
            <a:r>
              <a:rPr lang="zh-CN" altLang="en-US" sz="2500" dirty="0" smtClean="0">
                <a:latin typeface="微软雅黑" panose="020B0503020204020204" pitchFamily="34" charset="-122"/>
                <a:ea typeface="微软雅黑" panose="020B0503020204020204" pitchFamily="34" charset="-122"/>
              </a:rPr>
              <a:t>人工智能的潜在风险</a:t>
            </a:r>
            <a:endParaRPr lang="en-US" altLang="zh-CN" sz="2500" dirty="0" smtClean="0">
              <a:latin typeface="微软雅黑" panose="020B0503020204020204" pitchFamily="34" charset="-122"/>
              <a:ea typeface="微软雅黑" panose="020B0503020204020204" pitchFamily="34" charset="-122"/>
            </a:endParaRPr>
          </a:p>
          <a:p>
            <a:pPr lvl="1">
              <a:spcBef>
                <a:spcPts val="755"/>
              </a:spcBef>
              <a:buClr>
                <a:srgbClr val="00B0F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全知全能的存在将严重冲击人类社会的现有组织结构</a:t>
            </a:r>
            <a:endParaRPr lang="en-US" altLang="zh-CN" sz="2000" dirty="0" smtClean="0">
              <a:latin typeface="微软雅黑" panose="020B0503020204020204" pitchFamily="34" charset="-122"/>
              <a:ea typeface="微软雅黑" panose="020B0503020204020204" pitchFamily="34" charset="-122"/>
            </a:endParaRPr>
          </a:p>
          <a:p>
            <a:pPr lvl="1">
              <a:spcBef>
                <a:spcPts val="755"/>
              </a:spcBef>
              <a:buClr>
                <a:srgbClr val="00B0F0"/>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人类可能永远无法理解人工智能</a:t>
            </a:r>
            <a:endParaRPr lang="zh-CN" altLang="en-US" sz="2500" dirty="0" smtClean="0">
              <a:latin typeface="微软雅黑" panose="020B0503020204020204" pitchFamily="34" charset="-122"/>
              <a:ea typeface="微软雅黑" panose="020B0503020204020204" pitchFamily="34" charset="-122"/>
            </a:endParaRPr>
          </a:p>
          <a:p>
            <a:pPr>
              <a:spcBef>
                <a:spcPts val="755"/>
              </a:spcBef>
              <a:buClr>
                <a:srgbClr val="00B0F0"/>
              </a:buClr>
              <a:buFont typeface="Wingdings" panose="05000000000000000000" pitchFamily="2" charset="2"/>
              <a:buChar char="l"/>
            </a:pPr>
            <a:endParaRPr lang="en-US" altLang="zh-CN" sz="2300" dirty="0" smtClean="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fld>
            <a:endParaRPr lang="zh-CN" altLang="en-US" sz="2300" dirty="0"/>
          </a:p>
        </p:txBody>
      </p:sp>
      <p:pic>
        <p:nvPicPr>
          <p:cNvPr id="73730" name="Picture 2" descr="C:\Users\User\AppData\Local\YNote\data\woodfan1983@163.com\02d5024da47f41ada1ec3ec86045a359\clipboard.png"/>
          <p:cNvPicPr>
            <a:picLocks noChangeAspect="1" noChangeArrowheads="1"/>
          </p:cNvPicPr>
          <p:nvPr/>
        </p:nvPicPr>
        <p:blipFill>
          <a:blip r:embed="rId1" cstate="print"/>
          <a:srcRect/>
          <a:stretch>
            <a:fillRect/>
          </a:stretch>
        </p:blipFill>
        <p:spPr bwMode="auto">
          <a:xfrm>
            <a:off x="961495" y="5373234"/>
            <a:ext cx="4050281" cy="1621990"/>
          </a:xfrm>
          <a:prstGeom prst="rect">
            <a:avLst/>
          </a:prstGeom>
          <a:noFill/>
        </p:spPr>
      </p:pic>
      <p:sp>
        <p:nvSpPr>
          <p:cNvPr id="6" name="矩形 5"/>
          <p:cNvSpPr/>
          <p:nvPr/>
        </p:nvSpPr>
        <p:spPr>
          <a:xfrm>
            <a:off x="5923090" y="5211036"/>
            <a:ext cx="6429375" cy="1347029"/>
          </a:xfrm>
          <a:prstGeom prst="rect">
            <a:avLst/>
          </a:prstGeom>
        </p:spPr>
        <p:txBody>
          <a:bodyPr lIns="114803" tIns="57401" rIns="114803" bIns="57401">
            <a:spAutoFit/>
          </a:bodyPr>
          <a:lstStyle/>
          <a:p>
            <a:r>
              <a:rPr lang="zh-CN" altLang="en-US" sz="2000" dirty="0" smtClean="0">
                <a:latin typeface="微软雅黑" panose="020B0503020204020204" pitchFamily="34" charset="-122"/>
                <a:ea typeface="微软雅黑" panose="020B0503020204020204" pitchFamily="34" charset="-122"/>
              </a:rPr>
              <a:t>人工智能就像一列火车，它临近时你听到了轰隆隆的声音，你在不断期待着它的到来。他终于到了，一闪而过，随后便远远地把你抛在身后</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王小川</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1" dur="500"/>
                                        <p:tgtEl>
                                          <p:spTgt spid="3">
                                            <p:txEl>
                                              <p:pRg st="7" end="7"/>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4" dur="500"/>
                                        <p:tgtEl>
                                          <p:spTgt spid="3">
                                            <p:txEl>
                                              <p:pRg st="8" end="8"/>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3730"/>
                                        </p:tgtEl>
                                        <p:attrNameLst>
                                          <p:attrName>style.visibility</p:attrName>
                                        </p:attrNameLst>
                                      </p:cBhvr>
                                      <p:to>
                                        <p:strVal val="visible"/>
                                      </p:to>
                                    </p:set>
                                    <p:animEffect transition="in" filter="randombar(horizontal)">
                                      <p:cBhvr>
                                        <p:cTn id="32" dur="500"/>
                                        <p:tgtEl>
                                          <p:spTgt spid="73730"/>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42" name="Rectangle 10"/>
          <p:cNvSpPr>
            <a:spLocks noChangeArrowheads="1"/>
          </p:cNvSpPr>
          <p:nvPr/>
        </p:nvSpPr>
        <p:spPr bwMode="auto">
          <a:xfrm>
            <a:off x="1676847" y="1600101"/>
            <a:ext cx="9433048" cy="4640063"/>
          </a:xfrm>
          <a:prstGeom prst="rect">
            <a:avLst/>
          </a:prstGeom>
          <a:noFill/>
          <a:ln w="9525">
            <a:noFill/>
            <a:miter lim="800000"/>
          </a:ln>
          <a:effectLst/>
        </p:spPr>
        <p:txBody>
          <a:bodyPr wrap="square" lIns="114623" tIns="57314" rIns="114623" bIns="57314">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smtClean="0">
                <a:latin typeface="微软雅黑" panose="020B0503020204020204" pitchFamily="34" charset="-122"/>
                <a:ea typeface="微软雅黑" panose="020B0503020204020204" pitchFamily="34" charset="-122"/>
              </a:rPr>
              <a:t>）机器学习</a:t>
            </a:r>
            <a:r>
              <a:rPr lang="zh-CN" altLang="en-US" sz="2800" dirty="0">
                <a:latin typeface="微软雅黑" panose="020B0503020204020204" pitchFamily="34" charset="-122"/>
                <a:ea typeface="微软雅黑" panose="020B0503020204020204" pitchFamily="34" charset="-122"/>
              </a:rPr>
              <a:t>的相关概念和分类</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）专家系统中的机器学习</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归纳（示例）学习</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3</a:t>
            </a:r>
            <a:r>
              <a:rPr lang="zh-CN" altLang="en-US" sz="2800" dirty="0" smtClean="0">
                <a:latin typeface="微软雅黑" panose="020B0503020204020204" pitchFamily="34" charset="-122"/>
                <a:ea typeface="微软雅黑" panose="020B0503020204020204" pitchFamily="34" charset="-122"/>
              </a:rPr>
              <a:t>）距离</a:t>
            </a:r>
            <a:r>
              <a:rPr lang="zh-CN" altLang="en-US" sz="2800" dirty="0">
                <a:latin typeface="微软雅黑" panose="020B0503020204020204" pitchFamily="34" charset="-122"/>
                <a:ea typeface="微软雅黑" panose="020B0503020204020204" pitchFamily="34" charset="-122"/>
              </a:rPr>
              <a:t>及相似度度量方法；</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4</a:t>
            </a:r>
            <a:r>
              <a:rPr lang="zh-CN" altLang="en-US" sz="2800" dirty="0" smtClean="0">
                <a:latin typeface="微软雅黑" panose="020B0503020204020204" pitchFamily="34" charset="-122"/>
                <a:ea typeface="微软雅黑" panose="020B0503020204020204" pitchFamily="34" charset="-122"/>
              </a:rPr>
              <a:t>）分类</a:t>
            </a:r>
            <a:r>
              <a:rPr lang="zh-CN" altLang="en-US" sz="2800" dirty="0">
                <a:latin typeface="微软雅黑" panose="020B0503020204020204" pitchFamily="34" charset="-122"/>
                <a:ea typeface="微软雅黑" panose="020B0503020204020204" pitchFamily="34" charset="-122"/>
              </a:rPr>
              <a:t>算法的概念和原理</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5</a:t>
            </a:r>
            <a:r>
              <a:rPr lang="zh-CN" altLang="en-US" sz="2800" dirty="0" smtClean="0">
                <a:latin typeface="微软雅黑" panose="020B0503020204020204" pitchFamily="34" charset="-122"/>
                <a:ea typeface="微软雅黑" panose="020B0503020204020204" pitchFamily="34" charset="-122"/>
              </a:rPr>
              <a:t>）聚类</a:t>
            </a:r>
            <a:r>
              <a:rPr lang="zh-CN" altLang="en-US" sz="2800" dirty="0">
                <a:latin typeface="微软雅黑" panose="020B0503020204020204" pitchFamily="34" charset="-122"/>
                <a:ea typeface="微软雅黑" panose="020B0503020204020204" pitchFamily="34" charset="-122"/>
              </a:rPr>
              <a:t>算法的概念和</a:t>
            </a:r>
            <a:r>
              <a:rPr lang="zh-CN" altLang="en-US" sz="2800" dirty="0" smtClean="0">
                <a:latin typeface="微软雅黑" panose="020B0503020204020204" pitchFamily="34" charset="-122"/>
                <a:ea typeface="微软雅黑" panose="020B0503020204020204" pitchFamily="34" charset="-122"/>
              </a:rPr>
              <a:t>原理</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6</a:t>
            </a:r>
            <a:r>
              <a:rPr lang="zh-CN" altLang="en-US" sz="2800" dirty="0" smtClean="0">
                <a:latin typeface="微软雅黑" panose="020B0503020204020204" pitchFamily="34" charset="-122"/>
                <a:ea typeface="微软雅黑" panose="020B0503020204020204" pitchFamily="34" charset="-122"/>
              </a:rPr>
              <a:t>）大数据和机器学习</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7</a:t>
            </a:r>
            <a:r>
              <a:rPr lang="zh-CN" altLang="en-US" sz="2800" dirty="0" smtClean="0">
                <a:latin typeface="微软雅黑" panose="020B0503020204020204" pitchFamily="34" charset="-122"/>
                <a:ea typeface="微软雅黑" panose="020B0503020204020204" pitchFamily="34" charset="-122"/>
              </a:rPr>
              <a:t>）深度学习简介</a:t>
            </a:r>
            <a:endParaRPr lang="en-US" altLang="zh-CN" sz="2800" dirty="0" smtClean="0">
              <a:latin typeface="微软雅黑" panose="020B0503020204020204" pitchFamily="34" charset="-122"/>
              <a:ea typeface="微软雅黑" panose="020B0503020204020204" pitchFamily="34" charset="-122"/>
            </a:endParaRPr>
          </a:p>
        </p:txBody>
      </p:sp>
      <p:sp>
        <p:nvSpPr>
          <p:cNvPr id="20" name="TextBox 2"/>
          <p:cNvSpPr>
            <a:spLocks noChangeArrowheads="1"/>
          </p:cNvSpPr>
          <p:nvPr/>
        </p:nvSpPr>
        <p:spPr bwMode="auto">
          <a:xfrm>
            <a:off x="3783614" y="680116"/>
            <a:ext cx="4943055" cy="642045"/>
          </a:xfrm>
          <a:prstGeom prst="rect">
            <a:avLst/>
          </a:prstGeom>
          <a:noFill/>
          <a:ln w="9525">
            <a:noFill/>
            <a:miter lim="800000"/>
          </a:ln>
        </p:spPr>
        <p:txBody>
          <a:bodyPr wrap="square" lIns="114623" tIns="57314" rIns="114623" bIns="57314">
            <a:spAutoFit/>
          </a:bodyPr>
          <a:lstStyle/>
          <a:p>
            <a:pPr algn="ctr">
              <a:lnSpc>
                <a:spcPct val="90000"/>
              </a:lnSpc>
            </a:pPr>
            <a:r>
              <a:rPr lang="zh-CN" altLang="en-US" sz="3800" dirty="0">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本章</a:t>
            </a:r>
            <a:r>
              <a:rPr lang="zh-CN" altLang="en-US" sz="3800" dirty="0" smtClean="0">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小结</a:t>
            </a:r>
            <a:endParaRPr lang="en-US" sz="3800" dirty="0">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3642">
                                            <p:txEl>
                                              <p:pRg st="0" end="0"/>
                                            </p:txEl>
                                          </p:spTgt>
                                        </p:tgtEl>
                                        <p:attrNameLst>
                                          <p:attrName>style.visibility</p:attrName>
                                        </p:attrNameLst>
                                      </p:cBhvr>
                                      <p:to>
                                        <p:strVal val="visible"/>
                                      </p:to>
                                    </p:set>
                                    <p:animEffect transition="in" filter="wipe(up)">
                                      <p:cBhvr>
                                        <p:cTn id="7" dur="500"/>
                                        <p:tgtEl>
                                          <p:spTgt spid="4536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53642">
                                            <p:txEl>
                                              <p:pRg st="1" end="1"/>
                                            </p:txEl>
                                          </p:spTgt>
                                        </p:tgtEl>
                                        <p:attrNameLst>
                                          <p:attrName>style.visibility</p:attrName>
                                        </p:attrNameLst>
                                      </p:cBhvr>
                                      <p:to>
                                        <p:strVal val="visible"/>
                                      </p:to>
                                    </p:set>
                                    <p:animEffect transition="in" filter="wipe(up)">
                                      <p:cBhvr>
                                        <p:cTn id="12" dur="500"/>
                                        <p:tgtEl>
                                          <p:spTgt spid="4536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53642">
                                            <p:txEl>
                                              <p:pRg st="2" end="2"/>
                                            </p:txEl>
                                          </p:spTgt>
                                        </p:tgtEl>
                                        <p:attrNameLst>
                                          <p:attrName>style.visibility</p:attrName>
                                        </p:attrNameLst>
                                      </p:cBhvr>
                                      <p:to>
                                        <p:strVal val="visible"/>
                                      </p:to>
                                    </p:set>
                                    <p:animEffect transition="in" filter="wipe(up)">
                                      <p:cBhvr>
                                        <p:cTn id="17" dur="500"/>
                                        <p:tgtEl>
                                          <p:spTgt spid="4536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3642">
                                            <p:txEl>
                                              <p:pRg st="3" end="3"/>
                                            </p:txEl>
                                          </p:spTgt>
                                        </p:tgtEl>
                                        <p:attrNameLst>
                                          <p:attrName>style.visibility</p:attrName>
                                        </p:attrNameLst>
                                      </p:cBhvr>
                                      <p:to>
                                        <p:strVal val="visible"/>
                                      </p:to>
                                    </p:set>
                                    <p:animEffect transition="in" filter="wipe(up)">
                                      <p:cBhvr>
                                        <p:cTn id="22" dur="500"/>
                                        <p:tgtEl>
                                          <p:spTgt spid="4536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53642">
                                            <p:txEl>
                                              <p:pRg st="4" end="4"/>
                                            </p:txEl>
                                          </p:spTgt>
                                        </p:tgtEl>
                                        <p:attrNameLst>
                                          <p:attrName>style.visibility</p:attrName>
                                        </p:attrNameLst>
                                      </p:cBhvr>
                                      <p:to>
                                        <p:strVal val="visible"/>
                                      </p:to>
                                    </p:set>
                                    <p:animEffect transition="in" filter="wipe(up)">
                                      <p:cBhvr>
                                        <p:cTn id="27" dur="500"/>
                                        <p:tgtEl>
                                          <p:spTgt spid="4536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53642">
                                            <p:txEl>
                                              <p:pRg st="5" end="5"/>
                                            </p:txEl>
                                          </p:spTgt>
                                        </p:tgtEl>
                                        <p:attrNameLst>
                                          <p:attrName>style.visibility</p:attrName>
                                        </p:attrNameLst>
                                      </p:cBhvr>
                                      <p:to>
                                        <p:strVal val="visible"/>
                                      </p:to>
                                    </p:set>
                                    <p:animEffect transition="in" filter="wipe(up)">
                                      <p:cBhvr>
                                        <p:cTn id="32" dur="500"/>
                                        <p:tgtEl>
                                          <p:spTgt spid="4536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53642">
                                            <p:txEl>
                                              <p:pRg st="6" end="6"/>
                                            </p:txEl>
                                          </p:spTgt>
                                        </p:tgtEl>
                                        <p:attrNameLst>
                                          <p:attrName>style.visibility</p:attrName>
                                        </p:attrNameLst>
                                      </p:cBhvr>
                                      <p:to>
                                        <p:strVal val="visible"/>
                                      </p:to>
                                    </p:set>
                                    <p:animEffect transition="in" filter="wipe(up)">
                                      <p:cBhvr>
                                        <p:cTn id="37" dur="500"/>
                                        <p:tgtEl>
                                          <p:spTgt spid="4536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4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3349240" y="231949"/>
            <a:ext cx="6377534"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6.1.3  </a:t>
            </a:r>
            <a:r>
              <a:rPr lang="zh-CN" altLang="en-US" sz="3800" dirty="0" smtClean="0">
                <a:sym typeface="+mn-lt"/>
              </a:rPr>
              <a:t>学习系统的基本模型</a:t>
            </a:r>
            <a:r>
              <a:rPr lang="zh-CN" altLang="en-US" sz="4000" dirty="0">
                <a:solidFill>
                  <a:srgbClr val="FF3300"/>
                </a:solidFill>
              </a:rPr>
              <a:t>★</a:t>
            </a:r>
            <a:endParaRPr lang="zh-CN" altLang="en-US" sz="3800" dirty="0">
              <a:sym typeface="+mn-lt"/>
            </a:endParaRPr>
          </a:p>
        </p:txBody>
      </p:sp>
      <p:sp>
        <p:nvSpPr>
          <p:cNvPr id="6" name="Rectangle 3"/>
          <p:cNvSpPr txBox="1">
            <a:spLocks noChangeArrowheads="1"/>
          </p:cNvSpPr>
          <p:nvPr/>
        </p:nvSpPr>
        <p:spPr bwMode="auto">
          <a:xfrm>
            <a:off x="468313" y="1268413"/>
            <a:ext cx="77724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0" marR="0" lvl="0" indent="0" algn="just" defTabSz="914400" rtl="0" eaLnBrk="1" fontAlgn="base" latinLnBrk="0" hangingPunct="1">
              <a:lnSpc>
                <a:spcPct val="90000"/>
              </a:lnSpc>
              <a:spcBef>
                <a:spcPct val="20000"/>
              </a:spcBef>
              <a:spcAft>
                <a:spcPct val="0"/>
              </a:spcAft>
              <a:buClr>
                <a:srgbClr val="333399"/>
              </a:buClr>
              <a:buSzPct val="75000"/>
              <a:buFont typeface="Wingdings" panose="05000000000000000000" pitchFamily="2" charset="2"/>
              <a:buChar char="p"/>
              <a:defRPr/>
            </a:pP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学习系统的基本结构如图所示。</a:t>
            </a:r>
            <a:endParaRPr kumimoji="1" lang="zh-CN" altLang="en-US" sz="32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grpSp>
        <p:nvGrpSpPr>
          <p:cNvPr id="9" name="Group 4"/>
          <p:cNvGrpSpPr/>
          <p:nvPr/>
        </p:nvGrpSpPr>
        <p:grpSpPr bwMode="auto">
          <a:xfrm>
            <a:off x="1423023" y="2413174"/>
            <a:ext cx="8013174" cy="843111"/>
            <a:chOff x="2113" y="8460"/>
            <a:chExt cx="4860" cy="624"/>
          </a:xfrm>
        </p:grpSpPr>
        <p:sp>
          <p:nvSpPr>
            <p:cNvPr id="10" name="Text Box 5"/>
            <p:cNvSpPr txBox="1">
              <a:spLocks noChangeArrowheads="1"/>
            </p:cNvSpPr>
            <p:nvPr/>
          </p:nvSpPr>
          <p:spPr bwMode="auto">
            <a:xfrm>
              <a:off x="2113" y="8460"/>
              <a:ext cx="720" cy="312"/>
            </a:xfrm>
            <a:prstGeom prst="rect">
              <a:avLst/>
            </a:prstGeom>
            <a:solidFill>
              <a:srgbClr val="FFFFFF"/>
            </a:solidFill>
            <a:ln w="9525">
              <a:solidFill>
                <a:srgbClr val="99CC00"/>
              </a:solidFill>
              <a:miter lim="800000"/>
            </a:ln>
          </p:spPr>
          <p:txBody>
            <a:bodyPr lIns="0" tIns="0" rIns="0" bIns="0"/>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环境</a:t>
              </a:r>
              <a:endParaRPr kumimoji="1" lang="zh-CN" altLang="en-US" sz="2400" b="1" i="0" u="none" strike="noStrike" kern="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11" name="Line 6"/>
            <p:cNvSpPr>
              <a:spLocks noChangeShapeType="1"/>
            </p:cNvSpPr>
            <p:nvPr/>
          </p:nvSpPr>
          <p:spPr bwMode="auto">
            <a:xfrm>
              <a:off x="2833" y="8616"/>
              <a:ext cx="540" cy="0"/>
            </a:xfrm>
            <a:prstGeom prst="line">
              <a:avLst/>
            </a:prstGeom>
            <a:noFill/>
            <a:ln w="9525">
              <a:solidFill>
                <a:srgbClr val="99CC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Line 7"/>
            <p:cNvSpPr>
              <a:spLocks noChangeShapeType="1"/>
            </p:cNvSpPr>
            <p:nvPr/>
          </p:nvSpPr>
          <p:spPr bwMode="auto">
            <a:xfrm>
              <a:off x="4093" y="8616"/>
              <a:ext cx="720" cy="0"/>
            </a:xfrm>
            <a:prstGeom prst="line">
              <a:avLst/>
            </a:prstGeom>
            <a:noFill/>
            <a:ln w="9525">
              <a:solidFill>
                <a:srgbClr val="99CC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8"/>
            <p:cNvSpPr>
              <a:spLocks noChangeShapeType="1"/>
            </p:cNvSpPr>
            <p:nvPr/>
          </p:nvSpPr>
          <p:spPr bwMode="auto">
            <a:xfrm>
              <a:off x="5713" y="8616"/>
              <a:ext cx="540" cy="0"/>
            </a:xfrm>
            <a:prstGeom prst="line">
              <a:avLst/>
            </a:prstGeom>
            <a:noFill/>
            <a:ln w="9525">
              <a:solidFill>
                <a:srgbClr val="99CC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Text Box 9"/>
            <p:cNvSpPr txBox="1">
              <a:spLocks noChangeArrowheads="1"/>
            </p:cNvSpPr>
            <p:nvPr/>
          </p:nvSpPr>
          <p:spPr bwMode="auto">
            <a:xfrm>
              <a:off x="3373" y="8460"/>
              <a:ext cx="720" cy="312"/>
            </a:xfrm>
            <a:prstGeom prst="rect">
              <a:avLst/>
            </a:prstGeom>
            <a:solidFill>
              <a:srgbClr val="FFFFFF"/>
            </a:solidFill>
            <a:ln w="9525">
              <a:solidFill>
                <a:srgbClr val="99CC00"/>
              </a:solidFill>
              <a:miter lim="800000"/>
            </a:ln>
          </p:spPr>
          <p:txBody>
            <a:bodyPr lIns="0" tIns="0" rIns="0" bIns="0"/>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rgbClr val="FF33CC"/>
                  </a:solidFill>
                  <a:effectLst/>
                  <a:uLnTx/>
                  <a:uFillTx/>
                  <a:latin typeface="Times New Roman" panose="02020603050405020304" pitchFamily="18" charset="0"/>
                  <a:ea typeface="宋体" panose="02010600030101010101" pitchFamily="2" charset="-122"/>
                </a:rPr>
                <a:t>学习</a:t>
              </a:r>
              <a:endParaRPr kumimoji="1" lang="zh-CN" altLang="en-US" sz="2400" b="1" i="0" u="none" strike="noStrike" kern="0" cap="none" spc="0" normalizeH="0" baseline="0" noProof="0" dirty="0" smtClean="0">
                <a:ln>
                  <a:noFill/>
                </a:ln>
                <a:solidFill>
                  <a:srgbClr val="FF33CC"/>
                </a:solidFill>
                <a:effectLst/>
                <a:uLnTx/>
                <a:uFillTx/>
                <a:latin typeface="Times New Roman" panose="02020603050405020304" pitchFamily="18" charset="0"/>
                <a:ea typeface="宋体" panose="02010600030101010101" pitchFamily="2" charset="-122"/>
              </a:endParaRPr>
            </a:p>
          </p:txBody>
        </p:sp>
        <p:sp>
          <p:nvSpPr>
            <p:cNvPr id="15" name="Text Box 10"/>
            <p:cNvSpPr txBox="1">
              <a:spLocks noChangeArrowheads="1"/>
            </p:cNvSpPr>
            <p:nvPr/>
          </p:nvSpPr>
          <p:spPr bwMode="auto">
            <a:xfrm>
              <a:off x="4813" y="8460"/>
              <a:ext cx="840" cy="312"/>
            </a:xfrm>
            <a:prstGeom prst="rect">
              <a:avLst/>
            </a:prstGeom>
            <a:solidFill>
              <a:srgbClr val="FFFFFF"/>
            </a:solidFill>
            <a:ln w="9525">
              <a:solidFill>
                <a:srgbClr val="99CC00"/>
              </a:solidFill>
              <a:miter lim="800000"/>
            </a:ln>
          </p:spPr>
          <p:txBody>
            <a:bodyPr lIns="0" tIns="0" rIns="0" bIns="0"/>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rgbClr val="FF3300"/>
                  </a:solidFill>
                  <a:effectLst/>
                  <a:uLnTx/>
                  <a:uFillTx/>
                  <a:latin typeface="Times New Roman" panose="02020603050405020304" pitchFamily="18" charset="0"/>
                  <a:ea typeface="宋体" panose="02010600030101010101" pitchFamily="2" charset="-122"/>
                </a:rPr>
                <a:t>知识库</a:t>
              </a:r>
              <a:endParaRPr kumimoji="1" lang="zh-CN" altLang="en-US" sz="1800" b="1" i="0" u="none" strike="noStrike" kern="0" cap="none" spc="0" normalizeH="0" baseline="0" noProof="0" dirty="0" smtClean="0">
                <a:ln>
                  <a:noFill/>
                </a:ln>
                <a:solidFill>
                  <a:srgbClr val="FF3300"/>
                </a:solidFill>
                <a:effectLst/>
                <a:uLnTx/>
                <a:uFillTx/>
                <a:latin typeface="Times New Roman" panose="02020603050405020304" pitchFamily="18" charset="0"/>
                <a:ea typeface="宋体" panose="02010600030101010101" pitchFamily="2" charset="-122"/>
              </a:endParaRPr>
            </a:p>
          </p:txBody>
        </p:sp>
        <p:sp>
          <p:nvSpPr>
            <p:cNvPr id="16" name="Text Box 11"/>
            <p:cNvSpPr txBox="1">
              <a:spLocks noChangeArrowheads="1"/>
            </p:cNvSpPr>
            <p:nvPr/>
          </p:nvSpPr>
          <p:spPr bwMode="auto">
            <a:xfrm>
              <a:off x="6253" y="8460"/>
              <a:ext cx="720" cy="312"/>
            </a:xfrm>
            <a:prstGeom prst="rect">
              <a:avLst/>
            </a:prstGeom>
            <a:solidFill>
              <a:srgbClr val="FFFFFF"/>
            </a:solidFill>
            <a:ln w="9525">
              <a:solidFill>
                <a:srgbClr val="99CC00"/>
              </a:solidFill>
              <a:miter lim="800000"/>
            </a:ln>
          </p:spPr>
          <p:txBody>
            <a:bodyPr lIns="0" tIns="0" rIns="0" bIns="0"/>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执行</a:t>
              </a:r>
              <a:endParaRPr kumimoji="1" lang="zh-CN" altLang="en-US" sz="2400" b="0"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Line 12"/>
            <p:cNvSpPr>
              <a:spLocks noChangeShapeType="1"/>
            </p:cNvSpPr>
            <p:nvPr/>
          </p:nvSpPr>
          <p:spPr bwMode="auto">
            <a:xfrm>
              <a:off x="6613" y="8772"/>
              <a:ext cx="0" cy="312"/>
            </a:xfrm>
            <a:prstGeom prst="line">
              <a:avLst/>
            </a:prstGeom>
            <a:noFill/>
            <a:ln w="9525">
              <a:solidFill>
                <a:srgbClr val="99CC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Line 13"/>
            <p:cNvSpPr>
              <a:spLocks noChangeShapeType="1"/>
            </p:cNvSpPr>
            <p:nvPr/>
          </p:nvSpPr>
          <p:spPr bwMode="auto">
            <a:xfrm flipH="1">
              <a:off x="3733" y="9084"/>
              <a:ext cx="2880" cy="0"/>
            </a:xfrm>
            <a:prstGeom prst="line">
              <a:avLst/>
            </a:prstGeom>
            <a:noFill/>
            <a:ln w="9525">
              <a:solidFill>
                <a:srgbClr val="99CC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Line 14"/>
            <p:cNvSpPr>
              <a:spLocks noChangeShapeType="1"/>
            </p:cNvSpPr>
            <p:nvPr/>
          </p:nvSpPr>
          <p:spPr bwMode="auto">
            <a:xfrm flipV="1">
              <a:off x="3733" y="8772"/>
              <a:ext cx="0" cy="312"/>
            </a:xfrm>
            <a:prstGeom prst="line">
              <a:avLst/>
            </a:prstGeom>
            <a:noFill/>
            <a:ln w="9525">
              <a:solidFill>
                <a:srgbClr val="99CC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20" name="Rectangle 15"/>
          <p:cNvSpPr>
            <a:spLocks noChangeArrowheads="1"/>
          </p:cNvSpPr>
          <p:nvPr/>
        </p:nvSpPr>
        <p:spPr bwMode="auto">
          <a:xfrm>
            <a:off x="755649" y="3616325"/>
            <a:ext cx="1114633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lnSpc>
                <a:spcPct val="90000"/>
              </a:lnSpc>
              <a:spcBef>
                <a:spcPct val="20000"/>
              </a:spcBef>
              <a:buClr>
                <a:schemeClr val="accent2"/>
              </a:buClr>
              <a:buSzPct val="75000"/>
              <a:buFont typeface="Wingdings" panose="05000000000000000000" pitchFamily="2" charset="2"/>
              <a:buChar char="n"/>
            </a:pPr>
            <a:r>
              <a:rPr lang="zh-CN" altLang="en-US" sz="2800" dirty="0">
                <a:solidFill>
                  <a:srgbClr val="FF0000"/>
                </a:solidFill>
                <a:latin typeface="微软雅黑" panose="020B0503020204020204" pitchFamily="34" charset="-122"/>
                <a:ea typeface="微软雅黑" panose="020B0503020204020204" pitchFamily="34" charset="-122"/>
              </a:rPr>
              <a:t>环境</a:t>
            </a:r>
            <a:r>
              <a:rPr lang="zh-CN" altLang="en-US" sz="2800" dirty="0">
                <a:latin typeface="微软雅黑" panose="020B0503020204020204" pitchFamily="34" charset="-122"/>
                <a:ea typeface="微软雅黑" panose="020B0503020204020204" pitchFamily="34" charset="-122"/>
              </a:rPr>
              <a:t>向系统的学习部分</a:t>
            </a:r>
            <a:r>
              <a:rPr lang="zh-CN" altLang="en-US" sz="2800" dirty="0">
                <a:solidFill>
                  <a:srgbClr val="FF0000"/>
                </a:solidFill>
                <a:latin typeface="微软雅黑" panose="020B0503020204020204" pitchFamily="34" charset="-122"/>
                <a:ea typeface="微软雅黑" panose="020B0503020204020204" pitchFamily="34" charset="-122"/>
              </a:rPr>
              <a:t>提供某些信息</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a:p>
            <a:pPr marL="457200" indent="-457200" algn="just">
              <a:lnSpc>
                <a:spcPct val="90000"/>
              </a:lnSpc>
              <a:spcBef>
                <a:spcPct val="20000"/>
              </a:spcBef>
              <a:buClr>
                <a:schemeClr val="accent2"/>
              </a:buClr>
              <a:buSzPct val="75000"/>
              <a:buFont typeface="Wingdings" panose="05000000000000000000" pitchFamily="2" charset="2"/>
              <a:buChar char="n"/>
            </a:pPr>
            <a:r>
              <a:rPr lang="zh-CN" altLang="en-US" sz="2800" dirty="0">
                <a:solidFill>
                  <a:srgbClr val="FF0000"/>
                </a:solidFill>
                <a:latin typeface="微软雅黑" panose="020B0503020204020204" pitchFamily="34" charset="-122"/>
                <a:ea typeface="微软雅黑" panose="020B0503020204020204" pitchFamily="34" charset="-122"/>
              </a:rPr>
              <a:t>学习</a:t>
            </a:r>
            <a:r>
              <a:rPr lang="zh-CN" altLang="en-US" sz="2800" dirty="0">
                <a:latin typeface="微软雅黑" panose="020B0503020204020204" pitchFamily="34" charset="-122"/>
                <a:ea typeface="微软雅黑" panose="020B0503020204020204" pitchFamily="34" charset="-122"/>
              </a:rPr>
              <a:t>部分利用这些信息</a:t>
            </a:r>
            <a:r>
              <a:rPr lang="zh-CN" altLang="en-US" sz="2800" dirty="0">
                <a:solidFill>
                  <a:srgbClr val="FF0000"/>
                </a:solidFill>
                <a:latin typeface="微软雅黑" panose="020B0503020204020204" pitchFamily="34" charset="-122"/>
                <a:ea typeface="微软雅黑" panose="020B0503020204020204" pitchFamily="34" charset="-122"/>
              </a:rPr>
              <a:t>修改知识库</a:t>
            </a:r>
            <a:r>
              <a:rPr lang="zh-CN" altLang="en-US" sz="2800" dirty="0">
                <a:latin typeface="微软雅黑" panose="020B0503020204020204" pitchFamily="34" charset="-122"/>
                <a:ea typeface="微软雅黑" panose="020B0503020204020204" pitchFamily="34" charset="-122"/>
              </a:rPr>
              <a:t>，以</a:t>
            </a:r>
            <a:r>
              <a:rPr lang="zh-CN" altLang="en-US" sz="2800" dirty="0">
                <a:solidFill>
                  <a:srgbClr val="FF0000"/>
                </a:solidFill>
                <a:latin typeface="微软雅黑" panose="020B0503020204020204" pitchFamily="34" charset="-122"/>
                <a:ea typeface="微软雅黑" panose="020B0503020204020204" pitchFamily="34" charset="-122"/>
              </a:rPr>
              <a:t>增进系统执行部分完成任务的效能</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a:p>
            <a:pPr marL="457200" indent="-457200" algn="just">
              <a:lnSpc>
                <a:spcPct val="90000"/>
              </a:lnSpc>
              <a:spcBef>
                <a:spcPct val="20000"/>
              </a:spcBef>
              <a:buClr>
                <a:schemeClr val="accent2"/>
              </a:buClr>
              <a:buSzPct val="75000"/>
              <a:buFont typeface="Wingdings" panose="05000000000000000000" pitchFamily="2" charset="2"/>
              <a:buChar char="n"/>
            </a:pPr>
            <a:r>
              <a:rPr lang="zh-CN" altLang="en-US" sz="2800" dirty="0">
                <a:solidFill>
                  <a:srgbClr val="FF0000"/>
                </a:solidFill>
                <a:latin typeface="微软雅黑" panose="020B0503020204020204" pitchFamily="34" charset="-122"/>
                <a:ea typeface="微软雅黑" panose="020B0503020204020204" pitchFamily="34" charset="-122"/>
              </a:rPr>
              <a:t>执行</a:t>
            </a:r>
            <a:r>
              <a:rPr lang="zh-CN" altLang="en-US" sz="2800" dirty="0">
                <a:latin typeface="微软雅黑" panose="020B0503020204020204" pitchFamily="34" charset="-122"/>
                <a:ea typeface="微软雅黑" panose="020B0503020204020204" pitchFamily="34" charset="-122"/>
              </a:rPr>
              <a:t>部分根据知识库完成任务，同时</a:t>
            </a:r>
            <a:r>
              <a:rPr lang="zh-CN" altLang="en-US" sz="2800" dirty="0">
                <a:solidFill>
                  <a:srgbClr val="FF0000"/>
                </a:solidFill>
                <a:latin typeface="微软雅黑" panose="020B0503020204020204" pitchFamily="34" charset="-122"/>
                <a:ea typeface="微软雅黑" panose="020B0503020204020204" pitchFamily="34" charset="-122"/>
              </a:rPr>
              <a:t>把获得的信息反馈给学习部分</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a:p>
            <a:pPr marL="457200" indent="-457200" algn="just">
              <a:lnSpc>
                <a:spcPct val="90000"/>
              </a:lnSpc>
              <a:spcBef>
                <a:spcPct val="20000"/>
              </a:spcBef>
              <a:buClr>
                <a:schemeClr val="accent2"/>
              </a:buClr>
              <a:buSzPct val="75000"/>
              <a:buFont typeface="Wingdings" panose="05000000000000000000" pitchFamily="2" charset="2"/>
              <a:buChar char="n"/>
            </a:pPr>
            <a:r>
              <a:rPr lang="zh-CN" altLang="en-US" sz="2800" dirty="0">
                <a:latin typeface="微软雅黑" panose="020B0503020204020204" pitchFamily="34" charset="-122"/>
                <a:ea typeface="微软雅黑" panose="020B0503020204020204" pitchFamily="34" charset="-122"/>
              </a:rPr>
              <a:t>在具体的应用中，</a:t>
            </a:r>
            <a:r>
              <a:rPr lang="zh-CN" altLang="en-US" sz="2800" dirty="0">
                <a:solidFill>
                  <a:srgbClr val="FF0000"/>
                </a:solidFill>
                <a:latin typeface="微软雅黑" panose="020B0503020204020204" pitchFamily="34" charset="-122"/>
                <a:ea typeface="微软雅黑" panose="020B0503020204020204" pitchFamily="34" charset="-122"/>
              </a:rPr>
              <a:t>环境、知识库和执行部分</a:t>
            </a:r>
            <a:r>
              <a:rPr lang="zh-CN" altLang="en-US" sz="2800" dirty="0">
                <a:latin typeface="微软雅黑" panose="020B0503020204020204" pitchFamily="34" charset="-122"/>
                <a:ea typeface="微软雅黑" panose="020B0503020204020204" pitchFamily="34" charset="-122"/>
              </a:rPr>
              <a:t>决定了具体的工作内容，学习部分所需要解决的问题完全由上述三部分确定。</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ox(in)">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blinds(horizontal)">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blinds(horizontal)">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blinds(horizontal)">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3405039" y="231949"/>
            <a:ext cx="6377534"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6.1.3  </a:t>
            </a:r>
            <a:r>
              <a:rPr lang="zh-CN" altLang="en-US" sz="3800" dirty="0" smtClean="0">
                <a:sym typeface="+mn-lt"/>
              </a:rPr>
              <a:t>学习系统的基本模型</a:t>
            </a:r>
            <a:r>
              <a:rPr lang="zh-CN" altLang="en-US" sz="4000" dirty="0">
                <a:solidFill>
                  <a:srgbClr val="FF3300"/>
                </a:solidFill>
              </a:rPr>
              <a:t>★</a:t>
            </a:r>
            <a:endParaRPr lang="zh-CN" altLang="en-US" sz="3800" dirty="0">
              <a:sym typeface="+mn-lt"/>
            </a:endParaRPr>
          </a:p>
        </p:txBody>
      </p:sp>
      <p:sp>
        <p:nvSpPr>
          <p:cNvPr id="21" name="Rectangle 2"/>
          <p:cNvSpPr txBox="1">
            <a:spLocks noChangeArrowheads="1"/>
          </p:cNvSpPr>
          <p:nvPr/>
        </p:nvSpPr>
        <p:spPr bwMode="auto">
          <a:xfrm>
            <a:off x="611187" y="1168053"/>
            <a:ext cx="10858747"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marL="0" indent="0" algn="just" eaLnBrk="1" hangingPunct="1"/>
            <a:r>
              <a:rPr lang="en-US" altLang="zh-CN" b="0" dirty="0" smtClean="0">
                <a:latin typeface="微软雅黑" panose="020B0503020204020204" pitchFamily="34" charset="-122"/>
                <a:ea typeface="微软雅黑" panose="020B0503020204020204" pitchFamily="34" charset="-122"/>
              </a:rPr>
              <a:t> </a:t>
            </a:r>
            <a:r>
              <a:rPr lang="zh-CN" altLang="en-US" b="0" dirty="0" smtClean="0">
                <a:latin typeface="微软雅黑" panose="020B0503020204020204" pitchFamily="34" charset="-122"/>
                <a:ea typeface="微软雅黑" panose="020B0503020204020204" pitchFamily="34" charset="-122"/>
              </a:rPr>
              <a:t>影响学习系统设计的</a:t>
            </a:r>
            <a:r>
              <a:rPr lang="zh-CN" altLang="en-US" b="0" dirty="0" smtClean="0">
                <a:solidFill>
                  <a:srgbClr val="FF0000"/>
                </a:solidFill>
                <a:latin typeface="微软雅黑" panose="020B0503020204020204" pitchFamily="34" charset="-122"/>
                <a:ea typeface="微软雅黑" panose="020B0503020204020204" pitchFamily="34" charset="-122"/>
              </a:rPr>
              <a:t>最重要的因素</a:t>
            </a:r>
            <a:r>
              <a:rPr lang="zh-CN" altLang="en-US" b="0" dirty="0" smtClean="0">
                <a:latin typeface="微软雅黑" panose="020B0503020204020204" pitchFamily="34" charset="-122"/>
                <a:ea typeface="微软雅黑" panose="020B0503020204020204" pitchFamily="34" charset="-122"/>
              </a:rPr>
              <a:t>是</a:t>
            </a:r>
            <a:r>
              <a:rPr lang="zh-CN" altLang="en-US" b="0" dirty="0" smtClean="0">
                <a:solidFill>
                  <a:srgbClr val="FF0000"/>
                </a:solidFill>
                <a:latin typeface="微软雅黑" panose="020B0503020204020204" pitchFamily="34" charset="-122"/>
                <a:ea typeface="微软雅黑" panose="020B0503020204020204" pitchFamily="34" charset="-122"/>
              </a:rPr>
              <a:t>环境向系统提供的信息</a:t>
            </a:r>
            <a:r>
              <a:rPr lang="zh-CN" altLang="en-US" b="0" dirty="0" smtClean="0">
                <a:latin typeface="微软雅黑" panose="020B0503020204020204" pitchFamily="34" charset="-122"/>
                <a:ea typeface="微软雅黑" panose="020B0503020204020204" pitchFamily="34" charset="-122"/>
              </a:rPr>
              <a:t>。</a:t>
            </a:r>
            <a:endParaRPr lang="zh-CN" altLang="en-US" b="0" dirty="0" smtClean="0">
              <a:latin typeface="微软雅黑" panose="020B0503020204020204" pitchFamily="34" charset="-122"/>
              <a:ea typeface="微软雅黑" panose="020B0503020204020204" pitchFamily="34" charset="-122"/>
            </a:endParaRPr>
          </a:p>
          <a:p>
            <a:pPr marL="0" indent="0" algn="just" eaLnBrk="1" hangingPunct="1"/>
            <a:r>
              <a:rPr lang="zh-CN" altLang="en-US" b="0" dirty="0" smtClean="0">
                <a:latin typeface="微软雅黑" panose="020B0503020204020204" pitchFamily="34" charset="-122"/>
                <a:ea typeface="微软雅黑" panose="020B0503020204020204" pitchFamily="34" charset="-122"/>
              </a:rPr>
              <a:t>知识库里存放的是指导执行部分动作的一般原则，但环境向学习系统提供的信息却是各种各样的。</a:t>
            </a:r>
            <a:endParaRPr lang="zh-CN" altLang="en-US" b="0" dirty="0" smtClean="0">
              <a:latin typeface="微软雅黑" panose="020B0503020204020204" pitchFamily="34" charset="-122"/>
              <a:ea typeface="微软雅黑" panose="020B0503020204020204" pitchFamily="34" charset="-122"/>
            </a:endParaRPr>
          </a:p>
          <a:p>
            <a:pPr marL="0" indent="0" algn="just" eaLnBrk="1" hangingPunct="1"/>
            <a:r>
              <a:rPr lang="zh-CN" altLang="en-US" b="0" dirty="0" smtClean="0">
                <a:latin typeface="微软雅黑" panose="020B0503020204020204" pitchFamily="34" charset="-122"/>
                <a:ea typeface="微软雅黑" panose="020B0503020204020204" pitchFamily="34" charset="-122"/>
              </a:rPr>
              <a:t>如果信息的质量比较高，与一般原则的差别比较小，则学习部分就比较容易处理。</a:t>
            </a:r>
            <a:endParaRPr lang="zh-CN" altLang="en-US" b="0" dirty="0" smtClean="0">
              <a:latin typeface="微软雅黑" panose="020B0503020204020204" pitchFamily="34" charset="-122"/>
              <a:ea typeface="微软雅黑" panose="020B0503020204020204" pitchFamily="34" charset="-122"/>
            </a:endParaRPr>
          </a:p>
          <a:p>
            <a:pPr marL="0" indent="0" algn="just" eaLnBrk="1" hangingPunct="1"/>
            <a:r>
              <a:rPr lang="zh-CN" altLang="en-US" b="0" dirty="0" smtClean="0">
                <a:latin typeface="微软雅黑" panose="020B0503020204020204" pitchFamily="34" charset="-122"/>
                <a:ea typeface="微软雅黑" panose="020B0503020204020204" pitchFamily="34" charset="-122"/>
              </a:rPr>
              <a:t>如果向学习系统提供的是杂乱无章的指导执行具体动作的具体信息，则学习系统需要在获得足够数据之后，删除不必要的细节，进行总结推广，形成指导动作的一般原则，放入知识库。</a:t>
            </a:r>
            <a:endParaRPr lang="zh-CN" altLang="en-US" b="0" dirty="0" smtClean="0">
              <a:latin typeface="微软雅黑" panose="020B0503020204020204" pitchFamily="34" charset="-122"/>
              <a:ea typeface="微软雅黑" panose="020B0503020204020204" pitchFamily="34" charset="-122"/>
            </a:endParaRPr>
          </a:p>
          <a:p>
            <a:pPr marL="0" indent="0" algn="just" eaLnBrk="1" hangingPunct="1"/>
            <a:r>
              <a:rPr lang="zh-CN" altLang="en-US" b="0" dirty="0" smtClean="0">
                <a:latin typeface="微软雅黑" panose="020B0503020204020204" pitchFamily="34" charset="-122"/>
                <a:ea typeface="微软雅黑" panose="020B0503020204020204" pitchFamily="34" charset="-122"/>
              </a:rPr>
              <a:t>这样，学习部分的任务就比较繁重，设计起来也较为困难。</a:t>
            </a:r>
            <a:endParaRPr lang="zh-CN" altLang="en-US" b="0" dirty="0" smtClean="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ox(in)">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box(in)">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box(in)">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box(in)">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box(in)">
                                      <p:cBhvr>
                                        <p:cTn id="27"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1272797"/>
            <a:ext cx="11787188" cy="325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anose="05000000000000000000" pitchFamily="2" charset="2"/>
              <a:buChar char="p"/>
              <a:defRPr/>
            </a:pPr>
            <a:r>
              <a:rPr lang="zh-CN" altLang="zh-CN" sz="3200" dirty="0">
                <a:latin typeface="微软雅黑" panose="020B0503020204020204" pitchFamily="34" charset="-122"/>
                <a:ea typeface="微软雅黑" panose="020B0503020204020204" pitchFamily="34" charset="-122"/>
              </a:rPr>
              <a:t>机器学习算法可以按照不同的标准来进行分类</a:t>
            </a:r>
            <a:r>
              <a:rPr lang="zh-CN" altLang="zh-CN" sz="3200" dirty="0" smtClean="0">
                <a:latin typeface="微软雅黑" panose="020B0503020204020204" pitchFamily="34" charset="-122"/>
                <a:ea typeface="微软雅黑" panose="020B0503020204020204" pitchFamily="34" charset="-122"/>
              </a:rPr>
              <a:t>。</a:t>
            </a:r>
            <a:endParaRPr lang="en-US" altLang="zh-CN" sz="32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800" dirty="0" smtClean="0">
                <a:latin typeface="微软雅黑" panose="020B0503020204020204" pitchFamily="34" charset="-122"/>
                <a:ea typeface="微软雅黑" panose="020B0503020204020204" pitchFamily="34" charset="-122"/>
              </a:rPr>
              <a:t>比如</a:t>
            </a:r>
            <a:r>
              <a:rPr lang="zh-CN" altLang="zh-CN" sz="2800" dirty="0">
                <a:latin typeface="微软雅黑" panose="020B0503020204020204" pitchFamily="34" charset="-122"/>
                <a:ea typeface="微软雅黑" panose="020B0503020204020204" pitchFamily="34" charset="-122"/>
              </a:rPr>
              <a:t>按照使用函数的不同，机器学习算法可以分为</a:t>
            </a:r>
            <a:r>
              <a:rPr lang="zh-CN" altLang="zh-CN" sz="2800" dirty="0">
                <a:solidFill>
                  <a:srgbClr val="FF0000"/>
                </a:solidFill>
                <a:latin typeface="微软雅黑" panose="020B0503020204020204" pitchFamily="34" charset="-122"/>
                <a:ea typeface="微软雅黑" panose="020B0503020204020204" pitchFamily="34" charset="-122"/>
              </a:rPr>
              <a:t>线性模型</a:t>
            </a:r>
            <a:r>
              <a:rPr lang="zh-CN" altLang="zh-CN" sz="2800" dirty="0">
                <a:latin typeface="微软雅黑" panose="020B0503020204020204" pitchFamily="34" charset="-122"/>
                <a:ea typeface="微软雅黑" panose="020B0503020204020204" pitchFamily="34" charset="-122"/>
              </a:rPr>
              <a:t>和</a:t>
            </a:r>
            <a:r>
              <a:rPr lang="zh-CN" altLang="zh-CN" sz="2800" dirty="0" smtClean="0">
                <a:solidFill>
                  <a:srgbClr val="FF0000"/>
                </a:solidFill>
                <a:latin typeface="微软雅黑" panose="020B0503020204020204" pitchFamily="34" charset="-122"/>
                <a:ea typeface="微软雅黑" panose="020B0503020204020204" pitchFamily="34" charset="-122"/>
              </a:rPr>
              <a:t>非线性模型</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800" dirty="0" smtClean="0">
                <a:latin typeface="微软雅黑" panose="020B0503020204020204" pitchFamily="34" charset="-122"/>
                <a:ea typeface="微软雅黑" panose="020B0503020204020204" pitchFamily="34" charset="-122"/>
              </a:rPr>
              <a:t>按照</a:t>
            </a:r>
            <a:r>
              <a:rPr lang="zh-CN" altLang="zh-CN" sz="2800" dirty="0">
                <a:latin typeface="微软雅黑" panose="020B0503020204020204" pitchFamily="34" charset="-122"/>
                <a:ea typeface="微软雅黑" panose="020B0503020204020204" pitchFamily="34" charset="-122"/>
              </a:rPr>
              <a:t>学习准则的不同，机器学习算法可以分为</a:t>
            </a:r>
            <a:r>
              <a:rPr lang="zh-CN" altLang="zh-CN" sz="2800" dirty="0">
                <a:solidFill>
                  <a:srgbClr val="FF0000"/>
                </a:solidFill>
                <a:latin typeface="微软雅黑" panose="020B0503020204020204" pitchFamily="34" charset="-122"/>
                <a:ea typeface="微软雅黑" panose="020B0503020204020204" pitchFamily="34" charset="-122"/>
              </a:rPr>
              <a:t>统计方法</a:t>
            </a:r>
            <a:r>
              <a:rPr lang="zh-CN" altLang="zh-CN" sz="2800" dirty="0">
                <a:latin typeface="微软雅黑" panose="020B0503020204020204" pitchFamily="34" charset="-122"/>
                <a:ea typeface="微软雅黑" panose="020B0503020204020204" pitchFamily="34" charset="-122"/>
              </a:rPr>
              <a:t>和</a:t>
            </a:r>
            <a:r>
              <a:rPr lang="zh-CN" altLang="zh-CN" sz="2800" dirty="0">
                <a:solidFill>
                  <a:srgbClr val="FF0000"/>
                </a:solidFill>
                <a:latin typeface="微软雅黑" panose="020B0503020204020204" pitchFamily="34" charset="-122"/>
                <a:ea typeface="微软雅黑" panose="020B0503020204020204" pitchFamily="34" charset="-122"/>
              </a:rPr>
              <a:t>非统计</a:t>
            </a:r>
            <a:r>
              <a:rPr lang="zh-CN" altLang="zh-CN" sz="2800" dirty="0" smtClean="0">
                <a:solidFill>
                  <a:srgbClr val="FF0000"/>
                </a:solidFill>
                <a:latin typeface="微软雅黑" panose="020B0503020204020204" pitchFamily="34" charset="-122"/>
                <a:ea typeface="微软雅黑" panose="020B0503020204020204" pitchFamily="34" charset="-122"/>
              </a:rPr>
              <a:t>方法</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800" dirty="0" smtClean="0">
                <a:latin typeface="微软雅黑" panose="020B0503020204020204" pitchFamily="34" charset="-122"/>
                <a:ea typeface="微软雅黑" panose="020B0503020204020204" pitchFamily="34" charset="-122"/>
              </a:rPr>
              <a:t>一般来说</a:t>
            </a:r>
            <a:r>
              <a:rPr lang="zh-CN" altLang="zh-CN" sz="2800" dirty="0">
                <a:latin typeface="微软雅黑" panose="020B0503020204020204" pitchFamily="34" charset="-122"/>
                <a:ea typeface="微软雅黑" panose="020B0503020204020204" pitchFamily="34" charset="-122"/>
              </a:rPr>
              <a:t>，通常会按照训练样本提供的信息以及反馈方式的不同，将机器学习算法</a:t>
            </a:r>
            <a:r>
              <a:rPr lang="zh-CN" altLang="zh-CN" sz="2800" dirty="0" smtClean="0">
                <a:latin typeface="微软雅黑" panose="020B0503020204020204" pitchFamily="34" charset="-122"/>
                <a:ea typeface="微软雅黑" panose="020B0503020204020204" pitchFamily="34" charset="-122"/>
              </a:rPr>
              <a:t>分为</a:t>
            </a:r>
            <a:r>
              <a:rPr lang="zh-CN" altLang="en-US" sz="2800" dirty="0" smtClean="0">
                <a:solidFill>
                  <a:srgbClr val="FF0000"/>
                </a:solidFill>
                <a:latin typeface="微软雅黑" panose="020B0503020204020204" pitchFamily="34" charset="-122"/>
                <a:ea typeface="微软雅黑" panose="020B0503020204020204" pitchFamily="34" charset="-122"/>
              </a:rPr>
              <a:t>监督学习</a:t>
            </a:r>
            <a:r>
              <a:rPr lang="zh-CN" altLang="en-US" sz="2800" dirty="0" smtClean="0">
                <a:latin typeface="微软雅黑" panose="020B0503020204020204" pitchFamily="34" charset="-122"/>
                <a:ea typeface="微软雅黑" panose="020B0503020204020204" pitchFamily="34" charset="-122"/>
              </a:rPr>
              <a:t>、</a:t>
            </a:r>
            <a:r>
              <a:rPr lang="zh-CN" altLang="en-US" sz="2800" dirty="0" smtClean="0">
                <a:solidFill>
                  <a:srgbClr val="FF0000"/>
                </a:solidFill>
                <a:latin typeface="微软雅黑" panose="020B0503020204020204" pitchFamily="34" charset="-122"/>
                <a:ea typeface="微软雅黑" panose="020B0503020204020204" pitchFamily="34" charset="-122"/>
              </a:rPr>
              <a:t>无监督学习</a:t>
            </a:r>
            <a:r>
              <a:rPr lang="zh-CN" altLang="en-US" sz="2800" dirty="0" smtClean="0">
                <a:latin typeface="微软雅黑" panose="020B0503020204020204" pitchFamily="34" charset="-122"/>
                <a:ea typeface="微软雅黑" panose="020B0503020204020204" pitchFamily="34" charset="-122"/>
              </a:rPr>
              <a:t>和</a:t>
            </a:r>
            <a:r>
              <a:rPr lang="zh-CN" altLang="en-US" sz="2800" dirty="0" smtClean="0">
                <a:solidFill>
                  <a:srgbClr val="FF0000"/>
                </a:solidFill>
                <a:latin typeface="微软雅黑" panose="020B0503020204020204" pitchFamily="34" charset="-122"/>
                <a:ea typeface="微软雅黑" panose="020B0503020204020204" pitchFamily="34" charset="-122"/>
              </a:rPr>
              <a:t>强化学习</a:t>
            </a:r>
            <a:r>
              <a:rPr lang="zh-CN" altLang="en-US" sz="2800" dirty="0" smtClean="0">
                <a:latin typeface="微软雅黑" panose="020B0503020204020204" pitchFamily="34" charset="-122"/>
                <a:ea typeface="微软雅黑" panose="020B0503020204020204" pitchFamily="34" charset="-122"/>
              </a:rPr>
              <a:t>。</a:t>
            </a:r>
            <a:r>
              <a:rPr lang="zh-CN" altLang="en-US" sz="3200" dirty="0">
                <a:solidFill>
                  <a:srgbClr val="FF3300"/>
                </a:solidFill>
                <a:latin typeface="微软雅黑" panose="020B0503020204020204" pitchFamily="34" charset="-122"/>
                <a:ea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2" dur="500"/>
                                        <p:tgtEl>
                                          <p:spTgt spid="2560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999861"/>
            <a:ext cx="12121430" cy="319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buFont typeface="Wingdings" panose="05000000000000000000" pitchFamily="2" charset="2"/>
              <a:buChar char="p"/>
              <a:defRPr/>
            </a:pPr>
            <a:r>
              <a:rPr lang="zh-CN" altLang="en-US" sz="2800" dirty="0" smtClean="0">
                <a:latin typeface="微软雅黑" panose="020B0503020204020204" pitchFamily="34" charset="-122"/>
                <a:ea typeface="微软雅黑" panose="020B0503020204020204" pitchFamily="34" charset="-122"/>
              </a:rPr>
              <a:t>监督学习</a:t>
            </a:r>
            <a:r>
              <a:rPr lang="zh-CN" altLang="zh-CN"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Supervised Learning</a:t>
            </a:r>
            <a:r>
              <a:rPr lang="zh-CN" altLang="zh-CN" sz="2800" dirty="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400" dirty="0">
                <a:latin typeface="微软雅黑" panose="020B0503020204020204" pitchFamily="34" charset="-122"/>
                <a:ea typeface="微软雅黑" panose="020B0503020204020204" pitchFamily="34" charset="-122"/>
              </a:rPr>
              <a:t>通过已有的</a:t>
            </a:r>
            <a:r>
              <a:rPr lang="zh-CN" altLang="zh-CN" sz="2400" dirty="0">
                <a:solidFill>
                  <a:srgbClr val="FF0000"/>
                </a:solidFill>
                <a:latin typeface="微软雅黑" panose="020B0503020204020204" pitchFamily="34" charset="-122"/>
                <a:ea typeface="微软雅黑" panose="020B0503020204020204" pitchFamily="34" charset="-122"/>
              </a:rPr>
              <a:t>训练样本</a:t>
            </a:r>
            <a:r>
              <a:rPr lang="zh-CN" altLang="zh-CN" sz="2400" dirty="0">
                <a:latin typeface="微软雅黑" panose="020B0503020204020204" pitchFamily="34" charset="-122"/>
                <a:ea typeface="微软雅黑" panose="020B0503020204020204" pitchFamily="34" charset="-122"/>
              </a:rPr>
              <a:t>（即已知数据以及其对应的输出）进行</a:t>
            </a:r>
            <a:r>
              <a:rPr lang="zh-CN" altLang="zh-CN" sz="2400" dirty="0">
                <a:solidFill>
                  <a:srgbClr val="FF0000"/>
                </a:solidFill>
                <a:latin typeface="微软雅黑" panose="020B0503020204020204" pitchFamily="34" charset="-122"/>
                <a:ea typeface="微软雅黑" panose="020B0503020204020204" pitchFamily="34" charset="-122"/>
              </a:rPr>
              <a:t>训练</a:t>
            </a:r>
            <a:r>
              <a:rPr lang="zh-CN" altLang="zh-CN" sz="2400" dirty="0">
                <a:latin typeface="微软雅黑" panose="020B0503020204020204" pitchFamily="34" charset="-122"/>
                <a:ea typeface="微软雅黑" panose="020B0503020204020204" pitchFamily="34" charset="-122"/>
              </a:rPr>
              <a:t>，从而得到一个</a:t>
            </a:r>
            <a:r>
              <a:rPr lang="zh-CN" altLang="zh-CN" sz="2400" dirty="0">
                <a:solidFill>
                  <a:srgbClr val="FF0000"/>
                </a:solidFill>
                <a:latin typeface="微软雅黑" panose="020B0503020204020204" pitchFamily="34" charset="-122"/>
                <a:ea typeface="微软雅黑" panose="020B0503020204020204" pitchFamily="34" charset="-122"/>
              </a:rPr>
              <a:t>最优模型</a:t>
            </a:r>
            <a:r>
              <a:rPr lang="zh-CN" altLang="zh-CN" sz="2400" dirty="0">
                <a:latin typeface="微软雅黑" panose="020B0503020204020204" pitchFamily="34" charset="-122"/>
                <a:ea typeface="微软雅黑" panose="020B0503020204020204" pitchFamily="34" charset="-122"/>
              </a:rPr>
              <a:t>，再利用这个模型将所有新的数据样本映射为相应的</a:t>
            </a:r>
            <a:r>
              <a:rPr lang="zh-CN" altLang="zh-CN" sz="2400" dirty="0">
                <a:solidFill>
                  <a:srgbClr val="FF0000"/>
                </a:solidFill>
                <a:latin typeface="微软雅黑" panose="020B0503020204020204" pitchFamily="34" charset="-122"/>
                <a:ea typeface="微软雅黑" panose="020B0503020204020204" pitchFamily="34" charset="-122"/>
              </a:rPr>
              <a:t>输出结果</a:t>
            </a:r>
            <a:r>
              <a:rPr lang="zh-CN" altLang="zh-CN" sz="2400" dirty="0">
                <a:latin typeface="微软雅黑" panose="020B0503020204020204" pitchFamily="34" charset="-122"/>
                <a:ea typeface="微软雅黑" panose="020B0503020204020204" pitchFamily="34" charset="-122"/>
              </a:rPr>
              <a:t>，对输出结果进行简单的判断从而实现</a:t>
            </a:r>
            <a:r>
              <a:rPr lang="zh-CN" altLang="zh-CN" sz="2400" dirty="0">
                <a:solidFill>
                  <a:srgbClr val="FF0000"/>
                </a:solidFill>
                <a:latin typeface="微软雅黑" panose="020B0503020204020204" pitchFamily="34" charset="-122"/>
                <a:ea typeface="微软雅黑" panose="020B0503020204020204" pitchFamily="34" charset="-122"/>
              </a:rPr>
              <a:t>分类</a:t>
            </a:r>
            <a:r>
              <a:rPr lang="zh-CN" altLang="zh-CN" sz="2400" dirty="0">
                <a:latin typeface="微软雅黑" panose="020B0503020204020204" pitchFamily="34" charset="-122"/>
                <a:ea typeface="微软雅黑" panose="020B0503020204020204" pitchFamily="34" charset="-122"/>
              </a:rPr>
              <a:t>的目的</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400" dirty="0">
                <a:latin typeface="微软雅黑" panose="020B0503020204020204" pitchFamily="34" charset="-122"/>
                <a:ea typeface="微软雅黑" panose="020B0503020204020204" pitchFamily="34" charset="-122"/>
              </a:rPr>
              <a:t>根本目标是训练机器学习的泛化能力</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400" dirty="0">
                <a:latin typeface="微软雅黑" panose="020B0503020204020204" pitchFamily="34" charset="-122"/>
                <a:ea typeface="微软雅黑" panose="020B0503020204020204" pitchFamily="34" charset="-122"/>
              </a:rPr>
              <a:t>典型算法有：</a:t>
            </a:r>
            <a:r>
              <a:rPr lang="zh-CN" altLang="zh-CN" sz="2400" dirty="0">
                <a:solidFill>
                  <a:srgbClr val="FF0000"/>
                </a:solidFill>
                <a:latin typeface="微软雅黑" panose="020B0503020204020204" pitchFamily="34" charset="-122"/>
                <a:ea typeface="微软雅黑" panose="020B0503020204020204" pitchFamily="34" charset="-122"/>
              </a:rPr>
              <a:t>决策树、支持向量</a:t>
            </a:r>
            <a:r>
              <a:rPr lang="zh-CN" altLang="zh-CN" sz="2400" dirty="0" smtClean="0">
                <a:solidFill>
                  <a:srgbClr val="FF0000"/>
                </a:solidFill>
                <a:latin typeface="微软雅黑" panose="020B0503020204020204" pitchFamily="34" charset="-122"/>
                <a:ea typeface="微软雅黑" panose="020B0503020204020204" pitchFamily="34" charset="-122"/>
              </a:rPr>
              <a:t>机</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SVM</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zh-CN"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i="1" dirty="0">
                <a:solidFill>
                  <a:srgbClr val="FF0000"/>
                </a:solidFill>
                <a:latin typeface="微软雅黑" panose="020B0503020204020204" pitchFamily="34" charset="-122"/>
                <a:ea typeface="微软雅黑" panose="020B0503020204020204" pitchFamily="34" charset="-122"/>
              </a:rPr>
              <a:t>k</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zh-CN" sz="2400" dirty="0">
                <a:solidFill>
                  <a:srgbClr val="FF0000"/>
                </a:solidFill>
                <a:latin typeface="微软雅黑" panose="020B0503020204020204" pitchFamily="34" charset="-122"/>
                <a:ea typeface="微软雅黑" panose="020B0503020204020204" pitchFamily="34" charset="-122"/>
              </a:rPr>
              <a:t>近邻</a:t>
            </a:r>
            <a:r>
              <a:rPr lang="zh-CN" altLang="zh-CN" sz="2400" dirty="0" smtClean="0">
                <a:solidFill>
                  <a:srgbClr val="FF0000"/>
                </a:solidFill>
                <a:latin typeface="微软雅黑" panose="020B0503020204020204" pitchFamily="34" charset="-122"/>
                <a:ea typeface="微软雅黑" panose="020B0503020204020204" pitchFamily="34" charset="-122"/>
              </a:rPr>
              <a:t>算法</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KNN</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等。</a:t>
            </a:r>
            <a:endParaRPr lang="en-US" altLang="zh-CN" sz="24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400" dirty="0">
                <a:latin typeface="微软雅黑" panose="020B0503020204020204" pitchFamily="34" charset="-122"/>
                <a:ea typeface="微软雅黑" panose="020B0503020204020204" pitchFamily="34" charset="-122"/>
              </a:rPr>
              <a:t>在文字识别、垃圾邮件分类与拦截、网页检索、基因诊断以及股票预测等各个领域都有着广泛的应用</a:t>
            </a: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endParaRPr lang="zh-CN" altLang="en-US" sz="3800" dirty="0">
              <a:sym typeface="+mn-lt"/>
            </a:endParaRPr>
          </a:p>
        </p:txBody>
      </p:sp>
      <p:pic>
        <p:nvPicPr>
          <p:cNvPr id="10243" name="Picture 3"/>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531" b="99204" l="2250" r="97833"/>
                    </a14:imgEffect>
                  </a14:imgLayer>
                </a14:imgProps>
              </a:ext>
              <a:ext uri="{28A0092B-C50C-407E-A947-70E740481C1C}">
                <a14:useLocalDpi xmlns:a14="http://schemas.microsoft.com/office/drawing/2010/main" val="0"/>
              </a:ext>
            </a:extLst>
          </a:blip>
          <a:srcRect/>
          <a:stretch>
            <a:fillRect/>
          </a:stretch>
        </p:blipFill>
        <p:spPr bwMode="auto">
          <a:xfrm>
            <a:off x="8589615" y="3781343"/>
            <a:ext cx="3672408" cy="3458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randombar(horizontal)">
                                      <p:cBhvr>
                                        <p:cTn id="7" dur="500"/>
                                        <p:tgtEl>
                                          <p:spTgt spid="1024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2" dur="500"/>
                                        <p:tgtEl>
                                          <p:spTgt spid="2560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605">
                                            <p:txEl>
                                              <p:pRg st="4" end="4"/>
                                            </p:txEl>
                                          </p:spTgt>
                                        </p:tgtEl>
                                        <p:attrNameLst>
                                          <p:attrName>style.visibility</p:attrName>
                                        </p:attrNameLst>
                                      </p:cBhvr>
                                      <p:to>
                                        <p:strVal val="visible"/>
                                      </p:to>
                                    </p:set>
                                    <p:animEffect transition="in" filter="wipe(down)">
                                      <p:cBhvr>
                                        <p:cTn id="17" dur="500"/>
                                        <p:tgtEl>
                                          <p:spTgt spid="256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999861"/>
            <a:ext cx="12121430" cy="2824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buFont typeface="Wingdings" panose="05000000000000000000" pitchFamily="2" charset="2"/>
              <a:buChar char="p"/>
              <a:defRPr/>
            </a:pPr>
            <a:r>
              <a:rPr lang="zh-CN" altLang="en-US" sz="2800" dirty="0" smtClean="0">
                <a:latin typeface="微软雅黑" panose="020B0503020204020204" pitchFamily="34" charset="-122"/>
                <a:ea typeface="微软雅黑" panose="020B0503020204020204" pitchFamily="34" charset="-122"/>
              </a:rPr>
              <a:t>无监督学习</a:t>
            </a:r>
            <a:r>
              <a:rPr lang="zh-CN" altLang="zh-CN"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Unsupervised Learning</a:t>
            </a:r>
            <a:r>
              <a:rPr lang="zh-CN" altLang="zh-CN"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400" dirty="0">
                <a:latin typeface="微软雅黑" panose="020B0503020204020204" pitchFamily="34" charset="-122"/>
                <a:ea typeface="微软雅黑" panose="020B0503020204020204" pitchFamily="34" charset="-122"/>
              </a:rPr>
              <a:t>指用来学习的数据在没有任何类别信息以及给定目标值的情况下，通过学习寻求数据间的</a:t>
            </a:r>
            <a:r>
              <a:rPr lang="zh-CN" altLang="zh-CN" sz="2400" dirty="0">
                <a:solidFill>
                  <a:srgbClr val="FF0000"/>
                </a:solidFill>
                <a:latin typeface="微软雅黑" panose="020B0503020204020204" pitchFamily="34" charset="-122"/>
                <a:ea typeface="微软雅黑" panose="020B0503020204020204" pitchFamily="34" charset="-122"/>
              </a:rPr>
              <a:t>内在模式</a:t>
            </a:r>
            <a:r>
              <a:rPr lang="zh-CN" altLang="zh-CN" sz="2400" dirty="0">
                <a:latin typeface="微软雅黑" panose="020B0503020204020204" pitchFamily="34" charset="-122"/>
                <a:ea typeface="微软雅黑" panose="020B0503020204020204" pitchFamily="34" charset="-122"/>
              </a:rPr>
              <a:t>和</a:t>
            </a:r>
            <a:r>
              <a:rPr lang="zh-CN" altLang="zh-CN" sz="2400" dirty="0">
                <a:solidFill>
                  <a:srgbClr val="FF0000"/>
                </a:solidFill>
                <a:latin typeface="微软雅黑" panose="020B0503020204020204" pitchFamily="34" charset="-122"/>
                <a:ea typeface="微软雅黑" panose="020B0503020204020204" pitchFamily="34" charset="-122"/>
              </a:rPr>
              <a:t>统计规律</a:t>
            </a:r>
            <a:r>
              <a:rPr lang="zh-CN" altLang="zh-CN" sz="2400" dirty="0">
                <a:latin typeface="微软雅黑" panose="020B0503020204020204" pitchFamily="34" charset="-122"/>
                <a:ea typeface="微软雅黑" panose="020B0503020204020204" pitchFamily="34" charset="-122"/>
              </a:rPr>
              <a:t>，从而获得样本数据的</a:t>
            </a:r>
            <a:r>
              <a:rPr lang="zh-CN" altLang="zh-CN" sz="2400" dirty="0">
                <a:solidFill>
                  <a:srgbClr val="FF0000"/>
                </a:solidFill>
                <a:latin typeface="微软雅黑" panose="020B0503020204020204" pitchFamily="34" charset="-122"/>
                <a:ea typeface="微软雅黑" panose="020B0503020204020204" pitchFamily="34" charset="-122"/>
              </a:rPr>
              <a:t>结构特征</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400" dirty="0">
                <a:latin typeface="微软雅黑" panose="020B0503020204020204" pitchFamily="34" charset="-122"/>
                <a:ea typeface="微软雅黑" panose="020B0503020204020204" pitchFamily="34" charset="-122"/>
              </a:rPr>
              <a:t>根本目标是在学习过程中根据</a:t>
            </a:r>
            <a:r>
              <a:rPr lang="zh-CN" altLang="zh-CN" sz="2400" dirty="0">
                <a:solidFill>
                  <a:srgbClr val="FF0000"/>
                </a:solidFill>
                <a:latin typeface="微软雅黑" panose="020B0503020204020204" pitchFamily="34" charset="-122"/>
                <a:ea typeface="微软雅黑" panose="020B0503020204020204" pitchFamily="34" charset="-122"/>
              </a:rPr>
              <a:t>相似性原理</a:t>
            </a:r>
            <a:r>
              <a:rPr lang="zh-CN" altLang="zh-CN" sz="2400" dirty="0">
                <a:latin typeface="微软雅黑" panose="020B0503020204020204" pitchFamily="34" charset="-122"/>
                <a:ea typeface="微软雅黑" panose="020B0503020204020204" pitchFamily="34" charset="-122"/>
              </a:rPr>
              <a:t>进行区分</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400" dirty="0">
                <a:latin typeface="微软雅黑" panose="020B0503020204020204" pitchFamily="34" charset="-122"/>
                <a:ea typeface="微软雅黑" panose="020B0503020204020204" pitchFamily="34" charset="-122"/>
              </a:rPr>
              <a:t>典型算法有：</a:t>
            </a:r>
            <a:r>
              <a:rPr lang="en-US" altLang="zh-CN" sz="2400" i="1" dirty="0">
                <a:solidFill>
                  <a:srgbClr val="FF0000"/>
                </a:solidFill>
                <a:latin typeface="微软雅黑" panose="020B0503020204020204" pitchFamily="34" charset="-122"/>
                <a:ea typeface="微软雅黑" panose="020B0503020204020204" pitchFamily="34" charset="-122"/>
              </a:rPr>
              <a:t>k</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zh-CN" sz="2400" dirty="0" smtClean="0">
                <a:solidFill>
                  <a:srgbClr val="FF0000"/>
                </a:solidFill>
                <a:latin typeface="微软雅黑" panose="020B0503020204020204" pitchFamily="34" charset="-122"/>
                <a:ea typeface="微软雅黑" panose="020B0503020204020204" pitchFamily="34" charset="-122"/>
              </a:rPr>
              <a:t>均值</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i="1" dirty="0">
                <a:solidFill>
                  <a:srgbClr val="FF0000"/>
                </a:solidFill>
                <a:latin typeface="微软雅黑" panose="020B0503020204020204" pitchFamily="34" charset="-122"/>
                <a:ea typeface="微软雅黑" panose="020B0503020204020204" pitchFamily="34" charset="-122"/>
              </a:rPr>
              <a:t>K-means</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zh-CN"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DBSCAN</a:t>
            </a:r>
            <a:r>
              <a:rPr lang="zh-CN" altLang="zh-CN" sz="2400" dirty="0">
                <a:solidFill>
                  <a:srgbClr val="FF0000"/>
                </a:solidFill>
                <a:latin typeface="微软雅黑" panose="020B0503020204020204" pitchFamily="34" charset="-122"/>
                <a:ea typeface="微软雅黑" panose="020B0503020204020204" pitchFamily="34" charset="-122"/>
              </a:rPr>
              <a:t>密度聚类算法、最大期望算法</a:t>
            </a:r>
            <a:r>
              <a:rPr lang="zh-CN" altLang="zh-CN" sz="2400" dirty="0" smtClean="0">
                <a:latin typeface="微软雅黑" panose="020B0503020204020204" pitchFamily="34" charset="-122"/>
                <a:ea typeface="微软雅黑" panose="020B0503020204020204" pitchFamily="34" charset="-122"/>
              </a:rPr>
              <a:t>等</a:t>
            </a:r>
            <a:endParaRPr lang="en-US" altLang="zh-CN" sz="24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400" dirty="0">
                <a:latin typeface="微软雅黑" panose="020B0503020204020204" pitchFamily="34" charset="-122"/>
                <a:ea typeface="微软雅黑" panose="020B0503020204020204" pitchFamily="34" charset="-122"/>
              </a:rPr>
              <a:t>在人造卫星故障诊断、视频分析、社交网站解析和异常</a:t>
            </a:r>
            <a:r>
              <a:rPr lang="zh-CN" altLang="zh-CN" sz="2400" dirty="0" smtClean="0">
                <a:latin typeface="微软雅黑" panose="020B0503020204020204" pitchFamily="34" charset="-122"/>
                <a:ea typeface="微软雅黑" panose="020B0503020204020204" pitchFamily="34" charset="-122"/>
              </a:rPr>
              <a:t>检测</a:t>
            </a:r>
            <a:r>
              <a:rPr lang="zh-CN" altLang="en-US" sz="2400" dirty="0" smtClean="0">
                <a:latin typeface="微软雅黑" panose="020B0503020204020204" pitchFamily="34" charset="-122"/>
                <a:ea typeface="微软雅黑" panose="020B0503020204020204" pitchFamily="34" charset="-122"/>
              </a:rPr>
              <a:t>以及</a:t>
            </a:r>
            <a:r>
              <a:rPr lang="zh-CN" altLang="zh-CN" sz="2400" dirty="0" smtClean="0">
                <a:latin typeface="微软雅黑" panose="020B0503020204020204" pitchFamily="34" charset="-122"/>
                <a:ea typeface="微软雅黑" panose="020B0503020204020204" pitchFamily="34" charset="-122"/>
              </a:rPr>
              <a:t>数据</a:t>
            </a:r>
            <a:r>
              <a:rPr lang="zh-CN" altLang="zh-CN" sz="2400" dirty="0">
                <a:latin typeface="微软雅黑" panose="020B0503020204020204" pitchFamily="34" charset="-122"/>
                <a:ea typeface="微软雅黑" panose="020B0503020204020204" pitchFamily="34" charset="-122"/>
              </a:rPr>
              <a:t>可视化以及作为监督学习方法的预先处理</a:t>
            </a:r>
            <a:r>
              <a:rPr lang="zh-CN" altLang="zh-CN" sz="2400" dirty="0" smtClean="0">
                <a:latin typeface="微软雅黑" panose="020B0503020204020204" pitchFamily="34" charset="-122"/>
                <a:ea typeface="微软雅黑" panose="020B0503020204020204" pitchFamily="34" charset="-122"/>
              </a:rPr>
              <a:t>方面有着</a:t>
            </a:r>
            <a:r>
              <a:rPr lang="zh-CN" altLang="zh-CN" sz="2400" dirty="0">
                <a:latin typeface="微软雅黑" panose="020B0503020204020204" pitchFamily="34" charset="-122"/>
                <a:ea typeface="微软雅黑" panose="020B0503020204020204" pitchFamily="34" charset="-122"/>
              </a:rPr>
              <a:t>广泛的应用</a:t>
            </a: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endParaRPr lang="zh-CN" altLang="en-US" sz="3800" dirty="0">
              <a:sym typeface="+mn-lt"/>
            </a:endParaRPr>
          </a:p>
        </p:txBody>
      </p:sp>
      <p:pic>
        <p:nvPicPr>
          <p:cNvPr id="14338" name="Picture 2" descr="http://p0.ifengimg.com/pmop/2017/1119/114BD2201FAB8F67FD1075E1501999AE3BE0492A_size25_w891_h574.jpe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12951" y="3688333"/>
            <a:ext cx="6192688" cy="3456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randombar(horizontal)">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5605">
                                            <p:txEl>
                                              <p:pRg st="3" end="3"/>
                                            </p:txEl>
                                          </p:spTgt>
                                        </p:tgtEl>
                                        <p:attrNameLst>
                                          <p:attrName>style.visibility</p:attrName>
                                        </p:attrNameLst>
                                      </p:cBhvr>
                                      <p:to>
                                        <p:strVal val="visible"/>
                                      </p:to>
                                    </p:set>
                                    <p:animEffect transition="in" filter="circle(in)">
                                      <p:cBhvr>
                                        <p:cTn id="12" dur="500"/>
                                        <p:tgtEl>
                                          <p:spTgt spid="2560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5605">
                                            <p:txEl>
                                              <p:pRg st="4" end="4"/>
                                            </p:txEl>
                                          </p:spTgt>
                                        </p:tgtEl>
                                        <p:attrNameLst>
                                          <p:attrName>style.visibility</p:attrName>
                                        </p:attrNameLst>
                                      </p:cBhvr>
                                      <p:to>
                                        <p:strVal val="visible"/>
                                      </p:to>
                                    </p:set>
                                    <p:animEffect transition="in" filter="wheel(1)">
                                      <p:cBhvr>
                                        <p:cTn id="17" dur="500"/>
                                        <p:tgtEl>
                                          <p:spTgt spid="256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999861"/>
            <a:ext cx="12121430" cy="239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buFont typeface="Wingdings" panose="05000000000000000000" pitchFamily="2" charset="2"/>
              <a:buChar char="p"/>
              <a:defRPr/>
            </a:pPr>
            <a:r>
              <a:rPr lang="zh-CN" altLang="zh-CN" sz="2800" dirty="0">
                <a:latin typeface="微软雅黑" panose="020B0503020204020204" pitchFamily="34" charset="-122"/>
                <a:ea typeface="微软雅黑" panose="020B0503020204020204" pitchFamily="34" charset="-122"/>
              </a:rPr>
              <a:t>强化学习（</a:t>
            </a:r>
            <a:r>
              <a:rPr lang="en-US" altLang="zh-CN" sz="2800" dirty="0">
                <a:latin typeface="微软雅黑" panose="020B0503020204020204" pitchFamily="34" charset="-122"/>
                <a:ea typeface="微软雅黑" panose="020B0503020204020204" pitchFamily="34" charset="-122"/>
              </a:rPr>
              <a:t>Reinforcement Learning</a:t>
            </a:r>
            <a:r>
              <a:rPr lang="zh-CN" altLang="zh-CN"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400" dirty="0">
                <a:latin typeface="微软雅黑" panose="020B0503020204020204" pitchFamily="34" charset="-122"/>
                <a:ea typeface="微软雅黑" panose="020B0503020204020204" pitchFamily="34" charset="-122"/>
              </a:rPr>
              <a:t>通过</a:t>
            </a:r>
            <a:r>
              <a:rPr lang="zh-CN" altLang="zh-CN" sz="2400" dirty="0">
                <a:solidFill>
                  <a:srgbClr val="FF0000"/>
                </a:solidFill>
                <a:latin typeface="微软雅黑" panose="020B0503020204020204" pitchFamily="34" charset="-122"/>
                <a:ea typeface="微软雅黑" panose="020B0503020204020204" pitchFamily="34" charset="-122"/>
              </a:rPr>
              <a:t>交互来学习</a:t>
            </a:r>
            <a:r>
              <a:rPr lang="zh-CN" altLang="zh-CN" sz="2400" dirty="0">
                <a:latin typeface="微软雅黑" panose="020B0503020204020204" pitchFamily="34" charset="-122"/>
                <a:ea typeface="微软雅黑" panose="020B0503020204020204" pitchFamily="34" charset="-122"/>
              </a:rPr>
              <a:t>的机器学习</a:t>
            </a:r>
            <a:r>
              <a:rPr lang="zh-CN" altLang="zh-CN" sz="2400" dirty="0" smtClean="0">
                <a:latin typeface="微软雅黑" panose="020B0503020204020204" pitchFamily="34" charset="-122"/>
                <a:ea typeface="微软雅黑" panose="020B0503020204020204" pitchFamily="34" charset="-122"/>
              </a:rPr>
              <a:t>算法</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400" dirty="0">
                <a:latin typeface="微软雅黑" panose="020B0503020204020204" pitchFamily="34" charset="-122"/>
                <a:ea typeface="微软雅黑" panose="020B0503020204020204" pitchFamily="34" charset="-122"/>
              </a:rPr>
              <a:t>智能体根据环境状态做出一个</a:t>
            </a:r>
            <a:r>
              <a:rPr lang="zh-CN" altLang="zh-CN" sz="2400" dirty="0">
                <a:solidFill>
                  <a:srgbClr val="FF0000"/>
                </a:solidFill>
                <a:latin typeface="微软雅黑" panose="020B0503020204020204" pitchFamily="34" charset="-122"/>
                <a:ea typeface="微软雅黑" panose="020B0503020204020204" pitchFamily="34" charset="-122"/>
              </a:rPr>
              <a:t>动作</a:t>
            </a:r>
            <a:r>
              <a:rPr lang="zh-CN" altLang="zh-CN" sz="2400" dirty="0">
                <a:latin typeface="微软雅黑" panose="020B0503020204020204" pitchFamily="34" charset="-122"/>
                <a:ea typeface="微软雅黑" panose="020B0503020204020204" pitchFamily="34" charset="-122"/>
              </a:rPr>
              <a:t>，并得到即时或延时的</a:t>
            </a:r>
            <a:r>
              <a:rPr lang="zh-CN" altLang="zh-CN" sz="2400" dirty="0">
                <a:solidFill>
                  <a:srgbClr val="FF0000"/>
                </a:solidFill>
                <a:latin typeface="微软雅黑" panose="020B0503020204020204" pitchFamily="34" charset="-122"/>
                <a:ea typeface="微软雅黑" panose="020B0503020204020204" pitchFamily="34" charset="-122"/>
              </a:rPr>
              <a:t>激励</a:t>
            </a:r>
            <a:r>
              <a:rPr lang="zh-CN" altLang="zh-CN" sz="2400" dirty="0">
                <a:latin typeface="微软雅黑" panose="020B0503020204020204" pitchFamily="34" charset="-122"/>
                <a:ea typeface="微软雅黑" panose="020B0503020204020204" pitchFamily="34" charset="-122"/>
              </a:rPr>
              <a:t>。智能体在和环境的交互中不断学习并</a:t>
            </a:r>
            <a:r>
              <a:rPr lang="zh-CN" altLang="zh-CN" sz="2400" dirty="0">
                <a:solidFill>
                  <a:srgbClr val="FF0000"/>
                </a:solidFill>
                <a:latin typeface="微软雅黑" panose="020B0503020204020204" pitchFamily="34" charset="-122"/>
                <a:ea typeface="微软雅黑" panose="020B0503020204020204" pitchFamily="34" charset="-122"/>
              </a:rPr>
              <a:t>调整策略</a:t>
            </a:r>
            <a:r>
              <a:rPr lang="zh-CN" altLang="zh-CN" sz="2400" dirty="0">
                <a:latin typeface="微软雅黑" panose="020B0503020204020204" pitchFamily="34" charset="-122"/>
                <a:ea typeface="微软雅黑" panose="020B0503020204020204" pitchFamily="34" charset="-122"/>
              </a:rPr>
              <a:t>，以取得最大化的</a:t>
            </a:r>
            <a:r>
              <a:rPr lang="zh-CN" altLang="zh-CN" sz="2400" dirty="0">
                <a:solidFill>
                  <a:srgbClr val="FF0000"/>
                </a:solidFill>
                <a:latin typeface="微软雅黑" panose="020B0503020204020204" pitchFamily="34" charset="-122"/>
                <a:ea typeface="微软雅黑" panose="020B0503020204020204" pitchFamily="34" charset="-122"/>
              </a:rPr>
              <a:t>期望</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097280" lvl="1" indent="-457200">
              <a:buFont typeface="Wingdings" panose="05000000000000000000" pitchFamily="2" charset="2"/>
              <a:buChar char="n"/>
              <a:defRPr/>
            </a:pPr>
            <a:r>
              <a:rPr lang="zh-CN" altLang="zh-CN" sz="2400" dirty="0">
                <a:latin typeface="微软雅黑" panose="020B0503020204020204" pitchFamily="34" charset="-122"/>
                <a:ea typeface="微软雅黑" panose="020B0503020204020204" pitchFamily="34" charset="-122"/>
              </a:rPr>
              <a:t>主要用于智能控制领域，比如机器人控制、电梯调度、电信通讯等，如今已经在自动驾驶、自然语言处理和语音交互领域都有相关的应用。</a:t>
            </a: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endParaRPr lang="zh-CN" altLang="en-US" sz="3800" dirty="0">
              <a:sym typeface="+mn-lt"/>
            </a:endParaRPr>
          </a:p>
        </p:txBody>
      </p:sp>
      <p:pic>
        <p:nvPicPr>
          <p:cNvPr id="15365" name="Picture 5" descr="C:\Users\lei\Desktop\深度强化学习.gif"/>
          <p:cNvPicPr>
            <a:picLocks noChangeAspect="1" noChangeArrowheads="1" noCrop="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7007" y="3328293"/>
            <a:ext cx="5770190" cy="3841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wipe(down)">
                                      <p:cBhvr>
                                        <p:cTn id="12" dur="500"/>
                                        <p:tgtEl>
                                          <p:spTgt spid="1536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7" dur="500"/>
                                        <p:tgtEl>
                                          <p:spTgt spid="2560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dirty="0"/>
          </a:p>
        </p:txBody>
      </p:sp>
      <p:sp>
        <p:nvSpPr>
          <p:cNvPr id="8" name="文本框 64"/>
          <p:cNvSpPr txBox="1"/>
          <p:nvPr/>
        </p:nvSpPr>
        <p:spPr>
          <a:xfrm>
            <a:off x="3477047" y="231949"/>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endParaRPr lang="zh-CN" altLang="en-US" sz="3800" dirty="0">
              <a:sym typeface="+mn-lt"/>
            </a:endParaRPr>
          </a:p>
        </p:txBody>
      </p:sp>
      <p:graphicFrame>
        <p:nvGraphicFramePr>
          <p:cNvPr id="2" name="表格 1"/>
          <p:cNvGraphicFramePr>
            <a:graphicFrameLocks noGrp="1"/>
          </p:cNvGraphicFramePr>
          <p:nvPr/>
        </p:nvGraphicFramePr>
        <p:xfrm>
          <a:off x="2036887" y="1384077"/>
          <a:ext cx="8568952" cy="4176464"/>
        </p:xfrm>
        <a:graphic>
          <a:graphicData uri="http://schemas.openxmlformats.org/drawingml/2006/table">
            <a:tbl>
              <a:tblPr firstRow="1" firstCol="1" bandRow="1">
                <a:tableStyleId>{5C22544A-7EE6-4342-B048-85BDC9FD1C3A}</a:tableStyleId>
              </a:tblPr>
              <a:tblGrid>
                <a:gridCol w="2008321"/>
                <a:gridCol w="2275314"/>
                <a:gridCol w="2619551"/>
                <a:gridCol w="1665766"/>
              </a:tblGrid>
              <a:tr h="1044116">
                <a:tc>
                  <a:txBody>
                    <a:bodyPr/>
                    <a:lstStyle/>
                    <a:p>
                      <a:pPr algn="just">
                        <a:spcAft>
                          <a:spcPts val="0"/>
                        </a:spcAft>
                      </a:pPr>
                      <a:r>
                        <a:rPr lang="en-US" sz="2800" kern="100" dirty="0">
                          <a:effectLst/>
                        </a:rPr>
                        <a:t> </a:t>
                      </a:r>
                      <a:endParaRPr lang="zh-CN" sz="2800" kern="100" dirty="0">
                        <a:effectLst/>
                        <a:latin typeface="等线" panose="02010600030101010101" charset="-122"/>
                        <a:ea typeface="等线" panose="02010600030101010101" charset="-122"/>
                        <a:cs typeface="Times New Roman" panose="02020603050405020304"/>
                      </a:endParaRPr>
                    </a:p>
                  </a:txBody>
                  <a:tcPr marL="68580" marR="68580" marT="0" marB="0" anchor="ctr"/>
                </a:tc>
                <a:tc>
                  <a:txBody>
                    <a:bodyPr/>
                    <a:lstStyle/>
                    <a:p>
                      <a:pPr algn="ctr">
                        <a:spcAft>
                          <a:spcPts val="0"/>
                        </a:spcAft>
                      </a:pPr>
                      <a:r>
                        <a:rPr lang="zh-CN" sz="2800" b="0" kern="100" dirty="0">
                          <a:effectLst/>
                          <a:latin typeface="微软雅黑" panose="020B0503020204020204" pitchFamily="34" charset="-122"/>
                          <a:ea typeface="微软雅黑" panose="020B0503020204020204" pitchFamily="34" charset="-122"/>
                        </a:rPr>
                        <a:t>监督学习</a:t>
                      </a:r>
                      <a:endParaRPr lang="zh-CN" sz="2800" b="0" kern="100" dirty="0">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tc>
                <a:tc>
                  <a:txBody>
                    <a:bodyPr/>
                    <a:lstStyle/>
                    <a:p>
                      <a:pPr marL="0" algn="ctr" defTabSz="914400" rtl="0" eaLnBrk="1" latinLnBrk="0" hangingPunct="1">
                        <a:spcAft>
                          <a:spcPts val="0"/>
                        </a:spcAft>
                      </a:pPr>
                      <a:r>
                        <a:rPr lang="zh-CN" sz="2800" b="0" kern="100" dirty="0">
                          <a:solidFill>
                            <a:schemeClr val="lt1"/>
                          </a:solidFill>
                          <a:effectLst/>
                          <a:latin typeface="微软雅黑" panose="020B0503020204020204" pitchFamily="34" charset="-122"/>
                          <a:ea typeface="微软雅黑" panose="020B0503020204020204" pitchFamily="34" charset="-122"/>
                          <a:cs typeface="+mn-cs"/>
                        </a:rPr>
                        <a:t>无监督学习</a:t>
                      </a:r>
                      <a:endParaRPr lang="zh-CN" sz="2800" b="0" kern="1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zh-CN" sz="2800" b="0" kern="100" dirty="0">
                          <a:solidFill>
                            <a:schemeClr val="lt1"/>
                          </a:solidFill>
                          <a:effectLst/>
                          <a:latin typeface="微软雅黑" panose="020B0503020204020204" pitchFamily="34" charset="-122"/>
                          <a:ea typeface="微软雅黑" panose="020B0503020204020204" pitchFamily="34" charset="-122"/>
                          <a:cs typeface="+mn-cs"/>
                        </a:rPr>
                        <a:t>强化学习</a:t>
                      </a:r>
                      <a:endParaRPr lang="zh-CN" sz="2800" b="0" kern="1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1044116">
                <a:tc>
                  <a:txBody>
                    <a:bodyPr/>
                    <a:lstStyle/>
                    <a:p>
                      <a:pPr marL="0" algn="ctr" defTabSz="914400" rtl="0" eaLnBrk="1" latinLnBrk="0" hangingPunct="1">
                        <a:spcAft>
                          <a:spcPts val="0"/>
                        </a:spcAft>
                      </a:pPr>
                      <a:r>
                        <a:rPr lang="zh-CN" sz="2800" b="0" kern="100" dirty="0">
                          <a:solidFill>
                            <a:schemeClr val="lt1"/>
                          </a:solidFill>
                          <a:effectLst/>
                          <a:latin typeface="微软雅黑" panose="020B0503020204020204" pitchFamily="34" charset="-122"/>
                          <a:ea typeface="微软雅黑" panose="020B0503020204020204" pitchFamily="34" charset="-122"/>
                          <a:cs typeface="+mn-cs"/>
                        </a:rPr>
                        <a:t>输入</a:t>
                      </a:r>
                      <a:endParaRPr lang="zh-CN" sz="2800" b="0" kern="1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anose="020B0503020204020204" pitchFamily="34" charset="-122"/>
                          <a:ea typeface="微软雅黑" panose="020B0503020204020204" pitchFamily="34" charset="-122"/>
                          <a:cs typeface="+mn-cs"/>
                        </a:rPr>
                        <a:t>有标记数据</a:t>
                      </a:r>
                      <a:endParaRPr lang="zh-CN" sz="2800" b="0" kern="100" baseline="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anose="020B0503020204020204" pitchFamily="34" charset="-122"/>
                          <a:ea typeface="微软雅黑" panose="020B0503020204020204" pitchFamily="34" charset="-122"/>
                          <a:cs typeface="+mn-cs"/>
                        </a:rPr>
                        <a:t>无标记数据</a:t>
                      </a:r>
                      <a:endParaRPr lang="zh-CN" sz="2800" b="0" kern="100" baseline="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anose="020B0503020204020204" pitchFamily="34" charset="-122"/>
                          <a:ea typeface="微软雅黑" panose="020B0503020204020204" pitchFamily="34" charset="-122"/>
                          <a:cs typeface="+mn-cs"/>
                        </a:rPr>
                        <a:t>决策过程</a:t>
                      </a:r>
                      <a:endParaRPr lang="zh-CN" sz="2800" b="0" kern="100" baseline="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1044116">
                <a:tc>
                  <a:txBody>
                    <a:bodyPr/>
                    <a:lstStyle/>
                    <a:p>
                      <a:pPr marL="0" algn="ctr" defTabSz="914400" rtl="0" eaLnBrk="1" latinLnBrk="0" hangingPunct="1">
                        <a:spcAft>
                          <a:spcPts val="0"/>
                        </a:spcAft>
                      </a:pPr>
                      <a:r>
                        <a:rPr lang="zh-CN" sz="2800" b="0" kern="100" dirty="0">
                          <a:solidFill>
                            <a:schemeClr val="lt1"/>
                          </a:solidFill>
                          <a:effectLst/>
                          <a:latin typeface="微软雅黑" panose="020B0503020204020204" pitchFamily="34" charset="-122"/>
                          <a:ea typeface="微软雅黑" panose="020B0503020204020204" pitchFamily="34" charset="-122"/>
                          <a:cs typeface="+mn-cs"/>
                        </a:rPr>
                        <a:t>反馈方式</a:t>
                      </a:r>
                      <a:endParaRPr lang="zh-CN" sz="2800" b="0" kern="1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anose="020B0503020204020204" pitchFamily="34" charset="-122"/>
                          <a:ea typeface="微软雅黑" panose="020B0503020204020204" pitchFamily="34" charset="-122"/>
                          <a:cs typeface="+mn-cs"/>
                        </a:rPr>
                        <a:t>直接反馈</a:t>
                      </a:r>
                      <a:endParaRPr lang="zh-CN" sz="2800" b="0" kern="100" baseline="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anose="020B0503020204020204" pitchFamily="34" charset="-122"/>
                          <a:ea typeface="微软雅黑" panose="020B0503020204020204" pitchFamily="34" charset="-122"/>
                          <a:cs typeface="+mn-cs"/>
                        </a:rPr>
                        <a:t>无反馈</a:t>
                      </a:r>
                      <a:endParaRPr lang="zh-CN" sz="2800" b="0" kern="100" baseline="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anose="020B0503020204020204" pitchFamily="34" charset="-122"/>
                          <a:ea typeface="微软雅黑" panose="020B0503020204020204" pitchFamily="34" charset="-122"/>
                          <a:cs typeface="+mn-cs"/>
                        </a:rPr>
                        <a:t>激励</a:t>
                      </a:r>
                      <a:endParaRPr lang="zh-CN" sz="2800" b="0" kern="100" baseline="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1044116">
                <a:tc>
                  <a:txBody>
                    <a:bodyPr/>
                    <a:lstStyle/>
                    <a:p>
                      <a:pPr marL="0" algn="ctr" defTabSz="914400" rtl="0" eaLnBrk="1" latinLnBrk="0" hangingPunct="1">
                        <a:spcAft>
                          <a:spcPts val="0"/>
                        </a:spcAft>
                      </a:pPr>
                      <a:r>
                        <a:rPr lang="zh-CN" sz="2800" b="0" kern="100" dirty="0">
                          <a:solidFill>
                            <a:schemeClr val="lt1"/>
                          </a:solidFill>
                          <a:effectLst/>
                          <a:latin typeface="微软雅黑" panose="020B0503020204020204" pitchFamily="34" charset="-122"/>
                          <a:ea typeface="微软雅黑" panose="020B0503020204020204" pitchFamily="34" charset="-122"/>
                          <a:cs typeface="+mn-cs"/>
                        </a:rPr>
                        <a:t>目标</a:t>
                      </a:r>
                      <a:endParaRPr lang="zh-CN" sz="2800" b="0" kern="1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anose="020B0503020204020204" pitchFamily="34" charset="-122"/>
                          <a:ea typeface="微软雅黑" panose="020B0503020204020204" pitchFamily="34" charset="-122"/>
                          <a:cs typeface="+mn-cs"/>
                        </a:rPr>
                        <a:t>分类、预测</a:t>
                      </a:r>
                      <a:endParaRPr lang="zh-CN" sz="2800" b="0" kern="100" baseline="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anose="020B0503020204020204" pitchFamily="34" charset="-122"/>
                          <a:ea typeface="微软雅黑" panose="020B0503020204020204" pitchFamily="34" charset="-122"/>
                          <a:cs typeface="+mn-cs"/>
                        </a:rPr>
                        <a:t>聚类、降维</a:t>
                      </a:r>
                      <a:endParaRPr lang="zh-CN" sz="2800" b="0" kern="100" baseline="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anose="020B0503020204020204" pitchFamily="34" charset="-122"/>
                          <a:ea typeface="微软雅黑" panose="020B0503020204020204" pitchFamily="34" charset="-122"/>
                          <a:cs typeface="+mn-cs"/>
                        </a:rPr>
                        <a:t>动作</a:t>
                      </a:r>
                      <a:endParaRPr lang="zh-CN" sz="2800" b="0" kern="100" baseline="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bl>
          </a:graphicData>
        </a:graphic>
      </p:graphicFrame>
      <p:sp>
        <p:nvSpPr>
          <p:cNvPr id="3" name="矩形 2"/>
          <p:cNvSpPr/>
          <p:nvPr/>
        </p:nvSpPr>
        <p:spPr>
          <a:xfrm>
            <a:off x="5061223" y="5848573"/>
            <a:ext cx="3570208" cy="461665"/>
          </a:xfrm>
          <a:prstGeom prst="rect">
            <a:avLst/>
          </a:prstGeom>
        </p:spPr>
        <p:txBody>
          <a:bodyPr wrap="none">
            <a:spAutoFit/>
          </a:bodyPr>
          <a:lstStyle/>
          <a:p>
            <a:r>
              <a:rPr lang="zh-CN" altLang="zh-CN" sz="2400" dirty="0">
                <a:latin typeface="微软雅黑" panose="020B0503020204020204" pitchFamily="34" charset="-122"/>
                <a:ea typeface="微软雅黑" panose="020B0503020204020204" pitchFamily="34" charset="-122"/>
              </a:rPr>
              <a:t>三种机器学习类型的比较</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2900983" y="231949"/>
            <a:ext cx="742108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6.1.5  </a:t>
            </a:r>
            <a:r>
              <a:rPr lang="zh-CN" altLang="en-US" sz="3800" dirty="0" smtClean="0">
                <a:sym typeface="+mn-lt"/>
              </a:rPr>
              <a:t>机器学习与人类思考的类比</a:t>
            </a:r>
            <a:endParaRPr lang="zh-CN" altLang="en-US" sz="3800" dirty="0">
              <a:sym typeface="+mn-lt"/>
            </a:endParaRPr>
          </a:p>
        </p:txBody>
      </p:sp>
      <p:pic>
        <p:nvPicPr>
          <p:cNvPr id="1741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2711" y="1672109"/>
            <a:ext cx="11877261"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845199" y="5386908"/>
            <a:ext cx="3877985" cy="461665"/>
          </a:xfrm>
          <a:prstGeom prst="rect">
            <a:avLst/>
          </a:prstGeom>
        </p:spPr>
        <p:txBody>
          <a:bodyPr wrap="none">
            <a:spAutoFit/>
          </a:bodyPr>
          <a:lstStyle/>
          <a:p>
            <a:r>
              <a:rPr lang="zh-CN" altLang="zh-CN" sz="2400" dirty="0">
                <a:latin typeface="微软雅黑" panose="020B0503020204020204" pitchFamily="34" charset="-122"/>
                <a:ea typeface="微软雅黑" panose="020B0503020204020204" pitchFamily="34" charset="-122"/>
              </a:rPr>
              <a:t>机器学习与人类思考的类比</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2900983" y="231949"/>
            <a:ext cx="7908402"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6.1.6  </a:t>
            </a:r>
            <a:r>
              <a:rPr lang="zh-CN" altLang="en-US" sz="3800" dirty="0" smtClean="0">
                <a:sym typeface="+mn-lt"/>
              </a:rPr>
              <a:t>解决机器学习问题的一般步骤</a:t>
            </a:r>
            <a:endParaRPr lang="zh-CN" altLang="en-US" sz="3800" dirty="0">
              <a:sym typeface="+mn-lt"/>
            </a:endParaRPr>
          </a:p>
        </p:txBody>
      </p:sp>
      <p:pic>
        <p:nvPicPr>
          <p:cNvPr id="1843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44799" y="1168053"/>
            <a:ext cx="10297144" cy="534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557167" y="6640661"/>
            <a:ext cx="4801314" cy="461665"/>
          </a:xfrm>
          <a:prstGeom prst="rect">
            <a:avLst/>
          </a:prstGeom>
        </p:spPr>
        <p:txBody>
          <a:bodyPr wrap="none">
            <a:spAutoFit/>
          </a:bodyPr>
          <a:lstStyle/>
          <a:p>
            <a:r>
              <a:rPr lang="zh-CN" altLang="zh-CN" sz="2400" dirty="0">
                <a:latin typeface="微软雅黑" panose="020B0503020204020204" pitchFamily="34" charset="-122"/>
                <a:ea typeface="微软雅黑" panose="020B0503020204020204" pitchFamily="34" charset="-122"/>
              </a:rPr>
              <a:t>机器学习算法处理问题的一般流程</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4294967295"/>
          </p:nvPr>
        </p:nvSpPr>
        <p:spPr>
          <a:xfrm>
            <a:off x="0" y="6704013"/>
            <a:ext cx="2892425" cy="384175"/>
          </a:xfrm>
        </p:spPr>
        <p:txBody>
          <a:bodyPr/>
          <a:lstStyle/>
          <a:p>
            <a:pPr>
              <a:defRPr/>
            </a:pPr>
            <a:fld id="{89084B9B-C275-4DB0-9C9A-28884C589C75}" type="datetime1">
              <a:rPr lang="zh-CN" altLang="en-US"/>
            </a:fld>
            <a:endParaRPr lang="en-US" altLang="zh-CN"/>
          </a:p>
        </p:txBody>
      </p:sp>
      <p:sp>
        <p:nvSpPr>
          <p:cNvPr id="21507" name="灯片编号占位符 4"/>
          <p:cNvSpPr>
            <a:spLocks noGrp="1"/>
          </p:cNvSpPr>
          <p:nvPr>
            <p:ph type="sldNum" sz="quarter" idx="4294967295"/>
          </p:nvPr>
        </p:nvSpPr>
        <p:spPr>
          <a:xfrm>
            <a:off x="9966325" y="6704013"/>
            <a:ext cx="2892425" cy="384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Wingdings" panose="05000000000000000000" pitchFamily="2" charset="2"/>
              <a:buChar char="p"/>
              <a:defRPr sz="2955" b="1">
                <a:solidFill>
                  <a:schemeClr val="tx1"/>
                </a:solidFill>
                <a:latin typeface="Arial" panose="020B0604020202020204" pitchFamily="34" charset="0"/>
                <a:ea typeface="黑体" panose="02010609060101010101" pitchFamily="2" charset="-122"/>
              </a:defRPr>
            </a:lvl1pPr>
            <a:lvl2pPr marL="783590" indent="-301625">
              <a:spcBef>
                <a:spcPct val="20000"/>
              </a:spcBef>
              <a:buClr>
                <a:schemeClr val="hlink"/>
              </a:buClr>
              <a:buSzPct val="75000"/>
              <a:buFont typeface="Wingdings" panose="05000000000000000000" pitchFamily="2" charset="2"/>
              <a:buChar char="n"/>
              <a:defRPr sz="2740" b="1">
                <a:solidFill>
                  <a:schemeClr val="tx1"/>
                </a:solidFill>
                <a:latin typeface="Arial" panose="020B0604020202020204" pitchFamily="34" charset="0"/>
                <a:ea typeface="黑体" panose="02010609060101010101" pitchFamily="2" charset="-122"/>
              </a:defRPr>
            </a:lvl2pPr>
            <a:lvl3pPr marL="1205230" indent="-241300">
              <a:spcBef>
                <a:spcPct val="20000"/>
              </a:spcBef>
              <a:buClr>
                <a:schemeClr val="folHlink"/>
              </a:buClr>
              <a:buSzPct val="75000"/>
              <a:buFont typeface="Wingdings" panose="05000000000000000000" pitchFamily="2" charset="2"/>
              <a:buChar char="p"/>
              <a:defRPr sz="2530" b="1">
                <a:solidFill>
                  <a:schemeClr val="tx1"/>
                </a:solidFill>
                <a:latin typeface="Arial" panose="020B0604020202020204" pitchFamily="34" charset="0"/>
                <a:ea typeface="黑体" panose="02010609060101010101" pitchFamily="2" charset="-122"/>
              </a:defRPr>
            </a:lvl3pPr>
            <a:lvl4pPr marL="1687830" indent="-241300">
              <a:spcBef>
                <a:spcPct val="20000"/>
              </a:spcBef>
              <a:buSzPct val="75000"/>
              <a:buFont typeface="Wingdings" panose="05000000000000000000" pitchFamily="2" charset="2"/>
              <a:buChar char="n"/>
              <a:defRPr sz="2320" b="1">
                <a:solidFill>
                  <a:schemeClr val="tx1"/>
                </a:solidFill>
                <a:latin typeface="Arial" panose="020B0604020202020204" pitchFamily="34" charset="0"/>
                <a:ea typeface="黑体" panose="02010609060101010101" pitchFamily="2" charset="-122"/>
              </a:defRPr>
            </a:lvl4pPr>
            <a:lvl5pPr marL="2169795" indent="-241300">
              <a:spcBef>
                <a:spcPct val="20000"/>
              </a:spcBef>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5pPr>
            <a:lvl6pPr marL="2651760"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6pPr>
            <a:lvl7pPr marL="3134360"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7pPr>
            <a:lvl8pPr marL="3616325"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8pPr>
            <a:lvl9pPr marL="4098290"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9pPr>
          </a:lstStyle>
          <a:p>
            <a:pPr>
              <a:spcBef>
                <a:spcPct val="0"/>
              </a:spcBef>
              <a:buClrTx/>
              <a:buSzTx/>
              <a:buFontTx/>
              <a:buNone/>
            </a:pPr>
            <a:fld id="{9E6D07A2-D0B5-4FA2-A8A3-14D74D4C2FAF}" type="slidenum">
              <a:rPr lang="en-US" altLang="zh-CN" sz="1265"/>
            </a:fld>
            <a:endParaRPr lang="en-US" altLang="zh-CN" sz="1265"/>
          </a:p>
        </p:txBody>
      </p:sp>
      <p:sp>
        <p:nvSpPr>
          <p:cNvPr id="21508" name="Rectangle 2"/>
          <p:cNvSpPr>
            <a:spLocks noGrp="1" noChangeArrowheads="1"/>
          </p:cNvSpPr>
          <p:nvPr>
            <p:ph type="title" idx="4294967295"/>
          </p:nvPr>
        </p:nvSpPr>
        <p:spPr>
          <a:xfrm>
            <a:off x="524719" y="87933"/>
            <a:ext cx="11090275" cy="1397000"/>
          </a:xfrm>
        </p:spPr>
        <p:txBody>
          <a:bodyPr>
            <a:normAutofit/>
          </a:bodyPr>
          <a:lstStyle/>
          <a:p>
            <a:pPr algn="ctr" eaLnBrk="1" hangingPunct="1"/>
            <a:r>
              <a:rPr lang="zh-CN" altLang="en-US" sz="5400" dirty="0" smtClean="0">
                <a:latin typeface="微软雅黑" panose="020B0503020204020204" pitchFamily="34" charset="-122"/>
                <a:ea typeface="微软雅黑" panose="020B0503020204020204" pitchFamily="34" charset="-122"/>
              </a:rPr>
              <a:t>参考书目</a:t>
            </a:r>
            <a:endParaRPr lang="zh-CN" altLang="en-US" sz="5400" dirty="0" smtClean="0">
              <a:latin typeface="微软雅黑" panose="020B0503020204020204" pitchFamily="34" charset="-122"/>
              <a:ea typeface="微软雅黑" panose="020B0503020204020204" pitchFamily="34" charset="-122"/>
            </a:endParaRPr>
          </a:p>
        </p:txBody>
      </p:sp>
      <p:sp>
        <p:nvSpPr>
          <p:cNvPr id="21510" name="Text Box 5"/>
          <p:cNvSpPr txBox="1">
            <a:spLocks noChangeArrowheads="1"/>
          </p:cNvSpPr>
          <p:nvPr/>
        </p:nvSpPr>
        <p:spPr bwMode="auto">
          <a:xfrm>
            <a:off x="5925319" y="2248173"/>
            <a:ext cx="6107571" cy="379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algn="ctr" eaLnBrk="1" hangingPunct="1">
              <a:spcBef>
                <a:spcPct val="0"/>
              </a:spcBef>
              <a:buClrTx/>
              <a:buSzTx/>
              <a:buFontTx/>
              <a:buNone/>
            </a:pPr>
            <a:r>
              <a:rPr kumimoji="1" lang="zh-CN" altLang="en-US" sz="4220" b="0" dirty="0" smtClean="0">
                <a:latin typeface="黑体" panose="02010609060101010101" pitchFamily="2" charset="-122"/>
              </a:rPr>
              <a:t>机器学习</a:t>
            </a:r>
            <a:r>
              <a:rPr kumimoji="1" lang="en-US" altLang="zh-CN" sz="4220" b="0" dirty="0" smtClean="0">
                <a:latin typeface="黑体" panose="02010609060101010101" pitchFamily="2" charset="-122"/>
              </a:rPr>
              <a:t> </a:t>
            </a:r>
            <a:endParaRPr kumimoji="1" lang="en-US" altLang="zh-CN" sz="4220" b="0" dirty="0">
              <a:latin typeface="黑体" panose="02010609060101010101" pitchFamily="2" charset="-122"/>
            </a:endParaRPr>
          </a:p>
          <a:p>
            <a:pPr algn="ctr" eaLnBrk="1" hangingPunct="1">
              <a:spcBef>
                <a:spcPct val="0"/>
              </a:spcBef>
              <a:buClrTx/>
              <a:buSzTx/>
              <a:buFontTx/>
              <a:buNone/>
            </a:pPr>
            <a:r>
              <a:rPr kumimoji="1" lang="en-US" altLang="zh-CN" sz="4220" b="0" dirty="0">
                <a:latin typeface="黑体" panose="02010609060101010101" pitchFamily="2" charset="-122"/>
              </a:rPr>
              <a:t> </a:t>
            </a:r>
            <a:endParaRPr kumimoji="1" lang="en-US" altLang="zh-CN" sz="4220" b="0" dirty="0" smtClean="0">
              <a:latin typeface="黑体" panose="02010609060101010101" pitchFamily="2" charset="-122"/>
            </a:endParaRPr>
          </a:p>
          <a:p>
            <a:pPr algn="ctr" eaLnBrk="1" hangingPunct="1">
              <a:spcBef>
                <a:spcPct val="0"/>
              </a:spcBef>
              <a:buClrTx/>
              <a:buSzTx/>
              <a:buFontTx/>
              <a:buNone/>
            </a:pPr>
            <a:r>
              <a:rPr lang="en-US" altLang="zh-CN" sz="3600" b="0" dirty="0"/>
              <a:t>Ian </a:t>
            </a:r>
            <a:r>
              <a:rPr lang="en-US" altLang="zh-CN" sz="3600" b="0" dirty="0" err="1"/>
              <a:t>Goodfellow</a:t>
            </a:r>
            <a:r>
              <a:rPr lang="en-US" altLang="zh-CN" sz="3600" b="0" dirty="0"/>
              <a:t> </a:t>
            </a:r>
            <a:endParaRPr lang="en-US" altLang="zh-CN" sz="3600" b="0" dirty="0" smtClean="0"/>
          </a:p>
          <a:p>
            <a:pPr algn="ctr" eaLnBrk="1" hangingPunct="1">
              <a:spcBef>
                <a:spcPct val="0"/>
              </a:spcBef>
              <a:buClrTx/>
              <a:buSzTx/>
              <a:buFontTx/>
              <a:buNone/>
            </a:pPr>
            <a:r>
              <a:rPr lang="en-US" altLang="zh-CN" sz="3600" b="0" dirty="0" smtClean="0"/>
              <a:t> </a:t>
            </a:r>
            <a:r>
              <a:rPr lang="en-US" altLang="zh-CN" sz="3600" b="0" dirty="0" err="1"/>
              <a:t>Yoshua</a:t>
            </a:r>
            <a:r>
              <a:rPr lang="en-US" altLang="zh-CN" sz="3600" b="0" dirty="0"/>
              <a:t> </a:t>
            </a:r>
            <a:r>
              <a:rPr lang="en-US" altLang="zh-CN" sz="3600" b="0" dirty="0" err="1" smtClean="0"/>
              <a:t>Bengio</a:t>
            </a:r>
            <a:endParaRPr lang="en-US" altLang="zh-CN" sz="3600" b="0" dirty="0" smtClean="0"/>
          </a:p>
          <a:p>
            <a:pPr algn="ctr" eaLnBrk="1" hangingPunct="1">
              <a:spcBef>
                <a:spcPct val="0"/>
              </a:spcBef>
              <a:buClrTx/>
              <a:buSzTx/>
              <a:buFontTx/>
              <a:buNone/>
            </a:pPr>
            <a:endParaRPr kumimoji="1" lang="zh-CN" altLang="en-US" sz="4220" b="0" dirty="0">
              <a:ea typeface="宋体" panose="02010600030101010101" pitchFamily="2" charset="-122"/>
            </a:endParaRPr>
          </a:p>
          <a:p>
            <a:pPr algn="ctr">
              <a:spcBef>
                <a:spcPct val="0"/>
              </a:spcBef>
              <a:buClrTx/>
              <a:buSzTx/>
              <a:buNone/>
            </a:pPr>
            <a:r>
              <a:rPr kumimoji="1" lang="zh-CN" altLang="en-US" sz="4220" b="0" dirty="0">
                <a:latin typeface="黑体" panose="02010609060101010101" pitchFamily="2" charset="-122"/>
              </a:rPr>
              <a:t>清华大学出版社</a:t>
            </a:r>
            <a:endParaRPr kumimoji="1" lang="zh-CN" altLang="en-US" sz="4220" b="0" dirty="0">
              <a:latin typeface="黑体" panose="02010609060101010101" pitchFamily="2" charset="-122"/>
            </a:endParaRPr>
          </a:p>
        </p:txBody>
      </p:sp>
      <p:pic>
        <p:nvPicPr>
          <p:cNvPr id="17412" name="Picture 4" descr="https://img1.doubanio.com/view/subject/l/public/s29518349.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76847" y="1484933"/>
            <a:ext cx="3744416" cy="52590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3477047" y="231949"/>
            <a:ext cx="6484935"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6.1.7  </a:t>
            </a:r>
            <a:r>
              <a:rPr lang="zh-CN" altLang="en-US" sz="3800" dirty="0" smtClean="0">
                <a:sym typeface="+mn-lt"/>
              </a:rPr>
              <a:t>相关的基本术语</a:t>
            </a:r>
            <a:r>
              <a:rPr lang="en-US" altLang="zh-CN" sz="3800" dirty="0" smtClean="0">
                <a:sym typeface="+mn-lt"/>
              </a:rPr>
              <a:t>—</a:t>
            </a:r>
            <a:r>
              <a:rPr lang="zh-CN" altLang="en-US" sz="3800" dirty="0" smtClean="0">
                <a:sym typeface="+mn-lt"/>
              </a:rPr>
              <a:t>数据</a:t>
            </a:r>
            <a:endParaRPr lang="zh-CN" altLang="en-US" sz="3800" dirty="0">
              <a:sym typeface="+mn-lt"/>
            </a:endParaRPr>
          </a:p>
        </p:txBody>
      </p:sp>
      <p:grpSp>
        <p:nvGrpSpPr>
          <p:cNvPr id="9" name="组合 8"/>
          <p:cNvGrpSpPr/>
          <p:nvPr/>
        </p:nvGrpSpPr>
        <p:grpSpPr>
          <a:xfrm>
            <a:off x="2972991" y="2295544"/>
            <a:ext cx="7747127" cy="4567487"/>
            <a:chOff x="2303748" y="2498116"/>
            <a:chExt cx="4513921" cy="1861768"/>
          </a:xfrm>
        </p:grpSpPr>
        <p:pic>
          <p:nvPicPr>
            <p:cNvPr id="10" name="Picture 2" descr="D:\老板的书\1.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sylar\Desktop\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8"/>
          <p:cNvSpPr txBox="1"/>
          <p:nvPr/>
        </p:nvSpPr>
        <p:spPr>
          <a:xfrm>
            <a:off x="884759" y="3885193"/>
            <a:ext cx="1800200" cy="52322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Verdana" panose="020B0604030504040204" pitchFamily="34" charset="0"/>
              </a:rPr>
              <a:t>训练集</a:t>
            </a:r>
            <a:endPar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sp>
        <p:nvSpPr>
          <p:cNvPr id="15" name="TextBox 18"/>
          <p:cNvSpPr txBox="1"/>
          <p:nvPr/>
        </p:nvSpPr>
        <p:spPr>
          <a:xfrm>
            <a:off x="884759" y="6117441"/>
            <a:ext cx="1728192" cy="523220"/>
          </a:xfrm>
          <a:prstGeom prst="rect">
            <a:avLst/>
          </a:prstGeom>
          <a:noFill/>
        </p:spPr>
        <p:txBody>
          <a:bodyPr wrap="square" rtlCol="0">
            <a:spAutoFit/>
          </a:bodyPr>
          <a:lstStyle/>
          <a:p>
            <a:pPr>
              <a:defRPr/>
            </a:pPr>
            <a:r>
              <a:rPr lang="zh-CN" altLang="en-US" sz="2800"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测试集</a:t>
            </a:r>
            <a:endParaRPr lang="zh-CN" altLang="en-US" sz="2800"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endParaRPr>
          </a:p>
        </p:txBody>
      </p:sp>
      <p:sp>
        <p:nvSpPr>
          <p:cNvPr id="17" name="TextBox 18"/>
          <p:cNvSpPr txBox="1"/>
          <p:nvPr/>
        </p:nvSpPr>
        <p:spPr>
          <a:xfrm>
            <a:off x="5728182" y="1625623"/>
            <a:ext cx="1421273" cy="523220"/>
          </a:xfrm>
          <a:prstGeom prst="rect">
            <a:avLst/>
          </a:prstGeom>
          <a:noFill/>
        </p:spPr>
        <p:txBody>
          <a:bodyPr wrap="square" rtlCol="0">
            <a:spAutoFit/>
          </a:bodyPr>
          <a:lstStyle/>
          <a:p>
            <a:pPr>
              <a:defRPr/>
            </a:pPr>
            <a:r>
              <a:rPr lang="zh-CN" altLang="en-US" sz="2800"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特征</a:t>
            </a:r>
            <a:endParaRPr lang="zh-CN" altLang="en-US" sz="2800"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endParaRPr>
          </a:p>
        </p:txBody>
      </p:sp>
      <p:sp>
        <p:nvSpPr>
          <p:cNvPr id="19" name="TextBox 18"/>
          <p:cNvSpPr txBox="1"/>
          <p:nvPr/>
        </p:nvSpPr>
        <p:spPr>
          <a:xfrm>
            <a:off x="9381703" y="1580937"/>
            <a:ext cx="1360891" cy="523220"/>
          </a:xfrm>
          <a:prstGeom prst="rect">
            <a:avLst/>
          </a:prstGeom>
          <a:noFill/>
        </p:spPr>
        <p:txBody>
          <a:bodyPr wrap="square" rtlCol="0">
            <a:spAutoFit/>
          </a:bodyPr>
          <a:lstStyle/>
          <a:p>
            <a:pPr>
              <a:defRPr/>
            </a:pPr>
            <a:r>
              <a:rPr lang="zh-CN" altLang="en-US" sz="2800"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标记</a:t>
            </a:r>
            <a:endParaRPr lang="zh-CN" altLang="en-US" sz="2800"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999861"/>
            <a:ext cx="12121430" cy="473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a:buFont typeface="Wingdings" panose="05000000000000000000" pitchFamily="2" charset="2"/>
              <a:buChar char="p"/>
            </a:pPr>
            <a:r>
              <a:rPr lang="zh-CN" altLang="en-US" sz="4400" dirty="0">
                <a:latin typeface="微软雅黑" panose="020B0503020204020204" pitchFamily="34" charset="-122"/>
                <a:ea typeface="微软雅黑" panose="020B0503020204020204" pitchFamily="34" charset="-122"/>
              </a:rPr>
              <a:t>预测目标：</a:t>
            </a:r>
            <a:endParaRPr lang="en-US" altLang="zh-CN" sz="44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400" dirty="0">
                <a:latin typeface="微软雅黑" panose="020B0503020204020204" pitchFamily="34" charset="-122"/>
                <a:ea typeface="微软雅黑" panose="020B0503020204020204" pitchFamily="34" charset="-122"/>
              </a:rPr>
              <a:t>分类</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离散值</a:t>
            </a:r>
            <a:endParaRPr lang="en-US" altLang="zh-CN" sz="4400" dirty="0">
              <a:latin typeface="微软雅黑" panose="020B0503020204020204" pitchFamily="34" charset="-122"/>
              <a:ea typeface="微软雅黑" panose="020B0503020204020204" pitchFamily="34" charset="-122"/>
            </a:endParaRPr>
          </a:p>
          <a:p>
            <a:pPr marL="1485900" lvl="2" indent="-571500">
              <a:buFont typeface="Wingdings" panose="05000000000000000000" pitchFamily="2" charset="2"/>
              <a:buChar char="Ø"/>
            </a:pPr>
            <a:r>
              <a:rPr lang="zh-CN" altLang="en-US" sz="4000" dirty="0">
                <a:latin typeface="微软雅黑" panose="020B0503020204020204" pitchFamily="34" charset="-122"/>
                <a:ea typeface="微软雅黑" panose="020B0503020204020204" pitchFamily="34" charset="-122"/>
              </a:rPr>
              <a:t>二分类</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好瓜</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坏瓜</a:t>
            </a:r>
            <a:endParaRPr lang="en-US" altLang="zh-CN" sz="4000" dirty="0">
              <a:latin typeface="微软雅黑" panose="020B0503020204020204" pitchFamily="34" charset="-122"/>
              <a:ea typeface="微软雅黑" panose="020B0503020204020204" pitchFamily="34" charset="-122"/>
            </a:endParaRPr>
          </a:p>
          <a:p>
            <a:pPr marL="1485900" lvl="2" indent="-571500">
              <a:buFont typeface="Wingdings" panose="05000000000000000000" pitchFamily="2" charset="2"/>
              <a:buChar char="Ø"/>
            </a:pPr>
            <a:r>
              <a:rPr lang="zh-CN" altLang="en-US" sz="4000" dirty="0">
                <a:latin typeface="微软雅黑" panose="020B0503020204020204" pitchFamily="34" charset="-122"/>
                <a:ea typeface="微软雅黑" panose="020B0503020204020204" pitchFamily="34" charset="-122"/>
              </a:rPr>
              <a:t>多分类</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冬瓜</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南瓜</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西瓜 </a:t>
            </a:r>
            <a:endParaRPr lang="en-US" altLang="zh-CN" sz="40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400" dirty="0">
                <a:latin typeface="微软雅黑" panose="020B0503020204020204" pitchFamily="34" charset="-122"/>
                <a:ea typeface="微软雅黑" panose="020B0503020204020204" pitchFamily="34" charset="-122"/>
              </a:rPr>
              <a:t>回归</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连续值</a:t>
            </a:r>
            <a:endParaRPr lang="en-US" altLang="zh-CN" sz="4400" dirty="0">
              <a:latin typeface="微软雅黑" panose="020B0503020204020204" pitchFamily="34" charset="-122"/>
              <a:ea typeface="微软雅黑" panose="020B0503020204020204" pitchFamily="34" charset="-122"/>
            </a:endParaRPr>
          </a:p>
          <a:p>
            <a:pPr marL="457200" lvl="1" indent="0"/>
            <a:r>
              <a:rPr lang="zh-CN" altLang="en-US" sz="4400" dirty="0">
                <a:latin typeface="微软雅黑" panose="020B0503020204020204" pitchFamily="34" charset="-122"/>
                <a:ea typeface="微软雅黑" panose="020B0503020204020204" pitchFamily="34" charset="-122"/>
              </a:rPr>
              <a:t>           瓜的</a:t>
            </a:r>
            <a:r>
              <a:rPr lang="zh-CN" altLang="en-US" sz="4400" dirty="0" smtClean="0">
                <a:latin typeface="微软雅黑" panose="020B0503020204020204" pitchFamily="34" charset="-122"/>
                <a:ea typeface="微软雅黑" panose="020B0503020204020204" pitchFamily="34" charset="-122"/>
              </a:rPr>
              <a:t>成熟度</a:t>
            </a:r>
            <a:r>
              <a:rPr lang="en-US" altLang="zh-CN" sz="4400" dirty="0" smtClean="0">
                <a:latin typeface="微软雅黑" panose="020B0503020204020204" pitchFamily="34" charset="-122"/>
                <a:ea typeface="微软雅黑" panose="020B0503020204020204" pitchFamily="34" charset="-122"/>
              </a:rPr>
              <a:t>(</a:t>
            </a:r>
            <a:r>
              <a:rPr lang="zh-CN" altLang="en-US" sz="4400" dirty="0" smtClean="0">
                <a:latin typeface="微软雅黑" panose="020B0503020204020204" pitchFamily="34" charset="-122"/>
                <a:ea typeface="微软雅黑" panose="020B0503020204020204" pitchFamily="34" charset="-122"/>
              </a:rPr>
              <a:t>色泽、根蒂、敲声</a:t>
            </a:r>
            <a:r>
              <a:rPr lang="en-US" altLang="zh-CN" sz="4400" dirty="0" smtClean="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400" dirty="0">
                <a:latin typeface="微软雅黑" panose="020B0503020204020204" pitchFamily="34" charset="-122"/>
                <a:ea typeface="微软雅黑" panose="020B0503020204020204" pitchFamily="34" charset="-122"/>
              </a:rPr>
              <a:t>聚类</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无标记信息</a:t>
            </a:r>
            <a:endParaRPr lang="en-US" altLang="zh-CN" sz="4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6484935"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6.1.7  </a:t>
            </a:r>
            <a:r>
              <a:rPr lang="zh-CN" altLang="en-US" sz="3800" dirty="0">
                <a:sym typeface="+mn-lt"/>
              </a:rPr>
              <a:t>相关的基本</a:t>
            </a:r>
            <a:r>
              <a:rPr lang="zh-CN" altLang="en-US" sz="3800" dirty="0" smtClean="0">
                <a:sym typeface="+mn-lt"/>
              </a:rPr>
              <a:t>术语</a:t>
            </a:r>
            <a:r>
              <a:rPr lang="en-US" altLang="zh-CN" sz="3800" dirty="0" smtClean="0">
                <a:sym typeface="+mn-lt"/>
              </a:rPr>
              <a:t>—</a:t>
            </a:r>
            <a:r>
              <a:rPr lang="zh-CN" altLang="en-US" sz="3800" dirty="0">
                <a:sym typeface="+mn-lt"/>
              </a:rPr>
              <a:t>任务</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circle(in)">
                                      <p:cBhvr>
                                        <p:cTn id="7" dur="500"/>
                                        <p:tgtEl>
                                          <p:spTgt spid="2560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605">
                                            <p:txEl>
                                              <p:pRg st="3" end="3"/>
                                            </p:txEl>
                                          </p:spTgt>
                                        </p:tgtEl>
                                        <p:attrNameLst>
                                          <p:attrName>style.visibility</p:attrName>
                                        </p:attrNameLst>
                                      </p:cBhvr>
                                      <p:to>
                                        <p:strVal val="visible"/>
                                      </p:to>
                                    </p:set>
                                    <p:animEffect transition="in" filter="wipe(down)">
                                      <p:cBhvr>
                                        <p:cTn id="12" dur="500"/>
                                        <p:tgtEl>
                                          <p:spTgt spid="2560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605">
                                            <p:txEl>
                                              <p:pRg st="4" end="4"/>
                                            </p:txEl>
                                          </p:spTgt>
                                        </p:tgtEl>
                                        <p:attrNameLst>
                                          <p:attrName>style.visibility</p:attrName>
                                        </p:attrNameLst>
                                      </p:cBhvr>
                                      <p:to>
                                        <p:strVal val="visible"/>
                                      </p:to>
                                    </p:set>
                                    <p:animEffect transition="in" filter="barn(inVertical)">
                                      <p:cBhvr>
                                        <p:cTn id="17" dur="500"/>
                                        <p:tgtEl>
                                          <p:spTgt spid="2560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605">
                                            <p:txEl>
                                              <p:pRg st="5" end="5"/>
                                            </p:txEl>
                                          </p:spTgt>
                                        </p:tgtEl>
                                        <p:attrNameLst>
                                          <p:attrName>style.visibility</p:attrName>
                                        </p:attrNameLst>
                                      </p:cBhvr>
                                      <p:to>
                                        <p:strVal val="visible"/>
                                      </p:to>
                                    </p:set>
                                    <p:animEffect transition="in" filter="circle(in)">
                                      <p:cBhvr>
                                        <p:cTn id="22" dur="500"/>
                                        <p:tgtEl>
                                          <p:spTgt spid="2560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5605">
                                            <p:txEl>
                                              <p:pRg st="6" end="6"/>
                                            </p:txEl>
                                          </p:spTgt>
                                        </p:tgtEl>
                                        <p:attrNameLst>
                                          <p:attrName>style.visibility</p:attrName>
                                        </p:attrNameLst>
                                      </p:cBhvr>
                                      <p:to>
                                        <p:strVal val="visible"/>
                                      </p:to>
                                    </p:set>
                                    <p:animEffect transition="in" filter="circle(in)">
                                      <p:cBhvr>
                                        <p:cTn id="27" dur="500"/>
                                        <p:tgtEl>
                                          <p:spTgt spid="256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999861"/>
            <a:ext cx="12121430" cy="257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a:buFont typeface="Wingdings" panose="05000000000000000000" pitchFamily="2" charset="2"/>
              <a:buChar char="p"/>
            </a:pPr>
            <a:r>
              <a:rPr lang="zh-CN" altLang="en-US" sz="4000" dirty="0">
                <a:latin typeface="微软雅黑" panose="020B0503020204020204" pitchFamily="34" charset="-122"/>
                <a:ea typeface="微软雅黑" panose="020B0503020204020204" pitchFamily="34" charset="-122"/>
              </a:rPr>
              <a:t>有无标记信息</a:t>
            </a:r>
            <a:endParaRPr lang="en-US" altLang="zh-CN" sz="40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000" dirty="0">
                <a:latin typeface="微软雅黑" panose="020B0503020204020204" pitchFamily="34" charset="-122"/>
                <a:ea typeface="微软雅黑" panose="020B0503020204020204" pitchFamily="34" charset="-122"/>
              </a:rPr>
              <a:t>监督学习：分类、回归</a:t>
            </a:r>
            <a:endParaRPr lang="en-US" altLang="zh-CN" sz="40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000" dirty="0">
                <a:latin typeface="微软雅黑" panose="020B0503020204020204" pitchFamily="34" charset="-122"/>
                <a:ea typeface="微软雅黑" panose="020B0503020204020204" pitchFamily="34" charset="-122"/>
              </a:rPr>
              <a:t>无监督学习：聚类</a:t>
            </a:r>
            <a:endParaRPr lang="en-US" altLang="zh-CN" sz="40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000" dirty="0">
                <a:latin typeface="微软雅黑" panose="020B0503020204020204" pitchFamily="34" charset="-122"/>
                <a:ea typeface="微软雅黑" panose="020B0503020204020204" pitchFamily="34" charset="-122"/>
              </a:rPr>
              <a:t>半监督学习：两者结合</a:t>
            </a:r>
            <a:endParaRPr lang="en-US" altLang="zh-CN" sz="36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6484935"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6.1.7  </a:t>
            </a:r>
            <a:r>
              <a:rPr lang="zh-CN" altLang="en-US" sz="3800" dirty="0">
                <a:sym typeface="+mn-lt"/>
              </a:rPr>
              <a:t>相关的基本</a:t>
            </a:r>
            <a:r>
              <a:rPr lang="zh-CN" altLang="en-US" sz="3800" dirty="0" smtClean="0">
                <a:sym typeface="+mn-lt"/>
              </a:rPr>
              <a:t>术语</a:t>
            </a:r>
            <a:r>
              <a:rPr lang="en-US" altLang="zh-CN" sz="3800" dirty="0" smtClean="0">
                <a:sym typeface="+mn-lt"/>
              </a:rPr>
              <a:t>—</a:t>
            </a:r>
            <a:r>
              <a:rPr lang="zh-CN" altLang="en-US" sz="3800" dirty="0">
                <a:sym typeface="+mn-lt"/>
              </a:rPr>
              <a:t>任务</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3477047" y="231949"/>
            <a:ext cx="745956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6.1.7  </a:t>
            </a:r>
            <a:r>
              <a:rPr lang="zh-CN" altLang="en-US" sz="3800" dirty="0">
                <a:sym typeface="+mn-lt"/>
              </a:rPr>
              <a:t>相关的基本</a:t>
            </a:r>
            <a:r>
              <a:rPr lang="zh-CN" altLang="en-US" sz="3800" dirty="0" smtClean="0">
                <a:sym typeface="+mn-lt"/>
              </a:rPr>
              <a:t>术语</a:t>
            </a:r>
            <a:r>
              <a:rPr lang="en-US" altLang="zh-CN" sz="3800" dirty="0" smtClean="0">
                <a:sym typeface="+mn-lt"/>
              </a:rPr>
              <a:t>—</a:t>
            </a:r>
            <a:r>
              <a:rPr lang="zh-CN" altLang="en-US" sz="3800" dirty="0" smtClean="0">
                <a:sym typeface="+mn-lt"/>
              </a:rPr>
              <a:t>泛化能力</a:t>
            </a:r>
            <a:endParaRPr lang="zh-CN" altLang="en-US" sz="3800" dirty="0">
              <a:sym typeface="+mn-lt"/>
            </a:endParaRPr>
          </a:p>
        </p:txBody>
      </p:sp>
      <p:sp>
        <p:nvSpPr>
          <p:cNvPr id="6" name="TextBox 1"/>
          <p:cNvSpPr txBox="1"/>
          <p:nvPr/>
        </p:nvSpPr>
        <p:spPr>
          <a:xfrm>
            <a:off x="1053547" y="1490870"/>
            <a:ext cx="10776427" cy="1754326"/>
          </a:xfrm>
          <a:prstGeom prst="rect">
            <a:avLst/>
          </a:prstGeom>
          <a:noFill/>
        </p:spPr>
        <p:txBody>
          <a:bodyPr wrap="square" rtlCol="0">
            <a:spAutoFit/>
          </a:bodyPr>
          <a:lstStyle/>
          <a:p>
            <a:pPr marL="0" lvl="6"/>
            <a:r>
              <a:rPr lang="zh-CN" altLang="en-US" sz="3600" dirty="0">
                <a:latin typeface="微软雅黑" panose="020B0503020204020204" pitchFamily="34" charset="-122"/>
                <a:ea typeface="微软雅黑" panose="020B0503020204020204" pitchFamily="34" charset="-122"/>
              </a:rPr>
              <a:t>机器学习的目标是使得学到的模型能很好的适用于</a:t>
            </a:r>
            <a:r>
              <a:rPr lang="zh-CN" altLang="en-US" sz="3600" dirty="0" smtClean="0">
                <a:latin typeface="微软雅黑" panose="020B0503020204020204" pitchFamily="34" charset="-122"/>
                <a:ea typeface="微软雅黑" panose="020B0503020204020204" pitchFamily="34" charset="-122"/>
              </a:rPr>
              <a:t>“新样本”</a:t>
            </a:r>
            <a:r>
              <a:rPr lang="en-US" altLang="zh-CN" sz="3600" dirty="0" smtClean="0">
                <a:latin typeface="微软雅黑" panose="020B0503020204020204" pitchFamily="34" charset="-122"/>
                <a:ea typeface="微软雅黑" panose="020B0503020204020204" pitchFamily="34" charset="-122"/>
              </a:rPr>
              <a:t>,</a:t>
            </a:r>
            <a:r>
              <a:rPr lang="zh-CN" altLang="en-US" sz="3600" dirty="0" smtClean="0">
                <a:latin typeface="微软雅黑" panose="020B0503020204020204" pitchFamily="34" charset="-122"/>
                <a:ea typeface="微软雅黑" panose="020B0503020204020204" pitchFamily="34" charset="-122"/>
              </a:rPr>
              <a:t>而</a:t>
            </a:r>
            <a:r>
              <a:rPr lang="zh-CN" altLang="en-US" sz="3600" dirty="0">
                <a:latin typeface="微软雅黑" panose="020B0503020204020204" pitchFamily="34" charset="-122"/>
                <a:ea typeface="微软雅黑" panose="020B0503020204020204" pitchFamily="34" charset="-122"/>
              </a:rPr>
              <a:t>不仅仅是训练</a:t>
            </a:r>
            <a:r>
              <a:rPr lang="zh-CN" altLang="en-US" sz="3600" dirty="0" smtClean="0">
                <a:latin typeface="微软雅黑" panose="020B0503020204020204" pitchFamily="34" charset="-122"/>
                <a:ea typeface="微软雅黑" panose="020B0503020204020204" pitchFamily="34" charset="-122"/>
              </a:rPr>
              <a:t>集合，我们</a:t>
            </a:r>
            <a:r>
              <a:rPr lang="zh-CN" altLang="en-US" sz="3600" dirty="0">
                <a:latin typeface="微软雅黑" panose="020B0503020204020204" pitchFamily="34" charset="-122"/>
                <a:ea typeface="微软雅黑" panose="020B0503020204020204" pitchFamily="34" charset="-122"/>
              </a:rPr>
              <a:t>称模型适用于新样本的能力为泛化</a:t>
            </a:r>
            <a:r>
              <a:rPr lang="en-US" altLang="zh-CN" sz="3600" dirty="0">
                <a:latin typeface="微软雅黑" panose="020B0503020204020204" pitchFamily="34" charset="-122"/>
                <a:ea typeface="微软雅黑" panose="020B0503020204020204" pitchFamily="34" charset="-122"/>
              </a:rPr>
              <a:t>(generalization)</a:t>
            </a:r>
            <a:r>
              <a:rPr lang="zh-CN" altLang="en-US" sz="3600" dirty="0" smtClean="0">
                <a:latin typeface="微软雅黑" panose="020B0503020204020204" pitchFamily="34" charset="-122"/>
                <a:ea typeface="微软雅黑" panose="020B0503020204020204" pitchFamily="34" charset="-122"/>
              </a:rPr>
              <a:t>能力。</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3477047" y="231949"/>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
        <p:nvSpPr>
          <p:cNvPr id="2" name="矩形 1"/>
          <p:cNvSpPr/>
          <p:nvPr/>
        </p:nvSpPr>
        <p:spPr>
          <a:xfrm>
            <a:off x="152736" y="573024"/>
            <a:ext cx="1518364" cy="646331"/>
          </a:xfrm>
          <a:prstGeom prst="rect">
            <a:avLst/>
          </a:prstGeom>
        </p:spPr>
        <p:txBody>
          <a:bodyPr wrap="none">
            <a:spAutoFit/>
          </a:bodyPr>
          <a:lstStyle/>
          <a:p>
            <a:pPr>
              <a:buFont typeface="Wingdings" panose="05000000000000000000" pitchFamily="2" charset="2"/>
              <a:buChar char="p"/>
            </a:pPr>
            <a:r>
              <a:rPr lang="en-US" altLang="zh-CN" sz="3600" dirty="0" smtClean="0">
                <a:latin typeface="微软雅黑" panose="020B0503020204020204" pitchFamily="34" charset="-122"/>
                <a:ea typeface="微软雅黑" panose="020B0503020204020204" pitchFamily="34" charset="-122"/>
              </a:rPr>
              <a:t>LISP</a:t>
            </a:r>
            <a:endParaRPr lang="en-US" altLang="zh-CN" sz="3600" dirty="0">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6687" y="1199150"/>
            <a:ext cx="11518108" cy="6010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advTm="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3477047" y="231949"/>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pic>
        <p:nvPicPr>
          <p:cNvPr id="9"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4679" y="1219355"/>
            <a:ext cx="12313368" cy="593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52736" y="573024"/>
            <a:ext cx="898003" cy="646331"/>
          </a:xfrm>
          <a:prstGeom prst="rect">
            <a:avLst/>
          </a:prstGeom>
        </p:spPr>
        <p:txBody>
          <a:bodyPr wrap="none">
            <a:spAutoFit/>
          </a:bodyPr>
          <a:lstStyle/>
          <a:p>
            <a:pPr>
              <a:buFont typeface="Wingdings" panose="05000000000000000000" pitchFamily="2" charset="2"/>
              <a:buChar char="p"/>
            </a:pPr>
            <a:r>
              <a:rPr lang="en-US" altLang="zh-CN" sz="3600" dirty="0" smtClean="0">
                <a:latin typeface="微软雅黑" panose="020B0503020204020204" pitchFamily="34" charset="-122"/>
                <a:ea typeface="微软雅黑" panose="020B0503020204020204" pitchFamily="34" charset="-122"/>
              </a:rPr>
              <a:t>R</a:t>
            </a:r>
            <a:endParaRPr lang="en-US" altLang="zh-CN" sz="36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3477047" y="231949"/>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
        <p:nvSpPr>
          <p:cNvPr id="2" name="矩形 1"/>
          <p:cNvSpPr/>
          <p:nvPr/>
        </p:nvSpPr>
        <p:spPr>
          <a:xfrm>
            <a:off x="152736" y="573024"/>
            <a:ext cx="2156103" cy="646331"/>
          </a:xfrm>
          <a:prstGeom prst="rect">
            <a:avLst/>
          </a:prstGeom>
        </p:spPr>
        <p:txBody>
          <a:bodyPr wrap="none">
            <a:spAutoFit/>
          </a:bodyPr>
          <a:lstStyle/>
          <a:p>
            <a:pPr>
              <a:buFont typeface="Wingdings" panose="05000000000000000000" pitchFamily="2" charset="2"/>
              <a:buChar char="p"/>
            </a:pPr>
            <a:r>
              <a:rPr lang="en-US" altLang="zh-CN" sz="3600" dirty="0" smtClean="0">
                <a:latin typeface="微软雅黑" panose="020B0503020204020204" pitchFamily="34" charset="-122"/>
                <a:ea typeface="微软雅黑" panose="020B0503020204020204" pitchFamily="34" charset="-122"/>
              </a:rPr>
              <a:t>Python</a:t>
            </a:r>
            <a:endParaRPr lang="en-US" altLang="zh-CN"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stretch>
            <a:fillRect/>
          </a:stretch>
        </p:blipFill>
        <p:spPr>
          <a:xfrm>
            <a:off x="308695" y="1219355"/>
            <a:ext cx="12173423" cy="5781346"/>
          </a:xfrm>
          <a:prstGeom prst="rect">
            <a:avLst/>
          </a:prstGeom>
        </p:spPr>
      </p:pic>
    </p:spTree>
  </p:cSld>
  <p:clrMapOvr>
    <a:masterClrMapping/>
  </p:clrMapOvr>
  <p:transition advTm="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76052"/>
            <a:ext cx="11572875" cy="708025"/>
          </a:xfrm>
        </p:spPr>
        <p:txBody>
          <a:bodyPr>
            <a:normAutofit/>
          </a:bodyPr>
          <a:lstStyle/>
          <a:p>
            <a:pPr marL="571500" indent="-571500" fontAlgn="base">
              <a:spcAft>
                <a:spcPct val="0"/>
              </a:spcAft>
              <a:buFont typeface="Wingdings" panose="05000000000000000000" pitchFamily="2" charset="2"/>
              <a:buChar char="p"/>
            </a:pPr>
            <a:r>
              <a:rPr lang="en-US" altLang="zh-CN" sz="3200" dirty="0">
                <a:latin typeface="微软雅黑" panose="020B0503020204020204" pitchFamily="34" charset="-122"/>
                <a:ea typeface="微软雅黑" panose="020B0503020204020204" pitchFamily="34" charset="-122"/>
                <a:cs typeface="+mn-cs"/>
              </a:rPr>
              <a:t>Python</a:t>
            </a:r>
            <a:r>
              <a:rPr lang="zh-CN" altLang="en-US" sz="3200" dirty="0">
                <a:latin typeface="微软雅黑" panose="020B0503020204020204" pitchFamily="34" charset="-122"/>
                <a:ea typeface="微软雅黑" panose="020B0503020204020204" pitchFamily="34" charset="-122"/>
                <a:cs typeface="+mn-cs"/>
              </a:rPr>
              <a:t>应用实例</a:t>
            </a:r>
            <a:endParaRPr lang="zh-CN" altLang="en-US" sz="3200" dirty="0">
              <a:latin typeface="微软雅黑" panose="020B0503020204020204" pitchFamily="34" charset="-122"/>
              <a:ea typeface="微软雅黑" panose="020B0503020204020204" pitchFamily="34" charset="-122"/>
              <a:cs typeface="+mn-cs"/>
            </a:endParaRPr>
          </a:p>
        </p:txBody>
      </p:sp>
      <p:pic>
        <p:nvPicPr>
          <p:cNvPr id="4" name="内容占位符 3"/>
          <p:cNvPicPr>
            <a:picLocks noGrp="1" noChangeAspect="1"/>
          </p:cNvPicPr>
          <p:nvPr>
            <p:ph idx="4294967295"/>
          </p:nvPr>
        </p:nvPicPr>
        <p:blipFill>
          <a:blip r:embed="rId1" cstate="print">
            <a:extLst>
              <a:ext uri="{28A0092B-C50C-407E-A947-70E740481C1C}">
                <a14:useLocalDpi xmlns:a14="http://schemas.microsoft.com/office/drawing/2010/main" val="0"/>
              </a:ext>
            </a:extLst>
          </a:blip>
          <a:stretch>
            <a:fillRect/>
          </a:stretch>
        </p:blipFill>
        <p:spPr>
          <a:xfrm>
            <a:off x="5367639" y="3356606"/>
            <a:ext cx="2138362" cy="709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灯片编号占位符 15"/>
          <p:cNvSpPr>
            <a:spLocks noGrp="1"/>
          </p:cNvSpPr>
          <p:nvPr>
            <p:ph type="sldNum" sz="quarter" idx="4294967295"/>
          </p:nvPr>
        </p:nvSpPr>
        <p:spPr>
          <a:xfrm>
            <a:off x="12352338" y="503238"/>
            <a:ext cx="506412" cy="606425"/>
          </a:xfrm>
        </p:spPr>
        <p:txBody>
          <a:bodyPr/>
          <a:lstStyle/>
          <a:p>
            <a:fld id="{D18B1CCC-5B4E-41DC-9FD8-30B8F0069F97}" type="slidenum">
              <a:rPr lang="zh-CN" altLang="en-US" smtClean="0"/>
            </a:fld>
            <a:endParaRPr lang="zh-CN" altLang="en-US" dirty="0"/>
          </a:p>
        </p:txBody>
      </p:sp>
      <p:pic>
        <p:nvPicPr>
          <p:cNvPr id="5" name="图片 4"/>
          <p:cNvPicPr>
            <a:picLocks noChangeAspect="1"/>
          </p:cNvPicPr>
          <p:nvPr/>
        </p:nvPicPr>
        <p:blipFill>
          <a:blip r:embed="rId2" cstate="print"/>
          <a:stretch>
            <a:fillRect/>
          </a:stretch>
        </p:blipFill>
        <p:spPr>
          <a:xfrm>
            <a:off x="4741805" y="1793726"/>
            <a:ext cx="818395" cy="609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a:picLocks noChangeAspect="1"/>
          </p:cNvPicPr>
          <p:nvPr/>
        </p:nvPicPr>
        <p:blipFill>
          <a:blip r:embed="rId3" cstate="print"/>
          <a:stretch>
            <a:fillRect/>
          </a:stretch>
        </p:blipFill>
        <p:spPr>
          <a:xfrm>
            <a:off x="3226648" y="2392374"/>
            <a:ext cx="901829" cy="673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Lst>
          </a:blip>
          <a:srcRect b="19652"/>
          <a:stretch>
            <a:fillRect/>
          </a:stretch>
        </p:blipFill>
        <p:spPr>
          <a:xfrm>
            <a:off x="6466867" y="5408596"/>
            <a:ext cx="1272856" cy="347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6" cstate="print"/>
          <a:stretch>
            <a:fillRect/>
          </a:stretch>
        </p:blipFill>
        <p:spPr>
          <a:xfrm>
            <a:off x="2997021" y="3442770"/>
            <a:ext cx="1488684" cy="549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rotWithShape="1">
          <a:blip r:embed="rId7" cstate="print"/>
          <a:srcRect t="6562" b="17116"/>
          <a:stretch>
            <a:fillRect/>
          </a:stretch>
        </p:blipFill>
        <p:spPr>
          <a:xfrm>
            <a:off x="5984630" y="1795029"/>
            <a:ext cx="1181568" cy="513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8" cstate="print"/>
          <a:stretch>
            <a:fillRect/>
          </a:stretch>
        </p:blipFill>
        <p:spPr>
          <a:xfrm>
            <a:off x="3226646" y="4469727"/>
            <a:ext cx="1515157" cy="450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p:cNvPicPr>
            <a:picLocks noChangeAspect="1"/>
          </p:cNvPicPr>
          <p:nvPr/>
        </p:nvPicPr>
        <p:blipFill>
          <a:blip r:embed="rId9" cstate="print"/>
          <a:stretch>
            <a:fillRect/>
          </a:stretch>
        </p:blipFill>
        <p:spPr>
          <a:xfrm>
            <a:off x="8317016" y="2430437"/>
            <a:ext cx="969089" cy="9473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p:cNvPicPr>
            <a:picLocks noChangeAspect="1"/>
          </p:cNvPicPr>
          <p:nvPr/>
        </p:nvPicPr>
        <p:blipFill rotWithShape="1">
          <a:blip r:embed="rId10" cstate="print"/>
          <a:srcRect b="24086"/>
          <a:stretch>
            <a:fillRect/>
          </a:stretch>
        </p:blipFill>
        <p:spPr>
          <a:xfrm>
            <a:off x="8288461" y="4926326"/>
            <a:ext cx="1448926" cy="357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p:cNvPicPr>
            <a:picLocks noChangeAspect="1"/>
          </p:cNvPicPr>
          <p:nvPr/>
        </p:nvPicPr>
        <p:blipFill>
          <a:blip r:embed="rId11" cstate="print"/>
          <a:stretch>
            <a:fillRect/>
          </a:stretch>
        </p:blipFill>
        <p:spPr>
          <a:xfrm>
            <a:off x="8834824" y="3824423"/>
            <a:ext cx="902565" cy="487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p:cNvPicPr>
            <a:picLocks noChangeAspect="1"/>
          </p:cNvPicPr>
          <p:nvPr/>
        </p:nvPicPr>
        <p:blipFill>
          <a:blip r:embed="rId12" cstate="print"/>
          <a:stretch>
            <a:fillRect/>
          </a:stretch>
        </p:blipFill>
        <p:spPr>
          <a:xfrm>
            <a:off x="4639003" y="5307567"/>
            <a:ext cx="1024002" cy="549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p:cNvPicPr>
            <a:picLocks noChangeAspect="1"/>
          </p:cNvPicPr>
          <p:nvPr/>
        </p:nvPicPr>
        <p:blipFill rotWithShape="1">
          <a:blip r:embed="rId13" cstate="print"/>
          <a:srcRect b="34171"/>
          <a:stretch>
            <a:fillRect/>
          </a:stretch>
        </p:blipFill>
        <p:spPr>
          <a:xfrm>
            <a:off x="5560202" y="2621398"/>
            <a:ext cx="1945799" cy="348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14" cstate="print"/>
          <a:stretch>
            <a:fillRect/>
          </a:stretch>
        </p:blipFill>
        <p:spPr>
          <a:xfrm>
            <a:off x="5051979" y="4398564"/>
            <a:ext cx="2949414" cy="706747"/>
          </a:xfrm>
          <a:prstGeom prst="rect">
            <a:avLst/>
          </a:prstGeom>
        </p:spPr>
      </p:pic>
      <p:sp>
        <p:nvSpPr>
          <p:cNvPr id="17"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362759" y="2854871"/>
            <a:ext cx="1769654" cy="2226718"/>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gradFill flip="none" rotWithShape="1">
            <a:gsLst>
              <a:gs pos="0">
                <a:srgbClr val="9ED561"/>
              </a:gs>
              <a:gs pos="100000">
                <a:srgbClr val="78B832"/>
              </a:gs>
            </a:gsLst>
            <a:path path="shap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379667" anchor="ctr"/>
          <a:lstStyle/>
          <a:p>
            <a:pPr algn="ctr">
              <a:defRPr/>
            </a:pPr>
            <a:r>
              <a:rPr lang="zh-CN" altLang="en-US" sz="4220" dirty="0">
                <a:solidFill>
                  <a:schemeClr val="bg1"/>
                </a:solidFill>
                <a:latin typeface="微软雅黑" panose="020B0503020204020204" pitchFamily="34" charset="-122"/>
                <a:ea typeface="微软雅黑" panose="020B0503020204020204" pitchFamily="34" charset="-122"/>
              </a:rPr>
              <a:t>优雅</a:t>
            </a:r>
            <a:endParaRPr lang="zh-CN" altLang="zh-CN" sz="4220" dirty="0">
              <a:solidFill>
                <a:schemeClr val="bg1"/>
              </a:solidFill>
              <a:latin typeface="微软雅黑" panose="020B0503020204020204" pitchFamily="34" charset="-122"/>
              <a:ea typeface="微软雅黑" panose="020B0503020204020204" pitchFamily="34" charset="-122"/>
            </a:endParaRPr>
          </a:p>
        </p:txBody>
      </p:sp>
      <p:sp>
        <p:nvSpPr>
          <p:cNvPr id="12" name="椭圆 11"/>
          <p:cNvSpPr/>
          <p:nvPr/>
        </p:nvSpPr>
        <p:spPr>
          <a:xfrm>
            <a:off x="1498612" y="5056872"/>
            <a:ext cx="1462736" cy="273937"/>
          </a:xfrm>
          <a:prstGeom prst="ellipse">
            <a:avLst/>
          </a:prstGeom>
          <a:gradFill flip="none" rotWithShape="1">
            <a:gsLst>
              <a:gs pos="97000">
                <a:schemeClr val="tx1">
                  <a:alpha val="0"/>
                </a:schemeClr>
              </a:gs>
              <a:gs pos="0">
                <a:schemeClr val="tx1">
                  <a:alpha val="32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45" dirty="0">
              <a:solidFill>
                <a:prstClr val="black">
                  <a:lumMod val="50000"/>
                </a:prstClr>
              </a:solidFill>
              <a:ea typeface="微软雅黑" panose="020B0503020204020204" pitchFamily="34" charset="-122"/>
            </a:endParaRPr>
          </a:p>
        </p:txBody>
      </p:sp>
      <p:sp>
        <p:nvSpPr>
          <p:cNvPr id="13" name="未知"/>
          <p:cNvSpPr/>
          <p:nvPr/>
        </p:nvSpPr>
        <p:spPr bwMode="auto">
          <a:xfrm>
            <a:off x="1545248" y="2888353"/>
            <a:ext cx="1387933" cy="657971"/>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8B832">
                  <a:alpha val="0"/>
                </a:srgbClr>
              </a:gs>
            </a:gsLst>
            <a:lin ang="5400000" scaled="1"/>
          </a:gradFill>
          <a:ln>
            <a:noFill/>
          </a:ln>
        </p:spPr>
        <p:txBody>
          <a:bodyPr/>
          <a:lstStyle/>
          <a:p>
            <a:pPr>
              <a:defRPr/>
            </a:pPr>
            <a:endParaRPr lang="zh-CN" altLang="en-US" sz="1970" kern="0" dirty="0">
              <a:solidFill>
                <a:sysClr val="windowText" lastClr="000000"/>
              </a:solidFill>
              <a:ea typeface="微软雅黑" panose="020B0503020204020204" pitchFamily="34" charset="-122"/>
            </a:endParaRPr>
          </a:p>
        </p:txBody>
      </p:sp>
      <p:sp>
        <p:nvSpPr>
          <p:cNvPr id="16" name="椭圆​​ 2"/>
          <p:cNvSpPr/>
          <p:nvPr/>
        </p:nvSpPr>
        <p:spPr>
          <a:xfrm>
            <a:off x="3599523" y="1920651"/>
            <a:ext cx="1553680" cy="1955494"/>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gradFill flip="none" rotWithShape="1">
            <a:gsLst>
              <a:gs pos="0">
                <a:srgbClr val="FFC000"/>
              </a:gs>
              <a:gs pos="100000">
                <a:srgbClr val="D09E00"/>
              </a:gs>
            </a:gsLst>
            <a:path path="shap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379667" anchor="ctr"/>
          <a:lstStyle/>
          <a:p>
            <a:pPr algn="ctr">
              <a:defRPr/>
            </a:pPr>
            <a:r>
              <a:rPr lang="zh-CN" altLang="en-US" sz="3795" dirty="0">
                <a:solidFill>
                  <a:schemeClr val="bg1"/>
                </a:solidFill>
                <a:latin typeface="微软雅黑" panose="020B0503020204020204" pitchFamily="34" charset="-122"/>
                <a:ea typeface="微软雅黑" panose="020B0503020204020204" pitchFamily="34" charset="-122"/>
              </a:rPr>
              <a:t>明确</a:t>
            </a:r>
            <a:endParaRPr lang="zh-CN" altLang="zh-CN" sz="3795" dirty="0">
              <a:solidFill>
                <a:schemeClr val="bg1"/>
              </a:solidFill>
              <a:latin typeface="微软雅黑" panose="020B0503020204020204" pitchFamily="34" charset="-122"/>
              <a:ea typeface="微软雅黑" panose="020B0503020204020204" pitchFamily="34" charset="-122"/>
            </a:endParaRPr>
          </a:p>
        </p:txBody>
      </p:sp>
      <p:sp>
        <p:nvSpPr>
          <p:cNvPr id="17" name="椭圆 16"/>
          <p:cNvSpPr/>
          <p:nvPr/>
        </p:nvSpPr>
        <p:spPr>
          <a:xfrm>
            <a:off x="3719378" y="3854593"/>
            <a:ext cx="1284656" cy="240586"/>
          </a:xfrm>
          <a:prstGeom prst="ellipse">
            <a:avLst/>
          </a:prstGeom>
          <a:gradFill flip="none" rotWithShape="1">
            <a:gsLst>
              <a:gs pos="97000">
                <a:schemeClr val="tx1">
                  <a:alpha val="0"/>
                </a:schemeClr>
              </a:gs>
              <a:gs pos="0">
                <a:schemeClr val="tx1">
                  <a:alpha val="32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45" dirty="0">
              <a:solidFill>
                <a:prstClr val="black">
                  <a:lumMod val="50000"/>
                </a:prstClr>
              </a:solidFill>
              <a:ea typeface="微软雅黑" panose="020B0503020204020204" pitchFamily="34" charset="-122"/>
            </a:endParaRPr>
          </a:p>
        </p:txBody>
      </p:sp>
      <p:sp>
        <p:nvSpPr>
          <p:cNvPr id="18" name="未知"/>
          <p:cNvSpPr/>
          <p:nvPr/>
        </p:nvSpPr>
        <p:spPr bwMode="auto">
          <a:xfrm>
            <a:off x="3760249" y="1949115"/>
            <a:ext cx="1218835" cy="577607"/>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09E00">
                  <a:alpha val="0"/>
                </a:srgbClr>
              </a:gs>
            </a:gsLst>
            <a:lin ang="5400000" scaled="1"/>
          </a:gradFill>
          <a:ln>
            <a:noFill/>
          </a:ln>
        </p:spPr>
        <p:txBody>
          <a:bodyPr/>
          <a:lstStyle/>
          <a:p>
            <a:pPr>
              <a:defRPr/>
            </a:pPr>
            <a:endParaRPr lang="zh-CN" altLang="en-US" sz="1970" kern="0" dirty="0">
              <a:solidFill>
                <a:sysClr val="windowText" lastClr="000000"/>
              </a:solidFill>
              <a:ea typeface="微软雅黑" panose="020B0503020204020204" pitchFamily="34" charset="-122"/>
            </a:endParaRPr>
          </a:p>
        </p:txBody>
      </p:sp>
      <p:sp>
        <p:nvSpPr>
          <p:cNvPr id="20" name="椭圆​​ 2"/>
          <p:cNvSpPr/>
          <p:nvPr/>
        </p:nvSpPr>
        <p:spPr>
          <a:xfrm>
            <a:off x="5621987" y="1513816"/>
            <a:ext cx="1176979" cy="1481689"/>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gradFill flip="none" rotWithShape="1">
            <a:gsLst>
              <a:gs pos="0">
                <a:srgbClr val="88D4D8"/>
              </a:gs>
              <a:gs pos="100000">
                <a:srgbClr val="3BB1B7"/>
              </a:gs>
            </a:gsLst>
            <a:path path="shap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265767" anchor="ctr"/>
          <a:lstStyle/>
          <a:p>
            <a:pPr algn="ctr">
              <a:defRPr/>
            </a:pPr>
            <a:r>
              <a:rPr lang="zh-CN" altLang="en-US" sz="2955" dirty="0">
                <a:solidFill>
                  <a:schemeClr val="bg1"/>
                </a:solidFill>
                <a:latin typeface="微软雅黑" panose="020B0503020204020204" pitchFamily="34" charset="-122"/>
                <a:ea typeface="微软雅黑" panose="020B0503020204020204" pitchFamily="34" charset="-122"/>
              </a:rPr>
              <a:t>简单</a:t>
            </a:r>
            <a:endParaRPr lang="zh-CN" altLang="zh-CN" sz="2955" dirty="0">
              <a:solidFill>
                <a:schemeClr val="bg1"/>
              </a:solidFill>
              <a:latin typeface="微软雅黑" panose="020B0503020204020204" pitchFamily="34" charset="-122"/>
              <a:ea typeface="微软雅黑" panose="020B0503020204020204" pitchFamily="34" charset="-122"/>
            </a:endParaRPr>
          </a:p>
        </p:txBody>
      </p:sp>
      <p:sp>
        <p:nvSpPr>
          <p:cNvPr id="21" name="椭圆 20"/>
          <p:cNvSpPr/>
          <p:nvPr/>
        </p:nvSpPr>
        <p:spPr>
          <a:xfrm>
            <a:off x="5712412" y="2978699"/>
            <a:ext cx="973498" cy="182315"/>
          </a:xfrm>
          <a:prstGeom prst="ellipse">
            <a:avLst/>
          </a:prstGeom>
          <a:gradFill flip="none" rotWithShape="1">
            <a:gsLst>
              <a:gs pos="97000">
                <a:schemeClr val="tx1">
                  <a:alpha val="0"/>
                </a:schemeClr>
              </a:gs>
              <a:gs pos="0">
                <a:schemeClr val="tx1">
                  <a:alpha val="32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45" dirty="0">
              <a:solidFill>
                <a:prstClr val="black">
                  <a:lumMod val="50000"/>
                </a:prstClr>
              </a:solidFill>
              <a:ea typeface="微软雅黑" panose="020B0503020204020204" pitchFamily="34" charset="-122"/>
            </a:endParaRPr>
          </a:p>
        </p:txBody>
      </p:sp>
      <p:sp>
        <p:nvSpPr>
          <p:cNvPr id="22" name="未知"/>
          <p:cNvSpPr/>
          <p:nvPr/>
        </p:nvSpPr>
        <p:spPr bwMode="auto">
          <a:xfrm>
            <a:off x="5744204" y="1535579"/>
            <a:ext cx="922499" cy="436974"/>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BB1B7">
                  <a:alpha val="0"/>
                </a:srgbClr>
              </a:gs>
            </a:gsLst>
            <a:lin ang="5400000" scaled="1"/>
          </a:gradFill>
          <a:ln>
            <a:noFill/>
          </a:ln>
        </p:spPr>
        <p:txBody>
          <a:bodyPr/>
          <a:lstStyle/>
          <a:p>
            <a:pPr>
              <a:defRPr/>
            </a:pPr>
            <a:endParaRPr lang="zh-CN" altLang="en-US" sz="1970" kern="0" dirty="0">
              <a:solidFill>
                <a:sysClr val="windowText" lastClr="000000"/>
              </a:solidFill>
              <a:ea typeface="微软雅黑" panose="020B0503020204020204" pitchFamily="34" charset="-122"/>
            </a:endParaRPr>
          </a:p>
        </p:txBody>
      </p:sp>
      <p:sp>
        <p:nvSpPr>
          <p:cNvPr id="14" name="TextBox 12"/>
          <p:cNvSpPr txBox="1"/>
          <p:nvPr/>
        </p:nvSpPr>
        <p:spPr>
          <a:xfrm>
            <a:off x="2784173" y="5135162"/>
            <a:ext cx="6800910" cy="805303"/>
          </a:xfrm>
          <a:prstGeom prst="rect">
            <a:avLst/>
          </a:prstGeom>
          <a:noFill/>
        </p:spPr>
        <p:txBody>
          <a:bodyPr anchor="ctr"/>
          <a:lstStyle/>
          <a:p>
            <a:pPr algn="just">
              <a:buClr>
                <a:srgbClr val="404040"/>
              </a:buClr>
              <a:buSzPts val="1800"/>
              <a:defRPr/>
            </a:pPr>
            <a:r>
              <a:rPr lang="en-US" altLang="zh-CN" sz="3095" b="1" dirty="0">
                <a:solidFill>
                  <a:schemeClr val="accent3">
                    <a:lumMod val="50000"/>
                  </a:schemeClr>
                </a:solidFill>
                <a:latin typeface="微软雅黑" panose="020B0503020204020204" pitchFamily="34" charset="-122"/>
                <a:ea typeface="微软雅黑" panose="020B0503020204020204" pitchFamily="34" charset="-122"/>
              </a:rPr>
              <a:t>Python</a:t>
            </a:r>
            <a:r>
              <a:rPr lang="zh-CN" altLang="en-US" sz="3095" b="1" dirty="0">
                <a:solidFill>
                  <a:schemeClr val="accent3">
                    <a:lumMod val="50000"/>
                  </a:schemeClr>
                </a:solidFill>
                <a:latin typeface="微软雅黑" panose="020B0503020204020204" pitchFamily="34" charset="-122"/>
                <a:ea typeface="微软雅黑" panose="020B0503020204020204" pitchFamily="34" charset="-122"/>
              </a:rPr>
              <a:t>在其表达方式和语法形式等多个方面均体现其优雅</a:t>
            </a:r>
            <a:endParaRPr lang="zh-CN" altLang="en-US" sz="3095" b="1"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6" name="TextBox 12"/>
          <p:cNvSpPr txBox="1"/>
          <p:nvPr/>
        </p:nvSpPr>
        <p:spPr>
          <a:xfrm>
            <a:off x="4952922" y="3905843"/>
            <a:ext cx="5554134" cy="855528"/>
          </a:xfrm>
          <a:prstGeom prst="rect">
            <a:avLst/>
          </a:prstGeom>
          <a:noFill/>
        </p:spPr>
        <p:txBody>
          <a:bodyPr anchor="ctr"/>
          <a:lstStyle/>
          <a:p>
            <a:pPr algn="just">
              <a:buClr>
                <a:srgbClr val="404040"/>
              </a:buClr>
              <a:buSzPts val="1800"/>
              <a:defRPr/>
            </a:pPr>
            <a:r>
              <a:rPr lang="zh-CN" altLang="en-US" sz="2810" b="1" dirty="0">
                <a:solidFill>
                  <a:srgbClr val="996600"/>
                </a:solidFill>
                <a:latin typeface="微软雅黑" panose="020B0503020204020204" pitchFamily="34" charset="-122"/>
                <a:ea typeface="微软雅黑" panose="020B0503020204020204" pitchFamily="34" charset="-122"/>
              </a:rPr>
              <a:t>拥有传统编译型程序语言所有强大通用的功能</a:t>
            </a:r>
            <a:endParaRPr lang="zh-CN" altLang="en-US" sz="2810" b="1" dirty="0">
              <a:solidFill>
                <a:srgbClr val="996600"/>
              </a:solidFill>
              <a:latin typeface="微软雅黑" panose="020B0503020204020204" pitchFamily="34" charset="-122"/>
              <a:ea typeface="微软雅黑" panose="020B0503020204020204" pitchFamily="34" charset="-122"/>
            </a:endParaRPr>
          </a:p>
        </p:txBody>
      </p:sp>
      <p:sp>
        <p:nvSpPr>
          <p:cNvPr id="27" name="TextBox 12"/>
          <p:cNvSpPr txBox="1"/>
          <p:nvPr/>
        </p:nvSpPr>
        <p:spPr>
          <a:xfrm>
            <a:off x="6502082" y="2661496"/>
            <a:ext cx="4639728" cy="1140146"/>
          </a:xfrm>
          <a:prstGeom prst="rect">
            <a:avLst/>
          </a:prstGeom>
          <a:noFill/>
        </p:spPr>
        <p:txBody>
          <a:bodyPr anchor="ctr"/>
          <a:lstStyle/>
          <a:p>
            <a:pPr algn="just">
              <a:buClr>
                <a:srgbClr val="404040"/>
              </a:buClr>
              <a:buSzPts val="1800"/>
              <a:defRPr/>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拥有简单脚本语言和解释型程序语言的易用性</a:t>
            </a:r>
            <a:endParaRPr lang="zh-CN" altLang="en-US" sz="24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5140" name="标题 5"/>
          <p:cNvSpPr>
            <a:spLocks noGrp="1"/>
          </p:cNvSpPr>
          <p:nvPr>
            <p:ph type="title" idx="4294967295"/>
          </p:nvPr>
        </p:nvSpPr>
        <p:spPr>
          <a:xfrm>
            <a:off x="0" y="676052"/>
            <a:ext cx="11572875" cy="708025"/>
          </a:xfrm>
        </p:spPr>
        <p:txBody>
          <a:bodyPr>
            <a:normAutofit/>
          </a:bodyPr>
          <a:lstStyle/>
          <a:p>
            <a:pPr marL="571500" indent="-571500" fontAlgn="base">
              <a:spcAft>
                <a:spcPct val="0"/>
              </a:spcAft>
              <a:buFont typeface="Wingdings" panose="05000000000000000000" pitchFamily="2" charset="2"/>
              <a:buChar char="p"/>
            </a:pPr>
            <a:r>
              <a:rPr lang="en-US" altLang="zh-CN" sz="3200" dirty="0">
                <a:latin typeface="微软雅黑" panose="020B0503020204020204" pitchFamily="34" charset="-122"/>
                <a:ea typeface="微软雅黑" panose="020B0503020204020204" pitchFamily="34" charset="-122"/>
                <a:cs typeface="+mn-cs"/>
              </a:rPr>
              <a:t>Python</a:t>
            </a:r>
            <a:r>
              <a:rPr lang="zh-CN" altLang="en-US" sz="3200" dirty="0">
                <a:latin typeface="微软雅黑" panose="020B0503020204020204" pitchFamily="34" charset="-122"/>
                <a:ea typeface="微软雅黑" panose="020B0503020204020204" pitchFamily="34" charset="-122"/>
                <a:cs typeface="+mn-cs"/>
              </a:rPr>
              <a:t>的哲学</a:t>
            </a:r>
            <a:endParaRPr lang="zh-CN" altLang="en-US" sz="3200" dirty="0">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4294967295"/>
          </p:nvPr>
        </p:nvSpPr>
        <p:spPr>
          <a:xfrm>
            <a:off x="12352338" y="503238"/>
            <a:ext cx="506412" cy="606425"/>
          </a:xfrm>
        </p:spPr>
        <p:txBody>
          <a:bodyPr/>
          <a:lstStyle/>
          <a:p>
            <a:fld id="{D18B1CCC-5B4E-41DC-9FD8-30B8F0069F97}" type="slidenum">
              <a:rPr lang="zh-CN" altLang="en-US" smtClean="0"/>
            </a:fld>
            <a:endParaRPr lang="zh-CN" altLang="en-US" dirty="0"/>
          </a:p>
        </p:txBody>
      </p:sp>
      <p:sp>
        <p:nvSpPr>
          <p:cNvPr id="4" name="矩形 3"/>
          <p:cNvSpPr/>
          <p:nvPr/>
        </p:nvSpPr>
        <p:spPr>
          <a:xfrm>
            <a:off x="6653664" y="5898757"/>
            <a:ext cx="4608512" cy="830997"/>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语句</a:t>
            </a:r>
            <a:r>
              <a:rPr lang="zh-CN" altLang="en-US" sz="2400" b="1" dirty="0" smtClean="0">
                <a:latin typeface="微软雅黑" panose="020B0503020204020204" pitchFamily="34" charset="-122"/>
                <a:ea typeface="微软雅黑" panose="020B0503020204020204" pitchFamily="34" charset="-122"/>
              </a:rPr>
              <a:t>块的强制缩进</a:t>
            </a:r>
            <a:endParaRPr lang="es-E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语法糖：</a:t>
            </a:r>
            <a:r>
              <a:rPr lang="es-ES" altLang="zh-CN" sz="2400" b="1" dirty="0" smtClean="0">
                <a:latin typeface="微软雅黑" panose="020B0503020204020204" pitchFamily="34" charset="-122"/>
                <a:ea typeface="微软雅黑" panose="020B0503020204020204" pitchFamily="34" charset="-122"/>
              </a:rPr>
              <a:t>x</a:t>
            </a:r>
            <a:r>
              <a:rPr lang="es-ES" altLang="zh-CN" sz="2400" b="1" dirty="0">
                <a:latin typeface="微软雅黑" panose="020B0503020204020204" pitchFamily="34" charset="-122"/>
                <a:ea typeface="微软雅黑" panose="020B0503020204020204" pitchFamily="34" charset="-122"/>
              </a:rPr>
              <a:t>, y = y, x</a:t>
            </a:r>
            <a:endParaRPr lang="es-ES" altLang="zh-CN" sz="2400" b="1" dirty="0">
              <a:latin typeface="微软雅黑" panose="020B0503020204020204" pitchFamily="34" charset="-122"/>
              <a:ea typeface="微软雅黑" panose="020B0503020204020204" pitchFamily="34" charset="-122"/>
            </a:endParaRPr>
          </a:p>
        </p:txBody>
      </p:sp>
      <p:sp>
        <p:nvSpPr>
          <p:cNvPr id="19"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randombar(horizont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anim calcmode="lin" valueType="num">
                                      <p:cBhvr>
                                        <p:cTn id="3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wipe(down)">
                                      <p:cBhvr>
                                        <p:cTn id="38"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20" grpId="0" animBg="1"/>
      <p:bldP spid="14" grpId="0"/>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096" y="1674037"/>
            <a:ext cx="777912" cy="77791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373236" y="1624211"/>
            <a:ext cx="1051145" cy="1038286"/>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505917" y="1728548"/>
            <a:ext cx="628170" cy="628170"/>
          </a:xfrm>
          <a:custGeom>
            <a:avLst/>
            <a:gdLst/>
            <a:ahLst/>
            <a:cxnLst/>
            <a:rect l="l" t="t" r="r" b="b"/>
            <a:pathLst>
              <a:path w="595630" h="595630">
                <a:moveTo>
                  <a:pt x="0" y="297688"/>
                </a:moveTo>
                <a:lnTo>
                  <a:pt x="3895" y="249387"/>
                </a:lnTo>
                <a:lnTo>
                  <a:pt x="15174" y="203573"/>
                </a:lnTo>
                <a:lnTo>
                  <a:pt x="33223" y="160858"/>
                </a:lnTo>
                <a:lnTo>
                  <a:pt x="57429" y="121852"/>
                </a:lnTo>
                <a:lnTo>
                  <a:pt x="87180" y="87169"/>
                </a:lnTo>
                <a:lnTo>
                  <a:pt x="121863" y="57420"/>
                </a:lnTo>
                <a:lnTo>
                  <a:pt x="160866" y="33216"/>
                </a:lnTo>
                <a:lnTo>
                  <a:pt x="203575" y="15170"/>
                </a:lnTo>
                <a:lnTo>
                  <a:pt x="249378" y="3894"/>
                </a:lnTo>
                <a:lnTo>
                  <a:pt x="297662" y="0"/>
                </a:lnTo>
                <a:lnTo>
                  <a:pt x="345943" y="3894"/>
                </a:lnTo>
                <a:lnTo>
                  <a:pt x="391743" y="15170"/>
                </a:lnTo>
                <a:lnTo>
                  <a:pt x="434450" y="33216"/>
                </a:lnTo>
                <a:lnTo>
                  <a:pt x="473451" y="57420"/>
                </a:lnTo>
                <a:lnTo>
                  <a:pt x="508133" y="87169"/>
                </a:lnTo>
                <a:lnTo>
                  <a:pt x="537883" y="121852"/>
                </a:lnTo>
                <a:lnTo>
                  <a:pt x="562089" y="160858"/>
                </a:lnTo>
                <a:lnTo>
                  <a:pt x="580138" y="203573"/>
                </a:lnTo>
                <a:lnTo>
                  <a:pt x="591416" y="249387"/>
                </a:lnTo>
                <a:lnTo>
                  <a:pt x="595312" y="297688"/>
                </a:lnTo>
                <a:lnTo>
                  <a:pt x="591416" y="345953"/>
                </a:lnTo>
                <a:lnTo>
                  <a:pt x="580138" y="391740"/>
                </a:lnTo>
                <a:lnTo>
                  <a:pt x="562089" y="434434"/>
                </a:lnTo>
                <a:lnTo>
                  <a:pt x="537883" y="473423"/>
                </a:lnTo>
                <a:lnTo>
                  <a:pt x="508133" y="508095"/>
                </a:lnTo>
                <a:lnTo>
                  <a:pt x="473451" y="537836"/>
                </a:lnTo>
                <a:lnTo>
                  <a:pt x="434450" y="562035"/>
                </a:lnTo>
                <a:lnTo>
                  <a:pt x="391743" y="580079"/>
                </a:lnTo>
                <a:lnTo>
                  <a:pt x="345943" y="591354"/>
                </a:lnTo>
                <a:lnTo>
                  <a:pt x="297662" y="595249"/>
                </a:lnTo>
                <a:lnTo>
                  <a:pt x="249378" y="591354"/>
                </a:lnTo>
                <a:lnTo>
                  <a:pt x="203575" y="580079"/>
                </a:lnTo>
                <a:lnTo>
                  <a:pt x="160866" y="562035"/>
                </a:lnTo>
                <a:lnTo>
                  <a:pt x="121863" y="537836"/>
                </a:lnTo>
                <a:lnTo>
                  <a:pt x="87180" y="508095"/>
                </a:lnTo>
                <a:lnTo>
                  <a:pt x="57429" y="473423"/>
                </a:lnTo>
                <a:lnTo>
                  <a:pt x="33223" y="434434"/>
                </a:lnTo>
                <a:lnTo>
                  <a:pt x="15174" y="391740"/>
                </a:lnTo>
                <a:lnTo>
                  <a:pt x="3895" y="345953"/>
                </a:lnTo>
                <a:lnTo>
                  <a:pt x="0" y="297688"/>
                </a:lnTo>
                <a:close/>
              </a:path>
            </a:pathLst>
          </a:custGeom>
          <a:ln w="57150">
            <a:solidFill>
              <a:srgbClr val="EF5324"/>
            </a:solidFill>
          </a:ln>
        </p:spPr>
        <p:txBody>
          <a:bodyPr wrap="square" lIns="0" tIns="0" rIns="0" bIns="0" rtlCol="0"/>
          <a:lstStyle/>
          <a:p/>
        </p:txBody>
      </p:sp>
      <p:sp>
        <p:nvSpPr>
          <p:cNvPr id="5" name="object 5"/>
          <p:cNvSpPr/>
          <p:nvPr/>
        </p:nvSpPr>
        <p:spPr>
          <a:xfrm>
            <a:off x="416631" y="1646708"/>
            <a:ext cx="838987" cy="951495"/>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689864" y="1646708"/>
            <a:ext cx="691120" cy="951495"/>
          </a:xfrm>
          <a:prstGeom prst="rect">
            <a:avLst/>
          </a:prstGeom>
          <a:blipFill>
            <a:blip r:embed="rId4" cstate="print"/>
            <a:stretch>
              <a:fillRect/>
            </a:stretch>
          </a:blipFill>
        </p:spPr>
        <p:txBody>
          <a:bodyPr wrap="square" lIns="0" tIns="0" rIns="0" bIns="0" rtlCol="0"/>
          <a:lstStyle/>
          <a:p/>
        </p:txBody>
      </p:sp>
      <p:sp>
        <p:nvSpPr>
          <p:cNvPr id="7" name="object 7"/>
          <p:cNvSpPr txBox="1"/>
          <p:nvPr/>
        </p:nvSpPr>
        <p:spPr>
          <a:xfrm>
            <a:off x="669400" y="1768943"/>
            <a:ext cx="300690" cy="533573"/>
          </a:xfrm>
          <a:prstGeom prst="rect">
            <a:avLst/>
          </a:prstGeom>
        </p:spPr>
        <p:txBody>
          <a:bodyPr vert="horz" wrap="square" lIns="0" tIns="14063" rIns="0" bIns="0" rtlCol="0">
            <a:spAutoFit/>
          </a:bodyPr>
          <a:lstStyle/>
          <a:p>
            <a:pPr marL="13335">
              <a:spcBef>
                <a:spcPts val="110"/>
              </a:spcBef>
            </a:pPr>
            <a:r>
              <a:rPr sz="3375" b="1" dirty="0">
                <a:solidFill>
                  <a:srgbClr val="EF5324"/>
                </a:solidFill>
                <a:latin typeface="Tahoma" panose="020B0604030504040204"/>
                <a:cs typeface="Tahoma" panose="020B0604030504040204"/>
              </a:rPr>
              <a:t>1</a:t>
            </a:r>
            <a:endParaRPr sz="3375">
              <a:latin typeface="Tahoma" panose="020B0604030504040204"/>
              <a:cs typeface="Tahoma" panose="020B0604030504040204"/>
            </a:endParaRPr>
          </a:p>
        </p:txBody>
      </p:sp>
      <p:sp>
        <p:nvSpPr>
          <p:cNvPr id="8" name="object 8"/>
          <p:cNvSpPr txBox="1"/>
          <p:nvPr/>
        </p:nvSpPr>
        <p:spPr>
          <a:xfrm>
            <a:off x="1437511" y="1771270"/>
            <a:ext cx="1650785" cy="435600"/>
          </a:xfrm>
          <a:prstGeom prst="rect">
            <a:avLst/>
          </a:prstGeom>
          <a:solidFill>
            <a:srgbClr val="F1F1F1"/>
          </a:solidFill>
          <a:ln w="12700">
            <a:solidFill>
              <a:srgbClr val="EF5324"/>
            </a:solidFill>
          </a:ln>
        </p:spPr>
        <p:txBody>
          <a:bodyPr vert="horz" wrap="square" lIns="0" tIns="65627" rIns="0" bIns="0" rtlCol="0">
            <a:spAutoFit/>
          </a:bodyPr>
          <a:lstStyle/>
          <a:p>
            <a:pPr marL="182245">
              <a:spcBef>
                <a:spcPts val="515"/>
              </a:spcBef>
            </a:pPr>
            <a:r>
              <a:rPr sz="2400" b="1" spc="-6" dirty="0">
                <a:solidFill>
                  <a:srgbClr val="EF5324"/>
                </a:solidFill>
                <a:latin typeface="微软雅黑" panose="020B0503020204020204" pitchFamily="34" charset="-122"/>
                <a:cs typeface="微软雅黑" panose="020B0503020204020204" pitchFamily="34" charset="-122"/>
              </a:rPr>
              <a:t>数据获取</a:t>
            </a:r>
            <a:endParaRPr sz="2400" dirty="0">
              <a:latin typeface="微软雅黑" panose="020B0503020204020204" pitchFamily="34" charset="-122"/>
              <a:cs typeface="微软雅黑" panose="020B0503020204020204" pitchFamily="34" charset="-122"/>
            </a:endParaRPr>
          </a:p>
        </p:txBody>
      </p:sp>
      <p:sp>
        <p:nvSpPr>
          <p:cNvPr id="9" name="object 9"/>
          <p:cNvSpPr/>
          <p:nvPr/>
        </p:nvSpPr>
        <p:spPr>
          <a:xfrm>
            <a:off x="3240578" y="1706180"/>
            <a:ext cx="777912" cy="777910"/>
          </a:xfrm>
          <a:prstGeom prst="rect">
            <a:avLst/>
          </a:prstGeom>
          <a:blipFill>
            <a:blip r:embed="rId5" cstate="print"/>
            <a:stretch>
              <a:fillRect/>
            </a:stretch>
          </a:blipFill>
        </p:spPr>
        <p:txBody>
          <a:bodyPr wrap="square" lIns="0" tIns="0" rIns="0" bIns="0" rtlCol="0"/>
          <a:lstStyle/>
          <a:p/>
        </p:txBody>
      </p:sp>
      <p:sp>
        <p:nvSpPr>
          <p:cNvPr id="10" name="object 10"/>
          <p:cNvSpPr/>
          <p:nvPr/>
        </p:nvSpPr>
        <p:spPr>
          <a:xfrm>
            <a:off x="3182724" y="1656356"/>
            <a:ext cx="1051144" cy="1038286"/>
          </a:xfrm>
          <a:prstGeom prst="rect">
            <a:avLst/>
          </a:prstGeom>
          <a:blipFill>
            <a:blip r:embed="rId6" cstate="print"/>
            <a:stretch>
              <a:fillRect/>
            </a:stretch>
          </a:blipFill>
        </p:spPr>
        <p:txBody>
          <a:bodyPr wrap="square" lIns="0" tIns="0" rIns="0" bIns="0" rtlCol="0"/>
          <a:lstStyle/>
          <a:p/>
        </p:txBody>
      </p:sp>
      <p:sp>
        <p:nvSpPr>
          <p:cNvPr id="11" name="object 11"/>
          <p:cNvSpPr/>
          <p:nvPr/>
        </p:nvSpPr>
        <p:spPr>
          <a:xfrm>
            <a:off x="3315721" y="1760423"/>
            <a:ext cx="628170" cy="628170"/>
          </a:xfrm>
          <a:custGeom>
            <a:avLst/>
            <a:gdLst/>
            <a:ahLst/>
            <a:cxnLst/>
            <a:rect l="l" t="t" r="r" b="b"/>
            <a:pathLst>
              <a:path w="595629" h="595630">
                <a:moveTo>
                  <a:pt x="0" y="297561"/>
                </a:moveTo>
                <a:lnTo>
                  <a:pt x="3898" y="249295"/>
                </a:lnTo>
                <a:lnTo>
                  <a:pt x="15183" y="203508"/>
                </a:lnTo>
                <a:lnTo>
                  <a:pt x="33240" y="160814"/>
                </a:lnTo>
                <a:lnTo>
                  <a:pt x="57456" y="121825"/>
                </a:lnTo>
                <a:lnTo>
                  <a:pt x="87217" y="87153"/>
                </a:lnTo>
                <a:lnTo>
                  <a:pt x="121907" y="57412"/>
                </a:lnTo>
                <a:lnTo>
                  <a:pt x="160914" y="33213"/>
                </a:lnTo>
                <a:lnTo>
                  <a:pt x="203622" y="15169"/>
                </a:lnTo>
                <a:lnTo>
                  <a:pt x="249418" y="3894"/>
                </a:lnTo>
                <a:lnTo>
                  <a:pt x="297688" y="0"/>
                </a:lnTo>
                <a:lnTo>
                  <a:pt x="345957" y="3894"/>
                </a:lnTo>
                <a:lnTo>
                  <a:pt x="391753" y="15169"/>
                </a:lnTo>
                <a:lnTo>
                  <a:pt x="434461" y="33213"/>
                </a:lnTo>
                <a:lnTo>
                  <a:pt x="473468" y="57412"/>
                </a:lnTo>
                <a:lnTo>
                  <a:pt x="508158" y="87153"/>
                </a:lnTo>
                <a:lnTo>
                  <a:pt x="537919" y="121825"/>
                </a:lnTo>
                <a:lnTo>
                  <a:pt x="562135" y="160814"/>
                </a:lnTo>
                <a:lnTo>
                  <a:pt x="580192" y="203508"/>
                </a:lnTo>
                <a:lnTo>
                  <a:pt x="591477" y="249295"/>
                </a:lnTo>
                <a:lnTo>
                  <a:pt x="595376" y="297561"/>
                </a:lnTo>
                <a:lnTo>
                  <a:pt x="591477" y="345861"/>
                </a:lnTo>
                <a:lnTo>
                  <a:pt x="580192" y="391675"/>
                </a:lnTo>
                <a:lnTo>
                  <a:pt x="562135" y="434390"/>
                </a:lnTo>
                <a:lnTo>
                  <a:pt x="537919" y="473396"/>
                </a:lnTo>
                <a:lnTo>
                  <a:pt x="508158" y="508079"/>
                </a:lnTo>
                <a:lnTo>
                  <a:pt x="473468" y="537828"/>
                </a:lnTo>
                <a:lnTo>
                  <a:pt x="434461" y="562032"/>
                </a:lnTo>
                <a:lnTo>
                  <a:pt x="391753" y="580078"/>
                </a:lnTo>
                <a:lnTo>
                  <a:pt x="345957" y="591354"/>
                </a:lnTo>
                <a:lnTo>
                  <a:pt x="297688" y="595249"/>
                </a:lnTo>
                <a:lnTo>
                  <a:pt x="249418" y="591354"/>
                </a:lnTo>
                <a:lnTo>
                  <a:pt x="203622" y="580078"/>
                </a:lnTo>
                <a:lnTo>
                  <a:pt x="160914" y="562032"/>
                </a:lnTo>
                <a:lnTo>
                  <a:pt x="121907" y="537828"/>
                </a:lnTo>
                <a:lnTo>
                  <a:pt x="87217" y="508079"/>
                </a:lnTo>
                <a:lnTo>
                  <a:pt x="57456" y="473396"/>
                </a:lnTo>
                <a:lnTo>
                  <a:pt x="33240" y="434390"/>
                </a:lnTo>
                <a:lnTo>
                  <a:pt x="15183" y="391675"/>
                </a:lnTo>
                <a:lnTo>
                  <a:pt x="3898" y="345861"/>
                </a:lnTo>
                <a:lnTo>
                  <a:pt x="0" y="297561"/>
                </a:lnTo>
                <a:close/>
              </a:path>
            </a:pathLst>
          </a:custGeom>
          <a:ln w="57150">
            <a:solidFill>
              <a:srgbClr val="EF5324"/>
            </a:solidFill>
          </a:ln>
        </p:spPr>
        <p:txBody>
          <a:bodyPr wrap="square" lIns="0" tIns="0" rIns="0" bIns="0" rtlCol="0"/>
          <a:lstStyle/>
          <a:p/>
        </p:txBody>
      </p:sp>
      <p:sp>
        <p:nvSpPr>
          <p:cNvPr id="12" name="object 12"/>
          <p:cNvSpPr/>
          <p:nvPr/>
        </p:nvSpPr>
        <p:spPr>
          <a:xfrm>
            <a:off x="3226113" y="1678853"/>
            <a:ext cx="838987" cy="951495"/>
          </a:xfrm>
          <a:prstGeom prst="rect">
            <a:avLst/>
          </a:prstGeom>
          <a:blipFill>
            <a:blip r:embed="rId7" cstate="print"/>
            <a:stretch>
              <a:fillRect/>
            </a:stretch>
          </a:blipFill>
        </p:spPr>
        <p:txBody>
          <a:bodyPr wrap="square" lIns="0" tIns="0" rIns="0" bIns="0" rtlCol="0"/>
          <a:lstStyle/>
          <a:p/>
        </p:txBody>
      </p:sp>
      <p:sp>
        <p:nvSpPr>
          <p:cNvPr id="13" name="object 13"/>
          <p:cNvSpPr/>
          <p:nvPr/>
        </p:nvSpPr>
        <p:spPr>
          <a:xfrm>
            <a:off x="3499347" y="1678853"/>
            <a:ext cx="691120" cy="951495"/>
          </a:xfrm>
          <a:prstGeom prst="rect">
            <a:avLst/>
          </a:prstGeom>
          <a:blipFill>
            <a:blip r:embed="rId4" cstate="print"/>
            <a:stretch>
              <a:fillRect/>
            </a:stretch>
          </a:blipFill>
        </p:spPr>
        <p:txBody>
          <a:bodyPr wrap="square" lIns="0" tIns="0" rIns="0" bIns="0" rtlCol="0"/>
          <a:lstStyle/>
          <a:p/>
        </p:txBody>
      </p:sp>
      <p:sp>
        <p:nvSpPr>
          <p:cNvPr id="14" name="object 14"/>
          <p:cNvSpPr txBox="1"/>
          <p:nvPr/>
        </p:nvSpPr>
        <p:spPr>
          <a:xfrm>
            <a:off x="3479527" y="1800819"/>
            <a:ext cx="300690" cy="533573"/>
          </a:xfrm>
          <a:prstGeom prst="rect">
            <a:avLst/>
          </a:prstGeom>
        </p:spPr>
        <p:txBody>
          <a:bodyPr vert="horz" wrap="square" lIns="0" tIns="14063" rIns="0" bIns="0" rtlCol="0">
            <a:spAutoFit/>
          </a:bodyPr>
          <a:lstStyle/>
          <a:p>
            <a:pPr marL="13335">
              <a:spcBef>
                <a:spcPts val="110"/>
              </a:spcBef>
            </a:pPr>
            <a:r>
              <a:rPr sz="3375" b="1" dirty="0">
                <a:solidFill>
                  <a:srgbClr val="EF5324"/>
                </a:solidFill>
                <a:latin typeface="Tahoma" panose="020B0604030504040204"/>
                <a:cs typeface="Tahoma" panose="020B0604030504040204"/>
              </a:rPr>
              <a:t>2</a:t>
            </a:r>
            <a:endParaRPr sz="3375">
              <a:latin typeface="Tahoma" panose="020B0604030504040204"/>
              <a:cs typeface="Tahoma" panose="020B0604030504040204"/>
            </a:endParaRPr>
          </a:p>
        </p:txBody>
      </p:sp>
      <p:sp>
        <p:nvSpPr>
          <p:cNvPr id="15" name="object 15"/>
          <p:cNvSpPr/>
          <p:nvPr/>
        </p:nvSpPr>
        <p:spPr>
          <a:xfrm>
            <a:off x="4247390" y="1803016"/>
            <a:ext cx="1747220" cy="542449"/>
          </a:xfrm>
          <a:custGeom>
            <a:avLst/>
            <a:gdLst/>
            <a:ahLst/>
            <a:cxnLst/>
            <a:rect l="l" t="t" r="r" b="b"/>
            <a:pathLst>
              <a:path w="1656714" h="514350">
                <a:moveTo>
                  <a:pt x="0" y="514350"/>
                </a:moveTo>
                <a:lnTo>
                  <a:pt x="1656207" y="514350"/>
                </a:lnTo>
                <a:lnTo>
                  <a:pt x="1656207" y="0"/>
                </a:lnTo>
                <a:lnTo>
                  <a:pt x="0" y="0"/>
                </a:lnTo>
                <a:lnTo>
                  <a:pt x="0" y="514350"/>
                </a:lnTo>
                <a:close/>
              </a:path>
            </a:pathLst>
          </a:custGeom>
          <a:ln w="12700">
            <a:solidFill>
              <a:srgbClr val="EF5324"/>
            </a:solidFill>
            <a:prstDash val="sysDash"/>
          </a:ln>
        </p:spPr>
        <p:txBody>
          <a:bodyPr wrap="square" lIns="0" tIns="0" rIns="0" bIns="0" rtlCol="0"/>
          <a:lstStyle/>
          <a:p/>
        </p:txBody>
      </p:sp>
      <p:sp>
        <p:nvSpPr>
          <p:cNvPr id="16" name="object 16"/>
          <p:cNvSpPr txBox="1"/>
          <p:nvPr/>
        </p:nvSpPr>
        <p:spPr>
          <a:xfrm>
            <a:off x="4464504" y="1855467"/>
            <a:ext cx="1312592" cy="382857"/>
          </a:xfrm>
          <a:prstGeom prst="rect">
            <a:avLst/>
          </a:prstGeom>
        </p:spPr>
        <p:txBody>
          <a:bodyPr vert="horz" wrap="square" lIns="0" tIns="13394" rIns="0" bIns="0" rtlCol="0">
            <a:spAutoFit/>
          </a:bodyPr>
          <a:lstStyle/>
          <a:p>
            <a:pPr marL="13335">
              <a:spcBef>
                <a:spcPts val="105"/>
              </a:spcBef>
            </a:pPr>
            <a:r>
              <a:rPr sz="2400" b="1" spc="-6" dirty="0">
                <a:solidFill>
                  <a:srgbClr val="EF5324"/>
                </a:solidFill>
                <a:latin typeface="微软雅黑" panose="020B0503020204020204" pitchFamily="34" charset="-122"/>
                <a:cs typeface="微软雅黑" panose="020B0503020204020204" pitchFamily="34" charset="-122"/>
              </a:rPr>
              <a:t>数据处理</a:t>
            </a:r>
            <a:endParaRPr sz="2400" b="1" spc="-6" dirty="0">
              <a:solidFill>
                <a:srgbClr val="EF5324"/>
              </a:solidFill>
              <a:latin typeface="微软雅黑" panose="020B0503020204020204" pitchFamily="34" charset="-122"/>
              <a:cs typeface="微软雅黑" panose="020B0503020204020204" pitchFamily="34" charset="-122"/>
            </a:endParaRPr>
          </a:p>
        </p:txBody>
      </p:sp>
      <p:sp>
        <p:nvSpPr>
          <p:cNvPr id="17" name="object 17"/>
          <p:cNvSpPr/>
          <p:nvPr/>
        </p:nvSpPr>
        <p:spPr>
          <a:xfrm>
            <a:off x="6429378" y="1649926"/>
            <a:ext cx="779519" cy="777910"/>
          </a:xfrm>
          <a:prstGeom prst="rect">
            <a:avLst/>
          </a:prstGeom>
          <a:blipFill>
            <a:blip r:embed="rId8" cstate="print"/>
            <a:stretch>
              <a:fillRect/>
            </a:stretch>
          </a:blipFill>
        </p:spPr>
        <p:txBody>
          <a:bodyPr wrap="square" lIns="0" tIns="0" rIns="0" bIns="0" rtlCol="0"/>
          <a:lstStyle/>
          <a:p/>
        </p:txBody>
      </p:sp>
      <p:sp>
        <p:nvSpPr>
          <p:cNvPr id="18" name="object 18"/>
          <p:cNvSpPr/>
          <p:nvPr/>
        </p:nvSpPr>
        <p:spPr>
          <a:xfrm>
            <a:off x="6371517" y="1600101"/>
            <a:ext cx="1051144" cy="1038286"/>
          </a:xfrm>
          <a:prstGeom prst="rect">
            <a:avLst/>
          </a:prstGeom>
          <a:blipFill>
            <a:blip r:embed="rId9" cstate="print"/>
            <a:stretch>
              <a:fillRect/>
            </a:stretch>
          </a:blipFill>
        </p:spPr>
        <p:txBody>
          <a:bodyPr wrap="square" lIns="0" tIns="0" rIns="0" bIns="0" rtlCol="0"/>
          <a:lstStyle/>
          <a:p/>
        </p:txBody>
      </p:sp>
      <p:sp>
        <p:nvSpPr>
          <p:cNvPr id="19" name="object 19"/>
          <p:cNvSpPr/>
          <p:nvPr/>
        </p:nvSpPr>
        <p:spPr>
          <a:xfrm>
            <a:off x="6505322" y="1704171"/>
            <a:ext cx="628170" cy="628170"/>
          </a:xfrm>
          <a:custGeom>
            <a:avLst/>
            <a:gdLst/>
            <a:ahLst/>
            <a:cxnLst/>
            <a:rect l="l" t="t" r="r" b="b"/>
            <a:pathLst>
              <a:path w="595629" h="595630">
                <a:moveTo>
                  <a:pt x="0" y="297561"/>
                </a:moveTo>
                <a:lnTo>
                  <a:pt x="3894" y="249295"/>
                </a:lnTo>
                <a:lnTo>
                  <a:pt x="15170" y="203508"/>
                </a:lnTo>
                <a:lnTo>
                  <a:pt x="33216" y="160814"/>
                </a:lnTo>
                <a:lnTo>
                  <a:pt x="57420" y="121825"/>
                </a:lnTo>
                <a:lnTo>
                  <a:pt x="87169" y="87153"/>
                </a:lnTo>
                <a:lnTo>
                  <a:pt x="121852" y="57412"/>
                </a:lnTo>
                <a:lnTo>
                  <a:pt x="160858" y="33213"/>
                </a:lnTo>
                <a:lnTo>
                  <a:pt x="203573" y="15169"/>
                </a:lnTo>
                <a:lnTo>
                  <a:pt x="249387" y="3894"/>
                </a:lnTo>
                <a:lnTo>
                  <a:pt x="297688" y="0"/>
                </a:lnTo>
                <a:lnTo>
                  <a:pt x="345953" y="3894"/>
                </a:lnTo>
                <a:lnTo>
                  <a:pt x="391740" y="15169"/>
                </a:lnTo>
                <a:lnTo>
                  <a:pt x="434434" y="33213"/>
                </a:lnTo>
                <a:lnTo>
                  <a:pt x="473423" y="57412"/>
                </a:lnTo>
                <a:lnTo>
                  <a:pt x="508095" y="87153"/>
                </a:lnTo>
                <a:lnTo>
                  <a:pt x="537836" y="121825"/>
                </a:lnTo>
                <a:lnTo>
                  <a:pt x="562035" y="160814"/>
                </a:lnTo>
                <a:lnTo>
                  <a:pt x="580079" y="203508"/>
                </a:lnTo>
                <a:lnTo>
                  <a:pt x="591354" y="249295"/>
                </a:lnTo>
                <a:lnTo>
                  <a:pt x="595248" y="297561"/>
                </a:lnTo>
                <a:lnTo>
                  <a:pt x="591354" y="345861"/>
                </a:lnTo>
                <a:lnTo>
                  <a:pt x="580079" y="391675"/>
                </a:lnTo>
                <a:lnTo>
                  <a:pt x="562035" y="434390"/>
                </a:lnTo>
                <a:lnTo>
                  <a:pt x="537836" y="473396"/>
                </a:lnTo>
                <a:lnTo>
                  <a:pt x="508095" y="508079"/>
                </a:lnTo>
                <a:lnTo>
                  <a:pt x="473423" y="537828"/>
                </a:lnTo>
                <a:lnTo>
                  <a:pt x="434434" y="562032"/>
                </a:lnTo>
                <a:lnTo>
                  <a:pt x="391740" y="580078"/>
                </a:lnTo>
                <a:lnTo>
                  <a:pt x="345953" y="591354"/>
                </a:lnTo>
                <a:lnTo>
                  <a:pt x="297688" y="595249"/>
                </a:lnTo>
                <a:lnTo>
                  <a:pt x="249387" y="591354"/>
                </a:lnTo>
                <a:lnTo>
                  <a:pt x="203573" y="580078"/>
                </a:lnTo>
                <a:lnTo>
                  <a:pt x="160858" y="562032"/>
                </a:lnTo>
                <a:lnTo>
                  <a:pt x="121852" y="537828"/>
                </a:lnTo>
                <a:lnTo>
                  <a:pt x="87169" y="508079"/>
                </a:lnTo>
                <a:lnTo>
                  <a:pt x="57420" y="473396"/>
                </a:lnTo>
                <a:lnTo>
                  <a:pt x="33216" y="434390"/>
                </a:lnTo>
                <a:lnTo>
                  <a:pt x="15170" y="391675"/>
                </a:lnTo>
                <a:lnTo>
                  <a:pt x="3894" y="345861"/>
                </a:lnTo>
                <a:lnTo>
                  <a:pt x="0" y="297561"/>
                </a:lnTo>
                <a:close/>
              </a:path>
            </a:pathLst>
          </a:custGeom>
          <a:ln w="57150">
            <a:solidFill>
              <a:srgbClr val="EF5324"/>
            </a:solidFill>
          </a:ln>
        </p:spPr>
        <p:txBody>
          <a:bodyPr wrap="square" lIns="0" tIns="0" rIns="0" bIns="0" rtlCol="0"/>
          <a:lstStyle/>
          <a:p/>
        </p:txBody>
      </p:sp>
      <p:sp>
        <p:nvSpPr>
          <p:cNvPr id="20" name="object 20"/>
          <p:cNvSpPr/>
          <p:nvPr/>
        </p:nvSpPr>
        <p:spPr>
          <a:xfrm>
            <a:off x="6414910" y="1622598"/>
            <a:ext cx="838987" cy="951495"/>
          </a:xfrm>
          <a:prstGeom prst="rect">
            <a:avLst/>
          </a:prstGeom>
          <a:blipFill>
            <a:blip r:embed="rId10" cstate="print"/>
            <a:stretch>
              <a:fillRect/>
            </a:stretch>
          </a:blipFill>
        </p:spPr>
        <p:txBody>
          <a:bodyPr wrap="square" lIns="0" tIns="0" rIns="0" bIns="0" rtlCol="0"/>
          <a:lstStyle/>
          <a:p/>
        </p:txBody>
      </p:sp>
      <p:sp>
        <p:nvSpPr>
          <p:cNvPr id="21" name="object 21"/>
          <p:cNvSpPr/>
          <p:nvPr/>
        </p:nvSpPr>
        <p:spPr>
          <a:xfrm>
            <a:off x="6688148" y="1622598"/>
            <a:ext cx="691118" cy="951495"/>
          </a:xfrm>
          <a:prstGeom prst="rect">
            <a:avLst/>
          </a:prstGeom>
          <a:blipFill>
            <a:blip r:embed="rId4" cstate="print"/>
            <a:stretch>
              <a:fillRect/>
            </a:stretch>
          </a:blipFill>
        </p:spPr>
        <p:txBody>
          <a:bodyPr wrap="square" lIns="0" tIns="0" rIns="0" bIns="0" rtlCol="0"/>
          <a:lstStyle/>
          <a:p/>
        </p:txBody>
      </p:sp>
      <p:sp>
        <p:nvSpPr>
          <p:cNvPr id="22" name="object 22"/>
          <p:cNvSpPr txBox="1"/>
          <p:nvPr/>
        </p:nvSpPr>
        <p:spPr>
          <a:xfrm>
            <a:off x="6669663" y="1744565"/>
            <a:ext cx="300690" cy="533573"/>
          </a:xfrm>
          <a:prstGeom prst="rect">
            <a:avLst/>
          </a:prstGeom>
        </p:spPr>
        <p:txBody>
          <a:bodyPr vert="horz" wrap="square" lIns="0" tIns="14063" rIns="0" bIns="0" rtlCol="0">
            <a:spAutoFit/>
          </a:bodyPr>
          <a:lstStyle/>
          <a:p>
            <a:pPr marL="13335">
              <a:spcBef>
                <a:spcPts val="110"/>
              </a:spcBef>
            </a:pPr>
            <a:r>
              <a:rPr sz="3375" b="1" dirty="0">
                <a:solidFill>
                  <a:srgbClr val="EF5324"/>
                </a:solidFill>
                <a:latin typeface="Tahoma" panose="020B0604030504040204"/>
                <a:cs typeface="Tahoma" panose="020B0604030504040204"/>
              </a:rPr>
              <a:t>3</a:t>
            </a:r>
            <a:endParaRPr sz="3375">
              <a:latin typeface="Tahoma" panose="020B0604030504040204"/>
              <a:cs typeface="Tahoma" panose="020B0604030504040204"/>
            </a:endParaRPr>
          </a:p>
        </p:txBody>
      </p:sp>
      <p:sp>
        <p:nvSpPr>
          <p:cNvPr id="23" name="object 23"/>
          <p:cNvSpPr txBox="1"/>
          <p:nvPr/>
        </p:nvSpPr>
        <p:spPr>
          <a:xfrm>
            <a:off x="7436858" y="1746760"/>
            <a:ext cx="1518857" cy="435600"/>
          </a:xfrm>
          <a:prstGeom prst="rect">
            <a:avLst/>
          </a:prstGeom>
          <a:solidFill>
            <a:srgbClr val="F1F1F1"/>
          </a:solidFill>
          <a:ln w="12700">
            <a:solidFill>
              <a:srgbClr val="EF5324"/>
            </a:solidFill>
          </a:ln>
        </p:spPr>
        <p:txBody>
          <a:bodyPr vert="horz" wrap="square" lIns="0" tIns="65627" rIns="0" bIns="0" rtlCol="0">
            <a:spAutoFit/>
          </a:bodyPr>
          <a:lstStyle/>
          <a:p>
            <a:pPr marL="117475">
              <a:spcBef>
                <a:spcPts val="515"/>
              </a:spcBef>
            </a:pPr>
            <a:r>
              <a:rPr sz="2400" b="1" spc="-6" dirty="0">
                <a:solidFill>
                  <a:srgbClr val="EF5324"/>
                </a:solidFill>
                <a:latin typeface="微软雅黑" panose="020B0503020204020204" pitchFamily="34" charset="-122"/>
                <a:cs typeface="微软雅黑" panose="020B0503020204020204" pitchFamily="34" charset="-122"/>
              </a:rPr>
              <a:t>数据分析</a:t>
            </a:r>
            <a:endParaRPr sz="2400" b="1" spc="-6" dirty="0">
              <a:solidFill>
                <a:srgbClr val="EF5324"/>
              </a:solidFill>
              <a:latin typeface="微软雅黑" panose="020B0503020204020204" pitchFamily="34" charset="-122"/>
              <a:cs typeface="微软雅黑" panose="020B0503020204020204" pitchFamily="34" charset="-122"/>
            </a:endParaRPr>
          </a:p>
        </p:txBody>
      </p:sp>
      <p:sp>
        <p:nvSpPr>
          <p:cNvPr id="24" name="object 24"/>
          <p:cNvSpPr/>
          <p:nvPr/>
        </p:nvSpPr>
        <p:spPr>
          <a:xfrm>
            <a:off x="9695318" y="1741541"/>
            <a:ext cx="777912" cy="777910"/>
          </a:xfrm>
          <a:prstGeom prst="rect">
            <a:avLst/>
          </a:prstGeom>
          <a:blipFill>
            <a:blip r:embed="rId11" cstate="print"/>
            <a:stretch>
              <a:fillRect/>
            </a:stretch>
          </a:blipFill>
        </p:spPr>
        <p:txBody>
          <a:bodyPr wrap="square" lIns="0" tIns="0" rIns="0" bIns="0" rtlCol="0"/>
          <a:lstStyle/>
          <a:p/>
        </p:txBody>
      </p:sp>
      <p:sp>
        <p:nvSpPr>
          <p:cNvPr id="25" name="object 25"/>
          <p:cNvSpPr/>
          <p:nvPr/>
        </p:nvSpPr>
        <p:spPr>
          <a:xfrm>
            <a:off x="9637457" y="1691716"/>
            <a:ext cx="1051145" cy="1038286"/>
          </a:xfrm>
          <a:prstGeom prst="rect">
            <a:avLst/>
          </a:prstGeom>
          <a:blipFill>
            <a:blip r:embed="rId12" cstate="print"/>
            <a:stretch>
              <a:fillRect/>
            </a:stretch>
          </a:blipFill>
        </p:spPr>
        <p:txBody>
          <a:bodyPr wrap="square" lIns="0" tIns="0" rIns="0" bIns="0" rtlCol="0"/>
          <a:lstStyle/>
          <a:p/>
        </p:txBody>
      </p:sp>
      <p:sp>
        <p:nvSpPr>
          <p:cNvPr id="26" name="object 26"/>
          <p:cNvSpPr/>
          <p:nvPr/>
        </p:nvSpPr>
        <p:spPr>
          <a:xfrm>
            <a:off x="9770861" y="1794846"/>
            <a:ext cx="628170" cy="628170"/>
          </a:xfrm>
          <a:custGeom>
            <a:avLst/>
            <a:gdLst/>
            <a:ahLst/>
            <a:cxnLst/>
            <a:rect l="l" t="t" r="r" b="b"/>
            <a:pathLst>
              <a:path w="595629" h="595630">
                <a:moveTo>
                  <a:pt x="0" y="297688"/>
                </a:moveTo>
                <a:lnTo>
                  <a:pt x="3894" y="249418"/>
                </a:lnTo>
                <a:lnTo>
                  <a:pt x="15169" y="203622"/>
                </a:lnTo>
                <a:lnTo>
                  <a:pt x="33213" y="160914"/>
                </a:lnTo>
                <a:lnTo>
                  <a:pt x="57412" y="121907"/>
                </a:lnTo>
                <a:lnTo>
                  <a:pt x="87153" y="87217"/>
                </a:lnTo>
                <a:lnTo>
                  <a:pt x="121825" y="57456"/>
                </a:lnTo>
                <a:lnTo>
                  <a:pt x="160814" y="33240"/>
                </a:lnTo>
                <a:lnTo>
                  <a:pt x="203508" y="15183"/>
                </a:lnTo>
                <a:lnTo>
                  <a:pt x="249295" y="3898"/>
                </a:lnTo>
                <a:lnTo>
                  <a:pt x="297560" y="0"/>
                </a:lnTo>
                <a:lnTo>
                  <a:pt x="345861" y="3898"/>
                </a:lnTo>
                <a:lnTo>
                  <a:pt x="391675" y="15183"/>
                </a:lnTo>
                <a:lnTo>
                  <a:pt x="434390" y="33240"/>
                </a:lnTo>
                <a:lnTo>
                  <a:pt x="473396" y="57456"/>
                </a:lnTo>
                <a:lnTo>
                  <a:pt x="508079" y="87217"/>
                </a:lnTo>
                <a:lnTo>
                  <a:pt x="537828" y="121907"/>
                </a:lnTo>
                <a:lnTo>
                  <a:pt x="562032" y="160914"/>
                </a:lnTo>
                <a:lnTo>
                  <a:pt x="580078" y="203622"/>
                </a:lnTo>
                <a:lnTo>
                  <a:pt x="591354" y="249418"/>
                </a:lnTo>
                <a:lnTo>
                  <a:pt x="595249" y="297688"/>
                </a:lnTo>
                <a:lnTo>
                  <a:pt x="591354" y="345988"/>
                </a:lnTo>
                <a:lnTo>
                  <a:pt x="580078" y="391802"/>
                </a:lnTo>
                <a:lnTo>
                  <a:pt x="562032" y="434517"/>
                </a:lnTo>
                <a:lnTo>
                  <a:pt x="537828" y="473523"/>
                </a:lnTo>
                <a:lnTo>
                  <a:pt x="508079" y="508206"/>
                </a:lnTo>
                <a:lnTo>
                  <a:pt x="473396" y="537955"/>
                </a:lnTo>
                <a:lnTo>
                  <a:pt x="434390" y="562159"/>
                </a:lnTo>
                <a:lnTo>
                  <a:pt x="391675" y="580205"/>
                </a:lnTo>
                <a:lnTo>
                  <a:pt x="345861" y="591481"/>
                </a:lnTo>
                <a:lnTo>
                  <a:pt x="297560" y="595376"/>
                </a:lnTo>
                <a:lnTo>
                  <a:pt x="249295" y="591481"/>
                </a:lnTo>
                <a:lnTo>
                  <a:pt x="203508" y="580205"/>
                </a:lnTo>
                <a:lnTo>
                  <a:pt x="160814" y="562159"/>
                </a:lnTo>
                <a:lnTo>
                  <a:pt x="121825" y="537955"/>
                </a:lnTo>
                <a:lnTo>
                  <a:pt x="87153" y="508206"/>
                </a:lnTo>
                <a:lnTo>
                  <a:pt x="57412" y="473523"/>
                </a:lnTo>
                <a:lnTo>
                  <a:pt x="33213" y="434517"/>
                </a:lnTo>
                <a:lnTo>
                  <a:pt x="15169" y="391802"/>
                </a:lnTo>
                <a:lnTo>
                  <a:pt x="3894" y="345988"/>
                </a:lnTo>
                <a:lnTo>
                  <a:pt x="0" y="297688"/>
                </a:lnTo>
                <a:close/>
              </a:path>
            </a:pathLst>
          </a:custGeom>
          <a:ln w="57150">
            <a:solidFill>
              <a:srgbClr val="EF5324"/>
            </a:solidFill>
          </a:ln>
        </p:spPr>
        <p:txBody>
          <a:bodyPr wrap="square" lIns="0" tIns="0" rIns="0" bIns="0" rtlCol="0"/>
          <a:lstStyle/>
          <a:p/>
        </p:txBody>
      </p:sp>
      <p:sp>
        <p:nvSpPr>
          <p:cNvPr id="27" name="object 27"/>
          <p:cNvSpPr/>
          <p:nvPr/>
        </p:nvSpPr>
        <p:spPr>
          <a:xfrm>
            <a:off x="9680858" y="1714213"/>
            <a:ext cx="838986" cy="951495"/>
          </a:xfrm>
          <a:prstGeom prst="rect">
            <a:avLst/>
          </a:prstGeom>
          <a:blipFill>
            <a:blip r:embed="rId13" cstate="print"/>
            <a:stretch>
              <a:fillRect/>
            </a:stretch>
          </a:blipFill>
        </p:spPr>
        <p:txBody>
          <a:bodyPr wrap="square" lIns="0" tIns="0" rIns="0" bIns="0" rtlCol="0"/>
          <a:lstStyle/>
          <a:p/>
        </p:txBody>
      </p:sp>
      <p:sp>
        <p:nvSpPr>
          <p:cNvPr id="28" name="object 28"/>
          <p:cNvSpPr/>
          <p:nvPr/>
        </p:nvSpPr>
        <p:spPr>
          <a:xfrm>
            <a:off x="9954085" y="1714213"/>
            <a:ext cx="691120" cy="951495"/>
          </a:xfrm>
          <a:prstGeom prst="rect">
            <a:avLst/>
          </a:prstGeom>
          <a:blipFill>
            <a:blip r:embed="rId4" cstate="print"/>
            <a:stretch>
              <a:fillRect/>
            </a:stretch>
          </a:blipFill>
        </p:spPr>
        <p:txBody>
          <a:bodyPr wrap="square" lIns="0" tIns="0" rIns="0" bIns="0" rtlCol="0"/>
          <a:lstStyle/>
          <a:p/>
        </p:txBody>
      </p:sp>
      <p:sp>
        <p:nvSpPr>
          <p:cNvPr id="29" name="object 29"/>
          <p:cNvSpPr txBox="1"/>
          <p:nvPr/>
        </p:nvSpPr>
        <p:spPr>
          <a:xfrm>
            <a:off x="9935202" y="1835564"/>
            <a:ext cx="300021" cy="533573"/>
          </a:xfrm>
          <a:prstGeom prst="rect">
            <a:avLst/>
          </a:prstGeom>
        </p:spPr>
        <p:txBody>
          <a:bodyPr vert="horz" wrap="square" lIns="0" tIns="14063" rIns="0" bIns="0" rtlCol="0">
            <a:spAutoFit/>
          </a:bodyPr>
          <a:lstStyle/>
          <a:p>
            <a:pPr marL="13335">
              <a:spcBef>
                <a:spcPts val="110"/>
              </a:spcBef>
            </a:pPr>
            <a:r>
              <a:rPr sz="3375" b="1" dirty="0">
                <a:solidFill>
                  <a:srgbClr val="EF5324"/>
                </a:solidFill>
                <a:latin typeface="Tahoma" panose="020B0604030504040204"/>
                <a:cs typeface="Tahoma" panose="020B0604030504040204"/>
              </a:rPr>
              <a:t>4</a:t>
            </a:r>
            <a:endParaRPr sz="3375">
              <a:latin typeface="Tahoma" panose="020B0604030504040204"/>
              <a:cs typeface="Tahoma" panose="020B0604030504040204"/>
            </a:endParaRPr>
          </a:p>
        </p:txBody>
      </p:sp>
      <p:sp>
        <p:nvSpPr>
          <p:cNvPr id="30" name="object 30"/>
          <p:cNvSpPr txBox="1"/>
          <p:nvPr/>
        </p:nvSpPr>
        <p:spPr>
          <a:xfrm>
            <a:off x="10702398" y="1789485"/>
            <a:ext cx="1650785" cy="435600"/>
          </a:xfrm>
          <a:prstGeom prst="rect">
            <a:avLst/>
          </a:prstGeom>
          <a:ln w="12700">
            <a:solidFill>
              <a:srgbClr val="EF5324"/>
            </a:solidFill>
          </a:ln>
        </p:spPr>
        <p:txBody>
          <a:bodyPr vert="horz" wrap="square" lIns="0" tIns="65627" rIns="0" bIns="0" rtlCol="0">
            <a:spAutoFit/>
          </a:bodyPr>
          <a:lstStyle/>
          <a:p>
            <a:pPr marL="183515">
              <a:spcBef>
                <a:spcPts val="515"/>
              </a:spcBef>
            </a:pPr>
            <a:r>
              <a:rPr sz="2400" b="1" spc="-6" dirty="0">
                <a:solidFill>
                  <a:srgbClr val="EF5324"/>
                </a:solidFill>
                <a:latin typeface="微软雅黑" panose="020B0503020204020204" pitchFamily="34" charset="-122"/>
                <a:cs typeface="微软雅黑" panose="020B0503020204020204" pitchFamily="34" charset="-122"/>
              </a:rPr>
              <a:t>结果展现</a:t>
            </a:r>
            <a:endParaRPr sz="2400" b="1" spc="-6" dirty="0">
              <a:solidFill>
                <a:srgbClr val="EF5324"/>
              </a:solidFill>
              <a:latin typeface="微软雅黑" panose="020B0503020204020204" pitchFamily="34" charset="-122"/>
              <a:cs typeface="微软雅黑" panose="020B0503020204020204" pitchFamily="34" charset="-122"/>
            </a:endParaRPr>
          </a:p>
        </p:txBody>
      </p:sp>
      <p:sp>
        <p:nvSpPr>
          <p:cNvPr id="31" name="object 31"/>
          <p:cNvSpPr/>
          <p:nvPr/>
        </p:nvSpPr>
        <p:spPr>
          <a:xfrm>
            <a:off x="4725686" y="3523982"/>
            <a:ext cx="3254691" cy="1197405"/>
          </a:xfrm>
          <a:prstGeom prst="rect">
            <a:avLst/>
          </a:prstGeom>
          <a:blipFill>
            <a:blip r:embed="rId14" cstate="print"/>
            <a:stretch>
              <a:fillRect/>
            </a:stretch>
          </a:blipFill>
        </p:spPr>
        <p:txBody>
          <a:bodyPr wrap="square" lIns="0" tIns="0" rIns="0" bIns="0" rtlCol="0"/>
          <a:lstStyle/>
          <a:p/>
        </p:txBody>
      </p:sp>
      <p:sp>
        <p:nvSpPr>
          <p:cNvPr id="32" name="object 32"/>
          <p:cNvSpPr/>
          <p:nvPr/>
        </p:nvSpPr>
        <p:spPr>
          <a:xfrm>
            <a:off x="2262699" y="2285730"/>
            <a:ext cx="4099171" cy="1353443"/>
          </a:xfrm>
          <a:custGeom>
            <a:avLst/>
            <a:gdLst/>
            <a:ahLst/>
            <a:cxnLst/>
            <a:rect l="l" t="t" r="r" b="b"/>
            <a:pathLst>
              <a:path w="3886835" h="1283335">
                <a:moveTo>
                  <a:pt x="152983" y="48456"/>
                </a:moveTo>
                <a:lnTo>
                  <a:pt x="137590" y="96835"/>
                </a:lnTo>
                <a:lnTo>
                  <a:pt x="3871087" y="1282953"/>
                </a:lnTo>
                <a:lnTo>
                  <a:pt x="3886580" y="1234566"/>
                </a:lnTo>
                <a:lnTo>
                  <a:pt x="152983" y="48456"/>
                </a:lnTo>
                <a:close/>
              </a:path>
              <a:path w="3886835" h="1283335">
                <a:moveTo>
                  <a:pt x="168401" y="0"/>
                </a:moveTo>
                <a:lnTo>
                  <a:pt x="0" y="26542"/>
                </a:lnTo>
                <a:lnTo>
                  <a:pt x="122174" y="145287"/>
                </a:lnTo>
                <a:lnTo>
                  <a:pt x="137590" y="96835"/>
                </a:lnTo>
                <a:lnTo>
                  <a:pt x="113411" y="89153"/>
                </a:lnTo>
                <a:lnTo>
                  <a:pt x="128778" y="40766"/>
                </a:lnTo>
                <a:lnTo>
                  <a:pt x="155430" y="40766"/>
                </a:lnTo>
                <a:lnTo>
                  <a:pt x="168401" y="0"/>
                </a:lnTo>
                <a:close/>
              </a:path>
              <a:path w="3886835" h="1283335">
                <a:moveTo>
                  <a:pt x="128778" y="40766"/>
                </a:moveTo>
                <a:lnTo>
                  <a:pt x="113411" y="89153"/>
                </a:lnTo>
                <a:lnTo>
                  <a:pt x="137590" y="96835"/>
                </a:lnTo>
                <a:lnTo>
                  <a:pt x="152983" y="48456"/>
                </a:lnTo>
                <a:lnTo>
                  <a:pt x="128778" y="40766"/>
                </a:lnTo>
                <a:close/>
              </a:path>
              <a:path w="3886835" h="1283335">
                <a:moveTo>
                  <a:pt x="155430" y="40766"/>
                </a:moveTo>
                <a:lnTo>
                  <a:pt x="128778" y="40766"/>
                </a:lnTo>
                <a:lnTo>
                  <a:pt x="152983" y="48456"/>
                </a:lnTo>
                <a:lnTo>
                  <a:pt x="155430" y="40766"/>
                </a:lnTo>
                <a:close/>
              </a:path>
            </a:pathLst>
          </a:custGeom>
          <a:solidFill>
            <a:srgbClr val="EF5324"/>
          </a:solidFill>
        </p:spPr>
        <p:txBody>
          <a:bodyPr wrap="square" lIns="0" tIns="0" rIns="0" bIns="0" rtlCol="0"/>
          <a:lstStyle/>
          <a:p/>
        </p:txBody>
      </p:sp>
      <p:sp>
        <p:nvSpPr>
          <p:cNvPr id="33" name="object 33"/>
          <p:cNvSpPr/>
          <p:nvPr/>
        </p:nvSpPr>
        <p:spPr>
          <a:xfrm>
            <a:off x="5120669" y="2345465"/>
            <a:ext cx="1252321" cy="1286474"/>
          </a:xfrm>
          <a:custGeom>
            <a:avLst/>
            <a:gdLst/>
            <a:ahLst/>
            <a:cxnLst/>
            <a:rect l="l" t="t" r="r" b="b"/>
            <a:pathLst>
              <a:path w="1187450" h="1219835">
                <a:moveTo>
                  <a:pt x="124483" y="91585"/>
                </a:moveTo>
                <a:lnTo>
                  <a:pt x="88056" y="127038"/>
                </a:lnTo>
                <a:lnTo>
                  <a:pt x="1150746" y="1219835"/>
                </a:lnTo>
                <a:lnTo>
                  <a:pt x="1187068" y="1184402"/>
                </a:lnTo>
                <a:lnTo>
                  <a:pt x="124483" y="91585"/>
                </a:lnTo>
                <a:close/>
              </a:path>
              <a:path w="1187450" h="1219835">
                <a:moveTo>
                  <a:pt x="0" y="0"/>
                </a:moveTo>
                <a:lnTo>
                  <a:pt x="51688" y="162433"/>
                </a:lnTo>
                <a:lnTo>
                  <a:pt x="88056" y="127038"/>
                </a:lnTo>
                <a:lnTo>
                  <a:pt x="70357" y="108838"/>
                </a:lnTo>
                <a:lnTo>
                  <a:pt x="106806" y="73406"/>
                </a:lnTo>
                <a:lnTo>
                  <a:pt x="143162" y="73406"/>
                </a:lnTo>
                <a:lnTo>
                  <a:pt x="160908" y="56134"/>
                </a:lnTo>
                <a:lnTo>
                  <a:pt x="0" y="0"/>
                </a:lnTo>
                <a:close/>
              </a:path>
              <a:path w="1187450" h="1219835">
                <a:moveTo>
                  <a:pt x="106806" y="73406"/>
                </a:moveTo>
                <a:lnTo>
                  <a:pt x="70357" y="108838"/>
                </a:lnTo>
                <a:lnTo>
                  <a:pt x="88056" y="127038"/>
                </a:lnTo>
                <a:lnTo>
                  <a:pt x="124483" y="91585"/>
                </a:lnTo>
                <a:lnTo>
                  <a:pt x="106806" y="73406"/>
                </a:lnTo>
                <a:close/>
              </a:path>
              <a:path w="1187450" h="1219835">
                <a:moveTo>
                  <a:pt x="143162" y="73406"/>
                </a:moveTo>
                <a:lnTo>
                  <a:pt x="106806" y="73406"/>
                </a:lnTo>
                <a:lnTo>
                  <a:pt x="124483" y="91585"/>
                </a:lnTo>
                <a:lnTo>
                  <a:pt x="143162" y="73406"/>
                </a:lnTo>
                <a:close/>
              </a:path>
            </a:pathLst>
          </a:custGeom>
          <a:solidFill>
            <a:srgbClr val="EF5324"/>
          </a:solidFill>
        </p:spPr>
        <p:txBody>
          <a:bodyPr wrap="square" lIns="0" tIns="0" rIns="0" bIns="0" rtlCol="0"/>
          <a:lstStyle/>
          <a:p/>
        </p:txBody>
      </p:sp>
      <p:sp>
        <p:nvSpPr>
          <p:cNvPr id="34" name="object 34"/>
          <p:cNvSpPr/>
          <p:nvPr/>
        </p:nvSpPr>
        <p:spPr>
          <a:xfrm>
            <a:off x="6337761" y="2289210"/>
            <a:ext cx="1859059" cy="1346077"/>
          </a:xfrm>
          <a:custGeom>
            <a:avLst/>
            <a:gdLst/>
            <a:ahLst/>
            <a:cxnLst/>
            <a:rect l="l" t="t" r="r" b="b"/>
            <a:pathLst>
              <a:path w="1762759" h="1276350">
                <a:moveTo>
                  <a:pt x="1623729" y="68314"/>
                </a:moveTo>
                <a:lnTo>
                  <a:pt x="0" y="1234821"/>
                </a:lnTo>
                <a:lnTo>
                  <a:pt x="29717" y="1276096"/>
                </a:lnTo>
                <a:lnTo>
                  <a:pt x="1653348" y="109570"/>
                </a:lnTo>
                <a:lnTo>
                  <a:pt x="1623729" y="68314"/>
                </a:lnTo>
                <a:close/>
              </a:path>
              <a:path w="1762759" h="1276350">
                <a:moveTo>
                  <a:pt x="1734168" y="53466"/>
                </a:moveTo>
                <a:lnTo>
                  <a:pt x="1644395" y="53466"/>
                </a:lnTo>
                <a:lnTo>
                  <a:pt x="1673987" y="94741"/>
                </a:lnTo>
                <a:lnTo>
                  <a:pt x="1653348" y="109570"/>
                </a:lnTo>
                <a:lnTo>
                  <a:pt x="1683003" y="150875"/>
                </a:lnTo>
                <a:lnTo>
                  <a:pt x="1734168" y="53466"/>
                </a:lnTo>
                <a:close/>
              </a:path>
              <a:path w="1762759" h="1276350">
                <a:moveTo>
                  <a:pt x="1644395" y="53466"/>
                </a:moveTo>
                <a:lnTo>
                  <a:pt x="1623729" y="68314"/>
                </a:lnTo>
                <a:lnTo>
                  <a:pt x="1653348" y="109570"/>
                </a:lnTo>
                <a:lnTo>
                  <a:pt x="1673987" y="94741"/>
                </a:lnTo>
                <a:lnTo>
                  <a:pt x="1644395" y="53466"/>
                </a:lnTo>
                <a:close/>
              </a:path>
              <a:path w="1762759" h="1276350">
                <a:moveTo>
                  <a:pt x="1762251" y="0"/>
                </a:moveTo>
                <a:lnTo>
                  <a:pt x="1594103" y="27050"/>
                </a:lnTo>
                <a:lnTo>
                  <a:pt x="1623729" y="68314"/>
                </a:lnTo>
                <a:lnTo>
                  <a:pt x="1644395" y="53466"/>
                </a:lnTo>
                <a:lnTo>
                  <a:pt x="1734168" y="53466"/>
                </a:lnTo>
                <a:lnTo>
                  <a:pt x="1762251" y="0"/>
                </a:lnTo>
                <a:close/>
              </a:path>
            </a:pathLst>
          </a:custGeom>
          <a:solidFill>
            <a:srgbClr val="EF5324"/>
          </a:solidFill>
        </p:spPr>
        <p:txBody>
          <a:bodyPr wrap="square" lIns="0" tIns="0" rIns="0" bIns="0" rtlCol="0"/>
          <a:lstStyle/>
          <a:p/>
        </p:txBody>
      </p:sp>
      <p:sp>
        <p:nvSpPr>
          <p:cNvPr id="35" name="object 35"/>
          <p:cNvSpPr/>
          <p:nvPr/>
        </p:nvSpPr>
        <p:spPr>
          <a:xfrm>
            <a:off x="6347003" y="2292560"/>
            <a:ext cx="5180720" cy="1346747"/>
          </a:xfrm>
          <a:custGeom>
            <a:avLst/>
            <a:gdLst/>
            <a:ahLst/>
            <a:cxnLst/>
            <a:rect l="l" t="t" r="r" b="b"/>
            <a:pathLst>
              <a:path w="4912359" h="1276985">
                <a:moveTo>
                  <a:pt x="4758220" y="49303"/>
                </a:moveTo>
                <a:lnTo>
                  <a:pt x="0" y="1227581"/>
                </a:lnTo>
                <a:lnTo>
                  <a:pt x="12191" y="1276858"/>
                </a:lnTo>
                <a:lnTo>
                  <a:pt x="4770472" y="98690"/>
                </a:lnTo>
                <a:lnTo>
                  <a:pt x="4758220" y="49303"/>
                </a:lnTo>
                <a:close/>
              </a:path>
              <a:path w="4912359" h="1276985">
                <a:moveTo>
                  <a:pt x="4905391" y="43179"/>
                </a:moveTo>
                <a:lnTo>
                  <a:pt x="4782947" y="43179"/>
                </a:lnTo>
                <a:lnTo>
                  <a:pt x="4795138" y="92583"/>
                </a:lnTo>
                <a:lnTo>
                  <a:pt x="4770472" y="98690"/>
                </a:lnTo>
                <a:lnTo>
                  <a:pt x="4782693" y="147954"/>
                </a:lnTo>
                <a:lnTo>
                  <a:pt x="4905391" y="43179"/>
                </a:lnTo>
                <a:close/>
              </a:path>
              <a:path w="4912359" h="1276985">
                <a:moveTo>
                  <a:pt x="4782947" y="43179"/>
                </a:moveTo>
                <a:lnTo>
                  <a:pt x="4758220" y="49303"/>
                </a:lnTo>
                <a:lnTo>
                  <a:pt x="4770472" y="98690"/>
                </a:lnTo>
                <a:lnTo>
                  <a:pt x="4795138" y="92583"/>
                </a:lnTo>
                <a:lnTo>
                  <a:pt x="4782947" y="43179"/>
                </a:lnTo>
                <a:close/>
              </a:path>
              <a:path w="4912359" h="1276985">
                <a:moveTo>
                  <a:pt x="4745989" y="0"/>
                </a:moveTo>
                <a:lnTo>
                  <a:pt x="4758220" y="49303"/>
                </a:lnTo>
                <a:lnTo>
                  <a:pt x="4782947" y="43179"/>
                </a:lnTo>
                <a:lnTo>
                  <a:pt x="4905391" y="43179"/>
                </a:lnTo>
                <a:lnTo>
                  <a:pt x="4912233" y="37337"/>
                </a:lnTo>
                <a:lnTo>
                  <a:pt x="4745989" y="0"/>
                </a:lnTo>
                <a:close/>
              </a:path>
            </a:pathLst>
          </a:custGeom>
          <a:solidFill>
            <a:srgbClr val="EF5324"/>
          </a:solidFill>
        </p:spPr>
        <p:txBody>
          <a:bodyPr wrap="square" lIns="0" tIns="0" rIns="0" bIns="0" rtlCol="0"/>
          <a:lstStyle/>
          <a:p/>
        </p:txBody>
      </p:sp>
      <p:sp>
        <p:nvSpPr>
          <p:cNvPr id="36" name="object 36"/>
          <p:cNvSpPr/>
          <p:nvPr/>
        </p:nvSpPr>
        <p:spPr>
          <a:xfrm>
            <a:off x="5664993" y="5428194"/>
            <a:ext cx="1413983" cy="1413983"/>
          </a:xfrm>
          <a:prstGeom prst="rect">
            <a:avLst/>
          </a:prstGeom>
          <a:blipFill>
            <a:blip r:embed="rId15" cstate="print"/>
            <a:stretch>
              <a:fillRect/>
            </a:stretch>
          </a:blipFill>
        </p:spPr>
        <p:txBody>
          <a:bodyPr wrap="square" lIns="0" tIns="0" rIns="0" bIns="0" rtlCol="0"/>
          <a:lstStyle/>
          <a:p/>
        </p:txBody>
      </p:sp>
      <p:sp>
        <p:nvSpPr>
          <p:cNvPr id="37" name="object 37"/>
          <p:cNvSpPr/>
          <p:nvPr/>
        </p:nvSpPr>
        <p:spPr>
          <a:xfrm>
            <a:off x="6276686" y="4592809"/>
            <a:ext cx="160726" cy="836442"/>
          </a:xfrm>
          <a:custGeom>
            <a:avLst/>
            <a:gdLst/>
            <a:ahLst/>
            <a:cxnLst/>
            <a:rect l="l" t="t" r="r" b="b"/>
            <a:pathLst>
              <a:path w="152400" h="793114">
                <a:moveTo>
                  <a:pt x="101527" y="151764"/>
                </a:moveTo>
                <a:lnTo>
                  <a:pt x="50732" y="152908"/>
                </a:lnTo>
                <a:lnTo>
                  <a:pt x="65024" y="792607"/>
                </a:lnTo>
                <a:lnTo>
                  <a:pt x="115696" y="791463"/>
                </a:lnTo>
                <a:lnTo>
                  <a:pt x="101527" y="151764"/>
                </a:lnTo>
                <a:close/>
              </a:path>
              <a:path w="152400" h="793114">
                <a:moveTo>
                  <a:pt x="72770" y="0"/>
                </a:moveTo>
                <a:lnTo>
                  <a:pt x="0" y="154050"/>
                </a:lnTo>
                <a:lnTo>
                  <a:pt x="50732" y="152908"/>
                </a:lnTo>
                <a:lnTo>
                  <a:pt x="50164" y="127507"/>
                </a:lnTo>
                <a:lnTo>
                  <a:pt x="100964" y="126364"/>
                </a:lnTo>
                <a:lnTo>
                  <a:pt x="139469" y="126364"/>
                </a:lnTo>
                <a:lnTo>
                  <a:pt x="72770" y="0"/>
                </a:lnTo>
                <a:close/>
              </a:path>
              <a:path w="152400" h="793114">
                <a:moveTo>
                  <a:pt x="100964" y="126364"/>
                </a:moveTo>
                <a:lnTo>
                  <a:pt x="50164" y="127507"/>
                </a:lnTo>
                <a:lnTo>
                  <a:pt x="50732" y="152908"/>
                </a:lnTo>
                <a:lnTo>
                  <a:pt x="101527" y="151764"/>
                </a:lnTo>
                <a:lnTo>
                  <a:pt x="100964" y="126364"/>
                </a:lnTo>
                <a:close/>
              </a:path>
              <a:path w="152400" h="793114">
                <a:moveTo>
                  <a:pt x="139469" y="126364"/>
                </a:moveTo>
                <a:lnTo>
                  <a:pt x="100964" y="126364"/>
                </a:lnTo>
                <a:lnTo>
                  <a:pt x="101527" y="151764"/>
                </a:lnTo>
                <a:lnTo>
                  <a:pt x="152272" y="150621"/>
                </a:lnTo>
                <a:lnTo>
                  <a:pt x="139469" y="126364"/>
                </a:lnTo>
                <a:close/>
              </a:path>
            </a:pathLst>
          </a:custGeom>
          <a:solidFill>
            <a:srgbClr val="EF5324"/>
          </a:solidFill>
        </p:spPr>
        <p:txBody>
          <a:bodyPr wrap="square" lIns="0" tIns="0" rIns="0" bIns="0" rtlCol="0"/>
          <a:lstStyle/>
          <a:p/>
        </p:txBody>
      </p:sp>
      <p:sp>
        <p:nvSpPr>
          <p:cNvPr id="38" name="object 38"/>
          <p:cNvSpPr/>
          <p:nvPr/>
        </p:nvSpPr>
        <p:spPr>
          <a:xfrm>
            <a:off x="6779760" y="5468765"/>
            <a:ext cx="1313128" cy="1608863"/>
          </a:xfrm>
          <a:prstGeom prst="rect">
            <a:avLst/>
          </a:prstGeom>
          <a:blipFill>
            <a:blip r:embed="rId16" cstate="print"/>
            <a:stretch>
              <a:fillRect/>
            </a:stretch>
          </a:blipFill>
        </p:spPr>
        <p:txBody>
          <a:bodyPr wrap="square" lIns="0" tIns="0" rIns="0" bIns="0" rtlCol="0"/>
          <a:lstStyle/>
          <a:p/>
        </p:txBody>
      </p:sp>
      <p:sp>
        <p:nvSpPr>
          <p:cNvPr id="39" name="object 39"/>
          <p:cNvSpPr/>
          <p:nvPr/>
        </p:nvSpPr>
        <p:spPr>
          <a:xfrm>
            <a:off x="7134959" y="5468765"/>
            <a:ext cx="1141151" cy="1608863"/>
          </a:xfrm>
          <a:prstGeom prst="rect">
            <a:avLst/>
          </a:prstGeom>
          <a:blipFill>
            <a:blip r:embed="rId17" cstate="print"/>
            <a:stretch>
              <a:fillRect/>
            </a:stretch>
          </a:blipFill>
        </p:spPr>
        <p:txBody>
          <a:bodyPr wrap="square" lIns="0" tIns="0" rIns="0" bIns="0" rtlCol="0"/>
          <a:lstStyle/>
          <a:p/>
        </p:txBody>
      </p:sp>
      <p:sp>
        <p:nvSpPr>
          <p:cNvPr id="40" name="object 40"/>
          <p:cNvSpPr/>
          <p:nvPr/>
        </p:nvSpPr>
        <p:spPr>
          <a:xfrm>
            <a:off x="7273586" y="5892540"/>
            <a:ext cx="304040" cy="503607"/>
          </a:xfrm>
          <a:custGeom>
            <a:avLst/>
            <a:gdLst/>
            <a:ahLst/>
            <a:cxnLst/>
            <a:rect l="l" t="t" r="r" b="b"/>
            <a:pathLst>
              <a:path w="288290" h="477520">
                <a:moveTo>
                  <a:pt x="164338" y="356247"/>
                </a:moveTo>
                <a:lnTo>
                  <a:pt x="123886" y="366525"/>
                </a:lnTo>
                <a:lnTo>
                  <a:pt x="97867" y="404561"/>
                </a:lnTo>
                <a:lnTo>
                  <a:pt x="96774" y="416521"/>
                </a:lnTo>
                <a:lnTo>
                  <a:pt x="97871" y="428695"/>
                </a:lnTo>
                <a:lnTo>
                  <a:pt x="123688" y="467439"/>
                </a:lnTo>
                <a:lnTo>
                  <a:pt x="157352" y="477469"/>
                </a:lnTo>
                <a:lnTo>
                  <a:pt x="169471" y="476354"/>
                </a:lnTo>
                <a:lnTo>
                  <a:pt x="208240" y="450398"/>
                </a:lnTo>
                <a:lnTo>
                  <a:pt x="218313" y="417182"/>
                </a:lnTo>
                <a:lnTo>
                  <a:pt x="217215" y="405009"/>
                </a:lnTo>
                <a:lnTo>
                  <a:pt x="191752" y="366277"/>
                </a:lnTo>
                <a:lnTo>
                  <a:pt x="164338" y="356247"/>
                </a:lnTo>
                <a:close/>
              </a:path>
              <a:path w="288290" h="477520">
                <a:moveTo>
                  <a:pt x="285381" y="83058"/>
                </a:moveTo>
                <a:lnTo>
                  <a:pt x="139700" y="83058"/>
                </a:lnTo>
                <a:lnTo>
                  <a:pt x="149441" y="83748"/>
                </a:lnTo>
                <a:lnTo>
                  <a:pt x="158099" y="85820"/>
                </a:lnTo>
                <a:lnTo>
                  <a:pt x="183409" y="114859"/>
                </a:lnTo>
                <a:lnTo>
                  <a:pt x="184150" y="123571"/>
                </a:lnTo>
                <a:lnTo>
                  <a:pt x="184150" y="131699"/>
                </a:lnTo>
                <a:lnTo>
                  <a:pt x="162625" y="171039"/>
                </a:lnTo>
                <a:lnTo>
                  <a:pt x="145022" y="193776"/>
                </a:lnTo>
                <a:lnTo>
                  <a:pt x="137350" y="204358"/>
                </a:lnTo>
                <a:lnTo>
                  <a:pt x="118661" y="244907"/>
                </a:lnTo>
                <a:lnTo>
                  <a:pt x="114927" y="265295"/>
                </a:lnTo>
                <a:lnTo>
                  <a:pt x="113188" y="273462"/>
                </a:lnTo>
                <a:lnTo>
                  <a:pt x="91059" y="293243"/>
                </a:lnTo>
                <a:lnTo>
                  <a:pt x="91059" y="315087"/>
                </a:lnTo>
                <a:lnTo>
                  <a:pt x="212978" y="315087"/>
                </a:lnTo>
                <a:lnTo>
                  <a:pt x="212978" y="292989"/>
                </a:lnTo>
                <a:lnTo>
                  <a:pt x="203326" y="290449"/>
                </a:lnTo>
                <a:lnTo>
                  <a:pt x="197739" y="288417"/>
                </a:lnTo>
                <a:lnTo>
                  <a:pt x="194564" y="285242"/>
                </a:lnTo>
                <a:lnTo>
                  <a:pt x="193801" y="282448"/>
                </a:lnTo>
                <a:lnTo>
                  <a:pt x="193801" y="278257"/>
                </a:lnTo>
                <a:lnTo>
                  <a:pt x="209915" y="234362"/>
                </a:lnTo>
                <a:lnTo>
                  <a:pt x="242671" y="200054"/>
                </a:lnTo>
                <a:lnTo>
                  <a:pt x="255571" y="185277"/>
                </a:lnTo>
                <a:lnTo>
                  <a:pt x="280193" y="145926"/>
                </a:lnTo>
                <a:lnTo>
                  <a:pt x="287854" y="107029"/>
                </a:lnTo>
                <a:lnTo>
                  <a:pt x="287881" y="105918"/>
                </a:lnTo>
                <a:lnTo>
                  <a:pt x="285381" y="83058"/>
                </a:lnTo>
                <a:close/>
              </a:path>
              <a:path w="288290" h="477520">
                <a:moveTo>
                  <a:pt x="14604" y="45466"/>
                </a:moveTo>
                <a:lnTo>
                  <a:pt x="0" y="56388"/>
                </a:lnTo>
                <a:lnTo>
                  <a:pt x="61341" y="147701"/>
                </a:lnTo>
                <a:lnTo>
                  <a:pt x="78867" y="137668"/>
                </a:lnTo>
                <a:lnTo>
                  <a:pt x="76962" y="130175"/>
                </a:lnTo>
                <a:lnTo>
                  <a:pt x="75946" y="125603"/>
                </a:lnTo>
                <a:lnTo>
                  <a:pt x="75946" y="118364"/>
                </a:lnTo>
                <a:lnTo>
                  <a:pt x="79121" y="112395"/>
                </a:lnTo>
                <a:lnTo>
                  <a:pt x="110236" y="88773"/>
                </a:lnTo>
                <a:lnTo>
                  <a:pt x="139700" y="83058"/>
                </a:lnTo>
                <a:lnTo>
                  <a:pt x="285381" y="83058"/>
                </a:lnTo>
                <a:lnTo>
                  <a:pt x="285166" y="81095"/>
                </a:lnTo>
                <a:lnTo>
                  <a:pt x="276923" y="58816"/>
                </a:lnTo>
                <a:lnTo>
                  <a:pt x="270992" y="50419"/>
                </a:lnTo>
                <a:lnTo>
                  <a:pt x="27432" y="50419"/>
                </a:lnTo>
                <a:lnTo>
                  <a:pt x="22605" y="48768"/>
                </a:lnTo>
                <a:lnTo>
                  <a:pt x="14604" y="45466"/>
                </a:lnTo>
                <a:close/>
              </a:path>
              <a:path w="288290" h="477520">
                <a:moveTo>
                  <a:pt x="164084" y="0"/>
                </a:moveTo>
                <a:lnTo>
                  <a:pt x="122864" y="4875"/>
                </a:lnTo>
                <a:lnTo>
                  <a:pt x="82534" y="21780"/>
                </a:lnTo>
                <a:lnTo>
                  <a:pt x="50419" y="43688"/>
                </a:lnTo>
                <a:lnTo>
                  <a:pt x="39877" y="48133"/>
                </a:lnTo>
                <a:lnTo>
                  <a:pt x="32766" y="50419"/>
                </a:lnTo>
                <a:lnTo>
                  <a:pt x="270992" y="50419"/>
                </a:lnTo>
                <a:lnTo>
                  <a:pt x="243840" y="22606"/>
                </a:lnTo>
                <a:lnTo>
                  <a:pt x="207772" y="5635"/>
                </a:lnTo>
                <a:lnTo>
                  <a:pt x="186868" y="1406"/>
                </a:lnTo>
                <a:lnTo>
                  <a:pt x="164084" y="0"/>
                </a:lnTo>
                <a:close/>
              </a:path>
            </a:pathLst>
          </a:custGeom>
          <a:solidFill>
            <a:srgbClr val="FFEFE7"/>
          </a:solidFill>
        </p:spPr>
        <p:txBody>
          <a:bodyPr wrap="square" lIns="0" tIns="0" rIns="0" bIns="0" rtlCol="0"/>
          <a:lstStyle/>
          <a:p/>
        </p:txBody>
      </p:sp>
      <p:sp>
        <p:nvSpPr>
          <p:cNvPr id="41" name="object 41"/>
          <p:cNvSpPr/>
          <p:nvPr/>
        </p:nvSpPr>
        <p:spPr>
          <a:xfrm>
            <a:off x="7256961" y="5876067"/>
            <a:ext cx="337060" cy="536984"/>
          </a:xfrm>
          <a:prstGeom prst="rect">
            <a:avLst/>
          </a:prstGeom>
          <a:blipFill>
            <a:blip r:embed="rId18" cstate="print"/>
            <a:stretch>
              <a:fillRect/>
            </a:stretch>
          </a:blipFill>
        </p:spPr>
        <p:txBody>
          <a:bodyPr wrap="square" lIns="0" tIns="0" rIns="0" bIns="0" rtlCol="0"/>
          <a:lstStyle/>
          <a:p/>
        </p:txBody>
      </p:sp>
      <p:sp>
        <p:nvSpPr>
          <p:cNvPr id="42"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
        <p:nvSpPr>
          <p:cNvPr id="44" name="object 2"/>
          <p:cNvSpPr txBox="1"/>
          <p:nvPr/>
        </p:nvSpPr>
        <p:spPr>
          <a:xfrm>
            <a:off x="308695" y="736005"/>
            <a:ext cx="5823831" cy="456047"/>
          </a:xfrm>
          <a:prstGeom prst="rect">
            <a:avLst/>
          </a:prstGeom>
        </p:spPr>
        <p:txBody>
          <a:bodyPr vert="horz" wrap="square" lIns="0" tIns="12724" rIns="0" bIns="0" rtlCol="0">
            <a:spAutoFit/>
          </a:bodyPr>
          <a:lstStyle/>
          <a:p>
            <a:pPr marL="571500" indent="-571500">
              <a:lnSpc>
                <a:spcPct val="90000"/>
              </a:lnSpc>
              <a:buFont typeface="Wingdings" panose="05000000000000000000" pitchFamily="2" charset="2"/>
              <a:buChar char="p"/>
            </a:pPr>
            <a:r>
              <a:rPr lang="zh-CN" altLang="en-US" sz="3200" dirty="0">
                <a:latin typeface="微软雅黑" panose="020B0503020204020204" pitchFamily="34" charset="-122"/>
                <a:ea typeface="微软雅黑" panose="020B0503020204020204" pitchFamily="34" charset="-122"/>
              </a:rPr>
              <a:t>强大的</a:t>
            </a:r>
            <a:r>
              <a:rPr sz="3200" dirty="0" err="1">
                <a:latin typeface="微软雅黑" panose="020B0503020204020204" pitchFamily="34" charset="-122"/>
                <a:ea typeface="微软雅黑" panose="020B0503020204020204" pitchFamily="34" charset="-122"/>
              </a:rPr>
              <a:t>Python库</a:t>
            </a:r>
            <a:endParaRPr sz="32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4294967295"/>
          </p:nvPr>
        </p:nvSpPr>
        <p:spPr>
          <a:xfrm>
            <a:off x="0" y="6704013"/>
            <a:ext cx="2892425" cy="384175"/>
          </a:xfrm>
        </p:spPr>
        <p:txBody>
          <a:bodyPr/>
          <a:lstStyle/>
          <a:p>
            <a:pPr>
              <a:defRPr/>
            </a:pPr>
            <a:fld id="{89084B9B-C275-4DB0-9C9A-28884C589C75}" type="datetime1">
              <a:rPr lang="zh-CN" altLang="en-US"/>
            </a:fld>
            <a:endParaRPr lang="en-US" altLang="zh-CN"/>
          </a:p>
        </p:txBody>
      </p:sp>
      <p:sp>
        <p:nvSpPr>
          <p:cNvPr id="21507" name="灯片编号占位符 4"/>
          <p:cNvSpPr>
            <a:spLocks noGrp="1"/>
          </p:cNvSpPr>
          <p:nvPr>
            <p:ph type="sldNum" sz="quarter" idx="4294967295"/>
          </p:nvPr>
        </p:nvSpPr>
        <p:spPr>
          <a:xfrm>
            <a:off x="9966325" y="6704013"/>
            <a:ext cx="2892425" cy="384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Wingdings" panose="05000000000000000000" pitchFamily="2" charset="2"/>
              <a:buChar char="p"/>
              <a:defRPr sz="2955" b="1">
                <a:solidFill>
                  <a:schemeClr val="tx1"/>
                </a:solidFill>
                <a:latin typeface="Arial" panose="020B0604020202020204" pitchFamily="34" charset="0"/>
                <a:ea typeface="黑体" panose="02010609060101010101" pitchFamily="2" charset="-122"/>
              </a:defRPr>
            </a:lvl1pPr>
            <a:lvl2pPr marL="783590" indent="-301625">
              <a:spcBef>
                <a:spcPct val="20000"/>
              </a:spcBef>
              <a:buClr>
                <a:schemeClr val="hlink"/>
              </a:buClr>
              <a:buSzPct val="75000"/>
              <a:buFont typeface="Wingdings" panose="05000000000000000000" pitchFamily="2" charset="2"/>
              <a:buChar char="n"/>
              <a:defRPr sz="2740" b="1">
                <a:solidFill>
                  <a:schemeClr val="tx1"/>
                </a:solidFill>
                <a:latin typeface="Arial" panose="020B0604020202020204" pitchFamily="34" charset="0"/>
                <a:ea typeface="黑体" panose="02010609060101010101" pitchFamily="2" charset="-122"/>
              </a:defRPr>
            </a:lvl2pPr>
            <a:lvl3pPr marL="1205230" indent="-241300">
              <a:spcBef>
                <a:spcPct val="20000"/>
              </a:spcBef>
              <a:buClr>
                <a:schemeClr val="folHlink"/>
              </a:buClr>
              <a:buSzPct val="75000"/>
              <a:buFont typeface="Wingdings" panose="05000000000000000000" pitchFamily="2" charset="2"/>
              <a:buChar char="p"/>
              <a:defRPr sz="2530" b="1">
                <a:solidFill>
                  <a:schemeClr val="tx1"/>
                </a:solidFill>
                <a:latin typeface="Arial" panose="020B0604020202020204" pitchFamily="34" charset="0"/>
                <a:ea typeface="黑体" panose="02010609060101010101" pitchFamily="2" charset="-122"/>
              </a:defRPr>
            </a:lvl3pPr>
            <a:lvl4pPr marL="1687830" indent="-241300">
              <a:spcBef>
                <a:spcPct val="20000"/>
              </a:spcBef>
              <a:buSzPct val="75000"/>
              <a:buFont typeface="Wingdings" panose="05000000000000000000" pitchFamily="2" charset="2"/>
              <a:buChar char="n"/>
              <a:defRPr sz="2320" b="1">
                <a:solidFill>
                  <a:schemeClr val="tx1"/>
                </a:solidFill>
                <a:latin typeface="Arial" panose="020B0604020202020204" pitchFamily="34" charset="0"/>
                <a:ea typeface="黑体" panose="02010609060101010101" pitchFamily="2" charset="-122"/>
              </a:defRPr>
            </a:lvl4pPr>
            <a:lvl5pPr marL="2169795" indent="-241300">
              <a:spcBef>
                <a:spcPct val="20000"/>
              </a:spcBef>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5pPr>
            <a:lvl6pPr marL="2651760"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6pPr>
            <a:lvl7pPr marL="3134360"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7pPr>
            <a:lvl8pPr marL="3616325"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8pPr>
            <a:lvl9pPr marL="4098290" indent="-241300" eaLnBrk="0" fontAlgn="base" hangingPunct="0">
              <a:spcBef>
                <a:spcPct val="20000"/>
              </a:spcBef>
              <a:spcAft>
                <a:spcPct val="0"/>
              </a:spcAft>
              <a:buClr>
                <a:srgbClr val="0066FF"/>
              </a:buClr>
              <a:buFont typeface="Wingdings" panose="05000000000000000000" pitchFamily="2" charset="2"/>
              <a:buChar char="p"/>
              <a:defRPr sz="2110" b="1">
                <a:solidFill>
                  <a:schemeClr val="tx1"/>
                </a:solidFill>
                <a:latin typeface="Arial" panose="020B0604020202020204" pitchFamily="34" charset="0"/>
                <a:ea typeface="黑体" panose="02010609060101010101" pitchFamily="2" charset="-122"/>
              </a:defRPr>
            </a:lvl9pPr>
          </a:lstStyle>
          <a:p>
            <a:pPr>
              <a:spcBef>
                <a:spcPct val="0"/>
              </a:spcBef>
              <a:buClrTx/>
              <a:buSzTx/>
              <a:buFontTx/>
              <a:buNone/>
            </a:pPr>
            <a:fld id="{9E6D07A2-D0B5-4FA2-A8A3-14D74D4C2FAF}" type="slidenum">
              <a:rPr lang="en-US" altLang="zh-CN" sz="1265"/>
            </a:fld>
            <a:endParaRPr lang="en-US" altLang="zh-CN" sz="1265"/>
          </a:p>
        </p:txBody>
      </p:sp>
      <p:sp>
        <p:nvSpPr>
          <p:cNvPr id="21508" name="Rectangle 2"/>
          <p:cNvSpPr>
            <a:spLocks noGrp="1" noChangeArrowheads="1"/>
          </p:cNvSpPr>
          <p:nvPr>
            <p:ph type="title" idx="4294967295"/>
          </p:nvPr>
        </p:nvSpPr>
        <p:spPr>
          <a:xfrm>
            <a:off x="524719" y="87933"/>
            <a:ext cx="11090275" cy="1397000"/>
          </a:xfrm>
        </p:spPr>
        <p:txBody>
          <a:bodyPr>
            <a:normAutofit/>
          </a:bodyPr>
          <a:lstStyle/>
          <a:p>
            <a:pPr algn="ctr" eaLnBrk="1" hangingPunct="1"/>
            <a:r>
              <a:rPr lang="zh-CN" altLang="en-US" sz="5400" dirty="0" smtClean="0">
                <a:latin typeface="微软雅黑" panose="020B0503020204020204" pitchFamily="34" charset="-122"/>
                <a:ea typeface="微软雅黑" panose="020B0503020204020204" pitchFamily="34" charset="-122"/>
              </a:rPr>
              <a:t>教学视频</a:t>
            </a:r>
            <a:endParaRPr lang="zh-CN" altLang="en-US" sz="5400" dirty="0" smtClean="0">
              <a:latin typeface="微软雅黑" panose="020B0503020204020204" pitchFamily="34" charset="-122"/>
              <a:ea typeface="微软雅黑" panose="020B0503020204020204" pitchFamily="34" charset="-122"/>
            </a:endParaRPr>
          </a:p>
        </p:txBody>
      </p:sp>
      <p:sp>
        <p:nvSpPr>
          <p:cNvPr id="21510" name="Text Box 5"/>
          <p:cNvSpPr txBox="1">
            <a:spLocks noChangeArrowheads="1"/>
          </p:cNvSpPr>
          <p:nvPr/>
        </p:nvSpPr>
        <p:spPr bwMode="auto">
          <a:xfrm>
            <a:off x="1964879" y="1744117"/>
            <a:ext cx="1022513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a:buNone/>
            </a:pPr>
            <a:r>
              <a:rPr lang="zh-CN" altLang="en-US" sz="3600" b="0" dirty="0" smtClean="0"/>
              <a:t>吴恩达 </a:t>
            </a:r>
            <a:r>
              <a:rPr lang="en-US" altLang="zh-CN" sz="3600" b="0" dirty="0" smtClean="0"/>
              <a:t>《</a:t>
            </a:r>
            <a:r>
              <a:rPr lang="zh-CN" altLang="en-US" sz="3600" b="0" dirty="0"/>
              <a:t>机器学习</a:t>
            </a:r>
            <a:r>
              <a:rPr lang="en-US" altLang="zh-CN" sz="3600" b="0" dirty="0"/>
              <a:t>》</a:t>
            </a:r>
            <a:r>
              <a:rPr lang="zh-CN" altLang="en-US" sz="3600" b="0" dirty="0" smtClean="0"/>
              <a:t>课程</a:t>
            </a:r>
            <a:endParaRPr lang="zh-CN" altLang="en-US" sz="3600" b="0" dirty="0"/>
          </a:p>
          <a:p>
            <a:pPr>
              <a:buNone/>
            </a:pPr>
            <a:r>
              <a:rPr lang="zh-CN" altLang="en-US" sz="3600" b="0" dirty="0" smtClean="0"/>
              <a:t>林轩田 </a:t>
            </a:r>
            <a:r>
              <a:rPr lang="en-US" altLang="zh-CN" sz="3600" b="0" dirty="0" smtClean="0"/>
              <a:t>《</a:t>
            </a:r>
            <a:r>
              <a:rPr lang="zh-CN" altLang="en-US" sz="3600" b="0" dirty="0"/>
              <a:t>机器学习基石</a:t>
            </a:r>
            <a:r>
              <a:rPr lang="en-US" altLang="zh-CN" sz="3600" b="0" dirty="0"/>
              <a:t>》</a:t>
            </a:r>
            <a:r>
              <a:rPr lang="zh-CN" altLang="en-US" sz="3600" b="0" dirty="0"/>
              <a:t>和</a:t>
            </a:r>
            <a:r>
              <a:rPr lang="en-US" altLang="zh-CN" sz="3600" b="0" dirty="0"/>
              <a:t>《</a:t>
            </a:r>
            <a:r>
              <a:rPr lang="zh-CN" altLang="en-US" sz="3600" b="0" dirty="0"/>
              <a:t>机器学习技法</a:t>
            </a:r>
            <a:r>
              <a:rPr lang="en-US" altLang="zh-CN" sz="3600" b="0" dirty="0" smtClean="0"/>
              <a:t>》</a:t>
            </a:r>
            <a:endParaRPr lang="zh-CN" altLang="en-US" sz="3600" b="0" dirty="0"/>
          </a:p>
          <a:p>
            <a:pPr>
              <a:buNone/>
            </a:pPr>
            <a:r>
              <a:rPr lang="zh-CN" altLang="en-US" sz="3600" b="0" dirty="0"/>
              <a:t>台大李宏</a:t>
            </a:r>
            <a:r>
              <a:rPr lang="zh-CN" altLang="en-US" sz="3600" b="0" dirty="0" smtClean="0"/>
              <a:t>毅 </a:t>
            </a:r>
            <a:r>
              <a:rPr lang="en-US" altLang="zh-CN" sz="3600" b="0" dirty="0" smtClean="0"/>
              <a:t>《</a:t>
            </a:r>
            <a:r>
              <a:rPr lang="zh-CN" altLang="en-US" sz="3600" b="0" dirty="0"/>
              <a:t>机器学习</a:t>
            </a:r>
            <a:r>
              <a:rPr lang="en-US" altLang="zh-CN" sz="3600" b="0" dirty="0"/>
              <a:t>》</a:t>
            </a:r>
            <a:r>
              <a:rPr lang="zh-CN" altLang="en-US" sz="3600" b="0" dirty="0" smtClean="0"/>
              <a:t>课程</a:t>
            </a:r>
            <a:r>
              <a:rPr lang="zh-CN" altLang="en-US" sz="3600" b="0" dirty="0"/>
              <a:t> </a:t>
            </a:r>
            <a:endParaRPr lang="zh-CN" altLang="en-US" sz="3600" b="0" dirty="0"/>
          </a:p>
          <a:p>
            <a:pPr>
              <a:buNone/>
            </a:pPr>
            <a:r>
              <a:rPr lang="en-US" altLang="zh-CN" sz="3600" b="0" dirty="0"/>
              <a:t>CV </a:t>
            </a:r>
            <a:r>
              <a:rPr lang="zh-CN" altLang="en-US" sz="3600" b="0" dirty="0"/>
              <a:t>方向的斯坦福 </a:t>
            </a:r>
            <a:r>
              <a:rPr lang="zh-CN" altLang="en-US" sz="3600" b="0" dirty="0" smtClean="0"/>
              <a:t> </a:t>
            </a:r>
            <a:r>
              <a:rPr lang="en-US" altLang="zh-CN" sz="3600" b="0" dirty="0" smtClean="0"/>
              <a:t>CS231n </a:t>
            </a:r>
            <a:r>
              <a:rPr lang="zh-CN" altLang="en-US" sz="3600" b="0" dirty="0"/>
              <a:t>课程； </a:t>
            </a:r>
            <a:endParaRPr lang="zh-CN" altLang="en-US" sz="3600" b="0" dirty="0"/>
          </a:p>
          <a:p>
            <a:pPr>
              <a:buNone/>
            </a:pPr>
            <a:r>
              <a:rPr lang="en-US" altLang="zh-CN" sz="3600" b="0" dirty="0"/>
              <a:t>NLP </a:t>
            </a:r>
            <a:r>
              <a:rPr lang="zh-CN" altLang="en-US" sz="3600" b="0" dirty="0"/>
              <a:t>方向的斯坦福 </a:t>
            </a:r>
            <a:r>
              <a:rPr lang="zh-CN" altLang="en-US" sz="3600" b="0" dirty="0" smtClean="0"/>
              <a:t> </a:t>
            </a:r>
            <a:r>
              <a:rPr lang="en-US" altLang="zh-CN" sz="3600" b="0" dirty="0" smtClean="0"/>
              <a:t>CS224n </a:t>
            </a:r>
            <a:r>
              <a:rPr lang="zh-CN" altLang="en-US" sz="3600" b="0" dirty="0"/>
              <a:t>课程；</a:t>
            </a:r>
            <a:endParaRPr lang="zh-CN" altLang="en-US" sz="3600" b="0"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3811156" y="3407835"/>
            <a:ext cx="458066" cy="218585"/>
          </a:xfrm>
          <a:prstGeom prst="rect">
            <a:avLst/>
          </a:prstGeom>
          <a:blipFill>
            <a:blip r:embed="rId1" cstate="print"/>
            <a:stretch>
              <a:fillRect/>
            </a:stretch>
          </a:blipFill>
        </p:spPr>
        <p:txBody>
          <a:bodyPr wrap="square" lIns="0" tIns="0" rIns="0" bIns="0" rtlCol="0"/>
          <a:lstStyle/>
          <a:p/>
        </p:txBody>
      </p:sp>
      <p:sp>
        <p:nvSpPr>
          <p:cNvPr id="11" name="object 11"/>
          <p:cNvSpPr/>
          <p:nvPr/>
        </p:nvSpPr>
        <p:spPr>
          <a:xfrm>
            <a:off x="3849462" y="3303360"/>
            <a:ext cx="294664" cy="241088"/>
          </a:xfrm>
          <a:custGeom>
            <a:avLst/>
            <a:gdLst/>
            <a:ahLst/>
            <a:cxnLst/>
            <a:rect l="l" t="t" r="r" b="b"/>
            <a:pathLst>
              <a:path w="279400" h="228600">
                <a:moveTo>
                  <a:pt x="279400" y="114300"/>
                </a:moveTo>
                <a:lnTo>
                  <a:pt x="0" y="114300"/>
                </a:lnTo>
                <a:lnTo>
                  <a:pt x="139700" y="228600"/>
                </a:lnTo>
                <a:lnTo>
                  <a:pt x="279400" y="114300"/>
                </a:lnTo>
                <a:close/>
              </a:path>
              <a:path w="279400" h="228600">
                <a:moveTo>
                  <a:pt x="209550" y="0"/>
                </a:moveTo>
                <a:lnTo>
                  <a:pt x="69850" y="0"/>
                </a:lnTo>
                <a:lnTo>
                  <a:pt x="69850" y="114300"/>
                </a:lnTo>
                <a:lnTo>
                  <a:pt x="209550" y="114300"/>
                </a:lnTo>
                <a:lnTo>
                  <a:pt x="209550" y="0"/>
                </a:lnTo>
                <a:close/>
              </a:path>
            </a:pathLst>
          </a:custGeom>
          <a:solidFill>
            <a:srgbClr val="00AFEF">
              <a:alpha val="70195"/>
            </a:srgbClr>
          </a:solidFill>
        </p:spPr>
        <p:txBody>
          <a:bodyPr wrap="square" lIns="0" tIns="0" rIns="0" bIns="0" rtlCol="0"/>
          <a:lstStyle/>
          <a:p/>
        </p:txBody>
      </p:sp>
      <p:sp>
        <p:nvSpPr>
          <p:cNvPr id="12" name="object 12"/>
          <p:cNvSpPr/>
          <p:nvPr/>
        </p:nvSpPr>
        <p:spPr>
          <a:xfrm>
            <a:off x="4937844" y="3898048"/>
            <a:ext cx="437172" cy="231443"/>
          </a:xfrm>
          <a:prstGeom prst="rect">
            <a:avLst/>
          </a:prstGeom>
          <a:blipFill>
            <a:blip r:embed="rId2" cstate="print"/>
            <a:stretch>
              <a:fillRect/>
            </a:stretch>
          </a:blipFill>
        </p:spPr>
        <p:txBody>
          <a:bodyPr wrap="square" lIns="0" tIns="0" rIns="0" bIns="0" rtlCol="0"/>
          <a:lstStyle/>
          <a:p/>
        </p:txBody>
      </p:sp>
      <p:sp>
        <p:nvSpPr>
          <p:cNvPr id="13" name="object 13"/>
          <p:cNvSpPr/>
          <p:nvPr/>
        </p:nvSpPr>
        <p:spPr>
          <a:xfrm>
            <a:off x="4990079" y="3753526"/>
            <a:ext cx="251803" cy="294664"/>
          </a:xfrm>
          <a:custGeom>
            <a:avLst/>
            <a:gdLst/>
            <a:ahLst/>
            <a:cxnLst/>
            <a:rect l="l" t="t" r="r" b="b"/>
            <a:pathLst>
              <a:path w="238760" h="279400">
                <a:moveTo>
                  <a:pt x="6857" y="64007"/>
                </a:moveTo>
                <a:lnTo>
                  <a:pt x="0" y="203580"/>
                </a:lnTo>
                <a:lnTo>
                  <a:pt x="117475" y="209295"/>
                </a:lnTo>
                <a:lnTo>
                  <a:pt x="114045" y="279145"/>
                </a:lnTo>
                <a:lnTo>
                  <a:pt x="238378" y="145414"/>
                </a:lnTo>
                <a:lnTo>
                  <a:pt x="180896" y="69850"/>
                </a:lnTo>
                <a:lnTo>
                  <a:pt x="124332" y="69850"/>
                </a:lnTo>
                <a:lnTo>
                  <a:pt x="6857" y="64007"/>
                </a:lnTo>
                <a:close/>
              </a:path>
              <a:path w="238760" h="279400">
                <a:moveTo>
                  <a:pt x="127762" y="0"/>
                </a:moveTo>
                <a:lnTo>
                  <a:pt x="124332" y="69850"/>
                </a:lnTo>
                <a:lnTo>
                  <a:pt x="180896" y="69850"/>
                </a:lnTo>
                <a:lnTo>
                  <a:pt x="127762" y="0"/>
                </a:lnTo>
                <a:close/>
              </a:path>
            </a:pathLst>
          </a:custGeom>
          <a:solidFill>
            <a:srgbClr val="00AFEF">
              <a:alpha val="70195"/>
            </a:srgbClr>
          </a:solidFill>
        </p:spPr>
        <p:txBody>
          <a:bodyPr wrap="square" lIns="0" tIns="0" rIns="0" bIns="0" rtlCol="0"/>
          <a:lstStyle/>
          <a:p/>
        </p:txBody>
      </p:sp>
      <p:sp>
        <p:nvSpPr>
          <p:cNvPr id="14" name="object 14"/>
          <p:cNvSpPr/>
          <p:nvPr/>
        </p:nvSpPr>
        <p:spPr>
          <a:xfrm>
            <a:off x="3814372" y="2470804"/>
            <a:ext cx="458066" cy="218585"/>
          </a:xfrm>
          <a:prstGeom prst="rect">
            <a:avLst/>
          </a:prstGeom>
          <a:blipFill>
            <a:blip r:embed="rId3" cstate="print"/>
            <a:stretch>
              <a:fillRect/>
            </a:stretch>
          </a:blipFill>
        </p:spPr>
        <p:txBody>
          <a:bodyPr wrap="square" lIns="0" tIns="0" rIns="0" bIns="0" rtlCol="0"/>
          <a:lstStyle/>
          <a:p/>
        </p:txBody>
      </p:sp>
      <p:sp>
        <p:nvSpPr>
          <p:cNvPr id="15" name="object 15"/>
          <p:cNvSpPr/>
          <p:nvPr/>
        </p:nvSpPr>
        <p:spPr>
          <a:xfrm>
            <a:off x="3851738" y="2366465"/>
            <a:ext cx="294664" cy="241088"/>
          </a:xfrm>
          <a:custGeom>
            <a:avLst/>
            <a:gdLst/>
            <a:ahLst/>
            <a:cxnLst/>
            <a:rect l="l" t="t" r="r" b="b"/>
            <a:pathLst>
              <a:path w="279400" h="228600">
                <a:moveTo>
                  <a:pt x="279400" y="114300"/>
                </a:moveTo>
                <a:lnTo>
                  <a:pt x="0" y="114300"/>
                </a:lnTo>
                <a:lnTo>
                  <a:pt x="139700" y="228600"/>
                </a:lnTo>
                <a:lnTo>
                  <a:pt x="279400" y="114300"/>
                </a:lnTo>
                <a:close/>
              </a:path>
              <a:path w="279400" h="228600">
                <a:moveTo>
                  <a:pt x="209550" y="0"/>
                </a:moveTo>
                <a:lnTo>
                  <a:pt x="69850" y="0"/>
                </a:lnTo>
                <a:lnTo>
                  <a:pt x="69850" y="114300"/>
                </a:lnTo>
                <a:lnTo>
                  <a:pt x="209550" y="114300"/>
                </a:lnTo>
                <a:lnTo>
                  <a:pt x="209550" y="0"/>
                </a:lnTo>
                <a:close/>
              </a:path>
            </a:pathLst>
          </a:custGeom>
          <a:solidFill>
            <a:srgbClr val="00AFEF">
              <a:alpha val="70195"/>
            </a:srgbClr>
          </a:solidFill>
        </p:spPr>
        <p:txBody>
          <a:bodyPr wrap="square" lIns="0" tIns="0" rIns="0" bIns="0" rtlCol="0"/>
          <a:lstStyle/>
          <a:p/>
        </p:txBody>
      </p:sp>
      <p:sp>
        <p:nvSpPr>
          <p:cNvPr id="16" name="object 16"/>
          <p:cNvSpPr/>
          <p:nvPr/>
        </p:nvSpPr>
        <p:spPr>
          <a:xfrm>
            <a:off x="1541711" y="4483087"/>
            <a:ext cx="8086103" cy="532002"/>
          </a:xfrm>
          <a:prstGeom prst="rect">
            <a:avLst/>
          </a:prstGeom>
          <a:blipFill>
            <a:blip r:embed="rId4" cstate="print"/>
            <a:stretch>
              <a:fillRect/>
            </a:stretch>
          </a:blipFill>
        </p:spPr>
        <p:txBody>
          <a:bodyPr wrap="square" lIns="0" tIns="0" rIns="0" bIns="0" rtlCol="0"/>
          <a:lstStyle/>
          <a:p/>
        </p:txBody>
      </p:sp>
      <p:sp>
        <p:nvSpPr>
          <p:cNvPr id="17" name="object 17"/>
          <p:cNvSpPr/>
          <p:nvPr/>
        </p:nvSpPr>
        <p:spPr>
          <a:xfrm>
            <a:off x="4971594" y="4499159"/>
            <a:ext cx="1289019" cy="577005"/>
          </a:xfrm>
          <a:prstGeom prst="rect">
            <a:avLst/>
          </a:prstGeom>
          <a:blipFill>
            <a:blip r:embed="rId5" cstate="print"/>
            <a:stretch>
              <a:fillRect/>
            </a:stretch>
          </a:blipFill>
        </p:spPr>
        <p:txBody>
          <a:bodyPr wrap="square" lIns="0" tIns="0" rIns="0" bIns="0" rtlCol="0"/>
          <a:lstStyle/>
          <a:p/>
        </p:txBody>
      </p:sp>
      <p:sp>
        <p:nvSpPr>
          <p:cNvPr id="18" name="object 18"/>
          <p:cNvSpPr/>
          <p:nvPr/>
        </p:nvSpPr>
        <p:spPr>
          <a:xfrm>
            <a:off x="1569302" y="4510344"/>
            <a:ext cx="7974666" cy="420565"/>
          </a:xfrm>
          <a:custGeom>
            <a:avLst/>
            <a:gdLst/>
            <a:ahLst/>
            <a:cxnLst/>
            <a:rect l="l" t="t" r="r" b="b"/>
            <a:pathLst>
              <a:path w="7561580" h="398779">
                <a:moveTo>
                  <a:pt x="0" y="398462"/>
                </a:moveTo>
                <a:lnTo>
                  <a:pt x="7561326" y="398462"/>
                </a:lnTo>
                <a:lnTo>
                  <a:pt x="7561326" y="0"/>
                </a:lnTo>
                <a:lnTo>
                  <a:pt x="0" y="0"/>
                </a:lnTo>
                <a:lnTo>
                  <a:pt x="0" y="398462"/>
                </a:lnTo>
                <a:close/>
              </a:path>
            </a:pathLst>
          </a:custGeom>
          <a:solidFill>
            <a:srgbClr val="C3D59B"/>
          </a:solidFill>
        </p:spPr>
        <p:txBody>
          <a:bodyPr wrap="square" lIns="0" tIns="0" rIns="0" bIns="0" rtlCol="0"/>
          <a:lstStyle/>
          <a:p/>
        </p:txBody>
      </p:sp>
      <p:sp>
        <p:nvSpPr>
          <p:cNvPr id="19" name="object 19"/>
          <p:cNvSpPr/>
          <p:nvPr/>
        </p:nvSpPr>
        <p:spPr>
          <a:xfrm>
            <a:off x="4997309" y="4539340"/>
            <a:ext cx="1115435" cy="453246"/>
          </a:xfrm>
          <a:prstGeom prst="rect">
            <a:avLst/>
          </a:prstGeom>
          <a:blipFill>
            <a:blip r:embed="rId6" cstate="print"/>
            <a:stretch>
              <a:fillRect/>
            </a:stretch>
          </a:blipFill>
        </p:spPr>
        <p:txBody>
          <a:bodyPr wrap="square" lIns="0" tIns="0" rIns="0" bIns="0" rtlCol="0"/>
          <a:lstStyle/>
          <a:p/>
        </p:txBody>
      </p:sp>
      <p:sp>
        <p:nvSpPr>
          <p:cNvPr id="20" name="object 20"/>
          <p:cNvSpPr/>
          <p:nvPr/>
        </p:nvSpPr>
        <p:spPr>
          <a:xfrm>
            <a:off x="5852370" y="4539340"/>
            <a:ext cx="324666" cy="453246"/>
          </a:xfrm>
          <a:prstGeom prst="rect">
            <a:avLst/>
          </a:prstGeom>
          <a:blipFill>
            <a:blip r:embed="rId7" cstate="print"/>
            <a:stretch>
              <a:fillRect/>
            </a:stretch>
          </a:blipFill>
        </p:spPr>
        <p:txBody>
          <a:bodyPr wrap="square" lIns="0" tIns="0" rIns="0" bIns="0" rtlCol="0"/>
          <a:lstStyle/>
          <a:p/>
        </p:txBody>
      </p:sp>
      <p:sp>
        <p:nvSpPr>
          <p:cNvPr id="21" name="object 21"/>
          <p:cNvSpPr txBox="1"/>
          <p:nvPr/>
        </p:nvSpPr>
        <p:spPr>
          <a:xfrm>
            <a:off x="5115444" y="4571620"/>
            <a:ext cx="881981" cy="272471"/>
          </a:xfrm>
          <a:prstGeom prst="rect">
            <a:avLst/>
          </a:prstGeom>
        </p:spPr>
        <p:txBody>
          <a:bodyPr vert="horz" wrap="square" lIns="0" tIns="12724" rIns="0" bIns="0" rtlCol="0">
            <a:spAutoFit/>
          </a:bodyPr>
          <a:lstStyle/>
          <a:p>
            <a:pPr marL="13335">
              <a:spcBef>
                <a:spcPts val="100"/>
              </a:spcBef>
            </a:pPr>
            <a:r>
              <a:rPr sz="1685" b="1" spc="-6" dirty="0">
                <a:solidFill>
                  <a:srgbClr val="4F6128"/>
                </a:solidFill>
                <a:latin typeface="微软雅黑" panose="020B0503020204020204" pitchFamily="34" charset="-122"/>
                <a:cs typeface="微软雅黑" panose="020B0503020204020204" pitchFamily="34" charset="-122"/>
              </a:rPr>
              <a:t>数据处理</a:t>
            </a:r>
            <a:endParaRPr sz="1685">
              <a:latin typeface="微软雅黑" panose="020B0503020204020204" pitchFamily="34" charset="-122"/>
              <a:cs typeface="微软雅黑" panose="020B0503020204020204" pitchFamily="34" charset="-122"/>
            </a:endParaRPr>
          </a:p>
        </p:txBody>
      </p:sp>
      <p:sp>
        <p:nvSpPr>
          <p:cNvPr id="22" name="object 22"/>
          <p:cNvSpPr/>
          <p:nvPr/>
        </p:nvSpPr>
        <p:spPr>
          <a:xfrm>
            <a:off x="1541711" y="5394400"/>
            <a:ext cx="1353309" cy="1325986"/>
          </a:xfrm>
          <a:prstGeom prst="rect">
            <a:avLst/>
          </a:prstGeom>
          <a:blipFill>
            <a:blip r:embed="rId8" cstate="print"/>
            <a:stretch>
              <a:fillRect/>
            </a:stretch>
          </a:blipFill>
        </p:spPr>
        <p:txBody>
          <a:bodyPr wrap="square" lIns="0" tIns="0" rIns="0" bIns="0" rtlCol="0"/>
          <a:lstStyle/>
          <a:p/>
        </p:txBody>
      </p:sp>
      <p:sp>
        <p:nvSpPr>
          <p:cNvPr id="23" name="object 23"/>
          <p:cNvSpPr/>
          <p:nvPr/>
        </p:nvSpPr>
        <p:spPr>
          <a:xfrm>
            <a:off x="1498314" y="5678887"/>
            <a:ext cx="1438494" cy="834164"/>
          </a:xfrm>
          <a:prstGeom prst="rect">
            <a:avLst/>
          </a:prstGeom>
          <a:blipFill>
            <a:blip r:embed="rId9" cstate="print"/>
            <a:stretch>
              <a:fillRect/>
            </a:stretch>
          </a:blipFill>
        </p:spPr>
        <p:txBody>
          <a:bodyPr wrap="square" lIns="0" tIns="0" rIns="0" bIns="0" rtlCol="0"/>
          <a:lstStyle/>
          <a:p/>
        </p:txBody>
      </p:sp>
      <p:sp>
        <p:nvSpPr>
          <p:cNvPr id="24" name="object 24"/>
          <p:cNvSpPr/>
          <p:nvPr/>
        </p:nvSpPr>
        <p:spPr>
          <a:xfrm>
            <a:off x="1569302" y="5421712"/>
            <a:ext cx="1240935" cy="1214147"/>
          </a:xfrm>
          <a:custGeom>
            <a:avLst/>
            <a:gdLst/>
            <a:ahLst/>
            <a:cxnLst/>
            <a:rect l="l" t="t" r="r" b="b"/>
            <a:pathLst>
              <a:path w="1176655" h="1151254">
                <a:moveTo>
                  <a:pt x="0" y="1150937"/>
                </a:moveTo>
                <a:lnTo>
                  <a:pt x="1176337" y="1150937"/>
                </a:lnTo>
                <a:lnTo>
                  <a:pt x="1176337" y="0"/>
                </a:lnTo>
                <a:lnTo>
                  <a:pt x="0" y="0"/>
                </a:lnTo>
                <a:lnTo>
                  <a:pt x="0" y="1150937"/>
                </a:lnTo>
                <a:close/>
              </a:path>
            </a:pathLst>
          </a:custGeom>
          <a:solidFill>
            <a:srgbClr val="F9C090"/>
          </a:solidFill>
        </p:spPr>
        <p:txBody>
          <a:bodyPr wrap="square" lIns="0" tIns="0" rIns="0" bIns="0" rtlCol="0"/>
          <a:lstStyle/>
          <a:p/>
        </p:txBody>
      </p:sp>
      <p:sp>
        <p:nvSpPr>
          <p:cNvPr id="27" name="object 27"/>
          <p:cNvSpPr/>
          <p:nvPr/>
        </p:nvSpPr>
        <p:spPr>
          <a:xfrm>
            <a:off x="2379091" y="5976228"/>
            <a:ext cx="324666" cy="453245"/>
          </a:xfrm>
          <a:prstGeom prst="rect">
            <a:avLst/>
          </a:prstGeom>
          <a:blipFill>
            <a:blip r:embed="rId7" cstate="print"/>
            <a:stretch>
              <a:fillRect/>
            </a:stretch>
          </a:blipFill>
        </p:spPr>
        <p:txBody>
          <a:bodyPr wrap="square" lIns="0" tIns="0" rIns="0" bIns="0" rtlCol="0"/>
          <a:lstStyle/>
          <a:p/>
        </p:txBody>
      </p:sp>
      <p:sp>
        <p:nvSpPr>
          <p:cNvPr id="28" name="object 28"/>
          <p:cNvSpPr txBox="1"/>
          <p:nvPr/>
        </p:nvSpPr>
        <p:spPr>
          <a:xfrm>
            <a:off x="1428468" y="5733717"/>
            <a:ext cx="1400507" cy="618912"/>
          </a:xfrm>
          <a:prstGeom prst="rect">
            <a:avLst/>
          </a:prstGeom>
        </p:spPr>
        <p:txBody>
          <a:bodyPr vert="horz" wrap="square" lIns="0" tIns="12724" rIns="0" bIns="0" rtlCol="0">
            <a:spAutoFit/>
          </a:bodyPr>
          <a:lstStyle/>
          <a:p>
            <a:pPr marL="299085" marR="77470" indent="-213995" algn="ctr">
              <a:spcBef>
                <a:spcPts val="100"/>
              </a:spcBef>
            </a:pPr>
            <a:r>
              <a:rPr sz="1970" b="1" spc="-6" dirty="0" err="1" smtClean="0">
                <a:solidFill>
                  <a:srgbClr val="974707"/>
                </a:solidFill>
                <a:latin typeface="微软雅黑" panose="020B0503020204020204" pitchFamily="34" charset="-122"/>
                <a:ea typeface="微软雅黑" panose="020B0503020204020204" pitchFamily="34" charset="-122"/>
                <a:cs typeface="微软雅黑" panose="020B0503020204020204" pitchFamily="34" charset="-122"/>
              </a:rPr>
              <a:t>电影相关</a:t>
            </a:r>
            <a:r>
              <a:rPr lang="zh-CN" altLang="en-US" sz="1970" b="1" spc="-6" dirty="0">
                <a:solidFill>
                  <a:srgbClr val="974707"/>
                </a:solidFill>
                <a:latin typeface="微软雅黑" panose="020B0503020204020204" pitchFamily="34" charset="-122"/>
                <a:ea typeface="微软雅黑" panose="020B0503020204020204" pitchFamily="34" charset="-122"/>
                <a:cs typeface="微软雅黑" panose="020B0503020204020204" pitchFamily="34" charset="-122"/>
              </a:rPr>
              <a:t>信</a:t>
            </a:r>
            <a:r>
              <a:rPr sz="1970" b="1" spc="-6" dirty="0" err="1" smtClean="0">
                <a:solidFill>
                  <a:srgbClr val="974707"/>
                </a:solidFill>
                <a:latin typeface="微软雅黑" panose="020B0503020204020204" pitchFamily="34" charset="-122"/>
                <a:ea typeface="微软雅黑" panose="020B0503020204020204" pitchFamily="34" charset="-122"/>
                <a:cs typeface="微软雅黑" panose="020B0503020204020204" pitchFamily="34" charset="-122"/>
              </a:rPr>
              <a:t>息统计</a:t>
            </a:r>
            <a:endParaRPr sz="1970" b="1" spc="-6" dirty="0">
              <a:solidFill>
                <a:srgbClr val="97470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object 29"/>
          <p:cNvSpPr/>
          <p:nvPr/>
        </p:nvSpPr>
        <p:spPr>
          <a:xfrm>
            <a:off x="3211649" y="1752360"/>
            <a:ext cx="1631364" cy="681476"/>
          </a:xfrm>
          <a:prstGeom prst="rect">
            <a:avLst/>
          </a:prstGeom>
          <a:blipFill>
            <a:blip r:embed="rId10" cstate="print"/>
            <a:stretch>
              <a:fillRect/>
            </a:stretch>
          </a:blipFill>
        </p:spPr>
        <p:txBody>
          <a:bodyPr wrap="square" lIns="0" tIns="0" rIns="0" bIns="0" rtlCol="0"/>
          <a:lstStyle/>
          <a:p/>
        </p:txBody>
      </p:sp>
      <p:sp>
        <p:nvSpPr>
          <p:cNvPr id="30" name="object 30"/>
          <p:cNvSpPr/>
          <p:nvPr/>
        </p:nvSpPr>
        <p:spPr>
          <a:xfrm>
            <a:off x="3202004" y="1843974"/>
            <a:ext cx="1716549" cy="577003"/>
          </a:xfrm>
          <a:prstGeom prst="rect">
            <a:avLst/>
          </a:prstGeom>
          <a:blipFill>
            <a:blip r:embed="rId11" cstate="print"/>
            <a:stretch>
              <a:fillRect/>
            </a:stretch>
          </a:blipFill>
        </p:spPr>
        <p:txBody>
          <a:bodyPr wrap="square" lIns="0" tIns="0" rIns="0" bIns="0" rtlCol="0"/>
          <a:lstStyle/>
          <a:p/>
        </p:txBody>
      </p:sp>
      <p:sp>
        <p:nvSpPr>
          <p:cNvPr id="31" name="object 31"/>
          <p:cNvSpPr/>
          <p:nvPr/>
        </p:nvSpPr>
        <p:spPr>
          <a:xfrm>
            <a:off x="3239778" y="1779816"/>
            <a:ext cx="1518857" cy="569237"/>
          </a:xfrm>
          <a:custGeom>
            <a:avLst/>
            <a:gdLst/>
            <a:ahLst/>
            <a:cxnLst/>
            <a:rect l="l" t="t" r="r" b="b"/>
            <a:pathLst>
              <a:path w="1440179" h="539750">
                <a:moveTo>
                  <a:pt x="0" y="539750"/>
                </a:moveTo>
                <a:lnTo>
                  <a:pt x="1439926" y="539750"/>
                </a:lnTo>
                <a:lnTo>
                  <a:pt x="1439926" y="0"/>
                </a:lnTo>
                <a:lnTo>
                  <a:pt x="0" y="0"/>
                </a:lnTo>
                <a:lnTo>
                  <a:pt x="0" y="539750"/>
                </a:lnTo>
                <a:close/>
              </a:path>
            </a:pathLst>
          </a:custGeom>
          <a:solidFill>
            <a:srgbClr val="8EB4E2"/>
          </a:solidFill>
        </p:spPr>
        <p:txBody>
          <a:bodyPr wrap="square" lIns="0" tIns="0" rIns="0" bIns="0" rtlCol="0"/>
          <a:lstStyle/>
          <a:p/>
        </p:txBody>
      </p:sp>
      <p:sp>
        <p:nvSpPr>
          <p:cNvPr id="33" name="object 33"/>
          <p:cNvSpPr/>
          <p:nvPr/>
        </p:nvSpPr>
        <p:spPr>
          <a:xfrm>
            <a:off x="4510312" y="1884155"/>
            <a:ext cx="324666" cy="453245"/>
          </a:xfrm>
          <a:prstGeom prst="rect">
            <a:avLst/>
          </a:prstGeom>
          <a:blipFill>
            <a:blip r:embed="rId7" cstate="print"/>
            <a:stretch>
              <a:fillRect/>
            </a:stretch>
          </a:blipFill>
        </p:spPr>
        <p:txBody>
          <a:bodyPr wrap="square" lIns="0" tIns="0" rIns="0" bIns="0" rtlCol="0"/>
          <a:lstStyle/>
          <a:p/>
        </p:txBody>
      </p:sp>
      <p:sp>
        <p:nvSpPr>
          <p:cNvPr id="34" name="object 34"/>
          <p:cNvSpPr/>
          <p:nvPr/>
        </p:nvSpPr>
        <p:spPr>
          <a:xfrm>
            <a:off x="3263083" y="2625098"/>
            <a:ext cx="1631363" cy="681476"/>
          </a:xfrm>
          <a:prstGeom prst="rect">
            <a:avLst/>
          </a:prstGeom>
          <a:blipFill>
            <a:blip r:embed="rId12" cstate="print"/>
            <a:stretch>
              <a:fillRect/>
            </a:stretch>
          </a:blipFill>
        </p:spPr>
        <p:txBody>
          <a:bodyPr wrap="square" lIns="0" tIns="0" rIns="0" bIns="0" rtlCol="0"/>
          <a:lstStyle/>
          <a:p/>
        </p:txBody>
      </p:sp>
      <p:sp>
        <p:nvSpPr>
          <p:cNvPr id="35" name="object 35"/>
          <p:cNvSpPr/>
          <p:nvPr/>
        </p:nvSpPr>
        <p:spPr>
          <a:xfrm>
            <a:off x="3251831" y="2716713"/>
            <a:ext cx="1716548" cy="577003"/>
          </a:xfrm>
          <a:prstGeom prst="rect">
            <a:avLst/>
          </a:prstGeom>
          <a:blipFill>
            <a:blip r:embed="rId13" cstate="print"/>
            <a:stretch>
              <a:fillRect/>
            </a:stretch>
          </a:blipFill>
        </p:spPr>
        <p:txBody>
          <a:bodyPr wrap="square" lIns="0" tIns="0" rIns="0" bIns="0" rtlCol="0"/>
          <a:lstStyle/>
          <a:p/>
        </p:txBody>
      </p:sp>
      <p:sp>
        <p:nvSpPr>
          <p:cNvPr id="36" name="object 36"/>
          <p:cNvSpPr/>
          <p:nvPr/>
        </p:nvSpPr>
        <p:spPr>
          <a:xfrm>
            <a:off x="3290674" y="2652424"/>
            <a:ext cx="1518857" cy="569237"/>
          </a:xfrm>
          <a:custGeom>
            <a:avLst/>
            <a:gdLst/>
            <a:ahLst/>
            <a:cxnLst/>
            <a:rect l="l" t="t" r="r" b="b"/>
            <a:pathLst>
              <a:path w="1440179" h="539750">
                <a:moveTo>
                  <a:pt x="0" y="539750"/>
                </a:moveTo>
                <a:lnTo>
                  <a:pt x="1439798" y="539750"/>
                </a:lnTo>
                <a:lnTo>
                  <a:pt x="1439798" y="0"/>
                </a:lnTo>
                <a:lnTo>
                  <a:pt x="0" y="0"/>
                </a:lnTo>
                <a:lnTo>
                  <a:pt x="0" y="539750"/>
                </a:lnTo>
                <a:close/>
              </a:path>
            </a:pathLst>
          </a:custGeom>
          <a:solidFill>
            <a:srgbClr val="8EB4E2"/>
          </a:solidFill>
        </p:spPr>
        <p:txBody>
          <a:bodyPr wrap="square" lIns="0" tIns="0" rIns="0" bIns="0" rtlCol="0"/>
          <a:lstStyle/>
          <a:p/>
        </p:txBody>
      </p:sp>
      <p:sp>
        <p:nvSpPr>
          <p:cNvPr id="38" name="object 38"/>
          <p:cNvSpPr/>
          <p:nvPr/>
        </p:nvSpPr>
        <p:spPr>
          <a:xfrm>
            <a:off x="4560137" y="2756893"/>
            <a:ext cx="324666" cy="453246"/>
          </a:xfrm>
          <a:prstGeom prst="rect">
            <a:avLst/>
          </a:prstGeom>
          <a:blipFill>
            <a:blip r:embed="rId7" cstate="print"/>
            <a:stretch>
              <a:fillRect/>
            </a:stretch>
          </a:blipFill>
        </p:spPr>
        <p:txBody>
          <a:bodyPr wrap="square" lIns="0" tIns="0" rIns="0" bIns="0" rtlCol="0"/>
          <a:lstStyle/>
          <a:p/>
        </p:txBody>
      </p:sp>
      <p:sp>
        <p:nvSpPr>
          <p:cNvPr id="39" name="object 39"/>
          <p:cNvSpPr/>
          <p:nvPr/>
        </p:nvSpPr>
        <p:spPr>
          <a:xfrm>
            <a:off x="3298172" y="3573915"/>
            <a:ext cx="1520197" cy="569237"/>
          </a:xfrm>
          <a:custGeom>
            <a:avLst/>
            <a:gdLst/>
            <a:ahLst/>
            <a:cxnLst/>
            <a:rect l="l" t="t" r="r" b="b"/>
            <a:pathLst>
              <a:path w="1441450" h="539750">
                <a:moveTo>
                  <a:pt x="0" y="539750"/>
                </a:moveTo>
                <a:lnTo>
                  <a:pt x="1441450" y="539750"/>
                </a:lnTo>
                <a:lnTo>
                  <a:pt x="1441450" y="0"/>
                </a:lnTo>
                <a:lnTo>
                  <a:pt x="0" y="0"/>
                </a:lnTo>
                <a:lnTo>
                  <a:pt x="0" y="539750"/>
                </a:lnTo>
                <a:close/>
              </a:path>
            </a:pathLst>
          </a:custGeom>
          <a:solidFill>
            <a:srgbClr val="F79546"/>
          </a:solidFill>
        </p:spPr>
        <p:txBody>
          <a:bodyPr wrap="square" lIns="0" tIns="0" rIns="0" bIns="0" rtlCol="0"/>
          <a:lstStyle/>
          <a:p/>
        </p:txBody>
      </p:sp>
      <p:sp>
        <p:nvSpPr>
          <p:cNvPr id="41" name="object 41"/>
          <p:cNvSpPr/>
          <p:nvPr/>
        </p:nvSpPr>
        <p:spPr>
          <a:xfrm>
            <a:off x="4319049" y="3700353"/>
            <a:ext cx="284484" cy="396991"/>
          </a:xfrm>
          <a:prstGeom prst="rect">
            <a:avLst/>
          </a:prstGeom>
          <a:blipFill>
            <a:blip r:embed="rId14" cstate="print"/>
            <a:stretch>
              <a:fillRect/>
            </a:stretch>
          </a:blipFill>
        </p:spPr>
        <p:txBody>
          <a:bodyPr wrap="square" lIns="0" tIns="0" rIns="0" bIns="0" rtlCol="0"/>
          <a:lstStyle/>
          <a:p/>
        </p:txBody>
      </p:sp>
      <p:sp>
        <p:nvSpPr>
          <p:cNvPr id="42" name="object 42"/>
          <p:cNvSpPr txBox="1"/>
          <p:nvPr/>
        </p:nvSpPr>
        <p:spPr>
          <a:xfrm>
            <a:off x="3189193" y="3705590"/>
            <a:ext cx="1520197" cy="317232"/>
          </a:xfrm>
          <a:prstGeom prst="rect">
            <a:avLst/>
          </a:prstGeom>
        </p:spPr>
        <p:txBody>
          <a:bodyPr vert="horz" wrap="square" lIns="0" tIns="14063" rIns="0" bIns="0" rtlCol="0">
            <a:spAutoFit/>
          </a:bodyPr>
          <a:lstStyle/>
          <a:p>
            <a:pPr marL="383540">
              <a:spcBef>
                <a:spcPts val="110"/>
              </a:spcBef>
            </a:pPr>
            <a:r>
              <a:rPr sz="1970" b="1" dirty="0">
                <a:solidFill>
                  <a:srgbClr val="244060"/>
                </a:solidFill>
                <a:latin typeface="微软雅黑" panose="020B0503020204020204" pitchFamily="34" charset="-122"/>
                <a:cs typeface="微软雅黑" panose="020B0503020204020204" pitchFamily="34" charset="-122"/>
              </a:rPr>
              <a:t>数据存储</a:t>
            </a:r>
            <a:endParaRPr sz="1970" dirty="0">
              <a:latin typeface="微软雅黑" panose="020B0503020204020204" pitchFamily="34" charset="-122"/>
              <a:cs typeface="微软雅黑" panose="020B0503020204020204" pitchFamily="34" charset="-122"/>
            </a:endParaRPr>
          </a:p>
        </p:txBody>
      </p:sp>
      <p:sp>
        <p:nvSpPr>
          <p:cNvPr id="43" name="object 43"/>
          <p:cNvSpPr/>
          <p:nvPr/>
        </p:nvSpPr>
        <p:spPr>
          <a:xfrm>
            <a:off x="3364339" y="5394400"/>
            <a:ext cx="1706905" cy="1325986"/>
          </a:xfrm>
          <a:prstGeom prst="rect">
            <a:avLst/>
          </a:prstGeom>
          <a:blipFill>
            <a:blip r:embed="rId15" cstate="print"/>
            <a:stretch>
              <a:fillRect/>
            </a:stretch>
          </a:blipFill>
        </p:spPr>
        <p:txBody>
          <a:bodyPr wrap="square" lIns="0" tIns="0" rIns="0" bIns="0" rtlCol="0"/>
          <a:lstStyle/>
          <a:p/>
        </p:txBody>
      </p:sp>
      <p:sp>
        <p:nvSpPr>
          <p:cNvPr id="44" name="object 44"/>
          <p:cNvSpPr/>
          <p:nvPr/>
        </p:nvSpPr>
        <p:spPr>
          <a:xfrm>
            <a:off x="3390055" y="5807465"/>
            <a:ext cx="1716549" cy="577005"/>
          </a:xfrm>
          <a:prstGeom prst="rect">
            <a:avLst/>
          </a:prstGeom>
          <a:blipFill>
            <a:blip r:embed="rId16" cstate="print"/>
            <a:stretch>
              <a:fillRect/>
            </a:stretch>
          </a:blipFill>
        </p:spPr>
        <p:txBody>
          <a:bodyPr wrap="square" lIns="0" tIns="0" rIns="0" bIns="0" rtlCol="0"/>
          <a:lstStyle/>
          <a:p/>
        </p:txBody>
      </p:sp>
      <p:sp>
        <p:nvSpPr>
          <p:cNvPr id="45" name="object 45"/>
          <p:cNvSpPr/>
          <p:nvPr/>
        </p:nvSpPr>
        <p:spPr>
          <a:xfrm>
            <a:off x="3391661" y="5421712"/>
            <a:ext cx="1595202" cy="1214147"/>
          </a:xfrm>
          <a:custGeom>
            <a:avLst/>
            <a:gdLst/>
            <a:ahLst/>
            <a:cxnLst/>
            <a:rect l="l" t="t" r="r" b="b"/>
            <a:pathLst>
              <a:path w="1512570" h="1151254">
                <a:moveTo>
                  <a:pt x="0" y="1150937"/>
                </a:moveTo>
                <a:lnTo>
                  <a:pt x="1512189" y="1150937"/>
                </a:lnTo>
                <a:lnTo>
                  <a:pt x="1512189" y="0"/>
                </a:lnTo>
                <a:lnTo>
                  <a:pt x="0" y="0"/>
                </a:lnTo>
                <a:lnTo>
                  <a:pt x="0" y="1150937"/>
                </a:lnTo>
                <a:close/>
              </a:path>
            </a:pathLst>
          </a:custGeom>
          <a:solidFill>
            <a:srgbClr val="F9C090"/>
          </a:solidFill>
        </p:spPr>
        <p:txBody>
          <a:bodyPr wrap="square" lIns="0" tIns="0" rIns="0" bIns="0" rtlCol="0"/>
          <a:lstStyle/>
          <a:p/>
        </p:txBody>
      </p:sp>
      <p:sp>
        <p:nvSpPr>
          <p:cNvPr id="47" name="object 47"/>
          <p:cNvSpPr/>
          <p:nvPr/>
        </p:nvSpPr>
        <p:spPr>
          <a:xfrm>
            <a:off x="4699968" y="5847646"/>
            <a:ext cx="324666" cy="453246"/>
          </a:xfrm>
          <a:prstGeom prst="rect">
            <a:avLst/>
          </a:prstGeom>
          <a:blipFill>
            <a:blip r:embed="rId7" cstate="print"/>
            <a:stretch>
              <a:fillRect/>
            </a:stretch>
          </a:blipFill>
        </p:spPr>
        <p:txBody>
          <a:bodyPr wrap="square" lIns="0" tIns="0" rIns="0" bIns="0" rtlCol="0"/>
          <a:lstStyle/>
          <a:p/>
        </p:txBody>
      </p:sp>
      <p:sp>
        <p:nvSpPr>
          <p:cNvPr id="49" name="object 49"/>
          <p:cNvSpPr/>
          <p:nvPr/>
        </p:nvSpPr>
        <p:spPr>
          <a:xfrm>
            <a:off x="5420019" y="5394400"/>
            <a:ext cx="1859595" cy="1325986"/>
          </a:xfrm>
          <a:prstGeom prst="rect">
            <a:avLst/>
          </a:prstGeom>
          <a:blipFill>
            <a:blip r:embed="rId17" cstate="print"/>
            <a:stretch>
              <a:fillRect/>
            </a:stretch>
          </a:blipFill>
        </p:spPr>
        <p:txBody>
          <a:bodyPr wrap="square" lIns="0" tIns="0" rIns="0" bIns="0" rtlCol="0"/>
          <a:lstStyle/>
          <a:p/>
        </p:txBody>
      </p:sp>
      <p:sp>
        <p:nvSpPr>
          <p:cNvPr id="50" name="object 50"/>
          <p:cNvSpPr/>
          <p:nvPr/>
        </p:nvSpPr>
        <p:spPr>
          <a:xfrm>
            <a:off x="5522883" y="5678887"/>
            <a:ext cx="1716549" cy="834164"/>
          </a:xfrm>
          <a:prstGeom prst="rect">
            <a:avLst/>
          </a:prstGeom>
          <a:blipFill>
            <a:blip r:embed="rId18" cstate="print"/>
            <a:stretch>
              <a:fillRect/>
            </a:stretch>
          </a:blipFill>
        </p:spPr>
        <p:txBody>
          <a:bodyPr wrap="square" lIns="0" tIns="0" rIns="0" bIns="0" rtlCol="0"/>
          <a:lstStyle/>
          <a:p/>
        </p:txBody>
      </p:sp>
      <p:sp>
        <p:nvSpPr>
          <p:cNvPr id="51" name="object 51"/>
          <p:cNvSpPr/>
          <p:nvPr/>
        </p:nvSpPr>
        <p:spPr>
          <a:xfrm>
            <a:off x="5448547" y="5421712"/>
            <a:ext cx="1745882" cy="1214147"/>
          </a:xfrm>
          <a:custGeom>
            <a:avLst/>
            <a:gdLst/>
            <a:ahLst/>
            <a:cxnLst/>
            <a:rect l="l" t="t" r="r" b="b"/>
            <a:pathLst>
              <a:path w="1655445" h="1151254">
                <a:moveTo>
                  <a:pt x="0" y="1150937"/>
                </a:moveTo>
                <a:lnTo>
                  <a:pt x="1655191" y="1150937"/>
                </a:lnTo>
                <a:lnTo>
                  <a:pt x="1655191" y="0"/>
                </a:lnTo>
                <a:lnTo>
                  <a:pt x="0" y="0"/>
                </a:lnTo>
                <a:lnTo>
                  <a:pt x="0" y="1150937"/>
                </a:lnTo>
                <a:close/>
              </a:path>
            </a:pathLst>
          </a:custGeom>
          <a:solidFill>
            <a:srgbClr val="F9C090"/>
          </a:solidFill>
        </p:spPr>
        <p:txBody>
          <a:bodyPr wrap="square" lIns="0" tIns="0" rIns="0" bIns="0" rtlCol="0"/>
          <a:lstStyle/>
          <a:p/>
        </p:txBody>
      </p:sp>
      <p:sp>
        <p:nvSpPr>
          <p:cNvPr id="54" name="object 54"/>
          <p:cNvSpPr/>
          <p:nvPr/>
        </p:nvSpPr>
        <p:spPr>
          <a:xfrm>
            <a:off x="6832795" y="5719068"/>
            <a:ext cx="324666" cy="453245"/>
          </a:xfrm>
          <a:prstGeom prst="rect">
            <a:avLst/>
          </a:prstGeom>
          <a:blipFill>
            <a:blip r:embed="rId7" cstate="print"/>
            <a:stretch>
              <a:fillRect/>
            </a:stretch>
          </a:blipFill>
        </p:spPr>
        <p:txBody>
          <a:bodyPr wrap="square" lIns="0" tIns="0" rIns="0" bIns="0" rtlCol="0"/>
          <a:lstStyle/>
          <a:p/>
        </p:txBody>
      </p:sp>
      <p:sp>
        <p:nvSpPr>
          <p:cNvPr id="56" name="object 56"/>
          <p:cNvSpPr/>
          <p:nvPr/>
        </p:nvSpPr>
        <p:spPr>
          <a:xfrm>
            <a:off x="6619033" y="5976228"/>
            <a:ext cx="324664" cy="453245"/>
          </a:xfrm>
          <a:prstGeom prst="rect">
            <a:avLst/>
          </a:prstGeom>
          <a:blipFill>
            <a:blip r:embed="rId7" cstate="print"/>
            <a:stretch>
              <a:fillRect/>
            </a:stretch>
          </a:blipFill>
        </p:spPr>
        <p:txBody>
          <a:bodyPr wrap="square" lIns="0" tIns="0" rIns="0" bIns="0" rtlCol="0"/>
          <a:lstStyle/>
          <a:p/>
        </p:txBody>
      </p:sp>
      <p:sp>
        <p:nvSpPr>
          <p:cNvPr id="57" name="object 57"/>
          <p:cNvSpPr txBox="1"/>
          <p:nvPr/>
        </p:nvSpPr>
        <p:spPr>
          <a:xfrm>
            <a:off x="5532392" y="5704557"/>
            <a:ext cx="1745882" cy="618912"/>
          </a:xfrm>
          <a:prstGeom prst="rect">
            <a:avLst/>
          </a:prstGeom>
        </p:spPr>
        <p:txBody>
          <a:bodyPr vert="horz" wrap="square" lIns="0" tIns="12724" rIns="0" bIns="0" rtlCol="0">
            <a:spAutoFit/>
          </a:bodyPr>
          <a:lstStyle/>
          <a:p>
            <a:pPr marL="299085" marR="77470" indent="-213995">
              <a:spcBef>
                <a:spcPts val="100"/>
              </a:spcBef>
            </a:pPr>
            <a:r>
              <a:rPr sz="1970" b="1" spc="-6" dirty="0">
                <a:solidFill>
                  <a:srgbClr val="974707"/>
                </a:solidFill>
                <a:latin typeface="微软雅黑" panose="020B0503020204020204" pitchFamily="34" charset="-122"/>
                <a:ea typeface="微软雅黑" panose="020B0503020204020204" pitchFamily="34" charset="-122"/>
                <a:cs typeface="微软雅黑" panose="020B0503020204020204" pitchFamily="34" charset="-122"/>
              </a:rPr>
              <a:t>姓名用字性别 差异分析</a:t>
            </a:r>
            <a:endParaRPr sz="1970" b="1" spc="-6" dirty="0">
              <a:solidFill>
                <a:srgbClr val="97470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object 58"/>
          <p:cNvSpPr/>
          <p:nvPr/>
        </p:nvSpPr>
        <p:spPr>
          <a:xfrm>
            <a:off x="7895194" y="5394400"/>
            <a:ext cx="1353308" cy="1325986"/>
          </a:xfrm>
          <a:prstGeom prst="rect">
            <a:avLst/>
          </a:prstGeom>
          <a:blipFill>
            <a:blip r:embed="rId19" cstate="print"/>
            <a:stretch>
              <a:fillRect/>
            </a:stretch>
          </a:blipFill>
        </p:spPr>
        <p:txBody>
          <a:bodyPr wrap="square" lIns="0" tIns="0" rIns="0" bIns="0" rtlCol="0"/>
          <a:lstStyle/>
          <a:p/>
        </p:txBody>
      </p:sp>
      <p:sp>
        <p:nvSpPr>
          <p:cNvPr id="59" name="object 59"/>
          <p:cNvSpPr/>
          <p:nvPr/>
        </p:nvSpPr>
        <p:spPr>
          <a:xfrm>
            <a:off x="7959481" y="5678887"/>
            <a:ext cx="1289019" cy="834164"/>
          </a:xfrm>
          <a:prstGeom prst="rect">
            <a:avLst/>
          </a:prstGeom>
          <a:blipFill>
            <a:blip r:embed="rId20" cstate="print"/>
            <a:stretch>
              <a:fillRect/>
            </a:stretch>
          </a:blipFill>
        </p:spPr>
        <p:txBody>
          <a:bodyPr wrap="square" lIns="0" tIns="0" rIns="0" bIns="0" rtlCol="0"/>
          <a:lstStyle/>
          <a:p/>
        </p:txBody>
      </p:sp>
      <p:sp>
        <p:nvSpPr>
          <p:cNvPr id="60" name="object 60"/>
          <p:cNvSpPr/>
          <p:nvPr/>
        </p:nvSpPr>
        <p:spPr>
          <a:xfrm>
            <a:off x="7922650" y="5421712"/>
            <a:ext cx="1240935" cy="1214147"/>
          </a:xfrm>
          <a:custGeom>
            <a:avLst/>
            <a:gdLst/>
            <a:ahLst/>
            <a:cxnLst/>
            <a:rect l="l" t="t" r="r" b="b"/>
            <a:pathLst>
              <a:path w="1176654" h="1151254">
                <a:moveTo>
                  <a:pt x="0" y="1150937"/>
                </a:moveTo>
                <a:lnTo>
                  <a:pt x="1176337" y="1150937"/>
                </a:lnTo>
                <a:lnTo>
                  <a:pt x="1176337" y="0"/>
                </a:lnTo>
                <a:lnTo>
                  <a:pt x="0" y="0"/>
                </a:lnTo>
                <a:lnTo>
                  <a:pt x="0" y="1150937"/>
                </a:lnTo>
                <a:close/>
              </a:path>
            </a:pathLst>
          </a:custGeom>
          <a:solidFill>
            <a:srgbClr val="F9C090"/>
          </a:solidFill>
        </p:spPr>
        <p:txBody>
          <a:bodyPr wrap="square" lIns="0" tIns="0" rIns="0" bIns="0" rtlCol="0"/>
          <a:lstStyle/>
          <a:p/>
        </p:txBody>
      </p:sp>
      <p:sp>
        <p:nvSpPr>
          <p:cNvPr id="62" name="object 62"/>
          <p:cNvSpPr/>
          <p:nvPr/>
        </p:nvSpPr>
        <p:spPr>
          <a:xfrm>
            <a:off x="8840258" y="5719068"/>
            <a:ext cx="324666" cy="453245"/>
          </a:xfrm>
          <a:prstGeom prst="rect">
            <a:avLst/>
          </a:prstGeom>
          <a:blipFill>
            <a:blip r:embed="rId7" cstate="print"/>
            <a:stretch>
              <a:fillRect/>
            </a:stretch>
          </a:blipFill>
        </p:spPr>
        <p:txBody>
          <a:bodyPr wrap="square" lIns="0" tIns="0" rIns="0" bIns="0" rtlCol="0"/>
          <a:lstStyle/>
          <a:p/>
        </p:txBody>
      </p:sp>
      <p:sp>
        <p:nvSpPr>
          <p:cNvPr id="64" name="object 64"/>
          <p:cNvSpPr/>
          <p:nvPr/>
        </p:nvSpPr>
        <p:spPr>
          <a:xfrm>
            <a:off x="8840258" y="5976228"/>
            <a:ext cx="324666" cy="453245"/>
          </a:xfrm>
          <a:prstGeom prst="rect">
            <a:avLst/>
          </a:prstGeom>
          <a:blipFill>
            <a:blip r:embed="rId7" cstate="print"/>
            <a:stretch>
              <a:fillRect/>
            </a:stretch>
          </a:blipFill>
        </p:spPr>
        <p:txBody>
          <a:bodyPr wrap="square" lIns="0" tIns="0" rIns="0" bIns="0" rtlCol="0"/>
          <a:lstStyle/>
          <a:p/>
        </p:txBody>
      </p:sp>
      <p:sp>
        <p:nvSpPr>
          <p:cNvPr id="65" name="object 65"/>
          <p:cNvSpPr txBox="1"/>
          <p:nvPr/>
        </p:nvSpPr>
        <p:spPr>
          <a:xfrm>
            <a:off x="7878745" y="5661709"/>
            <a:ext cx="1430950" cy="618912"/>
          </a:xfrm>
          <a:prstGeom prst="rect">
            <a:avLst/>
          </a:prstGeom>
        </p:spPr>
        <p:txBody>
          <a:bodyPr vert="horz" wrap="square" lIns="0" tIns="12724" rIns="0" bIns="0" rtlCol="0">
            <a:spAutoFit/>
          </a:bodyPr>
          <a:lstStyle/>
          <a:p>
            <a:pPr marL="299085" marR="77470" indent="-213995">
              <a:spcBef>
                <a:spcPts val="100"/>
              </a:spcBef>
            </a:pPr>
            <a:r>
              <a:rPr sz="1970" b="1" spc="-6" dirty="0">
                <a:solidFill>
                  <a:srgbClr val="974707"/>
                </a:solidFill>
                <a:latin typeface="微软雅黑" panose="020B0503020204020204" pitchFamily="34" charset="-122"/>
                <a:ea typeface="微软雅黑" panose="020B0503020204020204" pitchFamily="34" charset="-122"/>
                <a:cs typeface="微软雅黑" panose="020B0503020204020204" pitchFamily="34" charset="-122"/>
              </a:rPr>
              <a:t>演员合作 网络分析</a:t>
            </a:r>
            <a:endParaRPr sz="1970" b="1" spc="-6" dirty="0">
              <a:solidFill>
                <a:srgbClr val="97470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 name="object 66"/>
          <p:cNvSpPr txBox="1">
            <a:spLocks noGrp="1"/>
          </p:cNvSpPr>
          <p:nvPr>
            <p:ph type="title" idx="4294967295"/>
          </p:nvPr>
        </p:nvSpPr>
        <p:spPr>
          <a:xfrm>
            <a:off x="236687" y="852321"/>
            <a:ext cx="5112568" cy="401323"/>
          </a:xfrm>
          <a:prstGeom prst="rect">
            <a:avLst/>
          </a:prstGeom>
        </p:spPr>
        <p:txBody>
          <a:bodyPr vert="horz" wrap="square" lIns="0" tIns="13394" rIns="0" bIns="0" rtlCol="0" anchor="ctr">
            <a:spAutoFit/>
          </a:bodyPr>
          <a:lstStyle/>
          <a:p>
            <a:pPr marL="571500" indent="-571500" fontAlgn="base">
              <a:spcAft>
                <a:spcPct val="0"/>
              </a:spcAft>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cs typeface="+mn-cs"/>
              </a:rPr>
              <a:t>实例：</a:t>
            </a:r>
            <a:r>
              <a:rPr sz="2800" dirty="0" err="1" smtClean="0">
                <a:latin typeface="微软雅黑" panose="020B0503020204020204" pitchFamily="34" charset="-122"/>
                <a:ea typeface="微软雅黑" panose="020B0503020204020204" pitchFamily="34" charset="-122"/>
                <a:cs typeface="+mn-cs"/>
              </a:rPr>
              <a:t>电影圈的那些事儿</a:t>
            </a:r>
            <a:endParaRPr sz="2800" dirty="0">
              <a:latin typeface="微软雅黑" panose="020B0503020204020204" pitchFamily="34" charset="-122"/>
              <a:ea typeface="微软雅黑" panose="020B0503020204020204" pitchFamily="34" charset="-122"/>
              <a:cs typeface="+mn-cs"/>
            </a:endParaRPr>
          </a:p>
        </p:txBody>
      </p:sp>
      <p:sp>
        <p:nvSpPr>
          <p:cNvPr id="67" name="object 67"/>
          <p:cNvSpPr/>
          <p:nvPr/>
        </p:nvSpPr>
        <p:spPr>
          <a:xfrm>
            <a:off x="1974065" y="5137241"/>
            <a:ext cx="459674" cy="213765"/>
          </a:xfrm>
          <a:prstGeom prst="rect">
            <a:avLst/>
          </a:prstGeom>
          <a:blipFill>
            <a:blip r:embed="rId21" cstate="print"/>
            <a:stretch>
              <a:fillRect/>
            </a:stretch>
          </a:blipFill>
        </p:spPr>
        <p:txBody>
          <a:bodyPr wrap="square" lIns="0" tIns="0" rIns="0" bIns="0" rtlCol="0"/>
          <a:lstStyle/>
          <a:p/>
        </p:txBody>
      </p:sp>
      <p:sp>
        <p:nvSpPr>
          <p:cNvPr id="68" name="object 68"/>
          <p:cNvSpPr/>
          <p:nvPr/>
        </p:nvSpPr>
        <p:spPr>
          <a:xfrm>
            <a:off x="2015987" y="5048842"/>
            <a:ext cx="296673" cy="220998"/>
          </a:xfrm>
          <a:custGeom>
            <a:avLst/>
            <a:gdLst/>
            <a:ahLst/>
            <a:cxnLst/>
            <a:rect l="l" t="t" r="r" b="b"/>
            <a:pathLst>
              <a:path w="281305" h="209550">
                <a:moveTo>
                  <a:pt x="210693" y="104775"/>
                </a:moveTo>
                <a:lnTo>
                  <a:pt x="70231" y="104775"/>
                </a:lnTo>
                <a:lnTo>
                  <a:pt x="70231" y="209550"/>
                </a:lnTo>
                <a:lnTo>
                  <a:pt x="210693" y="209550"/>
                </a:lnTo>
                <a:lnTo>
                  <a:pt x="210693" y="104775"/>
                </a:lnTo>
                <a:close/>
              </a:path>
              <a:path w="281305" h="209550">
                <a:moveTo>
                  <a:pt x="140462" y="0"/>
                </a:moveTo>
                <a:lnTo>
                  <a:pt x="0" y="104775"/>
                </a:lnTo>
                <a:lnTo>
                  <a:pt x="281050" y="104775"/>
                </a:lnTo>
                <a:lnTo>
                  <a:pt x="140462" y="0"/>
                </a:lnTo>
                <a:close/>
              </a:path>
            </a:pathLst>
          </a:custGeom>
          <a:solidFill>
            <a:srgbClr val="00AFEF">
              <a:alpha val="70195"/>
            </a:srgbClr>
          </a:solidFill>
        </p:spPr>
        <p:txBody>
          <a:bodyPr wrap="square" lIns="0" tIns="0" rIns="0" bIns="0" rtlCol="0"/>
          <a:lstStyle/>
          <a:p/>
        </p:txBody>
      </p:sp>
      <p:sp>
        <p:nvSpPr>
          <p:cNvPr id="69" name="object 69"/>
          <p:cNvSpPr/>
          <p:nvPr/>
        </p:nvSpPr>
        <p:spPr>
          <a:xfrm>
            <a:off x="7194160" y="3544449"/>
            <a:ext cx="1520197" cy="569237"/>
          </a:xfrm>
          <a:custGeom>
            <a:avLst/>
            <a:gdLst/>
            <a:ahLst/>
            <a:cxnLst/>
            <a:rect l="l" t="t" r="r" b="b"/>
            <a:pathLst>
              <a:path w="1441450" h="539750">
                <a:moveTo>
                  <a:pt x="0" y="539750"/>
                </a:moveTo>
                <a:lnTo>
                  <a:pt x="1441450" y="539750"/>
                </a:lnTo>
                <a:lnTo>
                  <a:pt x="1441450" y="0"/>
                </a:lnTo>
                <a:lnTo>
                  <a:pt x="0" y="0"/>
                </a:lnTo>
                <a:lnTo>
                  <a:pt x="0" y="539750"/>
                </a:lnTo>
                <a:close/>
              </a:path>
            </a:pathLst>
          </a:custGeom>
          <a:solidFill>
            <a:srgbClr val="F79546"/>
          </a:solidFill>
        </p:spPr>
        <p:txBody>
          <a:bodyPr wrap="square" lIns="0" tIns="0" rIns="0" bIns="0" rtlCol="0"/>
          <a:lstStyle/>
          <a:p/>
        </p:txBody>
      </p:sp>
      <p:sp>
        <p:nvSpPr>
          <p:cNvPr id="71" name="object 71"/>
          <p:cNvSpPr/>
          <p:nvPr/>
        </p:nvSpPr>
        <p:spPr>
          <a:xfrm>
            <a:off x="8215037" y="3671423"/>
            <a:ext cx="284484" cy="396991"/>
          </a:xfrm>
          <a:prstGeom prst="rect">
            <a:avLst/>
          </a:prstGeom>
          <a:blipFill>
            <a:blip r:embed="rId14" cstate="print"/>
            <a:stretch>
              <a:fillRect/>
            </a:stretch>
          </a:blipFill>
        </p:spPr>
        <p:txBody>
          <a:bodyPr wrap="square" lIns="0" tIns="0" rIns="0" bIns="0" rtlCol="0"/>
          <a:lstStyle/>
          <a:p/>
        </p:txBody>
      </p:sp>
      <p:sp>
        <p:nvSpPr>
          <p:cNvPr id="72" name="object 72"/>
          <p:cNvSpPr txBox="1"/>
          <p:nvPr/>
        </p:nvSpPr>
        <p:spPr>
          <a:xfrm>
            <a:off x="7136803" y="3686977"/>
            <a:ext cx="1520197" cy="317232"/>
          </a:xfrm>
          <a:prstGeom prst="rect">
            <a:avLst/>
          </a:prstGeom>
        </p:spPr>
        <p:txBody>
          <a:bodyPr vert="horz" wrap="square" lIns="0" tIns="14063" rIns="0" bIns="0" rtlCol="0">
            <a:spAutoFit/>
          </a:bodyPr>
          <a:lstStyle/>
          <a:p>
            <a:pPr marL="383540">
              <a:spcBef>
                <a:spcPts val="110"/>
              </a:spcBef>
            </a:pPr>
            <a:r>
              <a:rPr sz="1970" b="1" dirty="0">
                <a:solidFill>
                  <a:srgbClr val="244060"/>
                </a:solidFill>
                <a:latin typeface="微软雅黑" panose="020B0503020204020204" pitchFamily="34" charset="-122"/>
                <a:cs typeface="微软雅黑" panose="020B0503020204020204" pitchFamily="34" charset="-122"/>
              </a:rPr>
              <a:t>数据读取</a:t>
            </a:r>
            <a:endParaRPr sz="1545" dirty="0">
              <a:latin typeface="微软雅黑" panose="020B0503020204020204" pitchFamily="34" charset="-122"/>
              <a:cs typeface="微软雅黑" panose="020B0503020204020204" pitchFamily="34" charset="-122"/>
            </a:endParaRPr>
          </a:p>
        </p:txBody>
      </p:sp>
      <p:sp>
        <p:nvSpPr>
          <p:cNvPr id="73" name="object 73"/>
          <p:cNvSpPr/>
          <p:nvPr/>
        </p:nvSpPr>
        <p:spPr>
          <a:xfrm>
            <a:off x="5448546" y="3323572"/>
            <a:ext cx="936615" cy="1031737"/>
          </a:xfrm>
          <a:prstGeom prst="rect">
            <a:avLst/>
          </a:prstGeom>
          <a:blipFill>
            <a:blip r:embed="rId22" cstate="print"/>
            <a:stretch>
              <a:fillRect/>
            </a:stretch>
          </a:blipFill>
        </p:spPr>
        <p:txBody>
          <a:bodyPr wrap="square" lIns="0" tIns="0" rIns="0" bIns="0" rtlCol="0"/>
          <a:lstStyle/>
          <a:p/>
        </p:txBody>
      </p:sp>
      <p:sp>
        <p:nvSpPr>
          <p:cNvPr id="74" name="object 74"/>
          <p:cNvSpPr/>
          <p:nvPr/>
        </p:nvSpPr>
        <p:spPr>
          <a:xfrm>
            <a:off x="6692964" y="3912510"/>
            <a:ext cx="438781" cy="231445"/>
          </a:xfrm>
          <a:prstGeom prst="rect">
            <a:avLst/>
          </a:prstGeom>
          <a:blipFill>
            <a:blip r:embed="rId23" cstate="print"/>
            <a:stretch>
              <a:fillRect/>
            </a:stretch>
          </a:blipFill>
        </p:spPr>
        <p:txBody>
          <a:bodyPr wrap="square" lIns="0" tIns="0" rIns="0" bIns="0" rtlCol="0"/>
          <a:lstStyle/>
          <a:p/>
        </p:txBody>
      </p:sp>
      <p:sp>
        <p:nvSpPr>
          <p:cNvPr id="75" name="object 75"/>
          <p:cNvSpPr/>
          <p:nvPr/>
        </p:nvSpPr>
        <p:spPr>
          <a:xfrm>
            <a:off x="6720556" y="3766786"/>
            <a:ext cx="248455" cy="294664"/>
          </a:xfrm>
          <a:custGeom>
            <a:avLst/>
            <a:gdLst/>
            <a:ahLst/>
            <a:cxnLst/>
            <a:rect l="l" t="t" r="r" b="b"/>
            <a:pathLst>
              <a:path w="235584" h="279400">
                <a:moveTo>
                  <a:pt x="117601" y="0"/>
                </a:moveTo>
                <a:lnTo>
                  <a:pt x="0" y="139700"/>
                </a:lnTo>
                <a:lnTo>
                  <a:pt x="117601" y="279400"/>
                </a:lnTo>
                <a:lnTo>
                  <a:pt x="117601" y="209550"/>
                </a:lnTo>
                <a:lnTo>
                  <a:pt x="235203" y="209550"/>
                </a:lnTo>
                <a:lnTo>
                  <a:pt x="235203" y="69850"/>
                </a:lnTo>
                <a:lnTo>
                  <a:pt x="117601" y="69850"/>
                </a:lnTo>
                <a:lnTo>
                  <a:pt x="117601" y="0"/>
                </a:lnTo>
                <a:close/>
              </a:path>
            </a:pathLst>
          </a:custGeom>
          <a:solidFill>
            <a:srgbClr val="00AFEF">
              <a:alpha val="70195"/>
            </a:srgbClr>
          </a:solidFill>
        </p:spPr>
        <p:txBody>
          <a:bodyPr wrap="square" lIns="0" tIns="0" rIns="0" bIns="0" rtlCol="0"/>
          <a:lstStyle/>
          <a:p/>
        </p:txBody>
      </p:sp>
      <p:sp>
        <p:nvSpPr>
          <p:cNvPr id="76" name="object 76"/>
          <p:cNvSpPr/>
          <p:nvPr/>
        </p:nvSpPr>
        <p:spPr>
          <a:xfrm>
            <a:off x="4176004" y="5137241"/>
            <a:ext cx="461282" cy="213765"/>
          </a:xfrm>
          <a:prstGeom prst="rect">
            <a:avLst/>
          </a:prstGeom>
          <a:blipFill>
            <a:blip r:embed="rId24" cstate="print"/>
            <a:stretch>
              <a:fillRect/>
            </a:stretch>
          </a:blipFill>
        </p:spPr>
        <p:txBody>
          <a:bodyPr wrap="square" lIns="0" tIns="0" rIns="0" bIns="0" rtlCol="0"/>
          <a:lstStyle/>
          <a:p/>
        </p:txBody>
      </p:sp>
      <p:sp>
        <p:nvSpPr>
          <p:cNvPr id="77" name="object 77"/>
          <p:cNvSpPr/>
          <p:nvPr/>
        </p:nvSpPr>
        <p:spPr>
          <a:xfrm>
            <a:off x="4218059" y="5048842"/>
            <a:ext cx="296673" cy="220998"/>
          </a:xfrm>
          <a:custGeom>
            <a:avLst/>
            <a:gdLst/>
            <a:ahLst/>
            <a:cxnLst/>
            <a:rect l="l" t="t" r="r" b="b"/>
            <a:pathLst>
              <a:path w="281304" h="209550">
                <a:moveTo>
                  <a:pt x="210693" y="104775"/>
                </a:moveTo>
                <a:lnTo>
                  <a:pt x="70231" y="104775"/>
                </a:lnTo>
                <a:lnTo>
                  <a:pt x="70231" y="209550"/>
                </a:lnTo>
                <a:lnTo>
                  <a:pt x="210693" y="209550"/>
                </a:lnTo>
                <a:lnTo>
                  <a:pt x="210693" y="104775"/>
                </a:lnTo>
                <a:close/>
              </a:path>
              <a:path w="281304" h="209550">
                <a:moveTo>
                  <a:pt x="140462" y="0"/>
                </a:moveTo>
                <a:lnTo>
                  <a:pt x="0" y="104775"/>
                </a:lnTo>
                <a:lnTo>
                  <a:pt x="280924" y="104775"/>
                </a:lnTo>
                <a:lnTo>
                  <a:pt x="140462" y="0"/>
                </a:lnTo>
                <a:close/>
              </a:path>
            </a:pathLst>
          </a:custGeom>
          <a:solidFill>
            <a:srgbClr val="00AFEF">
              <a:alpha val="70195"/>
            </a:srgbClr>
          </a:solidFill>
        </p:spPr>
        <p:txBody>
          <a:bodyPr wrap="square" lIns="0" tIns="0" rIns="0" bIns="0" rtlCol="0"/>
          <a:lstStyle/>
          <a:p/>
        </p:txBody>
      </p:sp>
      <p:sp>
        <p:nvSpPr>
          <p:cNvPr id="78" name="object 78"/>
          <p:cNvSpPr/>
          <p:nvPr/>
        </p:nvSpPr>
        <p:spPr>
          <a:xfrm>
            <a:off x="6014704" y="5135633"/>
            <a:ext cx="461282" cy="215371"/>
          </a:xfrm>
          <a:prstGeom prst="rect">
            <a:avLst/>
          </a:prstGeom>
          <a:blipFill>
            <a:blip r:embed="rId25" cstate="print"/>
            <a:stretch>
              <a:fillRect/>
            </a:stretch>
          </a:blipFill>
        </p:spPr>
        <p:txBody>
          <a:bodyPr wrap="square" lIns="0" tIns="0" rIns="0" bIns="0" rtlCol="0"/>
          <a:lstStyle/>
          <a:p/>
        </p:txBody>
      </p:sp>
      <p:sp>
        <p:nvSpPr>
          <p:cNvPr id="79" name="object 79"/>
          <p:cNvSpPr/>
          <p:nvPr/>
        </p:nvSpPr>
        <p:spPr>
          <a:xfrm>
            <a:off x="6056895" y="5048171"/>
            <a:ext cx="296673" cy="220998"/>
          </a:xfrm>
          <a:custGeom>
            <a:avLst/>
            <a:gdLst/>
            <a:ahLst/>
            <a:cxnLst/>
            <a:rect l="l" t="t" r="r" b="b"/>
            <a:pathLst>
              <a:path w="281304" h="209550">
                <a:moveTo>
                  <a:pt x="210692" y="104774"/>
                </a:moveTo>
                <a:lnTo>
                  <a:pt x="70231" y="104774"/>
                </a:lnTo>
                <a:lnTo>
                  <a:pt x="70231" y="209549"/>
                </a:lnTo>
                <a:lnTo>
                  <a:pt x="210692" y="209549"/>
                </a:lnTo>
                <a:lnTo>
                  <a:pt x="210692" y="104774"/>
                </a:lnTo>
                <a:close/>
              </a:path>
              <a:path w="281304" h="209550">
                <a:moveTo>
                  <a:pt x="140462" y="0"/>
                </a:moveTo>
                <a:lnTo>
                  <a:pt x="0" y="104774"/>
                </a:lnTo>
                <a:lnTo>
                  <a:pt x="280924" y="104774"/>
                </a:lnTo>
                <a:lnTo>
                  <a:pt x="140462" y="0"/>
                </a:lnTo>
                <a:close/>
              </a:path>
            </a:pathLst>
          </a:custGeom>
          <a:solidFill>
            <a:srgbClr val="00AFEF">
              <a:alpha val="70195"/>
            </a:srgbClr>
          </a:solidFill>
        </p:spPr>
        <p:txBody>
          <a:bodyPr wrap="square" lIns="0" tIns="0" rIns="0" bIns="0" rtlCol="0"/>
          <a:lstStyle/>
          <a:p/>
        </p:txBody>
      </p:sp>
      <p:sp>
        <p:nvSpPr>
          <p:cNvPr id="80" name="object 80"/>
          <p:cNvSpPr/>
          <p:nvPr/>
        </p:nvSpPr>
        <p:spPr>
          <a:xfrm>
            <a:off x="8337187" y="5129204"/>
            <a:ext cx="459675" cy="215372"/>
          </a:xfrm>
          <a:prstGeom prst="rect">
            <a:avLst/>
          </a:prstGeom>
          <a:blipFill>
            <a:blip r:embed="rId26" cstate="print"/>
            <a:stretch>
              <a:fillRect/>
            </a:stretch>
          </a:blipFill>
        </p:spPr>
        <p:txBody>
          <a:bodyPr wrap="square" lIns="0" tIns="0" rIns="0" bIns="0" rtlCol="0"/>
          <a:lstStyle/>
          <a:p/>
        </p:txBody>
      </p:sp>
      <p:sp>
        <p:nvSpPr>
          <p:cNvPr id="81" name="object 81"/>
          <p:cNvSpPr/>
          <p:nvPr/>
        </p:nvSpPr>
        <p:spPr>
          <a:xfrm>
            <a:off x="8378441" y="5041341"/>
            <a:ext cx="296673" cy="220998"/>
          </a:xfrm>
          <a:custGeom>
            <a:avLst/>
            <a:gdLst/>
            <a:ahLst/>
            <a:cxnLst/>
            <a:rect l="l" t="t" r="r" b="b"/>
            <a:pathLst>
              <a:path w="281304" h="209550">
                <a:moveTo>
                  <a:pt x="210693" y="104775"/>
                </a:moveTo>
                <a:lnTo>
                  <a:pt x="70230" y="104775"/>
                </a:lnTo>
                <a:lnTo>
                  <a:pt x="70230" y="209550"/>
                </a:lnTo>
                <a:lnTo>
                  <a:pt x="210693" y="209550"/>
                </a:lnTo>
                <a:lnTo>
                  <a:pt x="210693" y="104775"/>
                </a:lnTo>
                <a:close/>
              </a:path>
              <a:path w="281304" h="209550">
                <a:moveTo>
                  <a:pt x="140462" y="0"/>
                </a:moveTo>
                <a:lnTo>
                  <a:pt x="0" y="104775"/>
                </a:lnTo>
                <a:lnTo>
                  <a:pt x="280924" y="104775"/>
                </a:lnTo>
                <a:lnTo>
                  <a:pt x="140462" y="0"/>
                </a:lnTo>
                <a:close/>
              </a:path>
            </a:pathLst>
          </a:custGeom>
          <a:solidFill>
            <a:srgbClr val="00AFEF">
              <a:alpha val="70195"/>
            </a:srgbClr>
          </a:solidFill>
        </p:spPr>
        <p:txBody>
          <a:bodyPr wrap="square" lIns="0" tIns="0" rIns="0" bIns="0" rtlCol="0"/>
          <a:lstStyle/>
          <a:p/>
        </p:txBody>
      </p:sp>
      <p:sp>
        <p:nvSpPr>
          <p:cNvPr id="82" name="object 82"/>
          <p:cNvSpPr/>
          <p:nvPr/>
        </p:nvSpPr>
        <p:spPr>
          <a:xfrm>
            <a:off x="2784388" y="2064435"/>
            <a:ext cx="455389" cy="669"/>
          </a:xfrm>
          <a:custGeom>
            <a:avLst/>
            <a:gdLst/>
            <a:ahLst/>
            <a:cxnLst/>
            <a:rect l="l" t="t" r="r" b="b"/>
            <a:pathLst>
              <a:path w="431800" h="634">
                <a:moveTo>
                  <a:pt x="0" y="635"/>
                </a:moveTo>
                <a:lnTo>
                  <a:pt x="431800" y="0"/>
                </a:lnTo>
              </a:path>
            </a:pathLst>
          </a:custGeom>
          <a:ln w="12699">
            <a:solidFill>
              <a:srgbClr val="FF0000"/>
            </a:solidFill>
          </a:ln>
        </p:spPr>
        <p:txBody>
          <a:bodyPr wrap="square" lIns="0" tIns="0" rIns="0" bIns="0" rtlCol="0"/>
          <a:lstStyle/>
          <a:p/>
        </p:txBody>
      </p:sp>
      <p:sp>
        <p:nvSpPr>
          <p:cNvPr id="83" name="object 83"/>
          <p:cNvSpPr txBox="1"/>
          <p:nvPr/>
        </p:nvSpPr>
        <p:spPr>
          <a:xfrm>
            <a:off x="354034" y="1904512"/>
            <a:ext cx="4804571" cy="1289736"/>
          </a:xfrm>
          <a:prstGeom prst="rect">
            <a:avLst/>
          </a:prstGeom>
        </p:spPr>
        <p:txBody>
          <a:bodyPr vert="horz" wrap="square" lIns="0" tIns="12724" rIns="0" bIns="0" rtlCol="0">
            <a:spAutoFit/>
          </a:bodyPr>
          <a:lstStyle/>
          <a:p>
            <a:pPr marL="13335">
              <a:spcBef>
                <a:spcPts val="100"/>
              </a:spcBef>
              <a:tabLst>
                <a:tab pos="2920365" algn="l"/>
              </a:tabLst>
            </a:pPr>
            <a:r>
              <a:rPr sz="1970" b="1" spc="-6" dirty="0">
                <a:latin typeface="Times New Roman" panose="02020603050405020304"/>
                <a:cs typeface="Times New Roman" panose="02020603050405020304"/>
              </a:rPr>
              <a:t>Requests</a:t>
            </a:r>
            <a:r>
              <a:rPr sz="1970" b="1" spc="-6" dirty="0">
                <a:latin typeface="微软雅黑" panose="020B0503020204020204" pitchFamily="34" charset="-122"/>
                <a:cs typeface="微软雅黑" panose="020B0503020204020204" pitchFamily="34" charset="-122"/>
              </a:rPr>
              <a:t>库、</a:t>
            </a:r>
            <a:r>
              <a:rPr sz="1970" b="1" spc="-6" dirty="0">
                <a:latin typeface="Times New Roman" panose="02020603050405020304"/>
                <a:cs typeface="Times New Roman" panose="02020603050405020304"/>
              </a:rPr>
              <a:t>Http</a:t>
            </a:r>
            <a:r>
              <a:rPr sz="1970" b="1" spc="-6" dirty="0">
                <a:latin typeface="微软雅黑" panose="020B0503020204020204" pitchFamily="34" charset="-122"/>
                <a:cs typeface="微软雅黑" panose="020B0503020204020204" pitchFamily="34" charset="-122"/>
              </a:rPr>
              <a:t>协议	</a:t>
            </a:r>
            <a:r>
              <a:rPr sz="1970" b="1" spc="-6" dirty="0">
                <a:solidFill>
                  <a:srgbClr val="244060"/>
                </a:solidFill>
                <a:latin typeface="微软雅黑" panose="020B0503020204020204" pitchFamily="34" charset="-122"/>
                <a:cs typeface="微软雅黑" panose="020B0503020204020204" pitchFamily="34" charset="-122"/>
              </a:rPr>
              <a:t>电影数据爬取</a:t>
            </a:r>
            <a:endParaRPr sz="1970" b="1" dirty="0">
              <a:latin typeface="微软雅黑" panose="020B0503020204020204" pitchFamily="34" charset="-122"/>
              <a:cs typeface="微软雅黑" panose="020B0503020204020204" pitchFamily="34" charset="-122"/>
            </a:endParaRPr>
          </a:p>
          <a:p>
            <a:pPr>
              <a:lnSpc>
                <a:spcPct val="100000"/>
              </a:lnSpc>
            </a:pPr>
            <a:endParaRPr sz="2250" dirty="0">
              <a:latin typeface="Times New Roman" panose="02020603050405020304"/>
              <a:cs typeface="Times New Roman" panose="02020603050405020304"/>
            </a:endParaRPr>
          </a:p>
          <a:p>
            <a:pPr>
              <a:spcBef>
                <a:spcPts val="15"/>
              </a:spcBef>
            </a:pPr>
            <a:endParaRPr sz="2110" dirty="0">
              <a:latin typeface="Times New Roman" panose="02020603050405020304"/>
              <a:cs typeface="Times New Roman" panose="02020603050405020304"/>
            </a:endParaRPr>
          </a:p>
          <a:p>
            <a:pPr marL="13335">
              <a:tabLst>
                <a:tab pos="2971165" algn="l"/>
              </a:tabLst>
            </a:pPr>
            <a:r>
              <a:rPr sz="1970" b="1" spc="-6" dirty="0">
                <a:latin typeface="Times New Roman" panose="02020603050405020304"/>
                <a:cs typeface="Times New Roman" panose="02020603050405020304"/>
              </a:rPr>
              <a:t>HT</a:t>
            </a:r>
            <a:r>
              <a:rPr sz="1970" b="1" spc="-15" dirty="0">
                <a:latin typeface="Times New Roman" panose="02020603050405020304"/>
                <a:cs typeface="Times New Roman" panose="02020603050405020304"/>
              </a:rPr>
              <a:t>M</a:t>
            </a:r>
            <a:r>
              <a:rPr sz="1970" b="1" spc="-11" dirty="0">
                <a:latin typeface="Times New Roman" panose="02020603050405020304"/>
                <a:cs typeface="Times New Roman" panose="02020603050405020304"/>
              </a:rPr>
              <a:t>L</a:t>
            </a:r>
            <a:r>
              <a:rPr sz="1970" b="1" spc="-6" dirty="0">
                <a:latin typeface="微软雅黑" panose="020B0503020204020204" pitchFamily="34" charset="-122"/>
                <a:cs typeface="微软雅黑" panose="020B0503020204020204" pitchFamily="34" charset="-122"/>
              </a:rPr>
              <a:t>、</a:t>
            </a:r>
            <a:r>
              <a:rPr sz="1970" b="1" spc="-6" dirty="0">
                <a:latin typeface="Times New Roman" panose="02020603050405020304"/>
                <a:cs typeface="Times New Roman" panose="02020603050405020304"/>
              </a:rPr>
              <a:t>BS</a:t>
            </a:r>
            <a:r>
              <a:rPr sz="1970" b="1" spc="6" dirty="0">
                <a:latin typeface="Times New Roman" panose="02020603050405020304"/>
                <a:cs typeface="Times New Roman" panose="02020603050405020304"/>
              </a:rPr>
              <a:t>4</a:t>
            </a:r>
            <a:r>
              <a:rPr sz="1970" b="1" spc="-6" dirty="0">
                <a:latin typeface="微软雅黑" panose="020B0503020204020204" pitchFamily="34" charset="-122"/>
                <a:cs typeface="微软雅黑" panose="020B0503020204020204" pitchFamily="34" charset="-122"/>
              </a:rPr>
              <a:t>库</a:t>
            </a:r>
            <a:r>
              <a:rPr sz="1970" b="1" dirty="0">
                <a:latin typeface="微软雅黑" panose="020B0503020204020204" pitchFamily="34" charset="-122"/>
                <a:cs typeface="微软雅黑" panose="020B0503020204020204" pitchFamily="34" charset="-122"/>
              </a:rPr>
              <a:t>	</a:t>
            </a:r>
            <a:r>
              <a:rPr sz="2810" b="1" spc="-7" baseline="3000" dirty="0">
                <a:solidFill>
                  <a:srgbClr val="244060"/>
                </a:solidFill>
                <a:latin typeface="微软雅黑" panose="020B0503020204020204" pitchFamily="34" charset="-122"/>
                <a:cs typeface="微软雅黑" panose="020B0503020204020204" pitchFamily="34" charset="-122"/>
              </a:rPr>
              <a:t>电影信息解析</a:t>
            </a:r>
            <a:endParaRPr sz="2810" b="1" baseline="3000" dirty="0">
              <a:latin typeface="微软雅黑" panose="020B0503020204020204" pitchFamily="34" charset="-122"/>
              <a:cs typeface="微软雅黑" panose="020B0503020204020204" pitchFamily="34" charset="-122"/>
            </a:endParaRPr>
          </a:p>
        </p:txBody>
      </p:sp>
      <p:sp>
        <p:nvSpPr>
          <p:cNvPr id="84" name="object 84"/>
          <p:cNvSpPr/>
          <p:nvPr/>
        </p:nvSpPr>
        <p:spPr>
          <a:xfrm>
            <a:off x="2784388" y="2931281"/>
            <a:ext cx="506284" cy="6027"/>
          </a:xfrm>
          <a:custGeom>
            <a:avLst/>
            <a:gdLst/>
            <a:ahLst/>
            <a:cxnLst/>
            <a:rect l="l" t="t" r="r" b="b"/>
            <a:pathLst>
              <a:path w="480060" h="5714">
                <a:moveTo>
                  <a:pt x="0" y="0"/>
                </a:moveTo>
                <a:lnTo>
                  <a:pt x="480059" y="5461"/>
                </a:lnTo>
              </a:path>
            </a:pathLst>
          </a:custGeom>
          <a:ln w="12700">
            <a:solidFill>
              <a:srgbClr val="FF0000"/>
            </a:solidFill>
          </a:ln>
        </p:spPr>
        <p:txBody>
          <a:bodyPr wrap="square" lIns="0" tIns="0" rIns="0" bIns="0" rtlCol="0"/>
          <a:lstStyle/>
          <a:p/>
        </p:txBody>
      </p:sp>
      <p:sp>
        <p:nvSpPr>
          <p:cNvPr id="85" name="object 85"/>
          <p:cNvSpPr txBox="1"/>
          <p:nvPr/>
        </p:nvSpPr>
        <p:spPr>
          <a:xfrm>
            <a:off x="7009325" y="2103237"/>
            <a:ext cx="2534776" cy="759824"/>
          </a:xfrm>
          <a:prstGeom prst="rect">
            <a:avLst/>
          </a:prstGeom>
          <a:solidFill>
            <a:srgbClr val="F1F1F1"/>
          </a:solidFill>
          <a:ln w="9525">
            <a:solidFill>
              <a:srgbClr val="FF0000"/>
            </a:solidFill>
          </a:ln>
        </p:spPr>
        <p:txBody>
          <a:bodyPr vert="horz" wrap="square" lIns="0" tIns="29465" rIns="0" bIns="0" rtlCol="0">
            <a:spAutoFit/>
          </a:bodyPr>
          <a:lstStyle/>
          <a:p>
            <a:pPr marL="97155" marR="99695">
              <a:lnSpc>
                <a:spcPts val="3035"/>
              </a:lnSpc>
              <a:spcBef>
                <a:spcPts val="230"/>
              </a:spcBef>
            </a:pPr>
            <a:r>
              <a:rPr sz="1970" b="1" spc="-6" dirty="0">
                <a:latin typeface="Times New Roman" panose="02020603050405020304"/>
                <a:cs typeface="Times New Roman" panose="02020603050405020304"/>
              </a:rPr>
              <a:t>CSV/JSON/</a:t>
            </a:r>
            <a:r>
              <a:rPr sz="1970" b="1" spc="-6" dirty="0">
                <a:latin typeface="微软雅黑" panose="020B0503020204020204" pitchFamily="34" charset="-122"/>
                <a:cs typeface="微软雅黑" panose="020B0503020204020204" pitchFamily="34" charset="-122"/>
              </a:rPr>
              <a:t>文本文件的 读写、字符编码</a:t>
            </a:r>
            <a:endParaRPr sz="1970" b="1" dirty="0">
              <a:latin typeface="微软雅黑" panose="020B0503020204020204" pitchFamily="34" charset="-122"/>
              <a:cs typeface="微软雅黑" panose="020B0503020204020204" pitchFamily="34" charset="-122"/>
            </a:endParaRPr>
          </a:p>
        </p:txBody>
      </p:sp>
      <p:sp>
        <p:nvSpPr>
          <p:cNvPr id="86" name="object 86"/>
          <p:cNvSpPr/>
          <p:nvPr/>
        </p:nvSpPr>
        <p:spPr>
          <a:xfrm>
            <a:off x="7954258" y="2979633"/>
            <a:ext cx="322791" cy="565218"/>
          </a:xfrm>
          <a:custGeom>
            <a:avLst/>
            <a:gdLst/>
            <a:ahLst/>
            <a:cxnLst/>
            <a:rect l="l" t="t" r="r" b="b"/>
            <a:pathLst>
              <a:path w="306070" h="535939">
                <a:moveTo>
                  <a:pt x="0" y="535559"/>
                </a:moveTo>
                <a:lnTo>
                  <a:pt x="305561" y="0"/>
                </a:lnTo>
              </a:path>
            </a:pathLst>
          </a:custGeom>
          <a:ln w="12700">
            <a:solidFill>
              <a:srgbClr val="FF0000"/>
            </a:solidFill>
          </a:ln>
        </p:spPr>
        <p:txBody>
          <a:bodyPr wrap="square" lIns="0" tIns="0" rIns="0" bIns="0" rtlCol="0"/>
          <a:lstStyle/>
          <a:p/>
        </p:txBody>
      </p:sp>
      <p:sp>
        <p:nvSpPr>
          <p:cNvPr id="87" name="object 87"/>
          <p:cNvSpPr/>
          <p:nvPr/>
        </p:nvSpPr>
        <p:spPr>
          <a:xfrm>
            <a:off x="3996794" y="2979633"/>
            <a:ext cx="4279988" cy="565218"/>
          </a:xfrm>
          <a:custGeom>
            <a:avLst/>
            <a:gdLst/>
            <a:ahLst/>
            <a:cxnLst/>
            <a:rect l="l" t="t" r="r" b="b"/>
            <a:pathLst>
              <a:path w="4058284" h="535939">
                <a:moveTo>
                  <a:pt x="0" y="535559"/>
                </a:moveTo>
                <a:lnTo>
                  <a:pt x="4058030" y="0"/>
                </a:lnTo>
              </a:path>
            </a:pathLst>
          </a:custGeom>
          <a:ln w="12700">
            <a:solidFill>
              <a:srgbClr val="FF0000"/>
            </a:solidFill>
          </a:ln>
        </p:spPr>
        <p:txBody>
          <a:bodyPr wrap="square" lIns="0" tIns="0" rIns="0" bIns="0" rtlCol="0"/>
          <a:lstStyle/>
          <a:p/>
        </p:txBody>
      </p:sp>
      <p:sp>
        <p:nvSpPr>
          <p:cNvPr id="88" name="object 88"/>
          <p:cNvSpPr/>
          <p:nvPr/>
        </p:nvSpPr>
        <p:spPr>
          <a:xfrm>
            <a:off x="7765003" y="4295039"/>
            <a:ext cx="459675" cy="213764"/>
          </a:xfrm>
          <a:prstGeom prst="rect">
            <a:avLst/>
          </a:prstGeom>
          <a:blipFill>
            <a:blip r:embed="rId27" cstate="print"/>
            <a:stretch>
              <a:fillRect/>
            </a:stretch>
          </a:blipFill>
        </p:spPr>
        <p:txBody>
          <a:bodyPr wrap="square" lIns="0" tIns="0" rIns="0" bIns="0" rtlCol="0"/>
          <a:lstStyle/>
          <a:p/>
        </p:txBody>
      </p:sp>
      <p:sp>
        <p:nvSpPr>
          <p:cNvPr id="89" name="object 89"/>
          <p:cNvSpPr/>
          <p:nvPr/>
        </p:nvSpPr>
        <p:spPr>
          <a:xfrm>
            <a:off x="7806123" y="4206640"/>
            <a:ext cx="296673" cy="220998"/>
          </a:xfrm>
          <a:custGeom>
            <a:avLst/>
            <a:gdLst/>
            <a:ahLst/>
            <a:cxnLst/>
            <a:rect l="l" t="t" r="r" b="b"/>
            <a:pathLst>
              <a:path w="281304" h="209550">
                <a:moveTo>
                  <a:pt x="210693" y="104775"/>
                </a:moveTo>
                <a:lnTo>
                  <a:pt x="70231" y="104775"/>
                </a:lnTo>
                <a:lnTo>
                  <a:pt x="70231" y="209550"/>
                </a:lnTo>
                <a:lnTo>
                  <a:pt x="210693" y="209550"/>
                </a:lnTo>
                <a:lnTo>
                  <a:pt x="210693" y="104775"/>
                </a:lnTo>
                <a:close/>
              </a:path>
              <a:path w="281304" h="209550">
                <a:moveTo>
                  <a:pt x="140462" y="0"/>
                </a:moveTo>
                <a:lnTo>
                  <a:pt x="0" y="104775"/>
                </a:lnTo>
                <a:lnTo>
                  <a:pt x="280924" y="104775"/>
                </a:lnTo>
                <a:lnTo>
                  <a:pt x="140462" y="0"/>
                </a:lnTo>
                <a:close/>
              </a:path>
            </a:pathLst>
          </a:custGeom>
          <a:solidFill>
            <a:srgbClr val="00AFEF">
              <a:alpha val="70195"/>
            </a:srgbClr>
          </a:solidFill>
        </p:spPr>
        <p:txBody>
          <a:bodyPr wrap="square" lIns="0" tIns="0" rIns="0" bIns="0" rtlCol="0"/>
          <a:lstStyle/>
          <a:p/>
        </p:txBody>
      </p:sp>
      <p:sp>
        <p:nvSpPr>
          <p:cNvPr id="90" name="object 90"/>
          <p:cNvSpPr/>
          <p:nvPr/>
        </p:nvSpPr>
        <p:spPr>
          <a:xfrm>
            <a:off x="9645494" y="6022838"/>
            <a:ext cx="437172" cy="231445"/>
          </a:xfrm>
          <a:prstGeom prst="rect">
            <a:avLst/>
          </a:prstGeom>
          <a:blipFill>
            <a:blip r:embed="rId28" cstate="print"/>
            <a:stretch>
              <a:fillRect/>
            </a:stretch>
          </a:blipFill>
        </p:spPr>
        <p:txBody>
          <a:bodyPr wrap="square" lIns="0" tIns="0" rIns="0" bIns="0" rtlCol="0"/>
          <a:lstStyle/>
          <a:p/>
        </p:txBody>
      </p:sp>
      <p:sp>
        <p:nvSpPr>
          <p:cNvPr id="91" name="object 91"/>
          <p:cNvSpPr/>
          <p:nvPr/>
        </p:nvSpPr>
        <p:spPr>
          <a:xfrm>
            <a:off x="9698533" y="5878318"/>
            <a:ext cx="251803" cy="294664"/>
          </a:xfrm>
          <a:custGeom>
            <a:avLst/>
            <a:gdLst/>
            <a:ahLst/>
            <a:cxnLst/>
            <a:rect l="l" t="t" r="r" b="b"/>
            <a:pathLst>
              <a:path w="238759" h="279400">
                <a:moveTo>
                  <a:pt x="6857" y="64007"/>
                </a:moveTo>
                <a:lnTo>
                  <a:pt x="0" y="203581"/>
                </a:lnTo>
                <a:lnTo>
                  <a:pt x="117475" y="209295"/>
                </a:lnTo>
                <a:lnTo>
                  <a:pt x="114045" y="279019"/>
                </a:lnTo>
                <a:lnTo>
                  <a:pt x="238378" y="145287"/>
                </a:lnTo>
                <a:lnTo>
                  <a:pt x="180846" y="69723"/>
                </a:lnTo>
                <a:lnTo>
                  <a:pt x="124332" y="69723"/>
                </a:lnTo>
                <a:lnTo>
                  <a:pt x="6857" y="64007"/>
                </a:lnTo>
                <a:close/>
              </a:path>
              <a:path w="238759" h="279400">
                <a:moveTo>
                  <a:pt x="127761" y="0"/>
                </a:moveTo>
                <a:lnTo>
                  <a:pt x="124332" y="69723"/>
                </a:lnTo>
                <a:lnTo>
                  <a:pt x="180846" y="69723"/>
                </a:lnTo>
                <a:lnTo>
                  <a:pt x="127761" y="0"/>
                </a:lnTo>
                <a:close/>
              </a:path>
            </a:pathLst>
          </a:custGeom>
          <a:solidFill>
            <a:srgbClr val="00AFEF">
              <a:alpha val="70195"/>
            </a:srgbClr>
          </a:solidFill>
        </p:spPr>
        <p:txBody>
          <a:bodyPr wrap="square" lIns="0" tIns="0" rIns="0" bIns="0" rtlCol="0"/>
          <a:lstStyle/>
          <a:p/>
        </p:txBody>
      </p:sp>
      <p:sp>
        <p:nvSpPr>
          <p:cNvPr id="92" name="object 92"/>
          <p:cNvSpPr/>
          <p:nvPr/>
        </p:nvSpPr>
        <p:spPr>
          <a:xfrm>
            <a:off x="10088962" y="4510370"/>
            <a:ext cx="552494" cy="2202609"/>
          </a:xfrm>
          <a:custGeom>
            <a:avLst/>
            <a:gdLst/>
            <a:ahLst/>
            <a:cxnLst/>
            <a:rect l="l" t="t" r="r" b="b"/>
            <a:pathLst>
              <a:path w="523875" h="2088514">
                <a:moveTo>
                  <a:pt x="0" y="2088260"/>
                </a:moveTo>
                <a:lnTo>
                  <a:pt x="523735" y="2088260"/>
                </a:lnTo>
                <a:lnTo>
                  <a:pt x="523735" y="0"/>
                </a:lnTo>
                <a:lnTo>
                  <a:pt x="0" y="0"/>
                </a:lnTo>
                <a:lnTo>
                  <a:pt x="0" y="2088260"/>
                </a:lnTo>
                <a:close/>
              </a:path>
            </a:pathLst>
          </a:custGeom>
          <a:solidFill>
            <a:srgbClr val="F79546"/>
          </a:solidFill>
        </p:spPr>
        <p:txBody>
          <a:bodyPr wrap="square" lIns="0" tIns="0" rIns="0" bIns="0" rtlCol="0"/>
          <a:lstStyle/>
          <a:p/>
        </p:txBody>
      </p:sp>
      <p:sp>
        <p:nvSpPr>
          <p:cNvPr id="93" name="object 93"/>
          <p:cNvSpPr/>
          <p:nvPr/>
        </p:nvSpPr>
        <p:spPr>
          <a:xfrm>
            <a:off x="10127670" y="4531303"/>
            <a:ext cx="474139" cy="453246"/>
          </a:xfrm>
          <a:prstGeom prst="rect">
            <a:avLst/>
          </a:prstGeom>
          <a:blipFill>
            <a:blip r:embed="rId29" cstate="print"/>
            <a:stretch>
              <a:fillRect/>
            </a:stretch>
          </a:blipFill>
        </p:spPr>
        <p:txBody>
          <a:bodyPr wrap="square" lIns="0" tIns="0" rIns="0" bIns="0" rtlCol="0"/>
          <a:lstStyle/>
          <a:p/>
        </p:txBody>
      </p:sp>
      <p:sp>
        <p:nvSpPr>
          <p:cNvPr id="94" name="object 94"/>
          <p:cNvSpPr/>
          <p:nvPr/>
        </p:nvSpPr>
        <p:spPr>
          <a:xfrm>
            <a:off x="10127670" y="4788466"/>
            <a:ext cx="474139" cy="453246"/>
          </a:xfrm>
          <a:prstGeom prst="rect">
            <a:avLst/>
          </a:prstGeom>
          <a:blipFill>
            <a:blip r:embed="rId30" cstate="print"/>
            <a:stretch>
              <a:fillRect/>
            </a:stretch>
          </a:blipFill>
        </p:spPr>
        <p:txBody>
          <a:bodyPr wrap="square" lIns="0" tIns="0" rIns="0" bIns="0" rtlCol="0"/>
          <a:lstStyle/>
          <a:p/>
        </p:txBody>
      </p:sp>
      <p:sp>
        <p:nvSpPr>
          <p:cNvPr id="95" name="object 95"/>
          <p:cNvSpPr/>
          <p:nvPr/>
        </p:nvSpPr>
        <p:spPr>
          <a:xfrm>
            <a:off x="10127670" y="5045626"/>
            <a:ext cx="474139" cy="453246"/>
          </a:xfrm>
          <a:prstGeom prst="rect">
            <a:avLst/>
          </a:prstGeom>
          <a:blipFill>
            <a:blip r:embed="rId31" cstate="print"/>
            <a:stretch>
              <a:fillRect/>
            </a:stretch>
          </a:blipFill>
        </p:spPr>
        <p:txBody>
          <a:bodyPr wrap="square" lIns="0" tIns="0" rIns="0" bIns="0" rtlCol="0"/>
          <a:lstStyle/>
          <a:p/>
        </p:txBody>
      </p:sp>
      <p:sp>
        <p:nvSpPr>
          <p:cNvPr id="96" name="object 96"/>
          <p:cNvSpPr/>
          <p:nvPr/>
        </p:nvSpPr>
        <p:spPr>
          <a:xfrm>
            <a:off x="10127670" y="5302786"/>
            <a:ext cx="474139" cy="453246"/>
          </a:xfrm>
          <a:prstGeom prst="rect">
            <a:avLst/>
          </a:prstGeom>
          <a:blipFill>
            <a:blip r:embed="rId32" cstate="print"/>
            <a:stretch>
              <a:fillRect/>
            </a:stretch>
          </a:blipFill>
        </p:spPr>
        <p:txBody>
          <a:bodyPr wrap="square" lIns="0" tIns="0" rIns="0" bIns="0" rtlCol="0"/>
          <a:lstStyle/>
          <a:p/>
        </p:txBody>
      </p:sp>
      <p:sp>
        <p:nvSpPr>
          <p:cNvPr id="97" name="object 97"/>
          <p:cNvSpPr/>
          <p:nvPr/>
        </p:nvSpPr>
        <p:spPr>
          <a:xfrm>
            <a:off x="10127670" y="5559948"/>
            <a:ext cx="474139" cy="453246"/>
          </a:xfrm>
          <a:prstGeom prst="rect">
            <a:avLst/>
          </a:prstGeom>
          <a:blipFill>
            <a:blip r:embed="rId33" cstate="print"/>
            <a:stretch>
              <a:fillRect/>
            </a:stretch>
          </a:blipFill>
        </p:spPr>
        <p:txBody>
          <a:bodyPr wrap="square" lIns="0" tIns="0" rIns="0" bIns="0" rtlCol="0"/>
          <a:lstStyle/>
          <a:p/>
        </p:txBody>
      </p:sp>
      <p:sp>
        <p:nvSpPr>
          <p:cNvPr id="98" name="object 98"/>
          <p:cNvSpPr/>
          <p:nvPr/>
        </p:nvSpPr>
        <p:spPr>
          <a:xfrm>
            <a:off x="10127670" y="5817110"/>
            <a:ext cx="474139" cy="453245"/>
          </a:xfrm>
          <a:prstGeom prst="rect">
            <a:avLst/>
          </a:prstGeom>
          <a:blipFill>
            <a:blip r:embed="rId34" cstate="print"/>
            <a:stretch>
              <a:fillRect/>
            </a:stretch>
          </a:blipFill>
        </p:spPr>
        <p:txBody>
          <a:bodyPr wrap="square" lIns="0" tIns="0" rIns="0" bIns="0" rtlCol="0"/>
          <a:lstStyle/>
          <a:p/>
        </p:txBody>
      </p:sp>
      <p:sp>
        <p:nvSpPr>
          <p:cNvPr id="99" name="object 99"/>
          <p:cNvSpPr/>
          <p:nvPr/>
        </p:nvSpPr>
        <p:spPr>
          <a:xfrm>
            <a:off x="10127670" y="6074270"/>
            <a:ext cx="474139" cy="453246"/>
          </a:xfrm>
          <a:prstGeom prst="rect">
            <a:avLst/>
          </a:prstGeom>
          <a:blipFill>
            <a:blip r:embed="rId35" cstate="print"/>
            <a:stretch>
              <a:fillRect/>
            </a:stretch>
          </a:blipFill>
        </p:spPr>
        <p:txBody>
          <a:bodyPr wrap="square" lIns="0" tIns="0" rIns="0" bIns="0" rtlCol="0"/>
          <a:lstStyle/>
          <a:p/>
        </p:txBody>
      </p:sp>
      <p:sp>
        <p:nvSpPr>
          <p:cNvPr id="100" name="object 100"/>
          <p:cNvSpPr/>
          <p:nvPr/>
        </p:nvSpPr>
        <p:spPr>
          <a:xfrm>
            <a:off x="10127670" y="6331431"/>
            <a:ext cx="474139" cy="453246"/>
          </a:xfrm>
          <a:prstGeom prst="rect">
            <a:avLst/>
          </a:prstGeom>
          <a:blipFill>
            <a:blip r:embed="rId36" cstate="print"/>
            <a:stretch>
              <a:fillRect/>
            </a:stretch>
          </a:blipFill>
        </p:spPr>
        <p:txBody>
          <a:bodyPr wrap="square" lIns="0" tIns="0" rIns="0" bIns="0" rtlCol="0"/>
          <a:lstStyle/>
          <a:p/>
        </p:txBody>
      </p:sp>
      <p:sp>
        <p:nvSpPr>
          <p:cNvPr id="101" name="object 101"/>
          <p:cNvSpPr/>
          <p:nvPr/>
        </p:nvSpPr>
        <p:spPr>
          <a:xfrm>
            <a:off x="10341435" y="6331431"/>
            <a:ext cx="324666" cy="453246"/>
          </a:xfrm>
          <a:prstGeom prst="rect">
            <a:avLst/>
          </a:prstGeom>
          <a:blipFill>
            <a:blip r:embed="rId7" cstate="print"/>
            <a:stretch>
              <a:fillRect/>
            </a:stretch>
          </a:blipFill>
        </p:spPr>
        <p:txBody>
          <a:bodyPr wrap="square" lIns="0" tIns="0" rIns="0" bIns="0" rtlCol="0"/>
          <a:lstStyle/>
          <a:p/>
        </p:txBody>
      </p:sp>
      <p:sp>
        <p:nvSpPr>
          <p:cNvPr id="102" name="object 102"/>
          <p:cNvSpPr txBox="1"/>
          <p:nvPr/>
        </p:nvSpPr>
        <p:spPr>
          <a:xfrm>
            <a:off x="10246071" y="4562645"/>
            <a:ext cx="241088" cy="2089827"/>
          </a:xfrm>
          <a:prstGeom prst="rect">
            <a:avLst/>
          </a:prstGeom>
        </p:spPr>
        <p:txBody>
          <a:bodyPr vert="horz" wrap="square" lIns="0" tIns="12724" rIns="0" bIns="0" rtlCol="0">
            <a:spAutoFit/>
          </a:bodyPr>
          <a:lstStyle/>
          <a:p>
            <a:pPr marL="13335" marR="5080" algn="just">
              <a:spcBef>
                <a:spcPts val="100"/>
              </a:spcBef>
            </a:pPr>
            <a:r>
              <a:rPr sz="1685" b="1" spc="-6" dirty="0">
                <a:solidFill>
                  <a:srgbClr val="244060"/>
                </a:solidFill>
                <a:latin typeface="微软雅黑" panose="020B0503020204020204" pitchFamily="34" charset="-122"/>
                <a:cs typeface="微软雅黑" panose="020B0503020204020204" pitchFamily="34" charset="-122"/>
              </a:rPr>
              <a:t>输 出 或 可 视 化 展 示</a:t>
            </a:r>
            <a:endParaRPr sz="1685">
              <a:latin typeface="微软雅黑" panose="020B0503020204020204" pitchFamily="34" charset="-122"/>
              <a:cs typeface="微软雅黑" panose="020B0503020204020204" pitchFamily="34" charset="-122"/>
            </a:endParaRPr>
          </a:p>
        </p:txBody>
      </p:sp>
      <p:sp>
        <p:nvSpPr>
          <p:cNvPr id="103" name="object 103"/>
          <p:cNvSpPr txBox="1"/>
          <p:nvPr/>
        </p:nvSpPr>
        <p:spPr>
          <a:xfrm>
            <a:off x="11146001" y="4575013"/>
            <a:ext cx="1407689" cy="772587"/>
          </a:xfrm>
          <a:prstGeom prst="rect">
            <a:avLst/>
          </a:prstGeom>
          <a:solidFill>
            <a:srgbClr val="F1F1F1"/>
          </a:solidFill>
          <a:ln w="9525">
            <a:solidFill>
              <a:srgbClr val="FF0000"/>
            </a:solidFill>
          </a:ln>
        </p:spPr>
        <p:txBody>
          <a:bodyPr vert="horz" wrap="square" lIns="0" tIns="123892" rIns="0" bIns="0" rtlCol="0">
            <a:spAutoFit/>
          </a:bodyPr>
          <a:lstStyle/>
          <a:p>
            <a:pPr marL="97790">
              <a:spcBef>
                <a:spcPts val="975"/>
              </a:spcBef>
            </a:pPr>
            <a:r>
              <a:rPr sz="1685" spc="-21" dirty="0">
                <a:latin typeface="Times New Roman" panose="02020603050405020304"/>
                <a:cs typeface="Times New Roman" panose="02020603050405020304"/>
              </a:rPr>
              <a:t>WordCloud</a:t>
            </a:r>
            <a:r>
              <a:rPr sz="1685" spc="-6" dirty="0">
                <a:latin typeface="微软雅黑" panose="020B0503020204020204" pitchFamily="34" charset="-122"/>
                <a:cs typeface="微软雅黑" panose="020B0503020204020204" pitchFamily="34" charset="-122"/>
              </a:rPr>
              <a:t>库</a:t>
            </a:r>
            <a:endParaRPr sz="1685" dirty="0">
              <a:latin typeface="微软雅黑" panose="020B0503020204020204" pitchFamily="34" charset="-122"/>
              <a:cs typeface="微软雅黑" panose="020B0503020204020204" pitchFamily="34" charset="-122"/>
            </a:endParaRPr>
          </a:p>
          <a:p>
            <a:pPr marL="97790">
              <a:spcBef>
                <a:spcPts val="1010"/>
              </a:spcBef>
            </a:pPr>
            <a:r>
              <a:rPr sz="1685" spc="-6" dirty="0">
                <a:latin typeface="Times New Roman" panose="02020603050405020304"/>
                <a:cs typeface="Times New Roman" panose="02020603050405020304"/>
              </a:rPr>
              <a:t>Networkx</a:t>
            </a:r>
            <a:r>
              <a:rPr sz="1685" spc="-6" dirty="0">
                <a:latin typeface="微软雅黑" panose="020B0503020204020204" pitchFamily="34" charset="-122"/>
                <a:cs typeface="微软雅黑" panose="020B0503020204020204" pitchFamily="34" charset="-122"/>
              </a:rPr>
              <a:t>库</a:t>
            </a:r>
            <a:endParaRPr sz="1685" dirty="0">
              <a:latin typeface="微软雅黑" panose="020B0503020204020204" pitchFamily="34" charset="-122"/>
              <a:cs typeface="微软雅黑" panose="020B0503020204020204" pitchFamily="34" charset="-122"/>
            </a:endParaRPr>
          </a:p>
        </p:txBody>
      </p:sp>
      <p:sp>
        <p:nvSpPr>
          <p:cNvPr id="104" name="object 104"/>
          <p:cNvSpPr txBox="1"/>
          <p:nvPr/>
        </p:nvSpPr>
        <p:spPr>
          <a:xfrm>
            <a:off x="192555" y="4479176"/>
            <a:ext cx="1149188" cy="384725"/>
          </a:xfrm>
          <a:prstGeom prst="rect">
            <a:avLst/>
          </a:prstGeom>
          <a:solidFill>
            <a:srgbClr val="F1F1F1"/>
          </a:solidFill>
          <a:ln w="9525">
            <a:solidFill>
              <a:srgbClr val="FF0000"/>
            </a:solidFill>
          </a:ln>
        </p:spPr>
        <p:txBody>
          <a:bodyPr vert="horz" wrap="square" lIns="0" tIns="123892" rIns="0" bIns="0" rtlCol="0">
            <a:spAutoFit/>
          </a:bodyPr>
          <a:lstStyle/>
          <a:p>
            <a:pPr marL="96520">
              <a:spcBef>
                <a:spcPts val="975"/>
              </a:spcBef>
            </a:pPr>
            <a:r>
              <a:rPr sz="1685" spc="-6" dirty="0">
                <a:latin typeface="Times New Roman" panose="02020603050405020304"/>
                <a:cs typeface="Times New Roman" panose="02020603050405020304"/>
              </a:rPr>
              <a:t>Jieba</a:t>
            </a:r>
            <a:r>
              <a:rPr sz="1685" spc="-6" dirty="0">
                <a:latin typeface="微软雅黑" panose="020B0503020204020204" pitchFamily="34" charset="-122"/>
                <a:cs typeface="微软雅黑" panose="020B0503020204020204" pitchFamily="34" charset="-122"/>
              </a:rPr>
              <a:t>分词</a:t>
            </a:r>
            <a:endParaRPr sz="1685">
              <a:latin typeface="微软雅黑" panose="020B0503020204020204" pitchFamily="34" charset="-122"/>
              <a:cs typeface="微软雅黑" panose="020B0503020204020204" pitchFamily="34" charset="-122"/>
            </a:endParaRPr>
          </a:p>
        </p:txBody>
      </p:sp>
      <p:sp>
        <p:nvSpPr>
          <p:cNvPr id="105" name="object 105"/>
          <p:cNvSpPr/>
          <p:nvPr/>
        </p:nvSpPr>
        <p:spPr>
          <a:xfrm>
            <a:off x="10641322" y="5603479"/>
            <a:ext cx="504947" cy="8036"/>
          </a:xfrm>
          <a:custGeom>
            <a:avLst/>
            <a:gdLst/>
            <a:ahLst/>
            <a:cxnLst/>
            <a:rect l="l" t="t" r="r" b="b"/>
            <a:pathLst>
              <a:path w="478790" h="7620">
                <a:moveTo>
                  <a:pt x="0" y="7620"/>
                </a:moveTo>
                <a:lnTo>
                  <a:pt x="478535" y="0"/>
                </a:lnTo>
              </a:path>
            </a:pathLst>
          </a:custGeom>
          <a:ln w="12700">
            <a:solidFill>
              <a:srgbClr val="FF0000"/>
            </a:solidFill>
          </a:ln>
        </p:spPr>
        <p:txBody>
          <a:bodyPr wrap="square" lIns="0" tIns="0" rIns="0" bIns="0" rtlCol="0"/>
          <a:lstStyle/>
          <a:p/>
        </p:txBody>
      </p:sp>
      <p:sp>
        <p:nvSpPr>
          <p:cNvPr id="106" name="object 106"/>
          <p:cNvSpPr/>
          <p:nvPr/>
        </p:nvSpPr>
        <p:spPr>
          <a:xfrm>
            <a:off x="1341342" y="4720560"/>
            <a:ext cx="228364" cy="2009"/>
          </a:xfrm>
          <a:custGeom>
            <a:avLst/>
            <a:gdLst/>
            <a:ahLst/>
            <a:cxnLst/>
            <a:rect l="l" t="t" r="r" b="b"/>
            <a:pathLst>
              <a:path w="216534" h="1904">
                <a:moveTo>
                  <a:pt x="0" y="1905"/>
                </a:moveTo>
                <a:lnTo>
                  <a:pt x="216153" y="0"/>
                </a:lnTo>
              </a:path>
            </a:pathLst>
          </a:custGeom>
          <a:ln w="12700">
            <a:solidFill>
              <a:srgbClr val="FF0000"/>
            </a:solidFill>
          </a:ln>
        </p:spPr>
        <p:txBody>
          <a:bodyPr wrap="square" lIns="0" tIns="0" rIns="0" bIns="0" rtlCol="0"/>
          <a:lstStyle/>
          <a:p/>
        </p:txBody>
      </p:sp>
      <p:sp>
        <p:nvSpPr>
          <p:cNvPr id="108" name="object 28"/>
          <p:cNvSpPr txBox="1"/>
          <p:nvPr/>
        </p:nvSpPr>
        <p:spPr>
          <a:xfrm>
            <a:off x="3594216" y="5773176"/>
            <a:ext cx="1240935" cy="618912"/>
          </a:xfrm>
          <a:prstGeom prst="rect">
            <a:avLst/>
          </a:prstGeom>
        </p:spPr>
        <p:txBody>
          <a:bodyPr vert="horz" wrap="square" lIns="0" tIns="12724" rIns="0" bIns="0" rtlCol="0">
            <a:spAutoFit/>
          </a:bodyPr>
          <a:lstStyle/>
          <a:p>
            <a:pPr marL="299085" marR="77470" indent="-213995">
              <a:spcBef>
                <a:spcPts val="100"/>
              </a:spcBef>
            </a:pPr>
            <a:r>
              <a:rPr sz="1970" b="1" spc="-6" dirty="0" err="1">
                <a:solidFill>
                  <a:srgbClr val="974707"/>
                </a:solidFill>
                <a:latin typeface="微软雅黑" panose="020B0503020204020204" pitchFamily="34" charset="-122"/>
                <a:ea typeface="微软雅黑" panose="020B0503020204020204" pitchFamily="34" charset="-122"/>
                <a:cs typeface="微软雅黑" panose="020B0503020204020204" pitchFamily="34" charset="-122"/>
              </a:rPr>
              <a:t>电影</a:t>
            </a:r>
            <a:r>
              <a:rPr lang="zh-CN" altLang="en-US" sz="1970" b="1" spc="-6" dirty="0">
                <a:solidFill>
                  <a:srgbClr val="974707"/>
                </a:solidFill>
                <a:latin typeface="微软雅黑" panose="020B0503020204020204" pitchFamily="34" charset="-122"/>
                <a:ea typeface="微软雅黑" panose="020B0503020204020204" pitchFamily="34" charset="-122"/>
                <a:cs typeface="微软雅黑" panose="020B0503020204020204" pitchFamily="34" charset="-122"/>
              </a:rPr>
              <a:t>主题分析</a:t>
            </a:r>
            <a:endParaRPr sz="197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236687" y="1000547"/>
            <a:ext cx="7776863" cy="456723"/>
          </a:xfrm>
          <a:prstGeom prst="rect">
            <a:avLst/>
          </a:prstGeom>
        </p:spPr>
        <p:txBody>
          <a:bodyPr vert="horz" wrap="square" lIns="0" tIns="13394" rIns="0" bIns="0" rtlCol="0">
            <a:spAutoFit/>
          </a:bodyPr>
          <a:lstStyle/>
          <a:p>
            <a:pPr marL="571500" indent="-571500">
              <a:lnSpc>
                <a:spcPct val="90000"/>
              </a:lnSpc>
              <a:buFont typeface="Wingdings" panose="05000000000000000000" pitchFamily="2" charset="2"/>
              <a:buChar char="p"/>
            </a:pPr>
            <a:r>
              <a:rPr sz="3200" dirty="0">
                <a:latin typeface="微软雅黑" panose="020B0503020204020204" pitchFamily="34" charset="-122"/>
                <a:ea typeface="微软雅黑" panose="020B0503020204020204" pitchFamily="34" charset="-122"/>
              </a:rPr>
              <a:t>Jieba、wordcloud- 电影主题分析</a:t>
            </a:r>
            <a:endParaRPr sz="3200" dirty="0">
              <a:latin typeface="微软雅黑" panose="020B0503020204020204" pitchFamily="34" charset="-122"/>
              <a:ea typeface="微软雅黑" panose="020B0503020204020204" pitchFamily="34" charset="-122"/>
            </a:endParaRPr>
          </a:p>
        </p:txBody>
      </p:sp>
      <p:sp>
        <p:nvSpPr>
          <p:cNvPr id="14" name="object 14"/>
          <p:cNvSpPr/>
          <p:nvPr/>
        </p:nvSpPr>
        <p:spPr>
          <a:xfrm>
            <a:off x="202144" y="1895822"/>
            <a:ext cx="2973691" cy="2941546"/>
          </a:xfrm>
          <a:prstGeom prst="rect">
            <a:avLst/>
          </a:prstGeom>
          <a:blipFill>
            <a:blip r:embed="rId1" cstate="print"/>
            <a:stretch>
              <a:fillRect/>
            </a:stretch>
          </a:blipFill>
        </p:spPr>
        <p:txBody>
          <a:bodyPr wrap="square" lIns="0" tIns="0" rIns="0" bIns="0" rtlCol="0"/>
          <a:lstStyle/>
          <a:p/>
        </p:txBody>
      </p:sp>
      <p:sp>
        <p:nvSpPr>
          <p:cNvPr id="15" name="object 15"/>
          <p:cNvSpPr/>
          <p:nvPr/>
        </p:nvSpPr>
        <p:spPr>
          <a:xfrm>
            <a:off x="9618975" y="1900243"/>
            <a:ext cx="2965654" cy="2957619"/>
          </a:xfrm>
          <a:prstGeom prst="rect">
            <a:avLst/>
          </a:prstGeom>
          <a:blipFill>
            <a:blip r:embed="rId2" cstate="print"/>
            <a:stretch>
              <a:fillRect/>
            </a:stretch>
          </a:blipFill>
        </p:spPr>
        <p:txBody>
          <a:bodyPr wrap="square" lIns="0" tIns="0" rIns="0" bIns="0" rtlCol="0"/>
          <a:lstStyle/>
          <a:p/>
        </p:txBody>
      </p:sp>
      <p:sp>
        <p:nvSpPr>
          <p:cNvPr id="16" name="object 16"/>
          <p:cNvSpPr/>
          <p:nvPr/>
        </p:nvSpPr>
        <p:spPr>
          <a:xfrm>
            <a:off x="3325497" y="1874928"/>
            <a:ext cx="2973691" cy="2949583"/>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6485896" y="1866893"/>
            <a:ext cx="2949583" cy="2957619"/>
          </a:xfrm>
          <a:prstGeom prst="rect">
            <a:avLst/>
          </a:prstGeom>
          <a:blipFill>
            <a:blip r:embed="rId4" cstate="print"/>
            <a:stretch>
              <a:fillRect/>
            </a:stretch>
          </a:blipFill>
        </p:spPr>
        <p:txBody>
          <a:bodyPr wrap="square" lIns="0" tIns="0" rIns="0" bIns="0" rtlCol="0"/>
          <a:lstStyle/>
          <a:p/>
        </p:txBody>
      </p:sp>
      <p:sp>
        <p:nvSpPr>
          <p:cNvPr id="18" name="object 18"/>
          <p:cNvSpPr txBox="1"/>
          <p:nvPr/>
        </p:nvSpPr>
        <p:spPr>
          <a:xfrm>
            <a:off x="633076" y="4841119"/>
            <a:ext cx="1952816" cy="532898"/>
          </a:xfrm>
          <a:prstGeom prst="rect">
            <a:avLst/>
          </a:prstGeom>
        </p:spPr>
        <p:txBody>
          <a:bodyPr vert="horz" wrap="square" lIns="0" tIns="13394" rIns="0" bIns="0" rtlCol="0">
            <a:spAutoFit/>
          </a:bodyPr>
          <a:lstStyle/>
          <a:p>
            <a:pPr marL="13335">
              <a:spcBef>
                <a:spcPts val="105"/>
              </a:spcBef>
            </a:pPr>
            <a:r>
              <a:rPr sz="3375" spc="-247" dirty="0">
                <a:solidFill>
                  <a:srgbClr val="FF0000"/>
                </a:solidFill>
                <a:latin typeface="Times New Roman" panose="02020603050405020304"/>
                <a:cs typeface="Times New Roman" panose="02020603050405020304"/>
              </a:rPr>
              <a:t>T</a:t>
            </a:r>
            <a:r>
              <a:rPr sz="3375" dirty="0">
                <a:solidFill>
                  <a:srgbClr val="FF0000"/>
                </a:solidFill>
                <a:latin typeface="Times New Roman" panose="02020603050405020304"/>
                <a:cs typeface="Times New Roman" panose="02020603050405020304"/>
              </a:rPr>
              <a:t>a</a:t>
            </a:r>
            <a:r>
              <a:rPr sz="3375" spc="11" dirty="0">
                <a:solidFill>
                  <a:srgbClr val="FF0000"/>
                </a:solidFill>
                <a:latin typeface="Times New Roman" panose="02020603050405020304"/>
                <a:cs typeface="Times New Roman" panose="02020603050405020304"/>
              </a:rPr>
              <a:t>g</a:t>
            </a:r>
            <a:r>
              <a:rPr sz="3375" dirty="0">
                <a:solidFill>
                  <a:srgbClr val="FF0000"/>
                </a:solidFill>
                <a:latin typeface="微软雅黑" panose="020B0503020204020204" pitchFamily="34" charset="-122"/>
                <a:cs typeface="微软雅黑" panose="020B0503020204020204" pitchFamily="34" charset="-122"/>
              </a:rPr>
              <a:t>：犯罪</a:t>
            </a:r>
            <a:endParaRPr sz="3375">
              <a:latin typeface="微软雅黑" panose="020B0503020204020204" pitchFamily="34" charset="-122"/>
              <a:cs typeface="微软雅黑" panose="020B0503020204020204" pitchFamily="34" charset="-122"/>
            </a:endParaRPr>
          </a:p>
        </p:txBody>
      </p:sp>
      <p:sp>
        <p:nvSpPr>
          <p:cNvPr id="19" name="object 19"/>
          <p:cNvSpPr txBox="1"/>
          <p:nvPr/>
        </p:nvSpPr>
        <p:spPr>
          <a:xfrm>
            <a:off x="3930896" y="4924375"/>
            <a:ext cx="1952816" cy="533573"/>
          </a:xfrm>
          <a:prstGeom prst="rect">
            <a:avLst/>
          </a:prstGeom>
        </p:spPr>
        <p:txBody>
          <a:bodyPr vert="horz" wrap="square" lIns="0" tIns="14063" rIns="0" bIns="0" rtlCol="0">
            <a:spAutoFit/>
          </a:bodyPr>
          <a:lstStyle/>
          <a:p>
            <a:pPr marL="13335">
              <a:spcBef>
                <a:spcPts val="110"/>
              </a:spcBef>
            </a:pPr>
            <a:r>
              <a:rPr sz="3375" spc="-247" dirty="0">
                <a:solidFill>
                  <a:srgbClr val="FF0000"/>
                </a:solidFill>
                <a:latin typeface="Times New Roman" panose="02020603050405020304"/>
                <a:cs typeface="Times New Roman" panose="02020603050405020304"/>
              </a:rPr>
              <a:t>T</a:t>
            </a:r>
            <a:r>
              <a:rPr sz="3375" dirty="0">
                <a:solidFill>
                  <a:srgbClr val="FF0000"/>
                </a:solidFill>
                <a:latin typeface="Times New Roman" panose="02020603050405020304"/>
                <a:cs typeface="Times New Roman" panose="02020603050405020304"/>
              </a:rPr>
              <a:t>a</a:t>
            </a:r>
            <a:r>
              <a:rPr sz="3375" spc="6" dirty="0">
                <a:solidFill>
                  <a:srgbClr val="FF0000"/>
                </a:solidFill>
                <a:latin typeface="Times New Roman" panose="02020603050405020304"/>
                <a:cs typeface="Times New Roman" panose="02020603050405020304"/>
              </a:rPr>
              <a:t>g</a:t>
            </a:r>
            <a:r>
              <a:rPr sz="3375" dirty="0">
                <a:solidFill>
                  <a:srgbClr val="FF0000"/>
                </a:solidFill>
                <a:latin typeface="微软雅黑" panose="020B0503020204020204" pitchFamily="34" charset="-122"/>
                <a:cs typeface="微软雅黑" panose="020B0503020204020204" pitchFamily="34" charset="-122"/>
              </a:rPr>
              <a:t>：科幻</a:t>
            </a:r>
            <a:endParaRPr sz="3375" dirty="0">
              <a:latin typeface="微软雅黑" panose="020B0503020204020204" pitchFamily="34" charset="-122"/>
              <a:cs typeface="微软雅黑" panose="020B0503020204020204" pitchFamily="34" charset="-122"/>
            </a:endParaRPr>
          </a:p>
        </p:txBody>
      </p:sp>
      <p:sp>
        <p:nvSpPr>
          <p:cNvPr id="20" name="object 20"/>
          <p:cNvSpPr txBox="1"/>
          <p:nvPr/>
        </p:nvSpPr>
        <p:spPr>
          <a:xfrm>
            <a:off x="6931910" y="4924375"/>
            <a:ext cx="1954156" cy="533573"/>
          </a:xfrm>
          <a:prstGeom prst="rect">
            <a:avLst/>
          </a:prstGeom>
        </p:spPr>
        <p:txBody>
          <a:bodyPr vert="horz" wrap="square" lIns="0" tIns="14063" rIns="0" bIns="0" rtlCol="0">
            <a:spAutoFit/>
          </a:bodyPr>
          <a:lstStyle/>
          <a:p>
            <a:pPr marL="13335">
              <a:spcBef>
                <a:spcPts val="110"/>
              </a:spcBef>
            </a:pPr>
            <a:r>
              <a:rPr sz="3375" spc="-242" dirty="0">
                <a:solidFill>
                  <a:srgbClr val="FF0000"/>
                </a:solidFill>
                <a:latin typeface="Times New Roman" panose="02020603050405020304"/>
                <a:cs typeface="Times New Roman" panose="02020603050405020304"/>
              </a:rPr>
              <a:t>T</a:t>
            </a:r>
            <a:r>
              <a:rPr sz="3375" dirty="0">
                <a:solidFill>
                  <a:srgbClr val="FF0000"/>
                </a:solidFill>
                <a:latin typeface="Times New Roman" panose="02020603050405020304"/>
                <a:cs typeface="Times New Roman" panose="02020603050405020304"/>
              </a:rPr>
              <a:t>a</a:t>
            </a:r>
            <a:r>
              <a:rPr sz="3375" spc="6" dirty="0">
                <a:solidFill>
                  <a:srgbClr val="FF0000"/>
                </a:solidFill>
                <a:latin typeface="Times New Roman" panose="02020603050405020304"/>
                <a:cs typeface="Times New Roman" panose="02020603050405020304"/>
              </a:rPr>
              <a:t>g</a:t>
            </a:r>
            <a:r>
              <a:rPr sz="3375" spc="6" dirty="0">
                <a:solidFill>
                  <a:srgbClr val="FF0000"/>
                </a:solidFill>
                <a:latin typeface="微软雅黑" panose="020B0503020204020204" pitchFamily="34" charset="-122"/>
                <a:cs typeface="微软雅黑" panose="020B0503020204020204" pitchFamily="34" charset="-122"/>
              </a:rPr>
              <a:t>：战争</a:t>
            </a:r>
            <a:endParaRPr sz="3375">
              <a:latin typeface="微软雅黑" panose="020B0503020204020204" pitchFamily="34" charset="-122"/>
              <a:cs typeface="微软雅黑" panose="020B0503020204020204" pitchFamily="34" charset="-122"/>
            </a:endParaRPr>
          </a:p>
        </p:txBody>
      </p:sp>
      <p:sp>
        <p:nvSpPr>
          <p:cNvPr id="21" name="object 21"/>
          <p:cNvSpPr txBox="1"/>
          <p:nvPr/>
        </p:nvSpPr>
        <p:spPr>
          <a:xfrm>
            <a:off x="10159013" y="4955635"/>
            <a:ext cx="1952816" cy="532898"/>
          </a:xfrm>
          <a:prstGeom prst="rect">
            <a:avLst/>
          </a:prstGeom>
        </p:spPr>
        <p:txBody>
          <a:bodyPr vert="horz" wrap="square" lIns="0" tIns="13394" rIns="0" bIns="0" rtlCol="0">
            <a:spAutoFit/>
          </a:bodyPr>
          <a:lstStyle/>
          <a:p>
            <a:pPr marL="13335">
              <a:spcBef>
                <a:spcPts val="105"/>
              </a:spcBef>
            </a:pPr>
            <a:r>
              <a:rPr sz="3375" spc="-247" dirty="0">
                <a:solidFill>
                  <a:srgbClr val="FF0000"/>
                </a:solidFill>
                <a:latin typeface="Times New Roman" panose="02020603050405020304"/>
                <a:cs typeface="Times New Roman" panose="02020603050405020304"/>
              </a:rPr>
              <a:t>T</a:t>
            </a:r>
            <a:r>
              <a:rPr sz="3375" dirty="0">
                <a:solidFill>
                  <a:srgbClr val="FF0000"/>
                </a:solidFill>
                <a:latin typeface="Times New Roman" panose="02020603050405020304"/>
                <a:cs typeface="Times New Roman" panose="02020603050405020304"/>
              </a:rPr>
              <a:t>a</a:t>
            </a:r>
            <a:r>
              <a:rPr sz="3375" spc="11" dirty="0">
                <a:solidFill>
                  <a:srgbClr val="FF0000"/>
                </a:solidFill>
                <a:latin typeface="Times New Roman" panose="02020603050405020304"/>
                <a:cs typeface="Times New Roman" panose="02020603050405020304"/>
              </a:rPr>
              <a:t>g</a:t>
            </a:r>
            <a:r>
              <a:rPr sz="3375" dirty="0">
                <a:solidFill>
                  <a:srgbClr val="FF0000"/>
                </a:solidFill>
                <a:latin typeface="微软雅黑" panose="020B0503020204020204" pitchFamily="34" charset="-122"/>
                <a:cs typeface="微软雅黑" panose="020B0503020204020204" pitchFamily="34" charset="-122"/>
              </a:rPr>
              <a:t>：爱情</a:t>
            </a:r>
            <a:endParaRPr sz="3375">
              <a:latin typeface="微软雅黑" panose="020B0503020204020204" pitchFamily="34" charset="-122"/>
              <a:cs typeface="微软雅黑" panose="020B0503020204020204" pitchFamily="34" charset="-122"/>
            </a:endParaRPr>
          </a:p>
        </p:txBody>
      </p:sp>
      <p:sp>
        <p:nvSpPr>
          <p:cNvPr id="22"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randombar(horizontal)">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p:bldP spid="20"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idx="4294967295"/>
          </p:nvPr>
        </p:nvSpPr>
        <p:spPr>
          <a:xfrm>
            <a:off x="169845" y="784014"/>
            <a:ext cx="6979609" cy="456047"/>
          </a:xfrm>
          <a:prstGeom prst="rect">
            <a:avLst/>
          </a:prstGeom>
        </p:spPr>
        <p:txBody>
          <a:bodyPr vert="horz" wrap="square" lIns="0" tIns="12724" rIns="0" bIns="0" rtlCol="0" anchor="ctr">
            <a:spAutoFit/>
          </a:bodyPr>
          <a:lstStyle/>
          <a:p>
            <a:pPr marL="571500" indent="-571500" fontAlgn="base">
              <a:spcAft>
                <a:spcPct val="0"/>
              </a:spcAft>
              <a:buFont typeface="Wingdings" panose="05000000000000000000" pitchFamily="2" charset="2"/>
              <a:buChar char="p"/>
            </a:pPr>
            <a:r>
              <a:rPr sz="3200" dirty="0">
                <a:latin typeface="微软雅黑" panose="020B0503020204020204" pitchFamily="34" charset="-122"/>
                <a:ea typeface="微软雅黑" panose="020B0503020204020204" pitchFamily="34" charset="-122"/>
                <a:cs typeface="+mn-cs"/>
              </a:rPr>
              <a:t>Networkx – 电影合作网络分析</a:t>
            </a:r>
            <a:endParaRPr sz="3200" dirty="0">
              <a:latin typeface="微软雅黑" panose="020B0503020204020204" pitchFamily="34" charset="-122"/>
              <a:ea typeface="微软雅黑" panose="020B0503020204020204" pitchFamily="34" charset="-122"/>
              <a:cs typeface="+mn-cs"/>
            </a:endParaRPr>
          </a:p>
        </p:txBody>
      </p:sp>
      <p:sp>
        <p:nvSpPr>
          <p:cNvPr id="14" name="object 14"/>
          <p:cNvSpPr/>
          <p:nvPr/>
        </p:nvSpPr>
        <p:spPr>
          <a:xfrm>
            <a:off x="177205" y="1786282"/>
            <a:ext cx="5315863" cy="4566347"/>
          </a:xfrm>
          <a:prstGeom prst="rect">
            <a:avLst/>
          </a:prstGeom>
          <a:blipFill>
            <a:blip r:embed="rId1" cstate="print"/>
            <a:stretch>
              <a:fillRect/>
            </a:stretch>
          </a:blipFill>
        </p:spPr>
        <p:txBody>
          <a:bodyPr wrap="square" lIns="0" tIns="0" rIns="0" bIns="0" rtlCol="0"/>
          <a:lstStyle/>
          <a:p/>
        </p:txBody>
      </p:sp>
      <p:sp>
        <p:nvSpPr>
          <p:cNvPr id="15" name="object 15"/>
          <p:cNvSpPr/>
          <p:nvPr/>
        </p:nvSpPr>
        <p:spPr>
          <a:xfrm>
            <a:off x="5602977" y="2158122"/>
            <a:ext cx="7255419" cy="3788570"/>
          </a:xfrm>
          <a:prstGeom prst="rect">
            <a:avLst/>
          </a:prstGeom>
          <a:blipFill>
            <a:blip r:embed="rId2" cstate="print"/>
            <a:stretch>
              <a:fillRect/>
            </a:stretch>
          </a:blipFill>
        </p:spPr>
        <p:txBody>
          <a:bodyPr wrap="square" lIns="0" tIns="0" rIns="0" bIns="0" rtlCol="0"/>
          <a:lstStyle/>
          <a:p/>
        </p:txBody>
      </p:sp>
      <p:sp>
        <p:nvSpPr>
          <p:cNvPr id="12"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24719" y="1168053"/>
            <a:ext cx="11089232" cy="5616624"/>
          </a:xfrm>
          <a:prstGeom prst="rect">
            <a:avLst/>
          </a:prstGeom>
          <a:blipFill>
            <a:blip r:embed="rId1" cstate="print"/>
            <a:stretch>
              <a:fillRect/>
            </a:stretch>
          </a:blipFill>
        </p:spPr>
        <p:txBody>
          <a:bodyPr wrap="square" lIns="0" tIns="0" rIns="0" bIns="0" rtlCol="0"/>
          <a:lstStyle/>
          <a:p/>
        </p:txBody>
      </p:sp>
      <p:sp>
        <p:nvSpPr>
          <p:cNvPr id="4"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cSld>
  <p:clrMapOvr>
    <a:masterClrMapping/>
  </p:clrMapOvr>
  <p:transition advTm="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3"/>
          <p:cNvSpPr>
            <a:spLocks noChangeArrowheads="1"/>
          </p:cNvSpPr>
          <p:nvPr/>
        </p:nvSpPr>
        <p:spPr bwMode="auto">
          <a:xfrm>
            <a:off x="1892871" y="446100"/>
            <a:ext cx="10398621" cy="73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algn="ctr"/>
            <a:r>
              <a:rPr lang="zh-CN" altLang="en-US" sz="4000" b="1">
                <a:solidFill>
                  <a:srgbClr val="C00000"/>
                </a:solidFill>
                <a:latin typeface="黑体" panose="02010609060101010101" pitchFamily="2" charset="-122"/>
                <a:ea typeface="黑体" panose="02010609060101010101" pitchFamily="2" charset="-122"/>
              </a:rPr>
              <a:t>计算机视觉的基本应用：面包识别</a:t>
            </a:r>
            <a:endParaRPr lang="zh-CN" altLang="en-US" sz="4000" b="1">
              <a:solidFill>
                <a:srgbClr val="C00000"/>
              </a:solidFill>
              <a:latin typeface="黑体" panose="02010609060101010101" pitchFamily="2" charset="-122"/>
              <a:ea typeface="黑体" panose="02010609060101010101" pitchFamily="2" charset="-122"/>
            </a:endParaRPr>
          </a:p>
        </p:txBody>
      </p:sp>
      <p:pic>
        <p:nvPicPr>
          <p:cNvPr id="5325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755" y="1567886"/>
            <a:ext cx="12668995" cy="4825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13"/>
          <p:cNvSpPr>
            <a:spLocks noChangeArrowheads="1"/>
          </p:cNvSpPr>
          <p:nvPr/>
        </p:nvSpPr>
        <p:spPr bwMode="auto">
          <a:xfrm>
            <a:off x="1676847" y="107150"/>
            <a:ext cx="10398621" cy="73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algn="ctr"/>
            <a:r>
              <a:rPr lang="zh-CN" altLang="en-US" sz="4000" b="1" dirty="0">
                <a:solidFill>
                  <a:srgbClr val="C00000"/>
                </a:solidFill>
                <a:latin typeface="黑体" panose="02010609060101010101" pitchFamily="2" charset="-122"/>
                <a:ea typeface="黑体" panose="02010609060101010101" pitchFamily="2" charset="-122"/>
              </a:rPr>
              <a:t>商品识别工程的挑战</a:t>
            </a:r>
            <a:endParaRPr lang="zh-CN" altLang="en-US" sz="4000" b="1" dirty="0">
              <a:solidFill>
                <a:srgbClr val="C00000"/>
              </a:solidFill>
              <a:latin typeface="黑体" panose="02010609060101010101" pitchFamily="2" charset="-122"/>
              <a:ea typeface="黑体" panose="02010609060101010101" pitchFamily="2" charset="-122"/>
            </a:endParaRPr>
          </a:p>
        </p:txBody>
      </p:sp>
      <p:pic>
        <p:nvPicPr>
          <p:cNvPr id="5427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937" y="838626"/>
            <a:ext cx="11787188" cy="60608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13"/>
          <p:cNvSpPr>
            <a:spLocks noChangeArrowheads="1"/>
          </p:cNvSpPr>
          <p:nvPr/>
        </p:nvSpPr>
        <p:spPr bwMode="auto">
          <a:xfrm>
            <a:off x="1820863" y="107150"/>
            <a:ext cx="10398621" cy="73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algn="ctr"/>
            <a:r>
              <a:rPr lang="zh-CN" altLang="en-US" sz="4000" b="1" dirty="0">
                <a:solidFill>
                  <a:srgbClr val="C00000"/>
                </a:solidFill>
                <a:latin typeface="黑体" panose="02010609060101010101" pitchFamily="2" charset="-122"/>
                <a:ea typeface="黑体" panose="02010609060101010101" pitchFamily="2" charset="-122"/>
              </a:rPr>
              <a:t>商品识别工程的挑战（续）</a:t>
            </a:r>
            <a:endParaRPr lang="zh-CN" altLang="en-US" sz="4000" b="1" dirty="0">
              <a:solidFill>
                <a:srgbClr val="C00000"/>
              </a:solidFill>
              <a:latin typeface="黑体" panose="02010609060101010101" pitchFamily="2" charset="-122"/>
              <a:ea typeface="黑体" panose="02010609060101010101" pitchFamily="2" charset="-122"/>
            </a:endParaRPr>
          </a:p>
        </p:txBody>
      </p:sp>
      <p:pic>
        <p:nvPicPr>
          <p:cNvPr id="5529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625" y="1024037"/>
            <a:ext cx="11572875" cy="5785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750" advTm="0">
        <p:push dir="u"/>
      </p:transition>
    </mc:Choice>
    <mc:Fallback>
      <p:transition spd="slow" advTm="0">
        <p:push dir="u"/>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E0019433-2172-4A8A-B1ED-5C22F16C516E}"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9"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7738C1DB-EC9F-4EAF-B574-7B0FEAF1F7C6}"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6867" name="Rectangle 3"/>
          <p:cNvSpPr>
            <a:spLocks noGrp="1" noChangeArrowheads="1"/>
          </p:cNvSpPr>
          <p:nvPr>
            <p:ph type="body" idx="1"/>
          </p:nvPr>
        </p:nvSpPr>
        <p:spPr>
          <a:xfrm>
            <a:off x="1676847" y="1110011"/>
            <a:ext cx="9433048" cy="5848066"/>
          </a:xfrm>
        </p:spPr>
        <p:txBody>
          <a:bodyPr/>
          <a:lstStyle/>
          <a:p>
            <a:pPr eaLnBrk="1" hangingPunct="1"/>
            <a:r>
              <a:rPr lang="zh-CN" altLang="en-US" dirty="0" smtClean="0">
                <a:solidFill>
                  <a:srgbClr val="0000FF"/>
                </a:solidFill>
                <a:sym typeface="Symbol" panose="05050102010706020507" pitchFamily="18" charset="2"/>
              </a:rPr>
              <a:t>在专家系统中经常遇到</a:t>
            </a:r>
            <a:endParaRPr lang="en-US" altLang="zh-CN" dirty="0" smtClean="0">
              <a:solidFill>
                <a:srgbClr val="0000FF"/>
              </a:solidFill>
              <a:sym typeface="Symbol" panose="05050102010706020507" pitchFamily="18" charset="2"/>
            </a:endParaRPr>
          </a:p>
          <a:p>
            <a:pPr eaLnBrk="1" hangingPunct="1"/>
            <a:r>
              <a:rPr lang="zh-CN" altLang="en-US" dirty="0" smtClean="0">
                <a:solidFill>
                  <a:srgbClr val="0000FF"/>
                </a:solidFill>
                <a:sym typeface="Symbol" panose="05050102010706020507" pitchFamily="18" charset="2"/>
              </a:rPr>
              <a:t>示例学习任务：</a:t>
            </a:r>
            <a:endParaRPr lang="zh-CN" altLang="en-US" dirty="0" smtClean="0">
              <a:solidFill>
                <a:srgbClr val="0000FF"/>
              </a:solidFill>
              <a:sym typeface="Symbol" panose="05050102010706020507" pitchFamily="18" charset="2"/>
            </a:endParaRPr>
          </a:p>
          <a:p>
            <a:pPr lvl="1" eaLnBrk="1" hangingPunct="1"/>
            <a:r>
              <a:rPr lang="zh-CN" altLang="en-US" dirty="0" smtClean="0">
                <a:sym typeface="Symbol" panose="05050102010706020507" pitchFamily="18" charset="2"/>
              </a:rPr>
              <a:t>从一系列</a:t>
            </a:r>
            <a:r>
              <a:rPr lang="zh-CN" altLang="en-US" dirty="0" smtClean="0">
                <a:solidFill>
                  <a:srgbClr val="0000FF"/>
                </a:solidFill>
                <a:sym typeface="Symbol" panose="05050102010706020507" pitchFamily="18" charset="2"/>
              </a:rPr>
              <a:t>示例</a:t>
            </a:r>
            <a:r>
              <a:rPr lang="zh-CN" altLang="en-US" dirty="0" smtClean="0">
                <a:sym typeface="Symbol" panose="05050102010706020507" pitchFamily="18" charset="2"/>
              </a:rPr>
              <a:t>出发：</a:t>
            </a:r>
            <a:endParaRPr lang="zh-CN" altLang="en-US" dirty="0" smtClean="0">
              <a:sym typeface="Symbol" panose="05050102010706020507" pitchFamily="18" charset="2"/>
            </a:endParaRPr>
          </a:p>
          <a:p>
            <a:pPr lvl="2" eaLnBrk="1" hangingPunct="1"/>
            <a:r>
              <a:rPr lang="zh-CN" altLang="en-US" dirty="0" smtClean="0">
                <a:solidFill>
                  <a:srgbClr val="FF0000"/>
                </a:solidFill>
                <a:sym typeface="Symbol" panose="05050102010706020507" pitchFamily="18" charset="2"/>
              </a:rPr>
              <a:t>正例</a:t>
            </a:r>
            <a:r>
              <a:rPr lang="zh-CN" altLang="en-US" dirty="0" smtClean="0">
                <a:sym typeface="Symbol" panose="05050102010706020507" pitchFamily="18" charset="2"/>
              </a:rPr>
              <a:t>；</a:t>
            </a:r>
            <a:endParaRPr lang="zh-CN" altLang="en-US" dirty="0" smtClean="0">
              <a:sym typeface="Symbol" panose="05050102010706020507" pitchFamily="18" charset="2"/>
            </a:endParaRPr>
          </a:p>
          <a:p>
            <a:pPr lvl="2" eaLnBrk="1" hangingPunct="1"/>
            <a:r>
              <a:rPr lang="zh-CN" altLang="en-US" dirty="0" smtClean="0">
                <a:solidFill>
                  <a:srgbClr val="FF0000"/>
                </a:solidFill>
                <a:sym typeface="Symbol" panose="05050102010706020507" pitchFamily="18" charset="2"/>
              </a:rPr>
              <a:t>反例</a:t>
            </a:r>
            <a:r>
              <a:rPr lang="zh-CN" altLang="en-US" dirty="0" smtClean="0">
                <a:sym typeface="Symbol" panose="05050102010706020507" pitchFamily="18" charset="2"/>
              </a:rPr>
              <a:t>；</a:t>
            </a:r>
            <a:endParaRPr lang="zh-CN" altLang="en-US" dirty="0" smtClean="0">
              <a:sym typeface="Symbol" panose="05050102010706020507" pitchFamily="18" charset="2"/>
            </a:endParaRPr>
          </a:p>
          <a:p>
            <a:pPr lvl="1" eaLnBrk="1" hangingPunct="1"/>
            <a:r>
              <a:rPr lang="zh-CN" altLang="en-US" dirty="0" smtClean="0">
                <a:sym typeface="Symbol" panose="05050102010706020507" pitchFamily="18" charset="2"/>
              </a:rPr>
              <a:t>生成一个反映这些</a:t>
            </a:r>
            <a:r>
              <a:rPr lang="zh-CN" altLang="en-US" dirty="0" smtClean="0">
                <a:solidFill>
                  <a:srgbClr val="0000FF"/>
                </a:solidFill>
                <a:sym typeface="Symbol" panose="05050102010706020507" pitchFamily="18" charset="2"/>
              </a:rPr>
              <a:t>示例本质</a:t>
            </a:r>
            <a:r>
              <a:rPr lang="zh-CN" altLang="en-US" dirty="0" smtClean="0">
                <a:sym typeface="Symbol" panose="05050102010706020507" pitchFamily="18" charset="2"/>
              </a:rPr>
              <a:t>的</a:t>
            </a:r>
            <a:r>
              <a:rPr lang="zh-CN" altLang="en-US" dirty="0" smtClean="0">
                <a:solidFill>
                  <a:srgbClr val="0000FF"/>
                </a:solidFill>
                <a:sym typeface="Symbol" panose="05050102010706020507" pitchFamily="18" charset="2"/>
              </a:rPr>
              <a:t>定义（概念描述）</a:t>
            </a:r>
            <a:r>
              <a:rPr lang="zh-CN" altLang="en-US" dirty="0" smtClean="0">
                <a:sym typeface="Symbol" panose="05050102010706020507" pitchFamily="18" charset="2"/>
              </a:rPr>
              <a:t>：</a:t>
            </a:r>
            <a:endParaRPr lang="zh-CN" altLang="en-US" dirty="0" smtClean="0">
              <a:sym typeface="Symbol" panose="05050102010706020507" pitchFamily="18" charset="2"/>
            </a:endParaRPr>
          </a:p>
          <a:p>
            <a:pPr lvl="2" eaLnBrk="1" hangingPunct="1"/>
            <a:r>
              <a:rPr lang="zh-CN" altLang="en-US" dirty="0" smtClean="0">
                <a:solidFill>
                  <a:srgbClr val="FF0000"/>
                </a:solidFill>
                <a:sym typeface="Symbol" panose="05050102010706020507" pitchFamily="18" charset="2"/>
              </a:rPr>
              <a:t>覆盖所有的正例，而不包含任何反例</a:t>
            </a:r>
            <a:r>
              <a:rPr lang="zh-CN" altLang="en-US" dirty="0" smtClean="0">
                <a:sym typeface="Symbol" panose="05050102010706020507" pitchFamily="18" charset="2"/>
              </a:rPr>
              <a:t>；</a:t>
            </a:r>
            <a:endParaRPr lang="zh-CN" altLang="en-US" dirty="0" smtClean="0">
              <a:sym typeface="Symbol" panose="05050102010706020507" pitchFamily="18" charset="2"/>
            </a:endParaRPr>
          </a:p>
          <a:p>
            <a:pPr lvl="2" eaLnBrk="1" hangingPunct="1"/>
            <a:r>
              <a:rPr lang="zh-CN" altLang="en-US" dirty="0" smtClean="0">
                <a:sym typeface="Symbol" panose="05050102010706020507" pitchFamily="18" charset="2"/>
              </a:rPr>
              <a:t>可用来指导对新例子的分类识别；</a:t>
            </a:r>
            <a:endParaRPr lang="zh-CN" altLang="en-US" dirty="0" smtClean="0">
              <a:sym typeface="Symbol" panose="05050102010706020507" pitchFamily="18" charset="2"/>
            </a:endParaRPr>
          </a:p>
        </p:txBody>
      </p:sp>
      <p:sp>
        <p:nvSpPr>
          <p:cNvPr id="57349" name="Rectangle 4"/>
          <p:cNvSpPr>
            <a:spLocks noChangeArrowheads="1"/>
          </p:cNvSpPr>
          <p:nvPr/>
        </p:nvSpPr>
        <p:spPr bwMode="auto">
          <a:xfrm>
            <a:off x="3164637" y="5134848"/>
            <a:ext cx="2278620" cy="684757"/>
          </a:xfrm>
          <a:prstGeom prst="rect">
            <a:avLst/>
          </a:prstGeom>
          <a:solidFill>
            <a:srgbClr val="FFFFFF"/>
          </a:solidFill>
          <a:ln w="28575">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示例</a:t>
            </a:r>
            <a:endPar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7350" name="Rectangle 5"/>
          <p:cNvSpPr>
            <a:spLocks noChangeArrowheads="1"/>
          </p:cNvSpPr>
          <p:nvPr/>
        </p:nvSpPr>
        <p:spPr bwMode="auto">
          <a:xfrm>
            <a:off x="6657070" y="5134848"/>
            <a:ext cx="2126265" cy="684757"/>
          </a:xfrm>
          <a:prstGeom prst="rect">
            <a:avLst/>
          </a:prstGeom>
          <a:solidFill>
            <a:srgbClr val="FFFFFF"/>
          </a:solidFill>
          <a:ln w="28575">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概念描述</a:t>
            </a:r>
            <a:endPar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7351" name="AutoShape 6"/>
          <p:cNvSpPr>
            <a:spLocks noChangeArrowheads="1"/>
          </p:cNvSpPr>
          <p:nvPr/>
        </p:nvSpPr>
        <p:spPr bwMode="auto">
          <a:xfrm>
            <a:off x="5593938" y="5362542"/>
            <a:ext cx="987792" cy="229368"/>
          </a:xfrm>
          <a:prstGeom prst="rightArrow">
            <a:avLst>
              <a:gd name="adj1" fmla="val 50000"/>
              <a:gd name="adj2" fmla="val 107664"/>
            </a:avLst>
          </a:prstGeom>
          <a:solidFill>
            <a:srgbClr val="0066FF"/>
          </a:solidFill>
          <a:ln w="9525">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871" name="Rectangle 7"/>
          <p:cNvSpPr>
            <a:spLocks noChangeArrowheads="1"/>
          </p:cNvSpPr>
          <p:nvPr/>
        </p:nvSpPr>
        <p:spPr bwMode="auto">
          <a:xfrm>
            <a:off x="8860349" y="4552429"/>
            <a:ext cx="1324402" cy="5467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30000"/>
              </a:spcBef>
              <a:spcAft>
                <a:spcPct val="0"/>
              </a:spcAft>
              <a:buClrTx/>
              <a:buSzTx/>
              <a:buFont typeface="Wingdings" panose="05000000000000000000" pitchFamily="2" charset="2"/>
              <a:buNone/>
              <a:defRPr/>
            </a:pPr>
            <a:r>
              <a:rPr kumimoji="0" lang="zh-CN" altLang="en-US" sz="2955"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2" charset="-122"/>
                <a:cs typeface="+mn-cs"/>
              </a:rPr>
              <a:t>解描述</a:t>
            </a:r>
            <a:endParaRPr kumimoji="0" lang="zh-CN" altLang="en-US" sz="2955"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2" charset="-122"/>
              <a:cs typeface="+mn-cs"/>
            </a:endParaRPr>
          </a:p>
        </p:txBody>
      </p:sp>
      <p:sp>
        <p:nvSpPr>
          <p:cNvPr id="57353" name="Rectangle 9"/>
          <p:cNvSpPr>
            <a:spLocks noGrp="1" noChangeArrowheads="1"/>
          </p:cNvSpPr>
          <p:nvPr>
            <p:ph type="title"/>
          </p:nvPr>
        </p:nvSpPr>
        <p:spPr>
          <a:noFill/>
        </p:spPr>
        <p:txBody>
          <a:bodyPr/>
          <a:lstStyle/>
          <a:p>
            <a:pPr eaLnBrk="1" hangingPunct="1"/>
            <a:r>
              <a:rPr lang="en-US" altLang="zh-CN" dirty="0" smtClean="0"/>
              <a:t>6.2 </a:t>
            </a:r>
            <a:r>
              <a:rPr lang="zh-CN" altLang="en-US" dirty="0" smtClean="0"/>
              <a:t>归纳</a:t>
            </a:r>
            <a:r>
              <a:rPr lang="en-US" altLang="zh-CN" dirty="0"/>
              <a:t>(</a:t>
            </a:r>
            <a:r>
              <a:rPr lang="zh-CN" altLang="en-US" dirty="0" smtClean="0"/>
              <a:t>示例</a:t>
            </a:r>
            <a:r>
              <a:rPr lang="en-US" altLang="zh-CN" dirty="0" smtClean="0"/>
              <a:t>)</a:t>
            </a:r>
            <a:r>
              <a:rPr lang="zh-CN" altLang="en-US" dirty="0" smtClean="0"/>
              <a:t>学习</a:t>
            </a:r>
            <a:endParaRPr lang="zh-CN" alt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6867">
                                            <p:txEl>
                                              <p:pRg st="2" end="2"/>
                                            </p:txEl>
                                          </p:spTgt>
                                        </p:tgtEl>
                                        <p:attrNameLst>
                                          <p:attrName>style.visibility</p:attrName>
                                        </p:attrNameLst>
                                      </p:cBhvr>
                                      <p:to>
                                        <p:strVal val="visible"/>
                                      </p:to>
                                    </p:set>
                                    <p:animEffect transition="in" filter="strips(downRight)">
                                      <p:cBhvr>
                                        <p:cTn id="7" dur="500"/>
                                        <p:tgtEl>
                                          <p:spTgt spid="36867">
                                            <p:txEl>
                                              <p:pRg st="2" end="2"/>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6867">
                                            <p:txEl>
                                              <p:pRg st="3" end="3"/>
                                            </p:txEl>
                                          </p:spTgt>
                                        </p:tgtEl>
                                        <p:attrNameLst>
                                          <p:attrName>style.visibility</p:attrName>
                                        </p:attrNameLst>
                                      </p:cBhvr>
                                      <p:to>
                                        <p:strVal val="visible"/>
                                      </p:to>
                                    </p:set>
                                    <p:animEffect transition="in" filter="strips(downRight)">
                                      <p:cBhvr>
                                        <p:cTn id="10" dur="500"/>
                                        <p:tgtEl>
                                          <p:spTgt spid="36867">
                                            <p:txEl>
                                              <p:pRg st="3" end="3"/>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36867">
                                            <p:txEl>
                                              <p:pRg st="4" end="4"/>
                                            </p:txEl>
                                          </p:spTgt>
                                        </p:tgtEl>
                                        <p:attrNameLst>
                                          <p:attrName>style.visibility</p:attrName>
                                        </p:attrNameLst>
                                      </p:cBhvr>
                                      <p:to>
                                        <p:strVal val="visible"/>
                                      </p:to>
                                    </p:set>
                                    <p:animEffect transition="in" filter="strips(downRight)">
                                      <p:cBhvr>
                                        <p:cTn id="13" dur="500"/>
                                        <p:tgtEl>
                                          <p:spTgt spid="3686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36867">
                                            <p:txEl>
                                              <p:pRg st="5" end="5"/>
                                            </p:txEl>
                                          </p:spTgt>
                                        </p:tgtEl>
                                        <p:attrNameLst>
                                          <p:attrName>style.visibility</p:attrName>
                                        </p:attrNameLst>
                                      </p:cBhvr>
                                      <p:to>
                                        <p:strVal val="visible"/>
                                      </p:to>
                                    </p:set>
                                    <p:animEffect transition="in" filter="strips(downRight)">
                                      <p:cBhvr>
                                        <p:cTn id="18" dur="500"/>
                                        <p:tgtEl>
                                          <p:spTgt spid="36867">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36867">
                                            <p:txEl>
                                              <p:pRg st="6" end="6"/>
                                            </p:txEl>
                                          </p:spTgt>
                                        </p:tgtEl>
                                        <p:attrNameLst>
                                          <p:attrName>style.visibility</p:attrName>
                                        </p:attrNameLst>
                                      </p:cBhvr>
                                      <p:to>
                                        <p:strVal val="visible"/>
                                      </p:to>
                                    </p:set>
                                    <p:animEffect transition="in" filter="strips(downRight)">
                                      <p:cBhvr>
                                        <p:cTn id="23" dur="500"/>
                                        <p:tgtEl>
                                          <p:spTgt spid="3686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36867">
                                            <p:txEl>
                                              <p:pRg st="7" end="7"/>
                                            </p:txEl>
                                          </p:spTgt>
                                        </p:tgtEl>
                                        <p:attrNameLst>
                                          <p:attrName>style.visibility</p:attrName>
                                        </p:attrNameLst>
                                      </p:cBhvr>
                                      <p:to>
                                        <p:strVal val="visible"/>
                                      </p:to>
                                    </p:set>
                                    <p:animEffect transition="in" filter="strips(downRight)">
                                      <p:cBhvr>
                                        <p:cTn id="28" dur="500"/>
                                        <p:tgtEl>
                                          <p:spTgt spid="36867">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6871"/>
                                        </p:tgtEl>
                                        <p:attrNameLst>
                                          <p:attrName>style.visibility</p:attrName>
                                        </p:attrNameLst>
                                      </p:cBhvr>
                                      <p:to>
                                        <p:strVal val="visible"/>
                                      </p:to>
                                    </p:set>
                                    <p:anim calcmode="lin" valueType="num">
                                      <p:cBhvr additive="base">
                                        <p:cTn id="33" dur="500" fill="hold"/>
                                        <p:tgtEl>
                                          <p:spTgt spid="36871"/>
                                        </p:tgtEl>
                                        <p:attrNameLst>
                                          <p:attrName>ppt_x</p:attrName>
                                        </p:attrNameLst>
                                      </p:cBhvr>
                                      <p:tavLst>
                                        <p:tav tm="0">
                                          <p:val>
                                            <p:strVal val="#ppt_x"/>
                                          </p:val>
                                        </p:tav>
                                        <p:tav tm="100000">
                                          <p:val>
                                            <p:strVal val="#ppt_x"/>
                                          </p:val>
                                        </p:tav>
                                      </p:tavLst>
                                    </p:anim>
                                    <p:anim calcmode="lin" valueType="num">
                                      <p:cBhvr additive="base">
                                        <p:cTn id="34" dur="500" fill="hold"/>
                                        <p:tgtEl>
                                          <p:spTgt spid="368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P spid="3687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78C35293-2D4D-4FF7-A109-948FF51B9B5C}"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78DB8F12-64AE-482B-A667-C1B27B10C585}"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45059"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endParaRPr lang="zh-CN" altLang="en-US" smtClean="0">
              <a:solidFill>
                <a:srgbClr val="0066FF"/>
              </a:solidFill>
              <a:sym typeface="Symbol" panose="05050102010706020507" pitchFamily="18" charset="2"/>
            </a:endParaRPr>
          </a:p>
          <a:p>
            <a:pPr lvl="1" eaLnBrk="1" hangingPunct="1"/>
            <a:r>
              <a:rPr lang="zh-CN" altLang="en-US" smtClean="0">
                <a:solidFill>
                  <a:srgbClr val="FF0000"/>
                </a:solidFill>
                <a:latin typeface="宋体" panose="02010600030101010101" pitchFamily="2" charset="-122"/>
                <a:sym typeface="Symbol" panose="05050102010706020507" pitchFamily="18" charset="2"/>
              </a:rPr>
              <a:t>例子空间</a:t>
            </a:r>
            <a:r>
              <a:rPr lang="zh-CN" altLang="en-US" smtClean="0">
                <a:latin typeface="宋体" panose="02010600030101010101" pitchFamily="2" charset="-122"/>
                <a:sym typeface="Symbol" panose="05050102010706020507" pitchFamily="18" charset="2"/>
              </a:rPr>
              <a:t>和</a:t>
            </a:r>
            <a:r>
              <a:rPr lang="zh-CN" altLang="en-US" smtClean="0">
                <a:solidFill>
                  <a:srgbClr val="FF0000"/>
                </a:solidFill>
                <a:latin typeface="宋体" panose="02010600030101010101" pitchFamily="2" charset="-122"/>
                <a:sym typeface="Symbol" panose="05050102010706020507" pitchFamily="18" charset="2"/>
              </a:rPr>
              <a:t>假设空间</a:t>
            </a:r>
            <a:endParaRPr lang="zh-CN" altLang="en-US" smtClean="0">
              <a:solidFill>
                <a:srgbClr val="FF0000"/>
              </a:solidFill>
              <a:sym typeface="Symbol" panose="05050102010706020507" pitchFamily="18" charset="2"/>
            </a:endParaRPr>
          </a:p>
          <a:p>
            <a:pPr lvl="2" eaLnBrk="1" hangingPunct="1"/>
            <a:r>
              <a:rPr lang="zh-CN" altLang="en-US" smtClean="0">
                <a:solidFill>
                  <a:srgbClr val="FF0000"/>
                </a:solidFill>
                <a:sym typeface="Symbol" panose="05050102010706020507" pitchFamily="18" charset="2"/>
              </a:rPr>
              <a:t>例子空间：</a:t>
            </a:r>
            <a:endParaRPr lang="zh-CN" altLang="en-US" smtClean="0">
              <a:solidFill>
                <a:srgbClr val="FF0000"/>
              </a:solidFill>
              <a:sym typeface="Symbol" panose="05050102010706020507" pitchFamily="18" charset="2"/>
            </a:endParaRPr>
          </a:p>
          <a:p>
            <a:pPr lvl="3" eaLnBrk="1" hangingPunct="1"/>
            <a:r>
              <a:rPr lang="zh-CN" altLang="en-US" smtClean="0">
                <a:sym typeface="Symbol" panose="05050102010706020507" pitchFamily="18" charset="2"/>
              </a:rPr>
              <a:t>所有可能的</a:t>
            </a:r>
            <a:r>
              <a:rPr lang="zh-CN" altLang="en-US" smtClean="0">
                <a:solidFill>
                  <a:srgbClr val="0000FF"/>
                </a:solidFill>
                <a:sym typeface="Symbol" panose="05050102010706020507" pitchFamily="18" charset="2"/>
              </a:rPr>
              <a:t>正例</a:t>
            </a:r>
            <a:r>
              <a:rPr lang="zh-CN" altLang="en-US" smtClean="0">
                <a:sym typeface="Symbol" panose="05050102010706020507" pitchFamily="18" charset="2"/>
              </a:rPr>
              <a:t>、</a:t>
            </a:r>
            <a:r>
              <a:rPr lang="zh-CN" altLang="en-US" smtClean="0">
                <a:solidFill>
                  <a:srgbClr val="0000FF"/>
                </a:solidFill>
                <a:sym typeface="Symbol" panose="05050102010706020507" pitchFamily="18" charset="2"/>
              </a:rPr>
              <a:t>反例</a:t>
            </a:r>
            <a:r>
              <a:rPr lang="zh-CN" altLang="en-US" smtClean="0">
                <a:sym typeface="Symbol" panose="05050102010706020507" pitchFamily="18" charset="2"/>
              </a:rPr>
              <a:t>构成的空间；</a:t>
            </a:r>
            <a:endParaRPr lang="zh-CN" altLang="en-US" smtClean="0">
              <a:sym typeface="Symbol" panose="05050102010706020507" pitchFamily="18" charset="2"/>
            </a:endParaRPr>
          </a:p>
          <a:p>
            <a:pPr lvl="2" eaLnBrk="1" hangingPunct="1"/>
            <a:r>
              <a:rPr lang="zh-CN" altLang="en-US" smtClean="0">
                <a:solidFill>
                  <a:srgbClr val="FF0000"/>
                </a:solidFill>
                <a:sym typeface="Symbol" panose="05050102010706020507" pitchFamily="18" charset="2"/>
              </a:rPr>
              <a:t>假设空间（概念空间）：</a:t>
            </a:r>
            <a:endParaRPr lang="zh-CN" altLang="en-US" smtClean="0">
              <a:solidFill>
                <a:srgbClr val="FF0000"/>
              </a:solidFill>
              <a:sym typeface="Symbol" panose="05050102010706020507" pitchFamily="18" charset="2"/>
            </a:endParaRPr>
          </a:p>
          <a:p>
            <a:pPr lvl="3" eaLnBrk="1" hangingPunct="1"/>
            <a:r>
              <a:rPr lang="zh-CN" altLang="en-US" smtClean="0">
                <a:sym typeface="Symbol" panose="05050102010706020507" pitchFamily="18" charset="2"/>
              </a:rPr>
              <a:t>所有可能的</a:t>
            </a:r>
            <a:r>
              <a:rPr lang="zh-CN" altLang="en-US" smtClean="0">
                <a:solidFill>
                  <a:srgbClr val="0000FF"/>
                </a:solidFill>
                <a:sym typeface="Symbol" panose="05050102010706020507" pitchFamily="18" charset="2"/>
              </a:rPr>
              <a:t>假设</a:t>
            </a:r>
            <a:r>
              <a:rPr lang="zh-CN" altLang="en-US" smtClean="0">
                <a:sym typeface="Symbol" panose="05050102010706020507" pitchFamily="18" charset="2"/>
              </a:rPr>
              <a:t>（</a:t>
            </a:r>
            <a:r>
              <a:rPr lang="zh-CN" altLang="en-US" smtClean="0">
                <a:solidFill>
                  <a:srgbClr val="0000FF"/>
                </a:solidFill>
                <a:sym typeface="Symbol" panose="05050102010706020507" pitchFamily="18" charset="2"/>
              </a:rPr>
              <a:t>概念描述</a:t>
            </a:r>
            <a:r>
              <a:rPr lang="zh-CN" altLang="en-US" smtClean="0">
                <a:sym typeface="Symbol" panose="05050102010706020507" pitchFamily="18" charset="2"/>
              </a:rPr>
              <a:t>）构成的空间；</a:t>
            </a:r>
            <a:endParaRPr lang="zh-CN" altLang="en-US" smtClean="0">
              <a:sym typeface="Symbol" panose="05050102010706020507" pitchFamily="18" charset="2"/>
            </a:endParaRPr>
          </a:p>
          <a:p>
            <a:pPr lvl="2" eaLnBrk="1" hangingPunct="1"/>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中</a:t>
            </a:r>
            <a:r>
              <a:rPr lang="zh-CN" altLang="en-US" smtClean="0">
                <a:solidFill>
                  <a:srgbClr val="0000FF"/>
                </a:solidFill>
                <a:sym typeface="Symbol" panose="05050102010706020507" pitchFamily="18" charset="2"/>
              </a:rPr>
              <a:t>每一假设</a:t>
            </a:r>
            <a:r>
              <a:rPr lang="zh-CN" altLang="en-US" smtClean="0">
                <a:sym typeface="Symbol" panose="05050102010706020507" pitchFamily="18" charset="2"/>
              </a:rPr>
              <a:t>都对应于例子空间中</a:t>
            </a:r>
            <a:r>
              <a:rPr lang="zh-CN" altLang="en-US" smtClean="0">
                <a:solidFill>
                  <a:srgbClr val="0000FF"/>
                </a:solidFill>
                <a:sym typeface="Symbol" panose="05050102010706020507" pitchFamily="18" charset="2"/>
              </a:rPr>
              <a:t>一个子集</a:t>
            </a:r>
            <a:endParaRPr lang="zh-CN" altLang="en-US" smtClean="0">
              <a:solidFill>
                <a:srgbClr val="0000FF"/>
              </a:solidFill>
              <a:sym typeface="Symbol" panose="05050102010706020507" pitchFamily="18" charset="2"/>
            </a:endParaRPr>
          </a:p>
          <a:p>
            <a:pPr lvl="3" eaLnBrk="1" hangingPunct="1"/>
            <a:r>
              <a:rPr lang="zh-CN" altLang="en-US" smtClean="0">
                <a:sym typeface="Symbol" panose="05050102010706020507" pitchFamily="18" charset="2"/>
              </a:rPr>
              <a:t>子集中的例子均是该</a:t>
            </a:r>
            <a:r>
              <a:rPr lang="zh-CN" altLang="en-US" smtClean="0">
                <a:solidFill>
                  <a:srgbClr val="0000FF"/>
                </a:solidFill>
                <a:sym typeface="Symbol" panose="05050102010706020507" pitchFamily="18" charset="2"/>
              </a:rPr>
              <a:t>假设的例子</a:t>
            </a:r>
            <a:r>
              <a:rPr lang="zh-CN" altLang="en-US" smtClean="0">
                <a:sym typeface="Symbol" panose="05050102010706020507" pitchFamily="18" charset="2"/>
              </a:rPr>
              <a:t>； </a:t>
            </a:r>
            <a:endParaRPr lang="zh-CN" altLang="en-US" smtClean="0">
              <a:sym typeface="Symbol" panose="05050102010706020507" pitchFamily="18" charset="2"/>
            </a:endParaRPr>
          </a:p>
        </p:txBody>
      </p:sp>
      <p:sp>
        <p:nvSpPr>
          <p:cNvPr id="45060" name="Rectangle 4"/>
          <p:cNvSpPr>
            <a:spLocks noChangeArrowheads="1"/>
          </p:cNvSpPr>
          <p:nvPr/>
        </p:nvSpPr>
        <p:spPr bwMode="auto">
          <a:xfrm>
            <a:off x="2632234" y="4982492"/>
            <a:ext cx="2811024" cy="1975585"/>
          </a:xfrm>
          <a:prstGeom prst="rect">
            <a:avLst/>
          </a:prstGeom>
          <a:solidFill>
            <a:srgbClr val="FFFFFF"/>
          </a:solidFill>
          <a:ln w="28575">
            <a:solidFill>
              <a:schemeClr val="tx1"/>
            </a:solidFill>
            <a:miter lim="800000"/>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假设空间</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45061" name="Rectangle 5"/>
          <p:cNvSpPr>
            <a:spLocks noChangeArrowheads="1"/>
          </p:cNvSpPr>
          <p:nvPr/>
        </p:nvSpPr>
        <p:spPr bwMode="auto">
          <a:xfrm>
            <a:off x="7340153" y="4907153"/>
            <a:ext cx="2811024" cy="2050925"/>
          </a:xfrm>
          <a:prstGeom prst="rect">
            <a:avLst/>
          </a:prstGeom>
          <a:solidFill>
            <a:srgbClr val="FFFFFF"/>
          </a:solidFill>
          <a:ln w="28575">
            <a:solidFill>
              <a:schemeClr val="tx1"/>
            </a:solidFill>
            <a:miter lim="800000"/>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例子空间</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45062" name="Text Box 6"/>
          <p:cNvSpPr txBox="1">
            <a:spLocks noChangeArrowheads="1"/>
          </p:cNvSpPr>
          <p:nvPr/>
        </p:nvSpPr>
        <p:spPr bwMode="auto">
          <a:xfrm>
            <a:off x="3543012" y="5590426"/>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3" name="Text Box 7"/>
          <p:cNvSpPr txBox="1">
            <a:spLocks noChangeArrowheads="1"/>
          </p:cNvSpPr>
          <p:nvPr/>
        </p:nvSpPr>
        <p:spPr bwMode="auto">
          <a:xfrm>
            <a:off x="3543012" y="6122829"/>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 name="Group 12"/>
          <p:cNvGrpSpPr/>
          <p:nvPr/>
        </p:nvGrpSpPr>
        <p:grpSpPr bwMode="auto">
          <a:xfrm>
            <a:off x="7567847" y="5590236"/>
            <a:ext cx="2050926" cy="1215487"/>
            <a:chOff x="3560" y="3339"/>
            <a:chExt cx="1225" cy="726"/>
          </a:xfrm>
        </p:grpSpPr>
        <p:sp>
          <p:nvSpPr>
            <p:cNvPr id="58380" name="Oval 8"/>
            <p:cNvSpPr>
              <a:spLocks noChangeArrowheads="1"/>
            </p:cNvSpPr>
            <p:nvPr/>
          </p:nvSpPr>
          <p:spPr bwMode="auto">
            <a:xfrm>
              <a:off x="3560" y="3339"/>
              <a:ext cx="1225" cy="726"/>
            </a:xfrm>
            <a:prstGeom prst="ellipse">
              <a:avLst/>
            </a:prstGeom>
            <a:solidFill>
              <a:srgbClr val="FFFF99"/>
            </a:solidFill>
            <a:ln w="2857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zh-CN" sz="19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1" name="Text Box 9"/>
            <p:cNvSpPr txBox="1">
              <a:spLocks noChangeArrowheads="1"/>
            </p:cNvSpPr>
            <p:nvPr/>
          </p:nvSpPr>
          <p:spPr bwMode="auto">
            <a:xfrm>
              <a:off x="3787" y="3339"/>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例子</a:t>
              </a: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2" name="Text Box 10"/>
            <p:cNvSpPr txBox="1">
              <a:spLocks noChangeArrowheads="1"/>
            </p:cNvSpPr>
            <p:nvPr/>
          </p:nvSpPr>
          <p:spPr bwMode="auto">
            <a:xfrm>
              <a:off x="3787" y="3702"/>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例子</a:t>
              </a: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3" name="Text Box 11"/>
            <p:cNvSpPr txBox="1">
              <a:spLocks noChangeArrowheads="1"/>
            </p:cNvSpPr>
            <p:nvPr/>
          </p:nvSpPr>
          <p:spPr bwMode="auto">
            <a:xfrm>
              <a:off x="3787" y="3475"/>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45070" name="AutoShape 14"/>
          <p:cNvCxnSpPr>
            <a:cxnSpLocks noChangeShapeType="1"/>
            <a:stCxn id="45062" idx="3"/>
            <a:endCxn id="58380" idx="2"/>
          </p:cNvCxnSpPr>
          <p:nvPr/>
        </p:nvCxnSpPr>
        <p:spPr bwMode="auto">
          <a:xfrm>
            <a:off x="4833839" y="5831324"/>
            <a:ext cx="2718941" cy="366655"/>
          </a:xfrm>
          <a:prstGeom prst="straightConnector1">
            <a:avLst/>
          </a:prstGeom>
          <a:noFill/>
          <a:ln w="63500">
            <a:solidFill>
              <a:srgbClr val="0066FF"/>
            </a:solidFill>
            <a:round/>
            <a:tailEnd type="triangle" w="med" len="med"/>
          </a:ln>
          <a:extLst>
            <a:ext uri="{909E8E84-426E-40DD-AFC4-6F175D3DCCD1}">
              <a14:hiddenFill xmlns:a14="http://schemas.microsoft.com/office/drawing/2010/main">
                <a:noFill/>
              </a14:hiddenFill>
            </a:ext>
          </a:extLst>
        </p:spPr>
      </p:cxnSp>
      <p:sp>
        <p:nvSpPr>
          <p:cNvPr id="58379" name="Rectangle 16"/>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5059">
                                            <p:txEl>
                                              <p:pRg st="3" end="3"/>
                                            </p:txEl>
                                          </p:spTgt>
                                        </p:tgtEl>
                                        <p:attrNameLst>
                                          <p:attrName>style.visibility</p:attrName>
                                        </p:attrNameLst>
                                      </p:cBhvr>
                                      <p:to>
                                        <p:strVal val="visible"/>
                                      </p:to>
                                    </p:set>
                                    <p:animEffect transition="in" filter="strips(downRight)">
                                      <p:cBhvr>
                                        <p:cTn id="7" dur="500"/>
                                        <p:tgtEl>
                                          <p:spTgt spid="4505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4)">
                                      <p:cBhvr>
                                        <p:cTn id="12" dur="500"/>
                                        <p:tgtEl>
                                          <p:spTgt spid="2"/>
                                        </p:tgtEl>
                                      </p:cBhvr>
                                    </p:animEffect>
                                  </p:childTnLst>
                                </p:cTn>
                              </p:par>
                              <p:par>
                                <p:cTn id="13" presetID="21" presetClass="entr" presetSubtype="4" fill="hold" grpId="0" nodeType="withEffect">
                                  <p:stCondLst>
                                    <p:cond delay="0"/>
                                  </p:stCondLst>
                                  <p:childTnLst>
                                    <p:set>
                                      <p:cBhvr>
                                        <p:cTn id="14" dur="1" fill="hold">
                                          <p:stCondLst>
                                            <p:cond delay="0"/>
                                          </p:stCondLst>
                                        </p:cTn>
                                        <p:tgtEl>
                                          <p:spTgt spid="45061"/>
                                        </p:tgtEl>
                                        <p:attrNameLst>
                                          <p:attrName>style.visibility</p:attrName>
                                        </p:attrNameLst>
                                      </p:cBhvr>
                                      <p:to>
                                        <p:strVal val="visible"/>
                                      </p:to>
                                    </p:set>
                                    <p:animEffect transition="in" filter="wheel(4)">
                                      <p:cBhvr>
                                        <p:cTn id="15" dur="500"/>
                                        <p:tgtEl>
                                          <p:spTgt spid="45061"/>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45059">
                                            <p:txEl>
                                              <p:pRg st="5" end="5"/>
                                            </p:txEl>
                                          </p:spTgt>
                                        </p:tgtEl>
                                        <p:attrNameLst>
                                          <p:attrName>style.visibility</p:attrName>
                                        </p:attrNameLst>
                                      </p:cBhvr>
                                      <p:to>
                                        <p:strVal val="visible"/>
                                      </p:to>
                                    </p:set>
                                    <p:animEffect transition="in" filter="strips(downRight)">
                                      <p:cBhvr>
                                        <p:cTn id="20" dur="500"/>
                                        <p:tgtEl>
                                          <p:spTgt spid="45059">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grpId="0" nodeType="clickEffect">
                                  <p:stCondLst>
                                    <p:cond delay="0"/>
                                  </p:stCondLst>
                                  <p:childTnLst>
                                    <p:set>
                                      <p:cBhvr>
                                        <p:cTn id="24" dur="1" fill="hold">
                                          <p:stCondLst>
                                            <p:cond delay="0"/>
                                          </p:stCondLst>
                                        </p:cTn>
                                        <p:tgtEl>
                                          <p:spTgt spid="45060"/>
                                        </p:tgtEl>
                                        <p:attrNameLst>
                                          <p:attrName>style.visibility</p:attrName>
                                        </p:attrNameLst>
                                      </p:cBhvr>
                                      <p:to>
                                        <p:strVal val="visible"/>
                                      </p:to>
                                    </p:set>
                                    <p:animEffect transition="in" filter="wheel(4)">
                                      <p:cBhvr>
                                        <p:cTn id="25" dur="500"/>
                                        <p:tgtEl>
                                          <p:spTgt spid="45060"/>
                                        </p:tgtEl>
                                      </p:cBhvr>
                                    </p:animEffect>
                                  </p:childTnLst>
                                </p:cTn>
                              </p:par>
                              <p:par>
                                <p:cTn id="26" presetID="21" presetClass="entr" presetSubtype="4" fill="hold" grpId="0" nodeType="withEffect">
                                  <p:stCondLst>
                                    <p:cond delay="0"/>
                                  </p:stCondLst>
                                  <p:childTnLst>
                                    <p:set>
                                      <p:cBhvr>
                                        <p:cTn id="27" dur="1" fill="hold">
                                          <p:stCondLst>
                                            <p:cond delay="0"/>
                                          </p:stCondLst>
                                        </p:cTn>
                                        <p:tgtEl>
                                          <p:spTgt spid="45062"/>
                                        </p:tgtEl>
                                        <p:attrNameLst>
                                          <p:attrName>style.visibility</p:attrName>
                                        </p:attrNameLst>
                                      </p:cBhvr>
                                      <p:to>
                                        <p:strVal val="visible"/>
                                      </p:to>
                                    </p:set>
                                    <p:animEffect transition="in" filter="wheel(4)">
                                      <p:cBhvr>
                                        <p:cTn id="28" dur="500"/>
                                        <p:tgtEl>
                                          <p:spTgt spid="45062"/>
                                        </p:tgtEl>
                                      </p:cBhvr>
                                    </p:animEffect>
                                  </p:childTnLst>
                                </p:cTn>
                              </p:par>
                              <p:par>
                                <p:cTn id="29" presetID="21" presetClass="entr" presetSubtype="4" fill="hold" grpId="0" nodeType="withEffect">
                                  <p:stCondLst>
                                    <p:cond delay="0"/>
                                  </p:stCondLst>
                                  <p:childTnLst>
                                    <p:set>
                                      <p:cBhvr>
                                        <p:cTn id="30" dur="1" fill="hold">
                                          <p:stCondLst>
                                            <p:cond delay="0"/>
                                          </p:stCondLst>
                                        </p:cTn>
                                        <p:tgtEl>
                                          <p:spTgt spid="45063"/>
                                        </p:tgtEl>
                                        <p:attrNameLst>
                                          <p:attrName>style.visibility</p:attrName>
                                        </p:attrNameLst>
                                      </p:cBhvr>
                                      <p:to>
                                        <p:strVal val="visible"/>
                                      </p:to>
                                    </p:set>
                                    <p:animEffect transition="in" filter="wheel(4)">
                                      <p:cBhvr>
                                        <p:cTn id="31" dur="500"/>
                                        <p:tgtEl>
                                          <p:spTgt spid="45063"/>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45059">
                                            <p:txEl>
                                              <p:pRg st="6" end="6"/>
                                            </p:txEl>
                                          </p:spTgt>
                                        </p:tgtEl>
                                        <p:attrNameLst>
                                          <p:attrName>style.visibility</p:attrName>
                                        </p:attrNameLst>
                                      </p:cBhvr>
                                      <p:to>
                                        <p:strVal val="visible"/>
                                      </p:to>
                                    </p:set>
                                    <p:animEffect transition="in" filter="strips(downRight)">
                                      <p:cBhvr>
                                        <p:cTn id="36" dur="500"/>
                                        <p:tgtEl>
                                          <p:spTgt spid="45059">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nodeType="clickEffect">
                                  <p:stCondLst>
                                    <p:cond delay="0"/>
                                  </p:stCondLst>
                                  <p:childTnLst>
                                    <p:set>
                                      <p:cBhvr>
                                        <p:cTn id="40" dur="1" fill="hold">
                                          <p:stCondLst>
                                            <p:cond delay="0"/>
                                          </p:stCondLst>
                                        </p:cTn>
                                        <p:tgtEl>
                                          <p:spTgt spid="45070"/>
                                        </p:tgtEl>
                                        <p:attrNameLst>
                                          <p:attrName>style.visibility</p:attrName>
                                        </p:attrNameLst>
                                      </p:cBhvr>
                                      <p:to>
                                        <p:strVal val="visible"/>
                                      </p:to>
                                    </p:set>
                                    <p:animEffect transition="in" filter="strips(downRight)">
                                      <p:cBhvr>
                                        <p:cTn id="41" dur="500"/>
                                        <p:tgtEl>
                                          <p:spTgt spid="45070"/>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45059">
                                            <p:txEl>
                                              <p:pRg st="7" end="7"/>
                                            </p:txEl>
                                          </p:spTgt>
                                        </p:tgtEl>
                                        <p:attrNameLst>
                                          <p:attrName>style.visibility</p:attrName>
                                        </p:attrNameLst>
                                      </p:cBhvr>
                                      <p:to>
                                        <p:strVal val="visible"/>
                                      </p:to>
                                    </p:set>
                                    <p:animEffect transition="in" filter="strips(downRight)">
                                      <p:cBhvr>
                                        <p:cTn id="46" dur="500"/>
                                        <p:tgtEl>
                                          <p:spTgt spid="450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P spid="45060" grpId="0" animBg="1"/>
      <p:bldP spid="45061" grpId="0" animBg="1"/>
      <p:bldP spid="45062" grpId="0"/>
      <p:bldP spid="4506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735ED317-FCD3-4B34-8451-2CE71DAF10AF}"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6"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69FA70DD-3167-4A78-9424-86BBD13B7E2F}"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49155"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00FF"/>
                </a:solidFill>
                <a:sym typeface="Symbol" panose="05050102010706020507" pitchFamily="18" charset="2"/>
              </a:rPr>
              <a:t>1</a:t>
            </a:r>
            <a:r>
              <a:rPr lang="zh-CN" altLang="en-US" smtClean="0">
                <a:solidFill>
                  <a:srgbClr val="0000FF"/>
                </a:solidFill>
                <a:sym typeface="Symbol" panose="05050102010706020507" pitchFamily="18" charset="2"/>
              </a:rPr>
              <a:t>、概念描述的搜索和获取</a:t>
            </a:r>
            <a:endParaRPr lang="zh-CN" altLang="en-US" smtClean="0">
              <a:solidFill>
                <a:srgbClr val="0000FF"/>
              </a:solidFill>
              <a:sym typeface="Symbol" panose="05050102010706020507" pitchFamily="18" charset="2"/>
            </a:endParaRPr>
          </a:p>
          <a:p>
            <a:pPr lvl="1" eaLnBrk="1" hangingPunct="1"/>
            <a:r>
              <a:rPr lang="zh-CN" altLang="en-US" smtClean="0">
                <a:solidFill>
                  <a:srgbClr val="FF0000"/>
                </a:solidFill>
                <a:sym typeface="Symbol" panose="05050102010706020507" pitchFamily="18" charset="2"/>
              </a:rPr>
              <a:t>假设</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泛化</a:t>
            </a:r>
            <a:r>
              <a:rPr lang="zh-CN" altLang="en-US" smtClean="0">
                <a:sym typeface="Symbol" panose="05050102010706020507" pitchFamily="18" charset="2"/>
              </a:rPr>
              <a:t>和</a:t>
            </a:r>
            <a:r>
              <a:rPr lang="zh-CN" altLang="en-US" smtClean="0">
                <a:solidFill>
                  <a:srgbClr val="FF0000"/>
                </a:solidFill>
                <a:sym typeface="Symbol" panose="05050102010706020507" pitchFamily="18" charset="2"/>
              </a:rPr>
              <a:t>特化</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en-US" altLang="zh-CN" smtClean="0">
                <a:solidFill>
                  <a:srgbClr val="0000FF"/>
                </a:solidFill>
                <a:sym typeface="Symbol" panose="05050102010706020507" pitchFamily="18" charset="2"/>
              </a:rPr>
              <a:t>D1</a:t>
            </a:r>
            <a:r>
              <a:rPr lang="zh-CN" altLang="en-US" smtClean="0">
                <a:solidFill>
                  <a:srgbClr val="0000FF"/>
                </a:solidFill>
                <a:sym typeface="Symbol" panose="05050102010706020507" pitchFamily="18" charset="2"/>
              </a:rPr>
              <a:t>对应例子集</a:t>
            </a:r>
            <a:r>
              <a:rPr lang="zh-CN" altLang="en-US" smtClean="0">
                <a:sym typeface="Symbol" panose="05050102010706020507" pitchFamily="18" charset="2"/>
              </a:rPr>
              <a:t>是</a:t>
            </a:r>
            <a:r>
              <a:rPr lang="en-US" altLang="zh-CN" smtClean="0">
                <a:solidFill>
                  <a:srgbClr val="0000FF"/>
                </a:solidFill>
                <a:sym typeface="Symbol" panose="05050102010706020507" pitchFamily="18" charset="2"/>
              </a:rPr>
              <a:t>D2</a:t>
            </a:r>
            <a:r>
              <a:rPr lang="zh-CN" altLang="en-US" smtClean="0">
                <a:solidFill>
                  <a:srgbClr val="0000FF"/>
                </a:solidFill>
                <a:sym typeface="Symbol" panose="05050102010706020507" pitchFamily="18" charset="2"/>
              </a:rPr>
              <a:t>对应例子集</a:t>
            </a:r>
            <a:r>
              <a:rPr lang="zh-CN" altLang="en-US" smtClean="0">
                <a:sym typeface="Symbol" panose="05050102010706020507" pitchFamily="18" charset="2"/>
              </a:rPr>
              <a:t>的</a:t>
            </a:r>
            <a:r>
              <a:rPr lang="zh-CN" altLang="en-US" smtClean="0">
                <a:solidFill>
                  <a:srgbClr val="0000FF"/>
                </a:solidFill>
                <a:sym typeface="Symbol" panose="05050102010706020507" pitchFamily="18" charset="2"/>
              </a:rPr>
              <a:t>子集</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en-US" altLang="zh-CN" smtClean="0">
                <a:solidFill>
                  <a:srgbClr val="0000FF"/>
                </a:solidFill>
                <a:sym typeface="Symbol" panose="05050102010706020507" pitchFamily="18" charset="2"/>
              </a:rPr>
              <a:t>D2</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D1</a:t>
            </a:r>
            <a:r>
              <a:rPr lang="zh-CN" altLang="en-US" smtClean="0">
                <a:solidFill>
                  <a:srgbClr val="FF0000"/>
                </a:solidFill>
                <a:sym typeface="Symbol" panose="05050102010706020507" pitchFamily="18" charset="2"/>
              </a:rPr>
              <a:t>泛化</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en-US" altLang="zh-CN" smtClean="0">
                <a:solidFill>
                  <a:srgbClr val="0000FF"/>
                </a:solidFill>
                <a:sym typeface="Symbol" panose="05050102010706020507" pitchFamily="18" charset="2"/>
              </a:rPr>
              <a:t>D1</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D2</a:t>
            </a:r>
            <a:r>
              <a:rPr lang="zh-CN" altLang="en-US" smtClean="0">
                <a:solidFill>
                  <a:srgbClr val="FF0000"/>
                </a:solidFill>
                <a:sym typeface="Symbol" panose="05050102010706020507" pitchFamily="18" charset="2"/>
              </a:rPr>
              <a:t>特化</a:t>
            </a:r>
            <a:r>
              <a:rPr lang="zh-CN" altLang="en-US" smtClean="0">
                <a:sym typeface="Symbol" panose="05050102010706020507" pitchFamily="18" charset="2"/>
              </a:rPr>
              <a:t>；</a:t>
            </a:r>
            <a:endParaRPr lang="zh-CN" altLang="en-US" smtClean="0">
              <a:sym typeface="Symbol" panose="05050102010706020507" pitchFamily="18" charset="2"/>
            </a:endParaRPr>
          </a:p>
          <a:p>
            <a:pPr lvl="1" eaLnBrk="1" hangingPunct="1"/>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中</a:t>
            </a:r>
            <a:r>
              <a:rPr lang="zh-CN" altLang="en-US" smtClean="0">
                <a:solidFill>
                  <a:srgbClr val="FF0000"/>
                </a:solidFill>
                <a:sym typeface="Symbol" panose="05050102010706020507" pitchFamily="18" charset="2"/>
              </a:rPr>
              <a:t>假设</a:t>
            </a:r>
            <a:r>
              <a:rPr lang="zh-CN" altLang="en-US" smtClean="0">
                <a:sym typeface="Symbol" panose="05050102010706020507" pitchFamily="18" charset="2"/>
              </a:rPr>
              <a:t>间的</a:t>
            </a:r>
            <a:r>
              <a:rPr lang="zh-CN" altLang="en-US" smtClean="0">
                <a:solidFill>
                  <a:srgbClr val="0000FF"/>
                </a:solidFill>
                <a:sym typeface="Symbol" panose="05050102010706020507" pitchFamily="18" charset="2"/>
              </a:rPr>
              <a:t>泛化关系</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zh-CN" altLang="en-US" smtClean="0">
                <a:solidFill>
                  <a:srgbClr val="0000FF"/>
                </a:solidFill>
                <a:sym typeface="Symbol" panose="05050102010706020507" pitchFamily="18" charset="2"/>
              </a:rPr>
              <a:t>反对称：</a:t>
            </a:r>
            <a:r>
              <a:rPr lang="zh-CN" altLang="en-US" smtClean="0">
                <a:sym typeface="Symbol" panose="05050102010706020507" pitchFamily="18" charset="2"/>
              </a:rPr>
              <a:t> </a:t>
            </a:r>
            <a:endParaRPr lang="zh-CN" altLang="en-US" smtClean="0">
              <a:sym typeface="Symbol" panose="05050102010706020507" pitchFamily="18" charset="2"/>
            </a:endParaRPr>
          </a:p>
          <a:p>
            <a:pPr lvl="3" eaLnBrk="1" hangingPunct="1"/>
            <a:r>
              <a:rPr lang="en-US" altLang="zh-CN" smtClean="0">
                <a:solidFill>
                  <a:srgbClr val="0000FF"/>
                </a:solidFill>
                <a:sym typeface="Symbol" panose="05050102010706020507" pitchFamily="18" charset="2"/>
              </a:rPr>
              <a:t>D2</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D1</a:t>
            </a:r>
            <a:r>
              <a:rPr lang="zh-CN" altLang="en-US" smtClean="0">
                <a:solidFill>
                  <a:srgbClr val="FF0000"/>
                </a:solidFill>
                <a:sym typeface="Symbol" panose="05050102010706020507" pitchFamily="18" charset="2"/>
              </a:rPr>
              <a:t>泛化、且</a:t>
            </a:r>
            <a:r>
              <a:rPr lang="en-US" altLang="zh-CN" smtClean="0">
                <a:solidFill>
                  <a:srgbClr val="0000FF"/>
                </a:solidFill>
                <a:sym typeface="Symbol" panose="05050102010706020507" pitchFamily="18" charset="2"/>
              </a:rPr>
              <a:t>D1</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D2</a:t>
            </a:r>
            <a:r>
              <a:rPr lang="zh-CN" altLang="en-US" smtClean="0">
                <a:solidFill>
                  <a:srgbClr val="FF0000"/>
                </a:solidFill>
                <a:sym typeface="Symbol" panose="05050102010706020507" pitchFamily="18" charset="2"/>
              </a:rPr>
              <a:t>泛化，那么</a:t>
            </a:r>
            <a:r>
              <a:rPr lang="en-US" altLang="zh-CN" smtClean="0">
                <a:solidFill>
                  <a:srgbClr val="FF0000"/>
                </a:solidFill>
                <a:sym typeface="Symbol" panose="05050102010706020507" pitchFamily="18" charset="2"/>
              </a:rPr>
              <a:t>D1=D2</a:t>
            </a:r>
            <a:r>
              <a:rPr lang="zh-CN" altLang="en-US" smtClean="0">
                <a:solidFill>
                  <a:srgbClr val="FF0000"/>
                </a:solidFill>
                <a:sym typeface="Symbol" panose="05050102010706020507" pitchFamily="18" charset="2"/>
              </a:rPr>
              <a:t>；</a:t>
            </a:r>
            <a:endParaRPr lang="zh-CN" altLang="en-US" smtClean="0">
              <a:solidFill>
                <a:srgbClr val="FF0000"/>
              </a:solidFill>
              <a:sym typeface="Symbol" panose="05050102010706020507" pitchFamily="18" charset="2"/>
            </a:endParaRPr>
          </a:p>
          <a:p>
            <a:pPr lvl="2" eaLnBrk="1" hangingPunct="1"/>
            <a:r>
              <a:rPr lang="zh-CN" altLang="en-US" smtClean="0">
                <a:solidFill>
                  <a:srgbClr val="0000FF"/>
                </a:solidFill>
                <a:sym typeface="Symbol" panose="05050102010706020507" pitchFamily="18" charset="2"/>
              </a:rPr>
              <a:t>可传递：</a:t>
            </a:r>
            <a:endParaRPr lang="zh-CN" altLang="en-US" smtClean="0">
              <a:solidFill>
                <a:srgbClr val="0000FF"/>
              </a:solidFill>
              <a:sym typeface="Symbol" panose="05050102010706020507" pitchFamily="18" charset="2"/>
            </a:endParaRPr>
          </a:p>
          <a:p>
            <a:pPr lvl="3" eaLnBrk="1" hangingPunct="1"/>
            <a:r>
              <a:rPr lang="en-US" altLang="zh-CN" smtClean="0">
                <a:solidFill>
                  <a:srgbClr val="0000FF"/>
                </a:solidFill>
                <a:sym typeface="Symbol" panose="05050102010706020507" pitchFamily="18" charset="2"/>
              </a:rPr>
              <a:t>D3</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D2</a:t>
            </a:r>
            <a:r>
              <a:rPr lang="zh-CN" altLang="en-US" smtClean="0">
                <a:solidFill>
                  <a:srgbClr val="FF0000"/>
                </a:solidFill>
                <a:sym typeface="Symbol" panose="05050102010706020507" pitchFamily="18" charset="2"/>
              </a:rPr>
              <a:t>泛化、且</a:t>
            </a:r>
            <a:r>
              <a:rPr lang="en-US" altLang="zh-CN" smtClean="0">
                <a:solidFill>
                  <a:srgbClr val="0000FF"/>
                </a:solidFill>
                <a:sym typeface="Symbol" panose="05050102010706020507" pitchFamily="18" charset="2"/>
              </a:rPr>
              <a:t>D2</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D1</a:t>
            </a:r>
            <a:r>
              <a:rPr lang="zh-CN" altLang="en-US" smtClean="0">
                <a:solidFill>
                  <a:srgbClr val="FF0000"/>
                </a:solidFill>
                <a:sym typeface="Symbol" panose="05050102010706020507" pitchFamily="18" charset="2"/>
              </a:rPr>
              <a:t>泛化，那么</a:t>
            </a:r>
            <a:r>
              <a:rPr lang="en-US" altLang="zh-CN" smtClean="0">
                <a:solidFill>
                  <a:srgbClr val="0000FF"/>
                </a:solidFill>
                <a:sym typeface="Symbol" panose="05050102010706020507" pitchFamily="18" charset="2"/>
              </a:rPr>
              <a:t>D3</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D1</a:t>
            </a:r>
            <a:r>
              <a:rPr lang="zh-CN" altLang="en-US" smtClean="0">
                <a:solidFill>
                  <a:srgbClr val="FF0000"/>
                </a:solidFill>
                <a:sym typeface="Symbol" panose="05050102010706020507" pitchFamily="18" charset="2"/>
              </a:rPr>
              <a:t>泛化；</a:t>
            </a:r>
            <a:endParaRPr lang="zh-CN" altLang="en-US" smtClean="0">
              <a:solidFill>
                <a:srgbClr val="FF0000"/>
              </a:solidFill>
              <a:sym typeface="Symbol" panose="05050102010706020507" pitchFamily="18" charset="2"/>
            </a:endParaRPr>
          </a:p>
        </p:txBody>
      </p:sp>
      <p:sp>
        <p:nvSpPr>
          <p:cNvPr id="49156" name="Rectangle 4"/>
          <p:cNvSpPr>
            <a:spLocks noChangeArrowheads="1"/>
          </p:cNvSpPr>
          <p:nvPr/>
        </p:nvSpPr>
        <p:spPr bwMode="auto">
          <a:xfrm>
            <a:off x="1872136" y="4148728"/>
            <a:ext cx="2735683" cy="1975585"/>
          </a:xfrm>
          <a:prstGeom prst="rect">
            <a:avLst/>
          </a:prstGeom>
          <a:solidFill>
            <a:srgbClr val="FFFFFF"/>
          </a:solidFill>
          <a:ln w="28575">
            <a:solidFill>
              <a:schemeClr val="tx1"/>
            </a:solidFill>
            <a:miter lim="800000"/>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假设空间</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49158" name="Text Box 6"/>
          <p:cNvSpPr txBox="1">
            <a:spLocks noChangeArrowheads="1"/>
          </p:cNvSpPr>
          <p:nvPr/>
        </p:nvSpPr>
        <p:spPr bwMode="auto">
          <a:xfrm>
            <a:off x="2632234" y="4756661"/>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D1</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49159" name="Text Box 7"/>
          <p:cNvSpPr txBox="1">
            <a:spLocks noChangeArrowheads="1"/>
          </p:cNvSpPr>
          <p:nvPr/>
        </p:nvSpPr>
        <p:spPr bwMode="auto">
          <a:xfrm>
            <a:off x="2632234" y="5439745"/>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D2</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49166" name="Rectangle 14"/>
          <p:cNvSpPr>
            <a:spLocks noChangeArrowheads="1"/>
          </p:cNvSpPr>
          <p:nvPr/>
        </p:nvSpPr>
        <p:spPr bwMode="auto">
          <a:xfrm>
            <a:off x="6201681" y="3768680"/>
            <a:ext cx="4404885" cy="3264738"/>
          </a:xfrm>
          <a:prstGeom prst="rect">
            <a:avLst/>
          </a:prstGeom>
          <a:solidFill>
            <a:srgbClr val="FFFFFF"/>
          </a:solidFill>
          <a:ln w="28575">
            <a:solidFill>
              <a:schemeClr val="tx1"/>
            </a:solidFill>
            <a:miter lim="800000"/>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例子空间</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49168" name="Oval 16"/>
          <p:cNvSpPr>
            <a:spLocks noChangeArrowheads="1"/>
          </p:cNvSpPr>
          <p:nvPr/>
        </p:nvSpPr>
        <p:spPr bwMode="auto">
          <a:xfrm>
            <a:off x="6961779" y="4451764"/>
            <a:ext cx="3112384" cy="2506314"/>
          </a:xfrm>
          <a:prstGeom prst="ellipse">
            <a:avLst/>
          </a:prstGeom>
          <a:solidFill>
            <a:srgbClr val="FFFF99"/>
          </a:solidFill>
          <a:ln w="28575">
            <a:solidFill>
              <a:schemeClr val="tx1"/>
            </a:solidFill>
            <a:round/>
          </a:ln>
        </p:spPr>
        <p:txBody>
          <a:bodyPr wrap="none" anchor="b" anchorCtr="1"/>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D2</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例子集</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49172" name="Oval 20"/>
          <p:cNvSpPr>
            <a:spLocks noChangeArrowheads="1"/>
          </p:cNvSpPr>
          <p:nvPr/>
        </p:nvSpPr>
        <p:spPr bwMode="auto">
          <a:xfrm>
            <a:off x="7720203" y="4527104"/>
            <a:ext cx="1593862" cy="987792"/>
          </a:xfrm>
          <a:prstGeom prst="ellipse">
            <a:avLst/>
          </a:prstGeom>
          <a:solidFill>
            <a:srgbClr val="CCFFCC"/>
          </a:solidFill>
          <a:ln w="2857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D1</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例子集</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cxnSp>
        <p:nvCxnSpPr>
          <p:cNvPr id="49173" name="AutoShape 21"/>
          <p:cNvCxnSpPr>
            <a:cxnSpLocks noChangeShapeType="1"/>
            <a:stCxn id="49158" idx="3"/>
            <a:endCxn id="49172" idx="2"/>
          </p:cNvCxnSpPr>
          <p:nvPr/>
        </p:nvCxnSpPr>
        <p:spPr bwMode="auto">
          <a:xfrm>
            <a:off x="3923061" y="4997561"/>
            <a:ext cx="3782073" cy="23439"/>
          </a:xfrm>
          <a:prstGeom prst="straightConnector1">
            <a:avLst/>
          </a:prstGeom>
          <a:noFill/>
          <a:ln w="63500">
            <a:solidFill>
              <a:srgbClr val="0066FF"/>
            </a:solidFill>
            <a:round/>
            <a:tailEnd type="triangle" w="med" len="med"/>
          </a:ln>
          <a:extLst>
            <a:ext uri="{909E8E84-426E-40DD-AFC4-6F175D3DCCD1}">
              <a14:hiddenFill xmlns:a14="http://schemas.microsoft.com/office/drawing/2010/main">
                <a:noFill/>
              </a14:hiddenFill>
            </a:ext>
          </a:extLst>
        </p:spPr>
      </p:cxnSp>
      <p:cxnSp>
        <p:nvCxnSpPr>
          <p:cNvPr id="49174" name="AutoShape 22"/>
          <p:cNvCxnSpPr>
            <a:cxnSpLocks noChangeShapeType="1"/>
            <a:stCxn id="49159" idx="3"/>
            <a:endCxn id="49168" idx="2"/>
          </p:cNvCxnSpPr>
          <p:nvPr/>
        </p:nvCxnSpPr>
        <p:spPr bwMode="auto">
          <a:xfrm>
            <a:off x="3923062" y="5680644"/>
            <a:ext cx="3023650" cy="25113"/>
          </a:xfrm>
          <a:prstGeom prst="straightConnector1">
            <a:avLst/>
          </a:prstGeom>
          <a:noFill/>
          <a:ln w="63500">
            <a:solidFill>
              <a:srgbClr val="0066FF"/>
            </a:solidFill>
            <a:round/>
            <a:tailEnd type="triangle" w="med" len="med"/>
          </a:ln>
          <a:extLst>
            <a:ext uri="{909E8E84-426E-40DD-AFC4-6F175D3DCCD1}">
              <a14:hiddenFill xmlns:a14="http://schemas.microsoft.com/office/drawing/2010/main">
                <a:noFill/>
              </a14:hiddenFill>
            </a:ext>
          </a:extLst>
        </p:spPr>
      </p:cxnSp>
      <p:sp>
        <p:nvSpPr>
          <p:cNvPr id="49177" name="Rectangle 25"/>
          <p:cNvSpPr>
            <a:spLocks noChangeArrowheads="1"/>
          </p:cNvSpPr>
          <p:nvPr/>
        </p:nvSpPr>
        <p:spPr bwMode="auto">
          <a:xfrm>
            <a:off x="9380666" y="1034671"/>
            <a:ext cx="2809349" cy="1975585"/>
          </a:xfrm>
          <a:prstGeom prst="rect">
            <a:avLst/>
          </a:prstGeom>
          <a:solidFill>
            <a:srgbClr val="FFFFFF"/>
          </a:solidFill>
          <a:ln w="28575">
            <a:solidFill>
              <a:schemeClr val="tx1"/>
            </a:solidFill>
            <a:miter lim="800000"/>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假设空间</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49178" name="Text Box 26"/>
          <p:cNvSpPr txBox="1">
            <a:spLocks noChangeArrowheads="1"/>
          </p:cNvSpPr>
          <p:nvPr/>
        </p:nvSpPr>
        <p:spPr bwMode="auto">
          <a:xfrm>
            <a:off x="10251115" y="1642604"/>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0" b="1" i="0" u="none" strike="noStrike" kern="1200" cap="none" spc="0" normalizeH="0" baseline="0" noProof="0" dirty="0">
                <a:ln>
                  <a:noFill/>
                </a:ln>
                <a:solidFill>
                  <a:srgbClr val="0066FF"/>
                </a:solidFill>
                <a:effectLst/>
                <a:uLnTx/>
                <a:uFillTx/>
                <a:latin typeface="Arial" panose="020B0604020202020204" pitchFamily="34" charset="0"/>
                <a:ea typeface="宋体" panose="02010600030101010101" pitchFamily="2" charset="-122"/>
                <a:cs typeface="+mn-cs"/>
              </a:rPr>
              <a:t>D1</a:t>
            </a:r>
            <a:endParaRPr kumimoji="0" lang="en-US" altLang="zh-CN" sz="2530" b="1" i="0" u="none" strike="noStrike" kern="1200" cap="none" spc="0" normalizeH="0" baseline="0" noProof="0" dirty="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49179" name="Text Box 27"/>
          <p:cNvSpPr txBox="1">
            <a:spLocks noChangeArrowheads="1"/>
          </p:cNvSpPr>
          <p:nvPr/>
        </p:nvSpPr>
        <p:spPr bwMode="auto">
          <a:xfrm>
            <a:off x="10251115" y="2325687"/>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D2</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59408" name="Rectangle 29"/>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9158"/>
                                        </p:tgtEl>
                                        <p:attrNameLst>
                                          <p:attrName>style.visibility</p:attrName>
                                        </p:attrNameLst>
                                      </p:cBhvr>
                                      <p:to>
                                        <p:strVal val="visible"/>
                                      </p:to>
                                    </p:set>
                                    <p:animEffect transition="in" filter="strips(downRight)">
                                      <p:cBhvr>
                                        <p:cTn id="7" dur="500"/>
                                        <p:tgtEl>
                                          <p:spTgt spid="4915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9159"/>
                                        </p:tgtEl>
                                        <p:attrNameLst>
                                          <p:attrName>style.visibility</p:attrName>
                                        </p:attrNameLst>
                                      </p:cBhvr>
                                      <p:to>
                                        <p:strVal val="visible"/>
                                      </p:to>
                                    </p:set>
                                    <p:animEffect transition="in" filter="strips(downRight)">
                                      <p:cBhvr>
                                        <p:cTn id="12" dur="500"/>
                                        <p:tgtEl>
                                          <p:spTgt spid="4915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9173"/>
                                        </p:tgtEl>
                                        <p:attrNameLst>
                                          <p:attrName>style.visibility</p:attrName>
                                        </p:attrNameLst>
                                      </p:cBhvr>
                                      <p:to>
                                        <p:strVal val="visible"/>
                                      </p:to>
                                    </p:set>
                                    <p:animEffect transition="in" filter="strips(downRight)">
                                      <p:cBhvr>
                                        <p:cTn id="17" dur="500"/>
                                        <p:tgtEl>
                                          <p:spTgt spid="49173"/>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49172"/>
                                        </p:tgtEl>
                                        <p:attrNameLst>
                                          <p:attrName>style.visibility</p:attrName>
                                        </p:attrNameLst>
                                      </p:cBhvr>
                                      <p:to>
                                        <p:strVal val="visible"/>
                                      </p:to>
                                    </p:set>
                                    <p:animEffect transition="in" filter="strips(downRight)">
                                      <p:cBhvr>
                                        <p:cTn id="20" dur="500"/>
                                        <p:tgtEl>
                                          <p:spTgt spid="49172"/>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49174"/>
                                        </p:tgtEl>
                                        <p:attrNameLst>
                                          <p:attrName>style.visibility</p:attrName>
                                        </p:attrNameLst>
                                      </p:cBhvr>
                                      <p:to>
                                        <p:strVal val="visible"/>
                                      </p:to>
                                    </p:set>
                                    <p:animEffect transition="in" filter="strips(downRight)">
                                      <p:cBhvr>
                                        <p:cTn id="25" dur="500"/>
                                        <p:tgtEl>
                                          <p:spTgt spid="49174"/>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49168"/>
                                        </p:tgtEl>
                                        <p:attrNameLst>
                                          <p:attrName>style.visibility</p:attrName>
                                        </p:attrNameLst>
                                      </p:cBhvr>
                                      <p:to>
                                        <p:strVal val="visible"/>
                                      </p:to>
                                    </p:set>
                                    <p:animEffect transition="in" filter="strips(downRight)">
                                      <p:cBhvr>
                                        <p:cTn id="28" dur="500"/>
                                        <p:tgtEl>
                                          <p:spTgt spid="49168"/>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49155">
                                            <p:txEl>
                                              <p:pRg st="3" end="3"/>
                                            </p:txEl>
                                          </p:spTgt>
                                        </p:tgtEl>
                                        <p:attrNameLst>
                                          <p:attrName>style.visibility</p:attrName>
                                        </p:attrNameLst>
                                      </p:cBhvr>
                                      <p:to>
                                        <p:strVal val="visible"/>
                                      </p:to>
                                    </p:set>
                                    <p:animEffect transition="in" filter="strips(downRight)">
                                      <p:cBhvr>
                                        <p:cTn id="33" dur="500"/>
                                        <p:tgtEl>
                                          <p:spTgt spid="4915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49155">
                                            <p:txEl>
                                              <p:pRg st="4" end="4"/>
                                            </p:txEl>
                                          </p:spTgt>
                                        </p:tgtEl>
                                        <p:attrNameLst>
                                          <p:attrName>style.visibility</p:attrName>
                                        </p:attrNameLst>
                                      </p:cBhvr>
                                      <p:to>
                                        <p:strVal val="visible"/>
                                      </p:to>
                                    </p:set>
                                    <p:animEffect transition="in" filter="strips(downRight)">
                                      <p:cBhvr>
                                        <p:cTn id="38" dur="500"/>
                                        <p:tgtEl>
                                          <p:spTgt spid="4915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xit" presetSubtype="16" fill="hold" grpId="0" nodeType="clickEffect">
                                  <p:stCondLst>
                                    <p:cond delay="0"/>
                                  </p:stCondLst>
                                  <p:childTnLst>
                                    <p:animEffect transition="out" filter="box(in)">
                                      <p:cBhvr>
                                        <p:cTn id="42" dur="500"/>
                                        <p:tgtEl>
                                          <p:spTgt spid="49156"/>
                                        </p:tgtEl>
                                      </p:cBhvr>
                                    </p:animEffect>
                                    <p:set>
                                      <p:cBhvr>
                                        <p:cTn id="43" dur="1" fill="hold">
                                          <p:stCondLst>
                                            <p:cond delay="499"/>
                                          </p:stCondLst>
                                        </p:cTn>
                                        <p:tgtEl>
                                          <p:spTgt spid="49156"/>
                                        </p:tgtEl>
                                        <p:attrNameLst>
                                          <p:attrName>style.visibility</p:attrName>
                                        </p:attrNameLst>
                                      </p:cBhvr>
                                      <p:to>
                                        <p:strVal val="hidden"/>
                                      </p:to>
                                    </p:set>
                                  </p:childTnLst>
                                </p:cTn>
                              </p:par>
                              <p:par>
                                <p:cTn id="44" presetID="4" presetClass="exit" presetSubtype="16" fill="hold" grpId="1" nodeType="withEffect">
                                  <p:stCondLst>
                                    <p:cond delay="0"/>
                                  </p:stCondLst>
                                  <p:childTnLst>
                                    <p:animEffect transition="out" filter="box(in)">
                                      <p:cBhvr>
                                        <p:cTn id="45" dur="500"/>
                                        <p:tgtEl>
                                          <p:spTgt spid="49158"/>
                                        </p:tgtEl>
                                      </p:cBhvr>
                                    </p:animEffect>
                                    <p:set>
                                      <p:cBhvr>
                                        <p:cTn id="46" dur="1" fill="hold">
                                          <p:stCondLst>
                                            <p:cond delay="499"/>
                                          </p:stCondLst>
                                        </p:cTn>
                                        <p:tgtEl>
                                          <p:spTgt spid="49158"/>
                                        </p:tgtEl>
                                        <p:attrNameLst>
                                          <p:attrName>style.visibility</p:attrName>
                                        </p:attrNameLst>
                                      </p:cBhvr>
                                      <p:to>
                                        <p:strVal val="hidden"/>
                                      </p:to>
                                    </p:set>
                                  </p:childTnLst>
                                </p:cTn>
                              </p:par>
                              <p:par>
                                <p:cTn id="47" presetID="4" presetClass="exit" presetSubtype="16" fill="hold" grpId="1" nodeType="withEffect">
                                  <p:stCondLst>
                                    <p:cond delay="0"/>
                                  </p:stCondLst>
                                  <p:childTnLst>
                                    <p:animEffect transition="out" filter="box(in)">
                                      <p:cBhvr>
                                        <p:cTn id="48" dur="500"/>
                                        <p:tgtEl>
                                          <p:spTgt spid="49159"/>
                                        </p:tgtEl>
                                      </p:cBhvr>
                                    </p:animEffect>
                                    <p:set>
                                      <p:cBhvr>
                                        <p:cTn id="49" dur="1" fill="hold">
                                          <p:stCondLst>
                                            <p:cond delay="499"/>
                                          </p:stCondLst>
                                        </p:cTn>
                                        <p:tgtEl>
                                          <p:spTgt spid="49159"/>
                                        </p:tgtEl>
                                        <p:attrNameLst>
                                          <p:attrName>style.visibility</p:attrName>
                                        </p:attrNameLst>
                                      </p:cBhvr>
                                      <p:to>
                                        <p:strVal val="hidden"/>
                                      </p:to>
                                    </p:set>
                                  </p:childTnLst>
                                </p:cTn>
                              </p:par>
                              <p:par>
                                <p:cTn id="50" presetID="4" presetClass="exit" presetSubtype="16" fill="hold" nodeType="withEffect">
                                  <p:stCondLst>
                                    <p:cond delay="0"/>
                                  </p:stCondLst>
                                  <p:childTnLst>
                                    <p:animEffect transition="out" filter="box(in)">
                                      <p:cBhvr>
                                        <p:cTn id="51" dur="500"/>
                                        <p:tgtEl>
                                          <p:spTgt spid="49173"/>
                                        </p:tgtEl>
                                      </p:cBhvr>
                                    </p:animEffect>
                                    <p:set>
                                      <p:cBhvr>
                                        <p:cTn id="52" dur="1" fill="hold">
                                          <p:stCondLst>
                                            <p:cond delay="499"/>
                                          </p:stCondLst>
                                        </p:cTn>
                                        <p:tgtEl>
                                          <p:spTgt spid="49173"/>
                                        </p:tgtEl>
                                        <p:attrNameLst>
                                          <p:attrName>style.visibility</p:attrName>
                                        </p:attrNameLst>
                                      </p:cBhvr>
                                      <p:to>
                                        <p:strVal val="hidden"/>
                                      </p:to>
                                    </p:set>
                                  </p:childTnLst>
                                </p:cTn>
                              </p:par>
                              <p:par>
                                <p:cTn id="53" presetID="4" presetClass="exit" presetSubtype="16" fill="hold" nodeType="withEffect">
                                  <p:stCondLst>
                                    <p:cond delay="0"/>
                                  </p:stCondLst>
                                  <p:childTnLst>
                                    <p:animEffect transition="out" filter="box(in)">
                                      <p:cBhvr>
                                        <p:cTn id="54" dur="500"/>
                                        <p:tgtEl>
                                          <p:spTgt spid="49174"/>
                                        </p:tgtEl>
                                      </p:cBhvr>
                                    </p:animEffect>
                                    <p:set>
                                      <p:cBhvr>
                                        <p:cTn id="55" dur="1" fill="hold">
                                          <p:stCondLst>
                                            <p:cond delay="499"/>
                                          </p:stCondLst>
                                        </p:cTn>
                                        <p:tgtEl>
                                          <p:spTgt spid="49174"/>
                                        </p:tgtEl>
                                        <p:attrNameLst>
                                          <p:attrName>style.visibility</p:attrName>
                                        </p:attrNameLst>
                                      </p:cBhvr>
                                      <p:to>
                                        <p:strVal val="hidden"/>
                                      </p:to>
                                    </p:set>
                                  </p:childTnLst>
                                </p:cTn>
                              </p:par>
                              <p:par>
                                <p:cTn id="56" presetID="4" presetClass="exit" presetSubtype="16" fill="hold" grpId="0" nodeType="withEffect">
                                  <p:stCondLst>
                                    <p:cond delay="0"/>
                                  </p:stCondLst>
                                  <p:childTnLst>
                                    <p:animEffect transition="out" filter="box(in)">
                                      <p:cBhvr>
                                        <p:cTn id="57" dur="500"/>
                                        <p:tgtEl>
                                          <p:spTgt spid="49166"/>
                                        </p:tgtEl>
                                      </p:cBhvr>
                                    </p:animEffect>
                                    <p:set>
                                      <p:cBhvr>
                                        <p:cTn id="58" dur="1" fill="hold">
                                          <p:stCondLst>
                                            <p:cond delay="499"/>
                                          </p:stCondLst>
                                        </p:cTn>
                                        <p:tgtEl>
                                          <p:spTgt spid="49166"/>
                                        </p:tgtEl>
                                        <p:attrNameLst>
                                          <p:attrName>style.visibility</p:attrName>
                                        </p:attrNameLst>
                                      </p:cBhvr>
                                      <p:to>
                                        <p:strVal val="hidden"/>
                                      </p:to>
                                    </p:set>
                                  </p:childTnLst>
                                </p:cTn>
                              </p:par>
                              <p:par>
                                <p:cTn id="59" presetID="4" presetClass="exit" presetSubtype="16" fill="hold" grpId="1" nodeType="withEffect">
                                  <p:stCondLst>
                                    <p:cond delay="0"/>
                                  </p:stCondLst>
                                  <p:childTnLst>
                                    <p:animEffect transition="out" filter="box(in)">
                                      <p:cBhvr>
                                        <p:cTn id="60" dur="500"/>
                                        <p:tgtEl>
                                          <p:spTgt spid="49172"/>
                                        </p:tgtEl>
                                      </p:cBhvr>
                                    </p:animEffect>
                                    <p:set>
                                      <p:cBhvr>
                                        <p:cTn id="61" dur="1" fill="hold">
                                          <p:stCondLst>
                                            <p:cond delay="499"/>
                                          </p:stCondLst>
                                        </p:cTn>
                                        <p:tgtEl>
                                          <p:spTgt spid="49172"/>
                                        </p:tgtEl>
                                        <p:attrNameLst>
                                          <p:attrName>style.visibility</p:attrName>
                                        </p:attrNameLst>
                                      </p:cBhvr>
                                      <p:to>
                                        <p:strVal val="hidden"/>
                                      </p:to>
                                    </p:set>
                                  </p:childTnLst>
                                </p:cTn>
                              </p:par>
                              <p:par>
                                <p:cTn id="62" presetID="4" presetClass="exit" presetSubtype="16" fill="hold" grpId="1" nodeType="withEffect">
                                  <p:stCondLst>
                                    <p:cond delay="0"/>
                                  </p:stCondLst>
                                  <p:childTnLst>
                                    <p:animEffect transition="out" filter="box(in)">
                                      <p:cBhvr>
                                        <p:cTn id="63" dur="500"/>
                                        <p:tgtEl>
                                          <p:spTgt spid="49168"/>
                                        </p:tgtEl>
                                      </p:cBhvr>
                                    </p:animEffect>
                                    <p:set>
                                      <p:cBhvr>
                                        <p:cTn id="64" dur="1" fill="hold">
                                          <p:stCondLst>
                                            <p:cond delay="499"/>
                                          </p:stCondLst>
                                        </p:cTn>
                                        <p:tgtEl>
                                          <p:spTgt spid="4916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9177"/>
                                        </p:tgtEl>
                                        <p:attrNameLst>
                                          <p:attrName>style.visibility</p:attrName>
                                        </p:attrNameLst>
                                      </p:cBhvr>
                                      <p:to>
                                        <p:strVal val="visible"/>
                                      </p:to>
                                    </p:set>
                                    <p:anim calcmode="lin" valueType="num">
                                      <p:cBhvr additive="base">
                                        <p:cTn id="69" dur="500" fill="hold"/>
                                        <p:tgtEl>
                                          <p:spTgt spid="49177"/>
                                        </p:tgtEl>
                                        <p:attrNameLst>
                                          <p:attrName>ppt_x</p:attrName>
                                        </p:attrNameLst>
                                      </p:cBhvr>
                                      <p:tavLst>
                                        <p:tav tm="0">
                                          <p:val>
                                            <p:strVal val="#ppt_x"/>
                                          </p:val>
                                        </p:tav>
                                        <p:tav tm="100000">
                                          <p:val>
                                            <p:strVal val="#ppt_x"/>
                                          </p:val>
                                        </p:tav>
                                      </p:tavLst>
                                    </p:anim>
                                    <p:anim calcmode="lin" valueType="num">
                                      <p:cBhvr additive="base">
                                        <p:cTn id="70" dur="500" fill="hold"/>
                                        <p:tgtEl>
                                          <p:spTgt spid="49177"/>
                                        </p:tgtEl>
                                        <p:attrNameLst>
                                          <p:attrName>ppt_y</p:attrName>
                                        </p:attrNameLst>
                                      </p:cBhvr>
                                      <p:tavLst>
                                        <p:tav tm="0">
                                          <p:val>
                                            <p:strVal val="1+#ppt_h/2"/>
                                          </p:val>
                                        </p:tav>
                                        <p:tav tm="100000">
                                          <p:val>
                                            <p:strVal val="#ppt_y"/>
                                          </p:val>
                                        </p:tav>
                                      </p:tavLst>
                                    </p:anim>
                                  </p:childTnLst>
                                </p:cTn>
                              </p:par>
                              <p:par>
                                <p:cTn id="71" presetID="18" presetClass="entr" presetSubtype="6" fill="hold" grpId="0" nodeType="withEffect">
                                  <p:stCondLst>
                                    <p:cond delay="0"/>
                                  </p:stCondLst>
                                  <p:childTnLst>
                                    <p:set>
                                      <p:cBhvr>
                                        <p:cTn id="72" dur="1" fill="hold">
                                          <p:stCondLst>
                                            <p:cond delay="0"/>
                                          </p:stCondLst>
                                        </p:cTn>
                                        <p:tgtEl>
                                          <p:spTgt spid="49178"/>
                                        </p:tgtEl>
                                        <p:attrNameLst>
                                          <p:attrName>style.visibility</p:attrName>
                                        </p:attrNameLst>
                                      </p:cBhvr>
                                      <p:to>
                                        <p:strVal val="visible"/>
                                      </p:to>
                                    </p:set>
                                    <p:animEffect transition="in" filter="strips(downRight)">
                                      <p:cBhvr>
                                        <p:cTn id="73" dur="500"/>
                                        <p:tgtEl>
                                          <p:spTgt spid="49178"/>
                                        </p:tgtEl>
                                      </p:cBhvr>
                                    </p:animEffect>
                                  </p:childTnLst>
                                </p:cTn>
                              </p:par>
                              <p:par>
                                <p:cTn id="74" presetID="18" presetClass="entr" presetSubtype="6" fill="hold" grpId="0" nodeType="withEffect">
                                  <p:stCondLst>
                                    <p:cond delay="0"/>
                                  </p:stCondLst>
                                  <p:childTnLst>
                                    <p:set>
                                      <p:cBhvr>
                                        <p:cTn id="75" dur="1" fill="hold">
                                          <p:stCondLst>
                                            <p:cond delay="0"/>
                                          </p:stCondLst>
                                        </p:cTn>
                                        <p:tgtEl>
                                          <p:spTgt spid="49179"/>
                                        </p:tgtEl>
                                        <p:attrNameLst>
                                          <p:attrName>style.visibility</p:attrName>
                                        </p:attrNameLst>
                                      </p:cBhvr>
                                      <p:to>
                                        <p:strVal val="visible"/>
                                      </p:to>
                                    </p:set>
                                    <p:animEffect transition="in" filter="strips(downRight)">
                                      <p:cBhvr>
                                        <p:cTn id="76" dur="500"/>
                                        <p:tgtEl>
                                          <p:spTgt spid="49179"/>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6" fill="hold" nodeType="clickEffect">
                                  <p:stCondLst>
                                    <p:cond delay="0"/>
                                  </p:stCondLst>
                                  <p:childTnLst>
                                    <p:set>
                                      <p:cBhvr>
                                        <p:cTn id="80" dur="1" fill="hold">
                                          <p:stCondLst>
                                            <p:cond delay="0"/>
                                          </p:stCondLst>
                                        </p:cTn>
                                        <p:tgtEl>
                                          <p:spTgt spid="49155">
                                            <p:txEl>
                                              <p:pRg st="5" end="5"/>
                                            </p:txEl>
                                          </p:spTgt>
                                        </p:tgtEl>
                                        <p:attrNameLst>
                                          <p:attrName>style.visibility</p:attrName>
                                        </p:attrNameLst>
                                      </p:cBhvr>
                                      <p:to>
                                        <p:strVal val="visible"/>
                                      </p:to>
                                    </p:set>
                                    <p:animEffect transition="in" filter="strips(downRight)">
                                      <p:cBhvr>
                                        <p:cTn id="81" dur="500"/>
                                        <p:tgtEl>
                                          <p:spTgt spid="49155">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6" fill="hold" nodeType="clickEffect">
                                  <p:stCondLst>
                                    <p:cond delay="0"/>
                                  </p:stCondLst>
                                  <p:childTnLst>
                                    <p:set>
                                      <p:cBhvr>
                                        <p:cTn id="85" dur="1" fill="hold">
                                          <p:stCondLst>
                                            <p:cond delay="0"/>
                                          </p:stCondLst>
                                        </p:cTn>
                                        <p:tgtEl>
                                          <p:spTgt spid="49155">
                                            <p:txEl>
                                              <p:pRg st="6" end="6"/>
                                            </p:txEl>
                                          </p:spTgt>
                                        </p:tgtEl>
                                        <p:attrNameLst>
                                          <p:attrName>style.visibility</p:attrName>
                                        </p:attrNameLst>
                                      </p:cBhvr>
                                      <p:to>
                                        <p:strVal val="visible"/>
                                      </p:to>
                                    </p:set>
                                    <p:animEffect transition="in" filter="strips(downRight)">
                                      <p:cBhvr>
                                        <p:cTn id="86" dur="500"/>
                                        <p:tgtEl>
                                          <p:spTgt spid="49155">
                                            <p:txEl>
                                              <p:pRg st="6" end="6"/>
                                            </p:txEl>
                                          </p:spTgt>
                                        </p:tgtEl>
                                      </p:cBhvr>
                                    </p:animEffect>
                                  </p:childTnLst>
                                </p:cTn>
                              </p:par>
                              <p:par>
                                <p:cTn id="87" presetID="18" presetClass="entr" presetSubtype="6" fill="hold" nodeType="withEffect">
                                  <p:stCondLst>
                                    <p:cond delay="0"/>
                                  </p:stCondLst>
                                  <p:childTnLst>
                                    <p:set>
                                      <p:cBhvr>
                                        <p:cTn id="88" dur="1" fill="hold">
                                          <p:stCondLst>
                                            <p:cond delay="0"/>
                                          </p:stCondLst>
                                        </p:cTn>
                                        <p:tgtEl>
                                          <p:spTgt spid="49155">
                                            <p:txEl>
                                              <p:pRg st="8" end="8"/>
                                            </p:txEl>
                                          </p:spTgt>
                                        </p:tgtEl>
                                        <p:attrNameLst>
                                          <p:attrName>style.visibility</p:attrName>
                                        </p:attrNameLst>
                                      </p:cBhvr>
                                      <p:to>
                                        <p:strVal val="visible"/>
                                      </p:to>
                                    </p:set>
                                    <p:animEffect transition="in" filter="strips(downRight)">
                                      <p:cBhvr>
                                        <p:cTn id="89" dur="500"/>
                                        <p:tgtEl>
                                          <p:spTgt spid="49155">
                                            <p:txEl>
                                              <p:pRg st="8" end="8"/>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6" fill="hold" nodeType="clickEffect">
                                  <p:stCondLst>
                                    <p:cond delay="0"/>
                                  </p:stCondLst>
                                  <p:childTnLst>
                                    <p:set>
                                      <p:cBhvr>
                                        <p:cTn id="93" dur="1" fill="hold">
                                          <p:stCondLst>
                                            <p:cond delay="0"/>
                                          </p:stCondLst>
                                        </p:cTn>
                                        <p:tgtEl>
                                          <p:spTgt spid="49155">
                                            <p:txEl>
                                              <p:pRg st="7" end="7"/>
                                            </p:txEl>
                                          </p:spTgt>
                                        </p:tgtEl>
                                        <p:attrNameLst>
                                          <p:attrName>style.visibility</p:attrName>
                                        </p:attrNameLst>
                                      </p:cBhvr>
                                      <p:to>
                                        <p:strVal val="visible"/>
                                      </p:to>
                                    </p:set>
                                    <p:animEffect transition="in" filter="strips(downRight)">
                                      <p:cBhvr>
                                        <p:cTn id="94" dur="500"/>
                                        <p:tgtEl>
                                          <p:spTgt spid="49155">
                                            <p:txEl>
                                              <p:pRg st="7" end="7"/>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6" fill="hold" nodeType="clickEffect">
                                  <p:stCondLst>
                                    <p:cond delay="0"/>
                                  </p:stCondLst>
                                  <p:childTnLst>
                                    <p:set>
                                      <p:cBhvr>
                                        <p:cTn id="98" dur="1" fill="hold">
                                          <p:stCondLst>
                                            <p:cond delay="0"/>
                                          </p:stCondLst>
                                        </p:cTn>
                                        <p:tgtEl>
                                          <p:spTgt spid="49155">
                                            <p:txEl>
                                              <p:pRg st="9" end="9"/>
                                            </p:txEl>
                                          </p:spTgt>
                                        </p:tgtEl>
                                        <p:attrNameLst>
                                          <p:attrName>style.visibility</p:attrName>
                                        </p:attrNameLst>
                                      </p:cBhvr>
                                      <p:to>
                                        <p:strVal val="visible"/>
                                      </p:to>
                                    </p:set>
                                    <p:animEffect transition="in" filter="strips(downRight)">
                                      <p:cBhvr>
                                        <p:cTn id="99" dur="500"/>
                                        <p:tgtEl>
                                          <p:spTgt spid="491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nimBg="1"/>
      <p:bldP spid="49158" grpId="0"/>
      <p:bldP spid="49158" grpId="1"/>
      <p:bldP spid="49159" grpId="0"/>
      <p:bldP spid="49159" grpId="1"/>
      <p:bldP spid="49166" grpId="0" animBg="1"/>
      <p:bldP spid="49168" grpId="0" animBg="1"/>
      <p:bldP spid="49168" grpId="1" animBg="1"/>
      <p:bldP spid="49172" grpId="0" animBg="1"/>
      <p:bldP spid="49172" grpId="1" animBg="1"/>
      <p:bldP spid="49177" grpId="0" animBg="1"/>
      <p:bldP spid="49178" grpId="0"/>
      <p:bldP spid="491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4413151" y="303957"/>
            <a:ext cx="409485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  </a:t>
            </a:r>
            <a:r>
              <a:rPr lang="zh-CN" altLang="en-US" sz="3800" dirty="0" smtClean="0">
                <a:sym typeface="+mn-lt"/>
              </a:rPr>
              <a:t>机器学习概述</a:t>
            </a:r>
            <a:endParaRPr lang="zh-CN" altLang="en-US" sz="3800" dirty="0">
              <a:sym typeface="+mn-lt"/>
            </a:endParaRPr>
          </a:p>
        </p:txBody>
      </p:sp>
      <p:sp>
        <p:nvSpPr>
          <p:cNvPr id="5" name="Rectangle 3"/>
          <p:cNvSpPr>
            <a:spLocks noChangeArrowheads="1"/>
          </p:cNvSpPr>
          <p:nvPr/>
        </p:nvSpPr>
        <p:spPr bwMode="auto">
          <a:xfrm>
            <a:off x="884759" y="5459933"/>
            <a:ext cx="1144927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50000"/>
              </a:spcBef>
              <a:buClr>
                <a:schemeClr val="accent2"/>
              </a:buClr>
              <a:buSzPct val="75000"/>
              <a:buFont typeface="Wingdings" panose="05000000000000000000" pitchFamily="2" charset="2"/>
              <a:buNone/>
            </a:pPr>
            <a:r>
              <a:rPr lang="en-US" altLang="zh-CN" sz="2400" b="1" dirty="0">
                <a:ea typeface="黑体" panose="02010609060101010101" pitchFamily="2" charset="-122"/>
              </a:rPr>
              <a:t>    </a:t>
            </a:r>
            <a:r>
              <a:rPr lang="zh-CN" altLang="en-US" sz="2400" b="1" dirty="0">
                <a:ea typeface="黑体" panose="02010609060101010101" pitchFamily="2" charset="-122"/>
              </a:rPr>
              <a:t>美国航空航天局</a:t>
            </a:r>
            <a:r>
              <a:rPr lang="en-US" altLang="zh-CN" sz="2400" b="1" dirty="0">
                <a:ea typeface="黑体" panose="02010609060101010101" pitchFamily="2" charset="-122"/>
              </a:rPr>
              <a:t>JPL</a:t>
            </a:r>
            <a:r>
              <a:rPr lang="zh-CN" altLang="en-US" sz="2400" b="1" dirty="0">
                <a:ea typeface="黑体" panose="02010609060101010101" pitchFamily="2" charset="-122"/>
              </a:rPr>
              <a:t>实验室的科学家在</a:t>
            </a:r>
            <a:r>
              <a:rPr lang="en-US" altLang="zh-CN" sz="2400" b="1" dirty="0">
                <a:ea typeface="黑体" panose="02010609060101010101" pitchFamily="2" charset="-122"/>
              </a:rPr>
              <a:t>《Science》</a:t>
            </a:r>
            <a:r>
              <a:rPr lang="zh-CN" altLang="en-US" sz="2400" b="1" dirty="0">
                <a:ea typeface="黑体" panose="02010609060101010101" pitchFamily="2" charset="-122"/>
              </a:rPr>
              <a:t>（</a:t>
            </a:r>
            <a:r>
              <a:rPr lang="en-US" altLang="zh-CN" sz="2400" b="1" dirty="0">
                <a:ea typeface="黑体" panose="02010609060101010101" pitchFamily="2" charset="-122"/>
              </a:rPr>
              <a:t>2001</a:t>
            </a:r>
            <a:r>
              <a:rPr lang="zh-CN" altLang="en-US" sz="2400" b="1" dirty="0">
                <a:ea typeface="黑体" panose="02010609060101010101" pitchFamily="2" charset="-122"/>
              </a:rPr>
              <a:t>年</a:t>
            </a:r>
            <a:r>
              <a:rPr lang="en-US" altLang="zh-CN" sz="2400" b="1" dirty="0">
                <a:ea typeface="黑体" panose="02010609060101010101" pitchFamily="2" charset="-122"/>
              </a:rPr>
              <a:t>9</a:t>
            </a:r>
            <a:r>
              <a:rPr lang="zh-CN" altLang="en-US" sz="2400" b="1" dirty="0">
                <a:ea typeface="黑体" panose="02010609060101010101" pitchFamily="2" charset="-122"/>
              </a:rPr>
              <a:t>月）上撰文指出：</a:t>
            </a:r>
            <a:r>
              <a:rPr lang="zh-CN" altLang="en-US" sz="2400" b="1" dirty="0">
                <a:solidFill>
                  <a:srgbClr val="FF0000"/>
                </a:solidFill>
                <a:ea typeface="黑体" panose="02010609060101010101" pitchFamily="2" charset="-122"/>
              </a:rPr>
              <a:t>机器学习对科学研究的整个过程正起到越来越大的支持作用，</a:t>
            </a:r>
            <a:r>
              <a:rPr lang="en-US" altLang="zh-CN" sz="2400" b="1" dirty="0">
                <a:solidFill>
                  <a:srgbClr val="FF0000"/>
                </a:solidFill>
                <a:ea typeface="黑体" panose="02010609060101010101" pitchFamily="2" charset="-122"/>
              </a:rPr>
              <a:t>……</a:t>
            </a:r>
            <a:r>
              <a:rPr lang="zh-CN" altLang="en-US" sz="2400" b="1" dirty="0">
                <a:solidFill>
                  <a:srgbClr val="FF0000"/>
                </a:solidFill>
                <a:ea typeface="黑体" panose="02010609060101010101" pitchFamily="2" charset="-122"/>
              </a:rPr>
              <a:t>，该领域在今后的若干年内将取得稳定而快速的</a:t>
            </a:r>
            <a:r>
              <a:rPr lang="zh-CN" altLang="en-US" sz="2400" b="1" dirty="0" smtClean="0">
                <a:solidFill>
                  <a:srgbClr val="FF0000"/>
                </a:solidFill>
                <a:ea typeface="黑体" panose="02010609060101010101" pitchFamily="2" charset="-122"/>
              </a:rPr>
              <a:t>发展。</a:t>
            </a:r>
            <a:endParaRPr lang="zh-CN" altLang="en-US" sz="2400" b="1" dirty="0">
              <a:solidFill>
                <a:srgbClr val="FF0000"/>
              </a:solidFill>
              <a:ea typeface="黑体" panose="02010609060101010101" pitchFamily="2" charset="-122"/>
            </a:endParaRPr>
          </a:p>
        </p:txBody>
      </p:sp>
      <p:grpSp>
        <p:nvGrpSpPr>
          <p:cNvPr id="2" name="组合 1"/>
          <p:cNvGrpSpPr/>
          <p:nvPr/>
        </p:nvGrpSpPr>
        <p:grpSpPr>
          <a:xfrm>
            <a:off x="1604839" y="1168053"/>
            <a:ext cx="9721080" cy="4104456"/>
            <a:chOff x="2761431" y="1399629"/>
            <a:chExt cx="7391400" cy="2743200"/>
          </a:xfrm>
        </p:grpSpPr>
        <p:sp>
          <p:nvSpPr>
            <p:cNvPr id="4" name="AutoShape 2"/>
            <p:cNvSpPr>
              <a:spLocks noChangeArrowheads="1"/>
            </p:cNvSpPr>
            <p:nvPr/>
          </p:nvSpPr>
          <p:spPr bwMode="auto">
            <a:xfrm>
              <a:off x="2761431" y="1628229"/>
              <a:ext cx="7391400" cy="1447800"/>
            </a:xfrm>
            <a:prstGeom prst="parallelogram">
              <a:avLst>
                <a:gd name="adj" fmla="val 127632"/>
              </a:avLst>
            </a:prstGeom>
            <a:solidFill>
              <a:srgbClr val="00FF00">
                <a:alpha val="50195"/>
              </a:srgbClr>
            </a:solidFill>
            <a:ln w="9525">
              <a:solidFill>
                <a:schemeClr val="tx1"/>
              </a:solidFill>
              <a:miter lim="800000"/>
            </a:ln>
          </p:spPr>
          <p:txBody>
            <a:bodyPr wrap="none" anchor="ctr"/>
            <a:lstStyle/>
            <a:p>
              <a:endParaRPr lang="zh-CN" altLang="en-US"/>
            </a:p>
          </p:txBody>
        </p:sp>
        <p:sp>
          <p:nvSpPr>
            <p:cNvPr id="6" name="AutoShape 5"/>
            <p:cNvSpPr>
              <a:spLocks noChangeArrowheads="1"/>
            </p:cNvSpPr>
            <p:nvPr/>
          </p:nvSpPr>
          <p:spPr bwMode="auto">
            <a:xfrm>
              <a:off x="3271019" y="2183854"/>
              <a:ext cx="990600" cy="719138"/>
            </a:xfrm>
            <a:prstGeom prst="cube">
              <a:avLst>
                <a:gd name="adj" fmla="val 25000"/>
              </a:avLst>
            </a:prstGeom>
            <a:solidFill>
              <a:srgbClr val="FFFF00"/>
            </a:solidFill>
            <a:ln w="9525">
              <a:solidFill>
                <a:schemeClr val="tx1"/>
              </a:solidFill>
              <a:miter lim="800000"/>
            </a:ln>
          </p:spPr>
          <p:txBody>
            <a:bodyPr wrap="none" anchor="ctr"/>
            <a:lstStyle/>
            <a:p>
              <a:endParaRPr lang="zh-CN" altLang="en-US"/>
            </a:p>
          </p:txBody>
        </p:sp>
        <p:sp>
          <p:nvSpPr>
            <p:cNvPr id="7" name="Text Box 6"/>
            <p:cNvSpPr txBox="1">
              <a:spLocks noChangeArrowheads="1"/>
            </p:cNvSpPr>
            <p:nvPr/>
          </p:nvSpPr>
          <p:spPr bwMode="auto">
            <a:xfrm>
              <a:off x="3156719" y="2342604"/>
              <a:ext cx="1066800" cy="57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生物</a:t>
              </a:r>
              <a:endParaRPr kumimoji="1" lang="zh-CN" altLang="en-US" sz="2000" dirty="0">
                <a:solidFill>
                  <a:srgbClr val="000000"/>
                </a:solidFill>
                <a:latin typeface="Tahoma" panose="020B0604030504040204" pitchFamily="34" charset="0"/>
                <a:ea typeface="黑体" panose="02010609060101010101" pitchFamily="2" charset="-122"/>
              </a:endParaRPr>
            </a:p>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信息学</a:t>
              </a:r>
              <a:endParaRPr kumimoji="1" lang="zh-CN" altLang="en-US" sz="2000" dirty="0">
                <a:solidFill>
                  <a:srgbClr val="000000"/>
                </a:solidFill>
                <a:latin typeface="Tahoma" panose="020B0604030504040204" pitchFamily="34" charset="0"/>
                <a:ea typeface="黑体" panose="02010609060101010101" pitchFamily="2" charset="-122"/>
              </a:endParaRPr>
            </a:p>
          </p:txBody>
        </p:sp>
        <p:sp>
          <p:nvSpPr>
            <p:cNvPr id="8" name="AutoShape 7"/>
            <p:cNvSpPr>
              <a:spLocks noChangeArrowheads="1"/>
            </p:cNvSpPr>
            <p:nvPr/>
          </p:nvSpPr>
          <p:spPr bwMode="auto">
            <a:xfrm>
              <a:off x="4375919" y="2183854"/>
              <a:ext cx="989012" cy="719138"/>
            </a:xfrm>
            <a:prstGeom prst="cube">
              <a:avLst>
                <a:gd name="adj" fmla="val 25000"/>
              </a:avLst>
            </a:prstGeom>
            <a:solidFill>
              <a:srgbClr val="00FFFF"/>
            </a:solidFill>
            <a:ln w="9525">
              <a:solidFill>
                <a:schemeClr val="tx1"/>
              </a:solidFill>
              <a:miter lim="800000"/>
            </a:ln>
          </p:spPr>
          <p:txBody>
            <a:bodyPr wrap="none" anchor="ctr"/>
            <a:lstStyle/>
            <a:p>
              <a:endParaRPr lang="zh-CN" altLang="en-US"/>
            </a:p>
          </p:txBody>
        </p:sp>
        <p:sp>
          <p:nvSpPr>
            <p:cNvPr id="9" name="Text Box 8"/>
            <p:cNvSpPr txBox="1">
              <a:spLocks noChangeArrowheads="1"/>
            </p:cNvSpPr>
            <p:nvPr/>
          </p:nvSpPr>
          <p:spPr bwMode="auto">
            <a:xfrm>
              <a:off x="4261619" y="2336254"/>
              <a:ext cx="1066800" cy="57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计算</a:t>
              </a:r>
              <a:endParaRPr kumimoji="1" lang="zh-CN" altLang="en-US" sz="2000" dirty="0">
                <a:solidFill>
                  <a:srgbClr val="000000"/>
                </a:solidFill>
                <a:latin typeface="Tahoma" panose="020B0604030504040204" pitchFamily="34" charset="0"/>
                <a:ea typeface="黑体" panose="02010609060101010101" pitchFamily="2" charset="-122"/>
              </a:endParaRPr>
            </a:p>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金融学</a:t>
              </a:r>
              <a:endParaRPr kumimoji="1" lang="zh-CN" altLang="en-US" sz="2000" dirty="0">
                <a:solidFill>
                  <a:srgbClr val="000000"/>
                </a:solidFill>
                <a:latin typeface="Tahoma" panose="020B0604030504040204" pitchFamily="34" charset="0"/>
                <a:ea typeface="黑体" panose="02010609060101010101" pitchFamily="2" charset="-122"/>
              </a:endParaRPr>
            </a:p>
          </p:txBody>
        </p:sp>
        <p:sp>
          <p:nvSpPr>
            <p:cNvPr id="10" name="AutoShape 9"/>
            <p:cNvSpPr>
              <a:spLocks noChangeArrowheads="1"/>
            </p:cNvSpPr>
            <p:nvPr/>
          </p:nvSpPr>
          <p:spPr bwMode="auto">
            <a:xfrm>
              <a:off x="6331719" y="2183854"/>
              <a:ext cx="989012" cy="719138"/>
            </a:xfrm>
            <a:prstGeom prst="cube">
              <a:avLst>
                <a:gd name="adj" fmla="val 25000"/>
              </a:avLst>
            </a:prstGeom>
            <a:solidFill>
              <a:srgbClr val="FFCC99"/>
            </a:solidFill>
            <a:ln w="9525">
              <a:solidFill>
                <a:schemeClr val="tx1"/>
              </a:solidFill>
              <a:miter lim="800000"/>
            </a:ln>
          </p:spPr>
          <p:txBody>
            <a:bodyPr wrap="none" anchor="ctr"/>
            <a:lstStyle/>
            <a:p>
              <a:endParaRPr lang="zh-CN" altLang="en-US"/>
            </a:p>
          </p:txBody>
        </p:sp>
        <p:sp>
          <p:nvSpPr>
            <p:cNvPr id="11" name="Text Box 10"/>
            <p:cNvSpPr txBox="1">
              <a:spLocks noChangeArrowheads="1"/>
            </p:cNvSpPr>
            <p:nvPr/>
          </p:nvSpPr>
          <p:spPr bwMode="auto">
            <a:xfrm>
              <a:off x="6230119" y="2336254"/>
              <a:ext cx="1066800" cy="4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分子</a:t>
              </a:r>
              <a:endParaRPr kumimoji="1" lang="zh-CN" altLang="en-US" sz="2000" dirty="0">
                <a:solidFill>
                  <a:srgbClr val="000000"/>
                </a:solidFill>
                <a:latin typeface="Tahoma" panose="020B0604030504040204" pitchFamily="34" charset="0"/>
                <a:ea typeface="黑体" panose="02010609060101010101" pitchFamily="2" charset="-122"/>
              </a:endParaRPr>
            </a:p>
            <a:p>
              <a:pPr algn="ctr" eaLnBrk="1" hangingPunct="1"/>
              <a:r>
                <a:rPr kumimoji="1" lang="zh-CN" altLang="en-US" sz="2000" dirty="0">
                  <a:solidFill>
                    <a:srgbClr val="000000"/>
                  </a:solidFill>
                  <a:latin typeface="Tahoma" panose="020B0604030504040204" pitchFamily="34" charset="0"/>
                  <a:ea typeface="黑体" panose="02010609060101010101" pitchFamily="2" charset="-122"/>
                </a:rPr>
                <a:t>生物学</a:t>
              </a:r>
              <a:endParaRPr kumimoji="1" lang="zh-CN" altLang="en-US" sz="2000" dirty="0">
                <a:solidFill>
                  <a:srgbClr val="000000"/>
                </a:solidFill>
                <a:latin typeface="Tahoma" panose="020B0604030504040204" pitchFamily="34" charset="0"/>
                <a:ea typeface="黑体" panose="02010609060101010101" pitchFamily="2" charset="-122"/>
              </a:endParaRPr>
            </a:p>
          </p:txBody>
        </p:sp>
        <p:sp>
          <p:nvSpPr>
            <p:cNvPr id="12" name="AutoShape 11"/>
            <p:cNvSpPr>
              <a:spLocks noChangeArrowheads="1"/>
            </p:cNvSpPr>
            <p:nvPr/>
          </p:nvSpPr>
          <p:spPr bwMode="auto">
            <a:xfrm>
              <a:off x="7487419" y="2183854"/>
              <a:ext cx="989012" cy="719138"/>
            </a:xfrm>
            <a:prstGeom prst="cube">
              <a:avLst>
                <a:gd name="adj" fmla="val 25000"/>
              </a:avLst>
            </a:prstGeom>
            <a:solidFill>
              <a:schemeClr val="bg2"/>
            </a:solidFill>
            <a:ln w="9525">
              <a:solidFill>
                <a:schemeClr val="tx1"/>
              </a:solidFill>
              <a:miter lim="800000"/>
            </a:ln>
          </p:spPr>
          <p:txBody>
            <a:bodyPr wrap="none" anchor="ctr"/>
            <a:lstStyle/>
            <a:p>
              <a:endParaRPr lang="zh-CN" altLang="en-US"/>
            </a:p>
          </p:txBody>
        </p:sp>
        <p:sp>
          <p:nvSpPr>
            <p:cNvPr id="13" name="Text Box 12"/>
            <p:cNvSpPr txBox="1">
              <a:spLocks noChangeArrowheads="1"/>
            </p:cNvSpPr>
            <p:nvPr/>
          </p:nvSpPr>
          <p:spPr bwMode="auto">
            <a:xfrm>
              <a:off x="7385819" y="2336254"/>
              <a:ext cx="1066800" cy="57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行星</a:t>
              </a:r>
              <a:endParaRPr kumimoji="1" lang="zh-CN" altLang="en-US" sz="2000" dirty="0">
                <a:solidFill>
                  <a:srgbClr val="000000"/>
                </a:solidFill>
                <a:latin typeface="Tahoma" panose="020B0604030504040204" pitchFamily="34" charset="0"/>
                <a:ea typeface="黑体" panose="02010609060101010101" pitchFamily="2" charset="-122"/>
              </a:endParaRPr>
            </a:p>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地质学</a:t>
              </a:r>
              <a:endParaRPr kumimoji="1" lang="zh-CN" altLang="en-US" sz="2000" dirty="0">
                <a:solidFill>
                  <a:srgbClr val="000000"/>
                </a:solidFill>
                <a:latin typeface="Tahoma" panose="020B0604030504040204" pitchFamily="34" charset="0"/>
                <a:ea typeface="黑体" panose="02010609060101010101" pitchFamily="2" charset="-122"/>
              </a:endParaRPr>
            </a:p>
          </p:txBody>
        </p:sp>
        <p:sp>
          <p:nvSpPr>
            <p:cNvPr id="14" name="Text Box 13"/>
            <p:cNvSpPr txBox="1">
              <a:spLocks noChangeArrowheads="1"/>
            </p:cNvSpPr>
            <p:nvPr/>
          </p:nvSpPr>
          <p:spPr bwMode="auto">
            <a:xfrm>
              <a:off x="5326831" y="2167979"/>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a:solidFill>
                    <a:srgbClr val="000000"/>
                  </a:solidFill>
                  <a:latin typeface="Tahoma" panose="020B0604030504040204" pitchFamily="34" charset="0"/>
                  <a:ea typeface="黑体" panose="02010609060101010101" pitchFamily="2" charset="-122"/>
                </a:rPr>
                <a:t>……</a:t>
              </a:r>
              <a:endParaRPr kumimoji="1" lang="en-US" altLang="zh-CN" sz="3200">
                <a:solidFill>
                  <a:srgbClr val="000000"/>
                </a:solidFill>
                <a:latin typeface="Tahoma" panose="020B0604030504040204" pitchFamily="34" charset="0"/>
                <a:ea typeface="黑体" panose="02010609060101010101" pitchFamily="2" charset="-122"/>
              </a:endParaRPr>
            </a:p>
          </p:txBody>
        </p:sp>
        <p:sp>
          <p:nvSpPr>
            <p:cNvPr id="15" name="AutoShape 14"/>
            <p:cNvSpPr>
              <a:spLocks noChangeArrowheads="1"/>
            </p:cNvSpPr>
            <p:nvPr/>
          </p:nvSpPr>
          <p:spPr bwMode="auto">
            <a:xfrm>
              <a:off x="4323531" y="1415504"/>
              <a:ext cx="989013" cy="719138"/>
            </a:xfrm>
            <a:prstGeom prst="cube">
              <a:avLst>
                <a:gd name="adj" fmla="val 25000"/>
              </a:avLst>
            </a:prstGeom>
            <a:solidFill>
              <a:srgbClr val="99CCFF"/>
            </a:solidFill>
            <a:ln w="9525">
              <a:solidFill>
                <a:schemeClr val="tx1"/>
              </a:solidFill>
              <a:miter lim="800000"/>
            </a:ln>
          </p:spPr>
          <p:txBody>
            <a:bodyPr wrap="none" anchor="ctr"/>
            <a:lstStyle/>
            <a:p>
              <a:endParaRPr lang="zh-CN" altLang="en-US"/>
            </a:p>
          </p:txBody>
        </p:sp>
        <p:sp>
          <p:nvSpPr>
            <p:cNvPr id="16" name="Text Box 15"/>
            <p:cNvSpPr txBox="1">
              <a:spLocks noChangeArrowheads="1"/>
            </p:cNvSpPr>
            <p:nvPr/>
          </p:nvSpPr>
          <p:spPr bwMode="auto">
            <a:xfrm>
              <a:off x="4285431" y="1580604"/>
              <a:ext cx="914400" cy="57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工业</a:t>
              </a:r>
              <a:r>
                <a:rPr kumimoji="1" lang="zh-CN" altLang="en-US" sz="2000" dirty="0" smtClean="0">
                  <a:solidFill>
                    <a:srgbClr val="000000"/>
                  </a:solidFill>
                  <a:latin typeface="Tahoma" panose="020B0604030504040204" pitchFamily="34" charset="0"/>
                  <a:ea typeface="黑体" panose="02010609060101010101" pitchFamily="2" charset="-122"/>
                </a:rPr>
                <a:t>过程</a:t>
              </a:r>
              <a:endParaRPr kumimoji="1" lang="en-US" altLang="zh-CN" sz="2000" dirty="0" smtClean="0">
                <a:solidFill>
                  <a:srgbClr val="000000"/>
                </a:solidFill>
                <a:latin typeface="Tahoma" panose="020B0604030504040204" pitchFamily="34" charset="0"/>
                <a:ea typeface="黑体" panose="02010609060101010101" pitchFamily="2" charset="-122"/>
              </a:endParaRPr>
            </a:p>
            <a:p>
              <a:pPr algn="ctr" eaLnBrk="1" hangingPunct="1">
                <a:spcBef>
                  <a:spcPct val="50000"/>
                </a:spcBef>
              </a:pPr>
              <a:r>
                <a:rPr kumimoji="1" lang="zh-CN" altLang="en-US" sz="2000" dirty="0" smtClean="0">
                  <a:solidFill>
                    <a:srgbClr val="000000"/>
                  </a:solidFill>
                  <a:latin typeface="Tahoma" panose="020B0604030504040204" pitchFamily="34" charset="0"/>
                  <a:ea typeface="黑体" panose="02010609060101010101" pitchFamily="2" charset="-122"/>
                </a:rPr>
                <a:t>控制</a:t>
              </a:r>
              <a:endParaRPr kumimoji="1" lang="zh-CN" altLang="en-US" sz="2000" dirty="0">
                <a:solidFill>
                  <a:srgbClr val="000000"/>
                </a:solidFill>
                <a:latin typeface="Tahoma" panose="020B0604030504040204" pitchFamily="34" charset="0"/>
                <a:ea typeface="黑体" panose="02010609060101010101" pitchFamily="2" charset="-122"/>
              </a:endParaRPr>
            </a:p>
          </p:txBody>
        </p:sp>
        <p:sp>
          <p:nvSpPr>
            <p:cNvPr id="17" name="AutoShape 16"/>
            <p:cNvSpPr>
              <a:spLocks noChangeArrowheads="1"/>
            </p:cNvSpPr>
            <p:nvPr/>
          </p:nvSpPr>
          <p:spPr bwMode="auto">
            <a:xfrm>
              <a:off x="5466531" y="1415504"/>
              <a:ext cx="989013" cy="719138"/>
            </a:xfrm>
            <a:prstGeom prst="cube">
              <a:avLst>
                <a:gd name="adj" fmla="val 25000"/>
              </a:avLst>
            </a:prstGeom>
            <a:solidFill>
              <a:srgbClr val="FFFF99"/>
            </a:solidFill>
            <a:ln w="9525">
              <a:solidFill>
                <a:schemeClr val="tx1"/>
              </a:solidFill>
              <a:miter lim="800000"/>
            </a:ln>
          </p:spPr>
          <p:txBody>
            <a:bodyPr wrap="none" anchor="ctr"/>
            <a:lstStyle/>
            <a:p>
              <a:endParaRPr lang="zh-CN" altLang="en-US"/>
            </a:p>
          </p:txBody>
        </p:sp>
        <p:sp>
          <p:nvSpPr>
            <p:cNvPr id="18" name="AutoShape 17"/>
            <p:cNvSpPr>
              <a:spLocks noChangeArrowheads="1"/>
            </p:cNvSpPr>
            <p:nvPr/>
          </p:nvSpPr>
          <p:spPr bwMode="auto">
            <a:xfrm>
              <a:off x="7331844" y="1415504"/>
              <a:ext cx="989012" cy="719138"/>
            </a:xfrm>
            <a:prstGeom prst="cube">
              <a:avLst>
                <a:gd name="adj" fmla="val 25000"/>
              </a:avLst>
            </a:prstGeom>
            <a:solidFill>
              <a:srgbClr val="CCFFCC"/>
            </a:solidFill>
            <a:ln w="9525">
              <a:solidFill>
                <a:schemeClr val="tx1"/>
              </a:solidFill>
              <a:miter lim="800000"/>
            </a:ln>
          </p:spPr>
          <p:txBody>
            <a:bodyPr wrap="none" anchor="ctr"/>
            <a:lstStyle/>
            <a:p>
              <a:endParaRPr lang="zh-CN" altLang="en-US"/>
            </a:p>
          </p:txBody>
        </p:sp>
        <p:sp>
          <p:nvSpPr>
            <p:cNvPr id="19" name="Text Box 18"/>
            <p:cNvSpPr txBox="1">
              <a:spLocks noChangeArrowheads="1"/>
            </p:cNvSpPr>
            <p:nvPr/>
          </p:nvSpPr>
          <p:spPr bwMode="auto">
            <a:xfrm>
              <a:off x="7217544" y="1669504"/>
              <a:ext cx="1066800" cy="26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机器人</a:t>
              </a:r>
              <a:endParaRPr kumimoji="1" lang="zh-CN" altLang="en-US" sz="2000" dirty="0">
                <a:solidFill>
                  <a:srgbClr val="000000"/>
                </a:solidFill>
                <a:latin typeface="Tahoma" panose="020B0604030504040204" pitchFamily="34" charset="0"/>
                <a:ea typeface="黑体" panose="02010609060101010101" pitchFamily="2" charset="-122"/>
              </a:endParaRPr>
            </a:p>
          </p:txBody>
        </p:sp>
        <p:sp>
          <p:nvSpPr>
            <p:cNvPr id="20" name="AutoShape 19"/>
            <p:cNvSpPr>
              <a:spLocks noChangeArrowheads="1"/>
            </p:cNvSpPr>
            <p:nvPr/>
          </p:nvSpPr>
          <p:spPr bwMode="auto">
            <a:xfrm>
              <a:off x="8474844" y="1415504"/>
              <a:ext cx="989012" cy="719138"/>
            </a:xfrm>
            <a:prstGeom prst="cube">
              <a:avLst>
                <a:gd name="adj" fmla="val 25000"/>
              </a:avLst>
            </a:prstGeom>
            <a:solidFill>
              <a:srgbClr val="FFCC00"/>
            </a:solidFill>
            <a:ln w="9525">
              <a:solidFill>
                <a:schemeClr val="tx1"/>
              </a:solidFill>
              <a:miter lim="800000"/>
            </a:ln>
          </p:spPr>
          <p:txBody>
            <a:bodyPr wrap="none" anchor="ctr"/>
            <a:lstStyle/>
            <a:p>
              <a:endParaRPr lang="zh-CN" altLang="en-US"/>
            </a:p>
          </p:txBody>
        </p:sp>
        <p:sp>
          <p:nvSpPr>
            <p:cNvPr id="21" name="Text Box 20"/>
            <p:cNvSpPr txBox="1">
              <a:spLocks noChangeArrowheads="1"/>
            </p:cNvSpPr>
            <p:nvPr/>
          </p:nvSpPr>
          <p:spPr bwMode="auto">
            <a:xfrm>
              <a:off x="6379344" y="1399629"/>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a:solidFill>
                    <a:srgbClr val="000000"/>
                  </a:solidFill>
                  <a:latin typeface="Tahoma" panose="020B0604030504040204" pitchFamily="34" charset="0"/>
                  <a:ea typeface="黑体" panose="02010609060101010101" pitchFamily="2" charset="-122"/>
                </a:rPr>
                <a:t>……</a:t>
              </a:r>
              <a:endParaRPr kumimoji="1" lang="en-US" altLang="zh-CN" sz="3200">
                <a:solidFill>
                  <a:srgbClr val="000000"/>
                </a:solidFill>
                <a:latin typeface="Tahoma" panose="020B0604030504040204" pitchFamily="34" charset="0"/>
                <a:ea typeface="黑体" panose="02010609060101010101" pitchFamily="2" charset="-122"/>
              </a:endParaRPr>
            </a:p>
          </p:txBody>
        </p:sp>
        <p:sp>
          <p:nvSpPr>
            <p:cNvPr id="22" name="Text Box 21"/>
            <p:cNvSpPr txBox="1">
              <a:spLocks noChangeArrowheads="1"/>
            </p:cNvSpPr>
            <p:nvPr/>
          </p:nvSpPr>
          <p:spPr bwMode="auto">
            <a:xfrm>
              <a:off x="8360544" y="1580604"/>
              <a:ext cx="1066800" cy="57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遥感信</a:t>
              </a:r>
              <a:endParaRPr kumimoji="1" lang="zh-CN" altLang="en-US" sz="2000" dirty="0">
                <a:solidFill>
                  <a:srgbClr val="000000"/>
                </a:solidFill>
                <a:latin typeface="Tahoma" panose="020B0604030504040204" pitchFamily="34" charset="0"/>
                <a:ea typeface="黑体" panose="02010609060101010101" pitchFamily="2" charset="-122"/>
              </a:endParaRPr>
            </a:p>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息处理</a:t>
              </a:r>
              <a:endParaRPr kumimoji="1" lang="zh-CN" altLang="en-US" sz="2000" dirty="0">
                <a:solidFill>
                  <a:srgbClr val="000000"/>
                </a:solidFill>
                <a:latin typeface="Tahoma" panose="020B0604030504040204" pitchFamily="34" charset="0"/>
                <a:ea typeface="黑体" panose="02010609060101010101" pitchFamily="2" charset="-122"/>
              </a:endParaRPr>
            </a:p>
          </p:txBody>
        </p:sp>
        <p:sp>
          <p:nvSpPr>
            <p:cNvPr id="23" name="Text Box 22"/>
            <p:cNvSpPr txBox="1">
              <a:spLocks noChangeArrowheads="1"/>
            </p:cNvSpPr>
            <p:nvPr/>
          </p:nvSpPr>
          <p:spPr bwMode="auto">
            <a:xfrm>
              <a:off x="5517331" y="1580604"/>
              <a:ext cx="736600" cy="4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dirty="0">
                  <a:solidFill>
                    <a:srgbClr val="000000"/>
                  </a:solidFill>
                  <a:latin typeface="Tahoma" panose="020B0604030504040204" pitchFamily="34" charset="0"/>
                  <a:ea typeface="黑体" panose="02010609060101010101" pitchFamily="2" charset="-122"/>
                </a:rPr>
                <a:t>信息安全</a:t>
              </a:r>
              <a:endParaRPr kumimoji="1" lang="zh-CN" altLang="en-US" sz="2000" dirty="0">
                <a:solidFill>
                  <a:srgbClr val="000000"/>
                </a:solidFill>
                <a:latin typeface="Tahoma" panose="020B0604030504040204" pitchFamily="34" charset="0"/>
                <a:ea typeface="黑体" panose="02010609060101010101" pitchFamily="2" charset="-122"/>
              </a:endParaRPr>
            </a:p>
          </p:txBody>
        </p:sp>
        <p:sp>
          <p:nvSpPr>
            <p:cNvPr id="24" name="AutoShape 23"/>
            <p:cNvSpPr>
              <a:spLocks noChangeArrowheads="1"/>
            </p:cNvSpPr>
            <p:nvPr/>
          </p:nvSpPr>
          <p:spPr bwMode="auto">
            <a:xfrm>
              <a:off x="4056831" y="3304629"/>
              <a:ext cx="4038600" cy="838200"/>
            </a:xfrm>
            <a:prstGeom prst="cube">
              <a:avLst>
                <a:gd name="adj" fmla="val 52472"/>
              </a:avLst>
            </a:prstGeom>
            <a:solidFill>
              <a:schemeClr val="accent1">
                <a:alpha val="50195"/>
              </a:schemeClr>
            </a:solidFill>
            <a:ln w="9525">
              <a:solidFill>
                <a:schemeClr val="tx1"/>
              </a:solidFill>
              <a:miter lim="800000"/>
            </a:ln>
          </p:spPr>
          <p:txBody>
            <a:bodyPr wrap="none" anchor="ctr"/>
            <a:lstStyle/>
            <a:p>
              <a:endParaRPr lang="zh-CN" altLang="en-US"/>
            </a:p>
          </p:txBody>
        </p:sp>
        <p:sp>
          <p:nvSpPr>
            <p:cNvPr id="25" name="AutoShape 24"/>
            <p:cNvSpPr>
              <a:spLocks noChangeArrowheads="1"/>
            </p:cNvSpPr>
            <p:nvPr/>
          </p:nvSpPr>
          <p:spPr bwMode="auto">
            <a:xfrm>
              <a:off x="5657031" y="3101429"/>
              <a:ext cx="914400" cy="304800"/>
            </a:xfrm>
            <a:prstGeom prst="upArrow">
              <a:avLst>
                <a:gd name="adj1" fmla="val 53120"/>
                <a:gd name="adj2" fmla="val 45833"/>
              </a:avLst>
            </a:prstGeom>
            <a:solidFill>
              <a:schemeClr val="accent1">
                <a:alpha val="50000"/>
              </a:schemeClr>
            </a:solidFill>
            <a:ln w="9525">
              <a:solidFill>
                <a:schemeClr val="tx1"/>
              </a:solidFill>
              <a:miter lim="800000"/>
            </a:ln>
            <a:effectLst/>
          </p:spPr>
          <p:txBody>
            <a:bodyPr wrap="none" anchor="ctr"/>
            <a:lstStyle/>
            <a:p>
              <a:pPr algn="ctr">
                <a:defRPr/>
              </a:pPr>
              <a:endParaRPr kumimoji="1" lang="zh-CN" altLang="zh-CN" sz="2400">
                <a:effectLst>
                  <a:outerShdw blurRad="38100" dist="38100" dir="2700000" algn="tl">
                    <a:srgbClr val="FFFFFF"/>
                  </a:outerShdw>
                </a:effectLst>
                <a:latin typeface="Tahoma" panose="020B0604030504040204" pitchFamily="34" charset="0"/>
                <a:ea typeface="宋体" panose="02010600030101010101" pitchFamily="2" charset="-122"/>
              </a:endParaRPr>
            </a:p>
          </p:txBody>
        </p:sp>
        <p:sp>
          <p:nvSpPr>
            <p:cNvPr id="26" name="Text Box 25"/>
            <p:cNvSpPr txBox="1">
              <a:spLocks noChangeArrowheads="1"/>
            </p:cNvSpPr>
            <p:nvPr/>
          </p:nvSpPr>
          <p:spPr bwMode="auto">
            <a:xfrm>
              <a:off x="4831531" y="3736429"/>
              <a:ext cx="2133600" cy="39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200" dirty="0">
                  <a:latin typeface="Tahoma" panose="020B0604030504040204" pitchFamily="34" charset="0"/>
                  <a:ea typeface="黑体" panose="02010609060101010101" pitchFamily="2" charset="-122"/>
                </a:rPr>
                <a:t>机 器 学 习</a:t>
              </a:r>
              <a:endParaRPr kumimoji="1" lang="zh-CN" altLang="en-US" sz="3200" dirty="0">
                <a:latin typeface="Tahoma" panose="020B0604030504040204" pitchFamily="34" charset="0"/>
                <a:ea typeface="黑体" panose="0201060906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7C99AD6D-3D59-43DD-90CB-D46DE15B3212}"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8"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5651F94D-A62F-4462-B206-1D595A47E20C}"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2227"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endParaRPr lang="zh-CN" altLang="en-US" smtClean="0">
              <a:latin typeface="宋体" panose="02010600030101010101" pitchFamily="2" charset="-122"/>
              <a:sym typeface="Symbol" panose="05050102010706020507" pitchFamily="18" charset="2"/>
            </a:endParaRPr>
          </a:p>
          <a:p>
            <a:pPr lvl="1" eaLnBrk="1" hangingPunct="1"/>
            <a:r>
              <a:rPr lang="zh-CN" altLang="en-US" smtClean="0">
                <a:latin typeface="宋体" panose="02010600030101010101" pitchFamily="2" charset="-122"/>
                <a:sym typeface="Symbol" panose="05050102010706020507" pitchFamily="18" charset="2"/>
              </a:rPr>
              <a:t>例</a:t>
            </a:r>
            <a:r>
              <a:rPr lang="en-US" altLang="zh-CN" smtClean="0">
                <a:latin typeface="宋体" panose="02010600030101010101" pitchFamily="2" charset="-122"/>
                <a:sym typeface="Symbol" panose="05050102010706020507" pitchFamily="18" charset="2"/>
              </a:rPr>
              <a:t>1</a:t>
            </a:r>
            <a:r>
              <a:rPr lang="zh-CN" altLang="en-US" smtClean="0">
                <a:latin typeface="宋体" panose="02010600030101010101" pitchFamily="2" charset="-122"/>
                <a:sym typeface="Symbol" panose="05050102010706020507" pitchFamily="18" charset="2"/>
              </a:rPr>
              <a:t>：病态细胞的分类识别</a:t>
            </a:r>
            <a:r>
              <a:rPr lang="zh-CN" altLang="en-US" smtClean="0">
                <a:solidFill>
                  <a:srgbClr val="FF0000"/>
                </a:solidFill>
                <a:latin typeface="宋体" panose="02010600030101010101" pitchFamily="2" charset="-122"/>
                <a:sym typeface="Symbol" panose="05050102010706020507" pitchFamily="18" charset="2"/>
              </a:rPr>
              <a:t>（找到病态细胞的概念）</a:t>
            </a:r>
            <a:endParaRPr lang="zh-CN" altLang="en-US" smtClean="0">
              <a:solidFill>
                <a:srgbClr val="FF0000"/>
              </a:solidFill>
              <a:latin typeface="宋体" panose="02010600030101010101" pitchFamily="2" charset="-122"/>
              <a:sym typeface="Symbol" panose="05050102010706020507" pitchFamily="18" charset="2"/>
            </a:endParaRPr>
          </a:p>
          <a:p>
            <a:pPr lvl="2" eaLnBrk="1" hangingPunct="1"/>
            <a:r>
              <a:rPr lang="zh-CN" altLang="en-US" smtClean="0">
                <a:sym typeface="Symbol" panose="05050102010706020507" pitchFamily="18" charset="2"/>
              </a:rPr>
              <a:t>每个</a:t>
            </a:r>
            <a:r>
              <a:rPr lang="zh-CN" altLang="en-US" smtClean="0">
                <a:solidFill>
                  <a:srgbClr val="0066FF"/>
                </a:solidFill>
                <a:sym typeface="Symbol" panose="05050102010706020507" pitchFamily="18" charset="2"/>
              </a:rPr>
              <a:t>细胞</a:t>
            </a:r>
            <a:r>
              <a:rPr lang="zh-CN" altLang="en-US" smtClean="0">
                <a:sym typeface="Symbol" panose="05050102010706020507" pitchFamily="18" charset="2"/>
              </a:rPr>
              <a:t>由</a:t>
            </a:r>
            <a:r>
              <a:rPr lang="en-US" altLang="zh-CN" smtClean="0">
                <a:solidFill>
                  <a:srgbClr val="FF0000"/>
                </a:solidFill>
                <a:sym typeface="Symbol" panose="05050102010706020507" pitchFamily="18" charset="2"/>
              </a:rPr>
              <a:t>2</a:t>
            </a:r>
            <a:r>
              <a:rPr lang="zh-CN" altLang="en-US" smtClean="0">
                <a:sym typeface="Symbol" panose="05050102010706020507" pitchFamily="18" charset="2"/>
              </a:rPr>
              <a:t>个</a:t>
            </a:r>
            <a:r>
              <a:rPr lang="zh-CN" altLang="en-US" smtClean="0">
                <a:solidFill>
                  <a:srgbClr val="0066FF"/>
                </a:solidFill>
                <a:sym typeface="Symbol" panose="05050102010706020507" pitchFamily="18" charset="2"/>
              </a:rPr>
              <a:t>细胞体</a:t>
            </a:r>
            <a:r>
              <a:rPr lang="zh-CN" altLang="en-US" smtClean="0">
                <a:sym typeface="Symbol" panose="05050102010706020507" pitchFamily="18" charset="2"/>
              </a:rPr>
              <a:t>组成； </a:t>
            </a:r>
            <a:endParaRPr lang="zh-CN" altLang="en-US" smtClean="0">
              <a:sym typeface="Symbol" panose="05050102010706020507" pitchFamily="18" charset="2"/>
            </a:endParaRPr>
          </a:p>
          <a:p>
            <a:pPr lvl="2" eaLnBrk="1" hangingPunct="1"/>
            <a:r>
              <a:rPr lang="zh-CN" altLang="en-US" smtClean="0">
                <a:sym typeface="Symbol" panose="05050102010706020507" pitchFamily="18" charset="2"/>
              </a:rPr>
              <a:t>每个</a:t>
            </a:r>
            <a:r>
              <a:rPr lang="zh-CN" altLang="en-US" smtClean="0">
                <a:solidFill>
                  <a:srgbClr val="0066FF"/>
                </a:solidFill>
                <a:sym typeface="Symbol" panose="05050102010706020507" pitchFamily="18" charset="2"/>
              </a:rPr>
              <a:t>细胞体</a:t>
            </a:r>
            <a:r>
              <a:rPr lang="zh-CN" altLang="en-US" smtClean="0">
                <a:sym typeface="Symbol" panose="05050102010706020507" pitchFamily="18" charset="2"/>
              </a:rPr>
              <a:t>具有</a:t>
            </a:r>
            <a:r>
              <a:rPr lang="en-US" altLang="zh-CN" smtClean="0">
                <a:solidFill>
                  <a:srgbClr val="FF0000"/>
                </a:solidFill>
                <a:sym typeface="Symbol" panose="05050102010706020507" pitchFamily="18" charset="2"/>
              </a:rPr>
              <a:t>3</a:t>
            </a:r>
            <a:r>
              <a:rPr lang="zh-CN" altLang="en-US" smtClean="0">
                <a:sym typeface="Symbol" panose="05050102010706020507" pitchFamily="18" charset="2"/>
              </a:rPr>
              <a:t>个属性──胞核数</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1</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2</a:t>
            </a:r>
            <a:r>
              <a:rPr lang="en-US" altLang="zh-CN" smtClean="0">
                <a:sym typeface="Symbol" panose="05050102010706020507" pitchFamily="18" charset="2"/>
              </a:rPr>
              <a:t>)</a:t>
            </a:r>
            <a:r>
              <a:rPr lang="zh-CN" altLang="en-US" smtClean="0">
                <a:sym typeface="Symbol" panose="05050102010706020507" pitchFamily="18" charset="2"/>
              </a:rPr>
              <a:t>，尾巴数</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1</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2</a:t>
            </a:r>
            <a:r>
              <a:rPr lang="en-US" altLang="zh-CN" smtClean="0">
                <a:sym typeface="Symbol" panose="05050102010706020507" pitchFamily="18" charset="2"/>
              </a:rPr>
              <a:t>)</a:t>
            </a:r>
            <a:r>
              <a:rPr lang="zh-CN" altLang="en-US" smtClean="0">
                <a:sym typeface="Symbol" panose="05050102010706020507" pitchFamily="18" charset="2"/>
              </a:rPr>
              <a:t>及染色状（</a:t>
            </a:r>
            <a:r>
              <a:rPr lang="zh-CN" altLang="en-US" smtClean="0">
                <a:solidFill>
                  <a:srgbClr val="FF0000"/>
                </a:solidFill>
                <a:sym typeface="Symbol" panose="05050102010706020507" pitchFamily="18" charset="2"/>
              </a:rPr>
              <a:t>浅</a:t>
            </a:r>
            <a:r>
              <a:rPr lang="zh-CN" altLang="en-US" smtClean="0">
                <a:sym typeface="Symbol" panose="05050102010706020507" pitchFamily="18" charset="2"/>
              </a:rPr>
              <a:t>或</a:t>
            </a:r>
            <a:r>
              <a:rPr lang="zh-CN" altLang="en-US" smtClean="0">
                <a:solidFill>
                  <a:srgbClr val="FF0000"/>
                </a:solidFill>
                <a:sym typeface="Symbol" panose="05050102010706020507" pitchFamily="18" charset="2"/>
              </a:rPr>
              <a:t>深</a:t>
            </a:r>
            <a:r>
              <a:rPr lang="zh-CN" altLang="en-US" smtClean="0">
                <a:sym typeface="Symbol" panose="05050102010706020507" pitchFamily="18" charset="2"/>
              </a:rPr>
              <a:t>）； </a:t>
            </a:r>
            <a:endParaRPr lang="zh-CN" altLang="en-US" smtClean="0">
              <a:sym typeface="Symbol" panose="05050102010706020507" pitchFamily="18" charset="2"/>
            </a:endParaRPr>
          </a:p>
          <a:p>
            <a:pPr lvl="2" eaLnBrk="1" hangingPunct="1"/>
            <a:r>
              <a:rPr lang="zh-CN" altLang="en-US" smtClean="0">
                <a:sym typeface="Symbol" panose="05050102010706020507" pitchFamily="18" charset="2"/>
              </a:rPr>
              <a:t>细胞</a:t>
            </a:r>
            <a:r>
              <a:rPr lang="en-US" altLang="zh-CN" smtClean="0">
                <a:solidFill>
                  <a:srgbClr val="0066FF"/>
                </a:solidFill>
                <a:sym typeface="Symbol" panose="05050102010706020507" pitchFamily="18" charset="2"/>
              </a:rPr>
              <a:t>P1</a:t>
            </a:r>
            <a:r>
              <a:rPr lang="en-US" altLang="zh-CN" smtClean="0">
                <a:sym typeface="Symbol" panose="05050102010706020507" pitchFamily="18" charset="2"/>
              </a:rPr>
              <a:t>, </a:t>
            </a:r>
            <a:r>
              <a:rPr lang="en-US" altLang="zh-CN" smtClean="0">
                <a:solidFill>
                  <a:srgbClr val="0066FF"/>
                </a:solidFill>
                <a:sym typeface="Symbol" panose="05050102010706020507" pitchFamily="18" charset="2"/>
              </a:rPr>
              <a:t>P2</a:t>
            </a:r>
            <a:r>
              <a:rPr lang="en-US" altLang="zh-CN" smtClean="0">
                <a:sym typeface="Symbol" panose="05050102010706020507" pitchFamily="18" charset="2"/>
              </a:rPr>
              <a:t>, </a:t>
            </a:r>
            <a:r>
              <a:rPr lang="en-US" altLang="zh-CN" smtClean="0">
                <a:solidFill>
                  <a:srgbClr val="0066FF"/>
                </a:solidFill>
                <a:sym typeface="Symbol" panose="05050102010706020507" pitchFamily="18" charset="2"/>
              </a:rPr>
              <a:t>P3</a:t>
            </a:r>
            <a:r>
              <a:rPr lang="zh-CN" altLang="en-US" smtClean="0">
                <a:sym typeface="Symbol" panose="05050102010706020507" pitchFamily="18" charset="2"/>
              </a:rPr>
              <a:t>有病状</a:t>
            </a:r>
            <a:r>
              <a:rPr lang="en-US" altLang="zh-CN" smtClean="0">
                <a:sym typeface="Symbol" panose="05050102010706020507" pitchFamily="18" charset="2"/>
              </a:rPr>
              <a:t>X</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en-US" altLang="zh-CN" smtClean="0">
                <a:solidFill>
                  <a:srgbClr val="0066FF"/>
                </a:solidFill>
                <a:sym typeface="Symbol" panose="05050102010706020507" pitchFamily="18" charset="2"/>
              </a:rPr>
              <a:t>N1</a:t>
            </a:r>
            <a:r>
              <a:rPr lang="en-US" altLang="zh-CN" smtClean="0">
                <a:sym typeface="Symbol" panose="05050102010706020507" pitchFamily="18" charset="2"/>
              </a:rPr>
              <a:t>, </a:t>
            </a:r>
            <a:r>
              <a:rPr lang="en-US" altLang="zh-CN" smtClean="0">
                <a:solidFill>
                  <a:srgbClr val="0066FF"/>
                </a:solidFill>
                <a:sym typeface="Symbol" panose="05050102010706020507" pitchFamily="18" charset="2"/>
              </a:rPr>
              <a:t>N2</a:t>
            </a:r>
            <a:r>
              <a:rPr lang="zh-CN" altLang="en-US" smtClean="0">
                <a:sym typeface="Symbol" panose="05050102010706020507" pitchFamily="18" charset="2"/>
              </a:rPr>
              <a:t>是正常细胞；</a:t>
            </a:r>
            <a:endParaRPr lang="zh-CN" altLang="en-US" smtClean="0">
              <a:sym typeface="Symbol" panose="05050102010706020507" pitchFamily="18" charset="2"/>
            </a:endParaRPr>
          </a:p>
        </p:txBody>
      </p:sp>
      <p:sp>
        <p:nvSpPr>
          <p:cNvPr id="52236" name="Oval 12"/>
          <p:cNvSpPr>
            <a:spLocks noChangeArrowheads="1"/>
          </p:cNvSpPr>
          <p:nvPr/>
        </p:nvSpPr>
        <p:spPr bwMode="auto">
          <a:xfrm>
            <a:off x="2404540" y="4728011"/>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38" name="Oval 14"/>
          <p:cNvSpPr>
            <a:spLocks noChangeArrowheads="1"/>
          </p:cNvSpPr>
          <p:nvPr/>
        </p:nvSpPr>
        <p:spPr bwMode="auto">
          <a:xfrm>
            <a:off x="2558568" y="5106385"/>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1" name="Oval 17"/>
          <p:cNvSpPr>
            <a:spLocks noChangeArrowheads="1"/>
          </p:cNvSpPr>
          <p:nvPr/>
        </p:nvSpPr>
        <p:spPr bwMode="auto">
          <a:xfrm>
            <a:off x="3164637" y="5106385"/>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2" name="Oval 18"/>
          <p:cNvSpPr>
            <a:spLocks noChangeArrowheads="1"/>
          </p:cNvSpPr>
          <p:nvPr/>
        </p:nvSpPr>
        <p:spPr bwMode="auto">
          <a:xfrm>
            <a:off x="2633908" y="5258740"/>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3" name="Oval 19"/>
          <p:cNvSpPr>
            <a:spLocks noChangeArrowheads="1"/>
          </p:cNvSpPr>
          <p:nvPr/>
        </p:nvSpPr>
        <p:spPr bwMode="auto">
          <a:xfrm>
            <a:off x="2861603" y="5258740"/>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4" name="Oval 20"/>
          <p:cNvSpPr>
            <a:spLocks noChangeArrowheads="1"/>
          </p:cNvSpPr>
          <p:nvPr/>
        </p:nvSpPr>
        <p:spPr bwMode="auto">
          <a:xfrm>
            <a:off x="3362196" y="5258740"/>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5" name="Line 21"/>
          <p:cNvSpPr>
            <a:spLocks noChangeShapeType="1"/>
          </p:cNvSpPr>
          <p:nvPr/>
        </p:nvSpPr>
        <p:spPr bwMode="auto">
          <a:xfrm>
            <a:off x="2784589" y="556344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6" name="Line 22"/>
          <p:cNvSpPr>
            <a:spLocks noChangeShapeType="1"/>
          </p:cNvSpPr>
          <p:nvPr/>
        </p:nvSpPr>
        <p:spPr bwMode="auto">
          <a:xfrm>
            <a:off x="2861603" y="556344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7" name="Line 23"/>
          <p:cNvSpPr>
            <a:spLocks noChangeShapeType="1"/>
          </p:cNvSpPr>
          <p:nvPr/>
        </p:nvSpPr>
        <p:spPr bwMode="auto">
          <a:xfrm>
            <a:off x="3432513" y="555172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9" name="Text Box 25"/>
          <p:cNvSpPr txBox="1">
            <a:spLocks noChangeArrowheads="1"/>
          </p:cNvSpPr>
          <p:nvPr/>
        </p:nvSpPr>
        <p:spPr bwMode="auto">
          <a:xfrm>
            <a:off x="2784589" y="6171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0" name="Text Box 26"/>
          <p:cNvSpPr txBox="1">
            <a:spLocks noChangeArrowheads="1"/>
          </p:cNvSpPr>
          <p:nvPr/>
        </p:nvSpPr>
        <p:spPr bwMode="auto">
          <a:xfrm>
            <a:off x="2784589" y="419596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52251" name="Oval 27"/>
          <p:cNvSpPr>
            <a:spLocks noChangeArrowheads="1"/>
          </p:cNvSpPr>
          <p:nvPr/>
        </p:nvSpPr>
        <p:spPr bwMode="auto">
          <a:xfrm>
            <a:off x="4000076" y="4728011"/>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2" name="Oval 28"/>
          <p:cNvSpPr>
            <a:spLocks noChangeArrowheads="1"/>
          </p:cNvSpPr>
          <p:nvPr/>
        </p:nvSpPr>
        <p:spPr bwMode="auto">
          <a:xfrm>
            <a:off x="4154105" y="5106385"/>
            <a:ext cx="530729"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3" name="Oval 29"/>
          <p:cNvSpPr>
            <a:spLocks noChangeArrowheads="1"/>
          </p:cNvSpPr>
          <p:nvPr/>
        </p:nvSpPr>
        <p:spPr bwMode="auto">
          <a:xfrm>
            <a:off x="4760174" y="5106385"/>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4" name="Oval 30"/>
          <p:cNvSpPr>
            <a:spLocks noChangeArrowheads="1"/>
          </p:cNvSpPr>
          <p:nvPr/>
        </p:nvSpPr>
        <p:spPr bwMode="auto">
          <a:xfrm>
            <a:off x="4229444" y="5258740"/>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5" name="Oval 31"/>
          <p:cNvSpPr>
            <a:spLocks noChangeArrowheads="1"/>
          </p:cNvSpPr>
          <p:nvPr/>
        </p:nvSpPr>
        <p:spPr bwMode="auto">
          <a:xfrm>
            <a:off x="4457139" y="5258740"/>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6" name="Oval 32"/>
          <p:cNvSpPr>
            <a:spLocks noChangeArrowheads="1"/>
          </p:cNvSpPr>
          <p:nvPr/>
        </p:nvSpPr>
        <p:spPr bwMode="auto">
          <a:xfrm>
            <a:off x="4957732" y="5258740"/>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7" name="Line 33"/>
          <p:cNvSpPr>
            <a:spLocks noChangeShapeType="1"/>
          </p:cNvSpPr>
          <p:nvPr/>
        </p:nvSpPr>
        <p:spPr bwMode="auto">
          <a:xfrm>
            <a:off x="4427002" y="556344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8" name="Line 34"/>
          <p:cNvSpPr>
            <a:spLocks noChangeShapeType="1"/>
          </p:cNvSpPr>
          <p:nvPr/>
        </p:nvSpPr>
        <p:spPr bwMode="auto">
          <a:xfrm>
            <a:off x="4962754" y="556344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9" name="Line 35"/>
          <p:cNvSpPr>
            <a:spLocks noChangeShapeType="1"/>
          </p:cNvSpPr>
          <p:nvPr/>
        </p:nvSpPr>
        <p:spPr bwMode="auto">
          <a:xfrm>
            <a:off x="5079950" y="555172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0" name="Text Box 36"/>
          <p:cNvSpPr txBox="1">
            <a:spLocks noChangeArrowheads="1"/>
          </p:cNvSpPr>
          <p:nvPr/>
        </p:nvSpPr>
        <p:spPr bwMode="auto">
          <a:xfrm>
            <a:off x="4380124" y="6171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1" name="Text Box 37"/>
          <p:cNvSpPr txBox="1">
            <a:spLocks noChangeArrowheads="1"/>
          </p:cNvSpPr>
          <p:nvPr/>
        </p:nvSpPr>
        <p:spPr bwMode="auto">
          <a:xfrm>
            <a:off x="4380124" y="419596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52262" name="Oval 38"/>
          <p:cNvSpPr>
            <a:spLocks noChangeArrowheads="1"/>
          </p:cNvSpPr>
          <p:nvPr/>
        </p:nvSpPr>
        <p:spPr bwMode="auto">
          <a:xfrm>
            <a:off x="5593937" y="4728011"/>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3" name="Oval 39"/>
          <p:cNvSpPr>
            <a:spLocks noChangeArrowheads="1"/>
          </p:cNvSpPr>
          <p:nvPr/>
        </p:nvSpPr>
        <p:spPr bwMode="auto">
          <a:xfrm>
            <a:off x="5747966" y="5106385"/>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4" name="Oval 40"/>
          <p:cNvSpPr>
            <a:spLocks noChangeArrowheads="1"/>
          </p:cNvSpPr>
          <p:nvPr/>
        </p:nvSpPr>
        <p:spPr bwMode="auto">
          <a:xfrm>
            <a:off x="6354036" y="5106385"/>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5" name="Oval 41"/>
          <p:cNvSpPr>
            <a:spLocks noChangeArrowheads="1"/>
          </p:cNvSpPr>
          <p:nvPr/>
        </p:nvSpPr>
        <p:spPr bwMode="auto">
          <a:xfrm>
            <a:off x="5823306" y="5258740"/>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6" name="Oval 42"/>
          <p:cNvSpPr>
            <a:spLocks noChangeArrowheads="1"/>
          </p:cNvSpPr>
          <p:nvPr/>
        </p:nvSpPr>
        <p:spPr bwMode="auto">
          <a:xfrm>
            <a:off x="6051001" y="5258740"/>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7" name="Oval 43"/>
          <p:cNvSpPr>
            <a:spLocks noChangeArrowheads="1"/>
          </p:cNvSpPr>
          <p:nvPr/>
        </p:nvSpPr>
        <p:spPr bwMode="auto">
          <a:xfrm>
            <a:off x="6551594" y="5258740"/>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8" name="Line 44"/>
          <p:cNvSpPr>
            <a:spLocks noChangeShapeType="1"/>
          </p:cNvSpPr>
          <p:nvPr/>
        </p:nvSpPr>
        <p:spPr bwMode="auto">
          <a:xfrm>
            <a:off x="5973986" y="556344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0" name="Line 46"/>
          <p:cNvSpPr>
            <a:spLocks noChangeShapeType="1"/>
          </p:cNvSpPr>
          <p:nvPr/>
        </p:nvSpPr>
        <p:spPr bwMode="auto">
          <a:xfrm>
            <a:off x="6621911" y="555172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1" name="Text Box 47"/>
          <p:cNvSpPr txBox="1">
            <a:spLocks noChangeArrowheads="1"/>
          </p:cNvSpPr>
          <p:nvPr/>
        </p:nvSpPr>
        <p:spPr bwMode="auto">
          <a:xfrm>
            <a:off x="5973986" y="6171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2" name="Text Box 48"/>
          <p:cNvSpPr txBox="1">
            <a:spLocks noChangeArrowheads="1"/>
          </p:cNvSpPr>
          <p:nvPr/>
        </p:nvSpPr>
        <p:spPr bwMode="auto">
          <a:xfrm>
            <a:off x="5973986" y="4163490"/>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52273" name="Oval 49"/>
          <p:cNvSpPr>
            <a:spLocks noChangeArrowheads="1"/>
          </p:cNvSpPr>
          <p:nvPr/>
        </p:nvSpPr>
        <p:spPr bwMode="auto">
          <a:xfrm>
            <a:off x="7189473" y="4728011"/>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4" name="Oval 50"/>
          <p:cNvSpPr>
            <a:spLocks noChangeArrowheads="1"/>
          </p:cNvSpPr>
          <p:nvPr/>
        </p:nvSpPr>
        <p:spPr bwMode="auto">
          <a:xfrm>
            <a:off x="7343501" y="5106385"/>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5" name="Oval 51"/>
          <p:cNvSpPr>
            <a:spLocks noChangeArrowheads="1"/>
          </p:cNvSpPr>
          <p:nvPr/>
        </p:nvSpPr>
        <p:spPr bwMode="auto">
          <a:xfrm>
            <a:off x="7949571" y="5106385"/>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6" name="Oval 52"/>
          <p:cNvSpPr>
            <a:spLocks noChangeArrowheads="1"/>
          </p:cNvSpPr>
          <p:nvPr/>
        </p:nvSpPr>
        <p:spPr bwMode="auto">
          <a:xfrm>
            <a:off x="7527667" y="5258740"/>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7" name="Oval 53"/>
          <p:cNvSpPr>
            <a:spLocks noChangeArrowheads="1"/>
          </p:cNvSpPr>
          <p:nvPr/>
        </p:nvSpPr>
        <p:spPr bwMode="auto">
          <a:xfrm>
            <a:off x="8252606" y="5258740"/>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8" name="Oval 54"/>
          <p:cNvSpPr>
            <a:spLocks noChangeArrowheads="1"/>
          </p:cNvSpPr>
          <p:nvPr/>
        </p:nvSpPr>
        <p:spPr bwMode="auto">
          <a:xfrm>
            <a:off x="8024911" y="5258740"/>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9" name="Line 55"/>
          <p:cNvSpPr>
            <a:spLocks noChangeShapeType="1"/>
          </p:cNvSpPr>
          <p:nvPr/>
        </p:nvSpPr>
        <p:spPr bwMode="auto">
          <a:xfrm>
            <a:off x="7569522" y="556344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0" name="Line 56"/>
          <p:cNvSpPr>
            <a:spLocks noChangeShapeType="1"/>
          </p:cNvSpPr>
          <p:nvPr/>
        </p:nvSpPr>
        <p:spPr bwMode="auto">
          <a:xfrm>
            <a:off x="7646537" y="556344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1" name="Line 57"/>
          <p:cNvSpPr>
            <a:spLocks noChangeShapeType="1"/>
          </p:cNvSpPr>
          <p:nvPr/>
        </p:nvSpPr>
        <p:spPr bwMode="auto">
          <a:xfrm>
            <a:off x="8217447" y="555172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2" name="Text Box 58"/>
          <p:cNvSpPr txBox="1">
            <a:spLocks noChangeArrowheads="1"/>
          </p:cNvSpPr>
          <p:nvPr/>
        </p:nvSpPr>
        <p:spPr bwMode="auto">
          <a:xfrm>
            <a:off x="7569522" y="6171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3" name="Text Box 59"/>
          <p:cNvSpPr txBox="1">
            <a:spLocks noChangeArrowheads="1"/>
          </p:cNvSpPr>
          <p:nvPr/>
        </p:nvSpPr>
        <p:spPr bwMode="auto">
          <a:xfrm>
            <a:off x="7569522" y="419596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52284" name="Oval 60"/>
          <p:cNvSpPr>
            <a:spLocks noChangeArrowheads="1"/>
          </p:cNvSpPr>
          <p:nvPr/>
        </p:nvSpPr>
        <p:spPr bwMode="auto">
          <a:xfrm>
            <a:off x="8860350" y="4728011"/>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5" name="Oval 61"/>
          <p:cNvSpPr>
            <a:spLocks noChangeArrowheads="1"/>
          </p:cNvSpPr>
          <p:nvPr/>
        </p:nvSpPr>
        <p:spPr bwMode="auto">
          <a:xfrm>
            <a:off x="9014378" y="5106385"/>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6" name="Oval 62"/>
          <p:cNvSpPr>
            <a:spLocks noChangeArrowheads="1"/>
          </p:cNvSpPr>
          <p:nvPr/>
        </p:nvSpPr>
        <p:spPr bwMode="auto">
          <a:xfrm>
            <a:off x="9620447" y="5106385"/>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7" name="Oval 63"/>
          <p:cNvSpPr>
            <a:spLocks noChangeArrowheads="1"/>
          </p:cNvSpPr>
          <p:nvPr/>
        </p:nvSpPr>
        <p:spPr bwMode="auto">
          <a:xfrm>
            <a:off x="9203566" y="5258740"/>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9" name="Oval 65"/>
          <p:cNvSpPr>
            <a:spLocks noChangeArrowheads="1"/>
          </p:cNvSpPr>
          <p:nvPr/>
        </p:nvSpPr>
        <p:spPr bwMode="auto">
          <a:xfrm>
            <a:off x="9818006" y="5258740"/>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0" name="Line 66"/>
          <p:cNvSpPr>
            <a:spLocks noChangeShapeType="1"/>
          </p:cNvSpPr>
          <p:nvPr/>
        </p:nvSpPr>
        <p:spPr bwMode="auto">
          <a:xfrm>
            <a:off x="9240399" y="556344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1" name="Line 67"/>
          <p:cNvSpPr>
            <a:spLocks noChangeShapeType="1"/>
          </p:cNvSpPr>
          <p:nvPr/>
        </p:nvSpPr>
        <p:spPr bwMode="auto">
          <a:xfrm>
            <a:off x="9317413" y="556344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2" name="Line 68"/>
          <p:cNvSpPr>
            <a:spLocks noChangeShapeType="1"/>
          </p:cNvSpPr>
          <p:nvPr/>
        </p:nvSpPr>
        <p:spPr bwMode="auto">
          <a:xfrm>
            <a:off x="9888323" y="555172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3" name="Text Box 69"/>
          <p:cNvSpPr txBox="1">
            <a:spLocks noChangeArrowheads="1"/>
          </p:cNvSpPr>
          <p:nvPr/>
        </p:nvSpPr>
        <p:spPr bwMode="auto">
          <a:xfrm>
            <a:off x="9240398" y="6171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4" name="Text Box 70"/>
          <p:cNvSpPr txBox="1">
            <a:spLocks noChangeArrowheads="1"/>
          </p:cNvSpPr>
          <p:nvPr/>
        </p:nvSpPr>
        <p:spPr bwMode="auto">
          <a:xfrm>
            <a:off x="9240398" y="4163490"/>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0474" name="Rectangle 72"/>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2227">
                                            <p:txEl>
                                              <p:pRg st="2" end="2"/>
                                            </p:txEl>
                                          </p:spTgt>
                                        </p:tgtEl>
                                        <p:attrNameLst>
                                          <p:attrName>style.visibility</p:attrName>
                                        </p:attrNameLst>
                                      </p:cBhvr>
                                      <p:to>
                                        <p:strVal val="visible"/>
                                      </p:to>
                                    </p:set>
                                    <p:animEffect transition="in" filter="strips(downRight)">
                                      <p:cBhvr>
                                        <p:cTn id="7" dur="500"/>
                                        <p:tgtEl>
                                          <p:spTgt spid="5222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2227">
                                            <p:txEl>
                                              <p:pRg st="3" end="3"/>
                                            </p:txEl>
                                          </p:spTgt>
                                        </p:tgtEl>
                                        <p:attrNameLst>
                                          <p:attrName>style.visibility</p:attrName>
                                        </p:attrNameLst>
                                      </p:cBhvr>
                                      <p:to>
                                        <p:strVal val="visible"/>
                                      </p:to>
                                    </p:set>
                                    <p:animEffect transition="in" filter="strips(downRight)">
                                      <p:cBhvr>
                                        <p:cTn id="12" dur="500"/>
                                        <p:tgtEl>
                                          <p:spTgt spid="5222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2236"/>
                                        </p:tgtEl>
                                        <p:attrNameLst>
                                          <p:attrName>style.visibility</p:attrName>
                                        </p:attrNameLst>
                                      </p:cBhvr>
                                      <p:to>
                                        <p:strVal val="visible"/>
                                      </p:to>
                                    </p:set>
                                    <p:animEffect transition="in" filter="checkerboard(across)">
                                      <p:cBhvr>
                                        <p:cTn id="17" dur="500"/>
                                        <p:tgtEl>
                                          <p:spTgt spid="52236"/>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52238"/>
                                        </p:tgtEl>
                                        <p:attrNameLst>
                                          <p:attrName>style.visibility</p:attrName>
                                        </p:attrNameLst>
                                      </p:cBhvr>
                                      <p:to>
                                        <p:strVal val="visible"/>
                                      </p:to>
                                    </p:set>
                                    <p:animEffect transition="in" filter="checkerboard(across)">
                                      <p:cBhvr>
                                        <p:cTn id="20" dur="500"/>
                                        <p:tgtEl>
                                          <p:spTgt spid="52238"/>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52241"/>
                                        </p:tgtEl>
                                        <p:attrNameLst>
                                          <p:attrName>style.visibility</p:attrName>
                                        </p:attrNameLst>
                                      </p:cBhvr>
                                      <p:to>
                                        <p:strVal val="visible"/>
                                      </p:to>
                                    </p:set>
                                    <p:animEffect transition="in" filter="checkerboard(across)">
                                      <p:cBhvr>
                                        <p:cTn id="23" dur="500"/>
                                        <p:tgtEl>
                                          <p:spTgt spid="52241"/>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52242"/>
                                        </p:tgtEl>
                                        <p:attrNameLst>
                                          <p:attrName>style.visibility</p:attrName>
                                        </p:attrNameLst>
                                      </p:cBhvr>
                                      <p:to>
                                        <p:strVal val="visible"/>
                                      </p:to>
                                    </p:set>
                                    <p:animEffect transition="in" filter="checkerboard(across)">
                                      <p:cBhvr>
                                        <p:cTn id="26" dur="500"/>
                                        <p:tgtEl>
                                          <p:spTgt spid="52242"/>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52243"/>
                                        </p:tgtEl>
                                        <p:attrNameLst>
                                          <p:attrName>style.visibility</p:attrName>
                                        </p:attrNameLst>
                                      </p:cBhvr>
                                      <p:to>
                                        <p:strVal val="visible"/>
                                      </p:to>
                                    </p:set>
                                    <p:animEffect transition="in" filter="checkerboard(across)">
                                      <p:cBhvr>
                                        <p:cTn id="29" dur="500"/>
                                        <p:tgtEl>
                                          <p:spTgt spid="52243"/>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52244"/>
                                        </p:tgtEl>
                                        <p:attrNameLst>
                                          <p:attrName>style.visibility</p:attrName>
                                        </p:attrNameLst>
                                      </p:cBhvr>
                                      <p:to>
                                        <p:strVal val="visible"/>
                                      </p:to>
                                    </p:set>
                                    <p:animEffect transition="in" filter="checkerboard(across)">
                                      <p:cBhvr>
                                        <p:cTn id="32" dur="500"/>
                                        <p:tgtEl>
                                          <p:spTgt spid="52244"/>
                                        </p:tgtEl>
                                      </p:cBhvr>
                                    </p:animEffect>
                                  </p:childTnLst>
                                </p:cTn>
                              </p:par>
                              <p:par>
                                <p:cTn id="33" presetID="5" presetClass="entr" presetSubtype="10" fill="hold" nodeType="withEffect">
                                  <p:stCondLst>
                                    <p:cond delay="0"/>
                                  </p:stCondLst>
                                  <p:childTnLst>
                                    <p:set>
                                      <p:cBhvr>
                                        <p:cTn id="34" dur="1" fill="hold">
                                          <p:stCondLst>
                                            <p:cond delay="0"/>
                                          </p:stCondLst>
                                        </p:cTn>
                                        <p:tgtEl>
                                          <p:spTgt spid="52245"/>
                                        </p:tgtEl>
                                        <p:attrNameLst>
                                          <p:attrName>style.visibility</p:attrName>
                                        </p:attrNameLst>
                                      </p:cBhvr>
                                      <p:to>
                                        <p:strVal val="visible"/>
                                      </p:to>
                                    </p:set>
                                    <p:animEffect transition="in" filter="checkerboard(across)">
                                      <p:cBhvr>
                                        <p:cTn id="35" dur="500"/>
                                        <p:tgtEl>
                                          <p:spTgt spid="52245"/>
                                        </p:tgtEl>
                                      </p:cBhvr>
                                    </p:animEffect>
                                  </p:childTnLst>
                                </p:cTn>
                              </p:par>
                              <p:par>
                                <p:cTn id="36" presetID="5" presetClass="entr" presetSubtype="10" fill="hold" nodeType="withEffect">
                                  <p:stCondLst>
                                    <p:cond delay="0"/>
                                  </p:stCondLst>
                                  <p:childTnLst>
                                    <p:set>
                                      <p:cBhvr>
                                        <p:cTn id="37" dur="1" fill="hold">
                                          <p:stCondLst>
                                            <p:cond delay="0"/>
                                          </p:stCondLst>
                                        </p:cTn>
                                        <p:tgtEl>
                                          <p:spTgt spid="52246"/>
                                        </p:tgtEl>
                                        <p:attrNameLst>
                                          <p:attrName>style.visibility</p:attrName>
                                        </p:attrNameLst>
                                      </p:cBhvr>
                                      <p:to>
                                        <p:strVal val="visible"/>
                                      </p:to>
                                    </p:set>
                                    <p:animEffect transition="in" filter="checkerboard(across)">
                                      <p:cBhvr>
                                        <p:cTn id="38" dur="500"/>
                                        <p:tgtEl>
                                          <p:spTgt spid="52246"/>
                                        </p:tgtEl>
                                      </p:cBhvr>
                                    </p:animEffect>
                                  </p:childTnLst>
                                </p:cTn>
                              </p:par>
                              <p:par>
                                <p:cTn id="39" presetID="5" presetClass="entr" presetSubtype="10" fill="hold" nodeType="withEffect">
                                  <p:stCondLst>
                                    <p:cond delay="0"/>
                                  </p:stCondLst>
                                  <p:childTnLst>
                                    <p:set>
                                      <p:cBhvr>
                                        <p:cTn id="40" dur="1" fill="hold">
                                          <p:stCondLst>
                                            <p:cond delay="0"/>
                                          </p:stCondLst>
                                        </p:cTn>
                                        <p:tgtEl>
                                          <p:spTgt spid="52247"/>
                                        </p:tgtEl>
                                        <p:attrNameLst>
                                          <p:attrName>style.visibility</p:attrName>
                                        </p:attrNameLst>
                                      </p:cBhvr>
                                      <p:to>
                                        <p:strVal val="visible"/>
                                      </p:to>
                                    </p:set>
                                    <p:animEffect transition="in" filter="checkerboard(across)">
                                      <p:cBhvr>
                                        <p:cTn id="41" dur="500"/>
                                        <p:tgtEl>
                                          <p:spTgt spid="52247"/>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52249"/>
                                        </p:tgtEl>
                                        <p:attrNameLst>
                                          <p:attrName>style.visibility</p:attrName>
                                        </p:attrNameLst>
                                      </p:cBhvr>
                                      <p:to>
                                        <p:strVal val="visible"/>
                                      </p:to>
                                    </p:set>
                                    <p:animEffect transition="in" filter="checkerboard(across)">
                                      <p:cBhvr>
                                        <p:cTn id="44" dur="500"/>
                                        <p:tgtEl>
                                          <p:spTgt spid="52249"/>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52251"/>
                                        </p:tgtEl>
                                        <p:attrNameLst>
                                          <p:attrName>style.visibility</p:attrName>
                                        </p:attrNameLst>
                                      </p:cBhvr>
                                      <p:to>
                                        <p:strVal val="visible"/>
                                      </p:to>
                                    </p:set>
                                    <p:animEffect transition="in" filter="checkerboard(across)">
                                      <p:cBhvr>
                                        <p:cTn id="47" dur="500"/>
                                        <p:tgtEl>
                                          <p:spTgt spid="52251"/>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52252"/>
                                        </p:tgtEl>
                                        <p:attrNameLst>
                                          <p:attrName>style.visibility</p:attrName>
                                        </p:attrNameLst>
                                      </p:cBhvr>
                                      <p:to>
                                        <p:strVal val="visible"/>
                                      </p:to>
                                    </p:set>
                                    <p:animEffect transition="in" filter="checkerboard(across)">
                                      <p:cBhvr>
                                        <p:cTn id="50" dur="500"/>
                                        <p:tgtEl>
                                          <p:spTgt spid="52252"/>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52253"/>
                                        </p:tgtEl>
                                        <p:attrNameLst>
                                          <p:attrName>style.visibility</p:attrName>
                                        </p:attrNameLst>
                                      </p:cBhvr>
                                      <p:to>
                                        <p:strVal val="visible"/>
                                      </p:to>
                                    </p:set>
                                    <p:animEffect transition="in" filter="checkerboard(across)">
                                      <p:cBhvr>
                                        <p:cTn id="53" dur="500"/>
                                        <p:tgtEl>
                                          <p:spTgt spid="52253"/>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52254"/>
                                        </p:tgtEl>
                                        <p:attrNameLst>
                                          <p:attrName>style.visibility</p:attrName>
                                        </p:attrNameLst>
                                      </p:cBhvr>
                                      <p:to>
                                        <p:strVal val="visible"/>
                                      </p:to>
                                    </p:set>
                                    <p:animEffect transition="in" filter="checkerboard(across)">
                                      <p:cBhvr>
                                        <p:cTn id="56" dur="500"/>
                                        <p:tgtEl>
                                          <p:spTgt spid="52254"/>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52255"/>
                                        </p:tgtEl>
                                        <p:attrNameLst>
                                          <p:attrName>style.visibility</p:attrName>
                                        </p:attrNameLst>
                                      </p:cBhvr>
                                      <p:to>
                                        <p:strVal val="visible"/>
                                      </p:to>
                                    </p:set>
                                    <p:animEffect transition="in" filter="checkerboard(across)">
                                      <p:cBhvr>
                                        <p:cTn id="59" dur="500"/>
                                        <p:tgtEl>
                                          <p:spTgt spid="52255"/>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52256"/>
                                        </p:tgtEl>
                                        <p:attrNameLst>
                                          <p:attrName>style.visibility</p:attrName>
                                        </p:attrNameLst>
                                      </p:cBhvr>
                                      <p:to>
                                        <p:strVal val="visible"/>
                                      </p:to>
                                    </p:set>
                                    <p:animEffect transition="in" filter="checkerboard(across)">
                                      <p:cBhvr>
                                        <p:cTn id="62" dur="500"/>
                                        <p:tgtEl>
                                          <p:spTgt spid="52256"/>
                                        </p:tgtEl>
                                      </p:cBhvr>
                                    </p:animEffect>
                                  </p:childTnLst>
                                </p:cTn>
                              </p:par>
                              <p:par>
                                <p:cTn id="63" presetID="5" presetClass="entr" presetSubtype="10" fill="hold" nodeType="withEffect">
                                  <p:stCondLst>
                                    <p:cond delay="0"/>
                                  </p:stCondLst>
                                  <p:childTnLst>
                                    <p:set>
                                      <p:cBhvr>
                                        <p:cTn id="64" dur="1" fill="hold">
                                          <p:stCondLst>
                                            <p:cond delay="0"/>
                                          </p:stCondLst>
                                        </p:cTn>
                                        <p:tgtEl>
                                          <p:spTgt spid="52257"/>
                                        </p:tgtEl>
                                        <p:attrNameLst>
                                          <p:attrName>style.visibility</p:attrName>
                                        </p:attrNameLst>
                                      </p:cBhvr>
                                      <p:to>
                                        <p:strVal val="visible"/>
                                      </p:to>
                                    </p:set>
                                    <p:animEffect transition="in" filter="checkerboard(across)">
                                      <p:cBhvr>
                                        <p:cTn id="65" dur="500"/>
                                        <p:tgtEl>
                                          <p:spTgt spid="52257"/>
                                        </p:tgtEl>
                                      </p:cBhvr>
                                    </p:animEffect>
                                  </p:childTnLst>
                                </p:cTn>
                              </p:par>
                              <p:par>
                                <p:cTn id="66" presetID="5" presetClass="entr" presetSubtype="10" fill="hold" nodeType="withEffect">
                                  <p:stCondLst>
                                    <p:cond delay="0"/>
                                  </p:stCondLst>
                                  <p:childTnLst>
                                    <p:set>
                                      <p:cBhvr>
                                        <p:cTn id="67" dur="1" fill="hold">
                                          <p:stCondLst>
                                            <p:cond delay="0"/>
                                          </p:stCondLst>
                                        </p:cTn>
                                        <p:tgtEl>
                                          <p:spTgt spid="52258"/>
                                        </p:tgtEl>
                                        <p:attrNameLst>
                                          <p:attrName>style.visibility</p:attrName>
                                        </p:attrNameLst>
                                      </p:cBhvr>
                                      <p:to>
                                        <p:strVal val="visible"/>
                                      </p:to>
                                    </p:set>
                                    <p:animEffect transition="in" filter="checkerboard(across)">
                                      <p:cBhvr>
                                        <p:cTn id="68" dur="500"/>
                                        <p:tgtEl>
                                          <p:spTgt spid="52258"/>
                                        </p:tgtEl>
                                      </p:cBhvr>
                                    </p:animEffect>
                                  </p:childTnLst>
                                </p:cTn>
                              </p:par>
                              <p:par>
                                <p:cTn id="69" presetID="5" presetClass="entr" presetSubtype="10" fill="hold" nodeType="withEffect">
                                  <p:stCondLst>
                                    <p:cond delay="0"/>
                                  </p:stCondLst>
                                  <p:childTnLst>
                                    <p:set>
                                      <p:cBhvr>
                                        <p:cTn id="70" dur="1" fill="hold">
                                          <p:stCondLst>
                                            <p:cond delay="0"/>
                                          </p:stCondLst>
                                        </p:cTn>
                                        <p:tgtEl>
                                          <p:spTgt spid="52259"/>
                                        </p:tgtEl>
                                        <p:attrNameLst>
                                          <p:attrName>style.visibility</p:attrName>
                                        </p:attrNameLst>
                                      </p:cBhvr>
                                      <p:to>
                                        <p:strVal val="visible"/>
                                      </p:to>
                                    </p:set>
                                    <p:animEffect transition="in" filter="checkerboard(across)">
                                      <p:cBhvr>
                                        <p:cTn id="71" dur="500"/>
                                        <p:tgtEl>
                                          <p:spTgt spid="52259"/>
                                        </p:tgtEl>
                                      </p:cBhvr>
                                    </p:animEffect>
                                  </p:childTnLst>
                                </p:cTn>
                              </p:par>
                              <p:par>
                                <p:cTn id="72" presetID="5" presetClass="entr" presetSubtype="10" fill="hold" grpId="0" nodeType="withEffect">
                                  <p:stCondLst>
                                    <p:cond delay="0"/>
                                  </p:stCondLst>
                                  <p:childTnLst>
                                    <p:set>
                                      <p:cBhvr>
                                        <p:cTn id="73" dur="1" fill="hold">
                                          <p:stCondLst>
                                            <p:cond delay="0"/>
                                          </p:stCondLst>
                                        </p:cTn>
                                        <p:tgtEl>
                                          <p:spTgt spid="52260"/>
                                        </p:tgtEl>
                                        <p:attrNameLst>
                                          <p:attrName>style.visibility</p:attrName>
                                        </p:attrNameLst>
                                      </p:cBhvr>
                                      <p:to>
                                        <p:strVal val="visible"/>
                                      </p:to>
                                    </p:set>
                                    <p:animEffect transition="in" filter="checkerboard(across)">
                                      <p:cBhvr>
                                        <p:cTn id="74" dur="500"/>
                                        <p:tgtEl>
                                          <p:spTgt spid="52260"/>
                                        </p:tgtEl>
                                      </p:cBhvr>
                                    </p:animEffect>
                                  </p:childTnLst>
                                </p:cTn>
                              </p:par>
                              <p:par>
                                <p:cTn id="75" presetID="5" presetClass="entr" presetSubtype="10" fill="hold" grpId="0" nodeType="withEffect">
                                  <p:stCondLst>
                                    <p:cond delay="0"/>
                                  </p:stCondLst>
                                  <p:childTnLst>
                                    <p:set>
                                      <p:cBhvr>
                                        <p:cTn id="76" dur="1" fill="hold">
                                          <p:stCondLst>
                                            <p:cond delay="0"/>
                                          </p:stCondLst>
                                        </p:cTn>
                                        <p:tgtEl>
                                          <p:spTgt spid="52262"/>
                                        </p:tgtEl>
                                        <p:attrNameLst>
                                          <p:attrName>style.visibility</p:attrName>
                                        </p:attrNameLst>
                                      </p:cBhvr>
                                      <p:to>
                                        <p:strVal val="visible"/>
                                      </p:to>
                                    </p:set>
                                    <p:animEffect transition="in" filter="checkerboard(across)">
                                      <p:cBhvr>
                                        <p:cTn id="77" dur="500"/>
                                        <p:tgtEl>
                                          <p:spTgt spid="52262"/>
                                        </p:tgtEl>
                                      </p:cBhvr>
                                    </p:animEffect>
                                  </p:childTnLst>
                                </p:cTn>
                              </p:par>
                              <p:par>
                                <p:cTn id="78" presetID="5" presetClass="entr" presetSubtype="10" fill="hold" grpId="0" nodeType="withEffect">
                                  <p:stCondLst>
                                    <p:cond delay="0"/>
                                  </p:stCondLst>
                                  <p:childTnLst>
                                    <p:set>
                                      <p:cBhvr>
                                        <p:cTn id="79" dur="1" fill="hold">
                                          <p:stCondLst>
                                            <p:cond delay="0"/>
                                          </p:stCondLst>
                                        </p:cTn>
                                        <p:tgtEl>
                                          <p:spTgt spid="52263"/>
                                        </p:tgtEl>
                                        <p:attrNameLst>
                                          <p:attrName>style.visibility</p:attrName>
                                        </p:attrNameLst>
                                      </p:cBhvr>
                                      <p:to>
                                        <p:strVal val="visible"/>
                                      </p:to>
                                    </p:set>
                                    <p:animEffect transition="in" filter="checkerboard(across)">
                                      <p:cBhvr>
                                        <p:cTn id="80" dur="500"/>
                                        <p:tgtEl>
                                          <p:spTgt spid="52263"/>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52264"/>
                                        </p:tgtEl>
                                        <p:attrNameLst>
                                          <p:attrName>style.visibility</p:attrName>
                                        </p:attrNameLst>
                                      </p:cBhvr>
                                      <p:to>
                                        <p:strVal val="visible"/>
                                      </p:to>
                                    </p:set>
                                    <p:animEffect transition="in" filter="checkerboard(across)">
                                      <p:cBhvr>
                                        <p:cTn id="83" dur="500"/>
                                        <p:tgtEl>
                                          <p:spTgt spid="52264"/>
                                        </p:tgtEl>
                                      </p:cBhvr>
                                    </p:animEffect>
                                  </p:childTnLst>
                                </p:cTn>
                              </p:par>
                              <p:par>
                                <p:cTn id="84" presetID="5" presetClass="entr" presetSubtype="10" fill="hold" grpId="0" nodeType="withEffect">
                                  <p:stCondLst>
                                    <p:cond delay="0"/>
                                  </p:stCondLst>
                                  <p:childTnLst>
                                    <p:set>
                                      <p:cBhvr>
                                        <p:cTn id="85" dur="1" fill="hold">
                                          <p:stCondLst>
                                            <p:cond delay="0"/>
                                          </p:stCondLst>
                                        </p:cTn>
                                        <p:tgtEl>
                                          <p:spTgt spid="52265"/>
                                        </p:tgtEl>
                                        <p:attrNameLst>
                                          <p:attrName>style.visibility</p:attrName>
                                        </p:attrNameLst>
                                      </p:cBhvr>
                                      <p:to>
                                        <p:strVal val="visible"/>
                                      </p:to>
                                    </p:set>
                                    <p:animEffect transition="in" filter="checkerboard(across)">
                                      <p:cBhvr>
                                        <p:cTn id="86" dur="500"/>
                                        <p:tgtEl>
                                          <p:spTgt spid="52265"/>
                                        </p:tgtEl>
                                      </p:cBhvr>
                                    </p:animEffect>
                                  </p:childTnLst>
                                </p:cTn>
                              </p:par>
                              <p:par>
                                <p:cTn id="87" presetID="5" presetClass="entr" presetSubtype="10" fill="hold" grpId="0" nodeType="withEffect">
                                  <p:stCondLst>
                                    <p:cond delay="0"/>
                                  </p:stCondLst>
                                  <p:childTnLst>
                                    <p:set>
                                      <p:cBhvr>
                                        <p:cTn id="88" dur="1" fill="hold">
                                          <p:stCondLst>
                                            <p:cond delay="0"/>
                                          </p:stCondLst>
                                        </p:cTn>
                                        <p:tgtEl>
                                          <p:spTgt spid="52266"/>
                                        </p:tgtEl>
                                        <p:attrNameLst>
                                          <p:attrName>style.visibility</p:attrName>
                                        </p:attrNameLst>
                                      </p:cBhvr>
                                      <p:to>
                                        <p:strVal val="visible"/>
                                      </p:to>
                                    </p:set>
                                    <p:animEffect transition="in" filter="checkerboard(across)">
                                      <p:cBhvr>
                                        <p:cTn id="89" dur="500"/>
                                        <p:tgtEl>
                                          <p:spTgt spid="52266"/>
                                        </p:tgtEl>
                                      </p:cBhvr>
                                    </p:animEffect>
                                  </p:childTnLst>
                                </p:cTn>
                              </p:par>
                              <p:par>
                                <p:cTn id="90" presetID="5" presetClass="entr" presetSubtype="10" fill="hold" grpId="0" nodeType="withEffect">
                                  <p:stCondLst>
                                    <p:cond delay="0"/>
                                  </p:stCondLst>
                                  <p:childTnLst>
                                    <p:set>
                                      <p:cBhvr>
                                        <p:cTn id="91" dur="1" fill="hold">
                                          <p:stCondLst>
                                            <p:cond delay="0"/>
                                          </p:stCondLst>
                                        </p:cTn>
                                        <p:tgtEl>
                                          <p:spTgt spid="52267"/>
                                        </p:tgtEl>
                                        <p:attrNameLst>
                                          <p:attrName>style.visibility</p:attrName>
                                        </p:attrNameLst>
                                      </p:cBhvr>
                                      <p:to>
                                        <p:strVal val="visible"/>
                                      </p:to>
                                    </p:set>
                                    <p:animEffect transition="in" filter="checkerboard(across)">
                                      <p:cBhvr>
                                        <p:cTn id="92" dur="500"/>
                                        <p:tgtEl>
                                          <p:spTgt spid="52267"/>
                                        </p:tgtEl>
                                      </p:cBhvr>
                                    </p:animEffect>
                                  </p:childTnLst>
                                </p:cTn>
                              </p:par>
                              <p:par>
                                <p:cTn id="93" presetID="5" presetClass="entr" presetSubtype="10" fill="hold" nodeType="withEffect">
                                  <p:stCondLst>
                                    <p:cond delay="0"/>
                                  </p:stCondLst>
                                  <p:childTnLst>
                                    <p:set>
                                      <p:cBhvr>
                                        <p:cTn id="94" dur="1" fill="hold">
                                          <p:stCondLst>
                                            <p:cond delay="0"/>
                                          </p:stCondLst>
                                        </p:cTn>
                                        <p:tgtEl>
                                          <p:spTgt spid="52268"/>
                                        </p:tgtEl>
                                        <p:attrNameLst>
                                          <p:attrName>style.visibility</p:attrName>
                                        </p:attrNameLst>
                                      </p:cBhvr>
                                      <p:to>
                                        <p:strVal val="visible"/>
                                      </p:to>
                                    </p:set>
                                    <p:animEffect transition="in" filter="checkerboard(across)">
                                      <p:cBhvr>
                                        <p:cTn id="95" dur="500"/>
                                        <p:tgtEl>
                                          <p:spTgt spid="52268"/>
                                        </p:tgtEl>
                                      </p:cBhvr>
                                    </p:animEffect>
                                  </p:childTnLst>
                                </p:cTn>
                              </p:par>
                              <p:par>
                                <p:cTn id="96" presetID="5" presetClass="entr" presetSubtype="10" fill="hold" nodeType="withEffect">
                                  <p:stCondLst>
                                    <p:cond delay="0"/>
                                  </p:stCondLst>
                                  <p:childTnLst>
                                    <p:set>
                                      <p:cBhvr>
                                        <p:cTn id="97" dur="1" fill="hold">
                                          <p:stCondLst>
                                            <p:cond delay="0"/>
                                          </p:stCondLst>
                                        </p:cTn>
                                        <p:tgtEl>
                                          <p:spTgt spid="52270"/>
                                        </p:tgtEl>
                                        <p:attrNameLst>
                                          <p:attrName>style.visibility</p:attrName>
                                        </p:attrNameLst>
                                      </p:cBhvr>
                                      <p:to>
                                        <p:strVal val="visible"/>
                                      </p:to>
                                    </p:set>
                                    <p:animEffect transition="in" filter="checkerboard(across)">
                                      <p:cBhvr>
                                        <p:cTn id="98" dur="500"/>
                                        <p:tgtEl>
                                          <p:spTgt spid="52270"/>
                                        </p:tgtEl>
                                      </p:cBhvr>
                                    </p:animEffect>
                                  </p:childTnLst>
                                </p:cTn>
                              </p:par>
                              <p:par>
                                <p:cTn id="99" presetID="5" presetClass="entr" presetSubtype="10" fill="hold" grpId="0" nodeType="withEffect">
                                  <p:stCondLst>
                                    <p:cond delay="0"/>
                                  </p:stCondLst>
                                  <p:childTnLst>
                                    <p:set>
                                      <p:cBhvr>
                                        <p:cTn id="100" dur="1" fill="hold">
                                          <p:stCondLst>
                                            <p:cond delay="0"/>
                                          </p:stCondLst>
                                        </p:cTn>
                                        <p:tgtEl>
                                          <p:spTgt spid="52271"/>
                                        </p:tgtEl>
                                        <p:attrNameLst>
                                          <p:attrName>style.visibility</p:attrName>
                                        </p:attrNameLst>
                                      </p:cBhvr>
                                      <p:to>
                                        <p:strVal val="visible"/>
                                      </p:to>
                                    </p:set>
                                    <p:animEffect transition="in" filter="checkerboard(across)">
                                      <p:cBhvr>
                                        <p:cTn id="101" dur="500"/>
                                        <p:tgtEl>
                                          <p:spTgt spid="52271"/>
                                        </p:tgtEl>
                                      </p:cBhvr>
                                    </p:animEffect>
                                  </p:childTnLst>
                                </p:cTn>
                              </p:par>
                              <p:par>
                                <p:cTn id="102" presetID="5" presetClass="entr" presetSubtype="10" fill="hold" grpId="0" nodeType="withEffect">
                                  <p:stCondLst>
                                    <p:cond delay="0"/>
                                  </p:stCondLst>
                                  <p:childTnLst>
                                    <p:set>
                                      <p:cBhvr>
                                        <p:cTn id="103" dur="1" fill="hold">
                                          <p:stCondLst>
                                            <p:cond delay="0"/>
                                          </p:stCondLst>
                                        </p:cTn>
                                        <p:tgtEl>
                                          <p:spTgt spid="52273"/>
                                        </p:tgtEl>
                                        <p:attrNameLst>
                                          <p:attrName>style.visibility</p:attrName>
                                        </p:attrNameLst>
                                      </p:cBhvr>
                                      <p:to>
                                        <p:strVal val="visible"/>
                                      </p:to>
                                    </p:set>
                                    <p:animEffect transition="in" filter="checkerboard(across)">
                                      <p:cBhvr>
                                        <p:cTn id="104" dur="500"/>
                                        <p:tgtEl>
                                          <p:spTgt spid="52273"/>
                                        </p:tgtEl>
                                      </p:cBhvr>
                                    </p:animEffect>
                                  </p:childTnLst>
                                </p:cTn>
                              </p:par>
                              <p:par>
                                <p:cTn id="105" presetID="5" presetClass="entr" presetSubtype="10" fill="hold" grpId="0" nodeType="withEffect">
                                  <p:stCondLst>
                                    <p:cond delay="0"/>
                                  </p:stCondLst>
                                  <p:childTnLst>
                                    <p:set>
                                      <p:cBhvr>
                                        <p:cTn id="106" dur="1" fill="hold">
                                          <p:stCondLst>
                                            <p:cond delay="0"/>
                                          </p:stCondLst>
                                        </p:cTn>
                                        <p:tgtEl>
                                          <p:spTgt spid="52274"/>
                                        </p:tgtEl>
                                        <p:attrNameLst>
                                          <p:attrName>style.visibility</p:attrName>
                                        </p:attrNameLst>
                                      </p:cBhvr>
                                      <p:to>
                                        <p:strVal val="visible"/>
                                      </p:to>
                                    </p:set>
                                    <p:animEffect transition="in" filter="checkerboard(across)">
                                      <p:cBhvr>
                                        <p:cTn id="107" dur="500"/>
                                        <p:tgtEl>
                                          <p:spTgt spid="52274"/>
                                        </p:tgtEl>
                                      </p:cBhvr>
                                    </p:animEffect>
                                  </p:childTnLst>
                                </p:cTn>
                              </p:par>
                              <p:par>
                                <p:cTn id="108" presetID="5" presetClass="entr" presetSubtype="10" fill="hold" grpId="0" nodeType="withEffect">
                                  <p:stCondLst>
                                    <p:cond delay="0"/>
                                  </p:stCondLst>
                                  <p:childTnLst>
                                    <p:set>
                                      <p:cBhvr>
                                        <p:cTn id="109" dur="1" fill="hold">
                                          <p:stCondLst>
                                            <p:cond delay="0"/>
                                          </p:stCondLst>
                                        </p:cTn>
                                        <p:tgtEl>
                                          <p:spTgt spid="52275"/>
                                        </p:tgtEl>
                                        <p:attrNameLst>
                                          <p:attrName>style.visibility</p:attrName>
                                        </p:attrNameLst>
                                      </p:cBhvr>
                                      <p:to>
                                        <p:strVal val="visible"/>
                                      </p:to>
                                    </p:set>
                                    <p:animEffect transition="in" filter="checkerboard(across)">
                                      <p:cBhvr>
                                        <p:cTn id="110" dur="500"/>
                                        <p:tgtEl>
                                          <p:spTgt spid="52275"/>
                                        </p:tgtEl>
                                      </p:cBhvr>
                                    </p:animEffect>
                                  </p:childTnLst>
                                </p:cTn>
                              </p:par>
                              <p:par>
                                <p:cTn id="111" presetID="5" presetClass="entr" presetSubtype="10" fill="hold" grpId="0" nodeType="withEffect">
                                  <p:stCondLst>
                                    <p:cond delay="0"/>
                                  </p:stCondLst>
                                  <p:childTnLst>
                                    <p:set>
                                      <p:cBhvr>
                                        <p:cTn id="112" dur="1" fill="hold">
                                          <p:stCondLst>
                                            <p:cond delay="0"/>
                                          </p:stCondLst>
                                        </p:cTn>
                                        <p:tgtEl>
                                          <p:spTgt spid="52276"/>
                                        </p:tgtEl>
                                        <p:attrNameLst>
                                          <p:attrName>style.visibility</p:attrName>
                                        </p:attrNameLst>
                                      </p:cBhvr>
                                      <p:to>
                                        <p:strVal val="visible"/>
                                      </p:to>
                                    </p:set>
                                    <p:animEffect transition="in" filter="checkerboard(across)">
                                      <p:cBhvr>
                                        <p:cTn id="113" dur="500"/>
                                        <p:tgtEl>
                                          <p:spTgt spid="52276"/>
                                        </p:tgtEl>
                                      </p:cBhvr>
                                    </p:animEffect>
                                  </p:childTnLst>
                                </p:cTn>
                              </p:par>
                              <p:par>
                                <p:cTn id="114" presetID="5" presetClass="entr" presetSubtype="10" fill="hold" grpId="0" nodeType="withEffect">
                                  <p:stCondLst>
                                    <p:cond delay="0"/>
                                  </p:stCondLst>
                                  <p:childTnLst>
                                    <p:set>
                                      <p:cBhvr>
                                        <p:cTn id="115" dur="1" fill="hold">
                                          <p:stCondLst>
                                            <p:cond delay="0"/>
                                          </p:stCondLst>
                                        </p:cTn>
                                        <p:tgtEl>
                                          <p:spTgt spid="52277"/>
                                        </p:tgtEl>
                                        <p:attrNameLst>
                                          <p:attrName>style.visibility</p:attrName>
                                        </p:attrNameLst>
                                      </p:cBhvr>
                                      <p:to>
                                        <p:strVal val="visible"/>
                                      </p:to>
                                    </p:set>
                                    <p:animEffect transition="in" filter="checkerboard(across)">
                                      <p:cBhvr>
                                        <p:cTn id="116" dur="500"/>
                                        <p:tgtEl>
                                          <p:spTgt spid="52277"/>
                                        </p:tgtEl>
                                      </p:cBhvr>
                                    </p:animEffect>
                                  </p:childTnLst>
                                </p:cTn>
                              </p:par>
                              <p:par>
                                <p:cTn id="117" presetID="5" presetClass="entr" presetSubtype="10" fill="hold" grpId="0" nodeType="withEffect">
                                  <p:stCondLst>
                                    <p:cond delay="0"/>
                                  </p:stCondLst>
                                  <p:childTnLst>
                                    <p:set>
                                      <p:cBhvr>
                                        <p:cTn id="118" dur="1" fill="hold">
                                          <p:stCondLst>
                                            <p:cond delay="0"/>
                                          </p:stCondLst>
                                        </p:cTn>
                                        <p:tgtEl>
                                          <p:spTgt spid="52278"/>
                                        </p:tgtEl>
                                        <p:attrNameLst>
                                          <p:attrName>style.visibility</p:attrName>
                                        </p:attrNameLst>
                                      </p:cBhvr>
                                      <p:to>
                                        <p:strVal val="visible"/>
                                      </p:to>
                                    </p:set>
                                    <p:animEffect transition="in" filter="checkerboard(across)">
                                      <p:cBhvr>
                                        <p:cTn id="119" dur="500"/>
                                        <p:tgtEl>
                                          <p:spTgt spid="52278"/>
                                        </p:tgtEl>
                                      </p:cBhvr>
                                    </p:animEffect>
                                  </p:childTnLst>
                                </p:cTn>
                              </p:par>
                              <p:par>
                                <p:cTn id="120" presetID="5" presetClass="entr" presetSubtype="10" fill="hold" nodeType="withEffect">
                                  <p:stCondLst>
                                    <p:cond delay="0"/>
                                  </p:stCondLst>
                                  <p:childTnLst>
                                    <p:set>
                                      <p:cBhvr>
                                        <p:cTn id="121" dur="1" fill="hold">
                                          <p:stCondLst>
                                            <p:cond delay="0"/>
                                          </p:stCondLst>
                                        </p:cTn>
                                        <p:tgtEl>
                                          <p:spTgt spid="52279"/>
                                        </p:tgtEl>
                                        <p:attrNameLst>
                                          <p:attrName>style.visibility</p:attrName>
                                        </p:attrNameLst>
                                      </p:cBhvr>
                                      <p:to>
                                        <p:strVal val="visible"/>
                                      </p:to>
                                    </p:set>
                                    <p:animEffect transition="in" filter="checkerboard(across)">
                                      <p:cBhvr>
                                        <p:cTn id="122" dur="500"/>
                                        <p:tgtEl>
                                          <p:spTgt spid="52279"/>
                                        </p:tgtEl>
                                      </p:cBhvr>
                                    </p:animEffect>
                                  </p:childTnLst>
                                </p:cTn>
                              </p:par>
                              <p:par>
                                <p:cTn id="123" presetID="5" presetClass="entr" presetSubtype="10" fill="hold" nodeType="withEffect">
                                  <p:stCondLst>
                                    <p:cond delay="0"/>
                                  </p:stCondLst>
                                  <p:childTnLst>
                                    <p:set>
                                      <p:cBhvr>
                                        <p:cTn id="124" dur="1" fill="hold">
                                          <p:stCondLst>
                                            <p:cond delay="0"/>
                                          </p:stCondLst>
                                        </p:cTn>
                                        <p:tgtEl>
                                          <p:spTgt spid="52280"/>
                                        </p:tgtEl>
                                        <p:attrNameLst>
                                          <p:attrName>style.visibility</p:attrName>
                                        </p:attrNameLst>
                                      </p:cBhvr>
                                      <p:to>
                                        <p:strVal val="visible"/>
                                      </p:to>
                                    </p:set>
                                    <p:animEffect transition="in" filter="checkerboard(across)">
                                      <p:cBhvr>
                                        <p:cTn id="125" dur="500"/>
                                        <p:tgtEl>
                                          <p:spTgt spid="52280"/>
                                        </p:tgtEl>
                                      </p:cBhvr>
                                    </p:animEffect>
                                  </p:childTnLst>
                                </p:cTn>
                              </p:par>
                              <p:par>
                                <p:cTn id="126" presetID="5" presetClass="entr" presetSubtype="10" fill="hold" nodeType="withEffect">
                                  <p:stCondLst>
                                    <p:cond delay="0"/>
                                  </p:stCondLst>
                                  <p:childTnLst>
                                    <p:set>
                                      <p:cBhvr>
                                        <p:cTn id="127" dur="1" fill="hold">
                                          <p:stCondLst>
                                            <p:cond delay="0"/>
                                          </p:stCondLst>
                                        </p:cTn>
                                        <p:tgtEl>
                                          <p:spTgt spid="52281"/>
                                        </p:tgtEl>
                                        <p:attrNameLst>
                                          <p:attrName>style.visibility</p:attrName>
                                        </p:attrNameLst>
                                      </p:cBhvr>
                                      <p:to>
                                        <p:strVal val="visible"/>
                                      </p:to>
                                    </p:set>
                                    <p:animEffect transition="in" filter="checkerboard(across)">
                                      <p:cBhvr>
                                        <p:cTn id="128" dur="500"/>
                                        <p:tgtEl>
                                          <p:spTgt spid="52281"/>
                                        </p:tgtEl>
                                      </p:cBhvr>
                                    </p:animEffect>
                                  </p:childTnLst>
                                </p:cTn>
                              </p:par>
                              <p:par>
                                <p:cTn id="129" presetID="5" presetClass="entr" presetSubtype="10" fill="hold" grpId="0" nodeType="withEffect">
                                  <p:stCondLst>
                                    <p:cond delay="0"/>
                                  </p:stCondLst>
                                  <p:childTnLst>
                                    <p:set>
                                      <p:cBhvr>
                                        <p:cTn id="130" dur="1" fill="hold">
                                          <p:stCondLst>
                                            <p:cond delay="0"/>
                                          </p:stCondLst>
                                        </p:cTn>
                                        <p:tgtEl>
                                          <p:spTgt spid="52282"/>
                                        </p:tgtEl>
                                        <p:attrNameLst>
                                          <p:attrName>style.visibility</p:attrName>
                                        </p:attrNameLst>
                                      </p:cBhvr>
                                      <p:to>
                                        <p:strVal val="visible"/>
                                      </p:to>
                                    </p:set>
                                    <p:animEffect transition="in" filter="checkerboard(across)">
                                      <p:cBhvr>
                                        <p:cTn id="131" dur="500"/>
                                        <p:tgtEl>
                                          <p:spTgt spid="52282"/>
                                        </p:tgtEl>
                                      </p:cBhvr>
                                    </p:animEffect>
                                  </p:childTnLst>
                                </p:cTn>
                              </p:par>
                              <p:par>
                                <p:cTn id="132" presetID="5" presetClass="entr" presetSubtype="10" fill="hold" grpId="0" nodeType="withEffect">
                                  <p:stCondLst>
                                    <p:cond delay="0"/>
                                  </p:stCondLst>
                                  <p:childTnLst>
                                    <p:set>
                                      <p:cBhvr>
                                        <p:cTn id="133" dur="1" fill="hold">
                                          <p:stCondLst>
                                            <p:cond delay="0"/>
                                          </p:stCondLst>
                                        </p:cTn>
                                        <p:tgtEl>
                                          <p:spTgt spid="52284"/>
                                        </p:tgtEl>
                                        <p:attrNameLst>
                                          <p:attrName>style.visibility</p:attrName>
                                        </p:attrNameLst>
                                      </p:cBhvr>
                                      <p:to>
                                        <p:strVal val="visible"/>
                                      </p:to>
                                    </p:set>
                                    <p:animEffect transition="in" filter="checkerboard(across)">
                                      <p:cBhvr>
                                        <p:cTn id="134" dur="500"/>
                                        <p:tgtEl>
                                          <p:spTgt spid="52284"/>
                                        </p:tgtEl>
                                      </p:cBhvr>
                                    </p:animEffect>
                                  </p:childTnLst>
                                </p:cTn>
                              </p:par>
                              <p:par>
                                <p:cTn id="135" presetID="5" presetClass="entr" presetSubtype="10" fill="hold" grpId="0" nodeType="withEffect">
                                  <p:stCondLst>
                                    <p:cond delay="0"/>
                                  </p:stCondLst>
                                  <p:childTnLst>
                                    <p:set>
                                      <p:cBhvr>
                                        <p:cTn id="136" dur="1" fill="hold">
                                          <p:stCondLst>
                                            <p:cond delay="0"/>
                                          </p:stCondLst>
                                        </p:cTn>
                                        <p:tgtEl>
                                          <p:spTgt spid="52285"/>
                                        </p:tgtEl>
                                        <p:attrNameLst>
                                          <p:attrName>style.visibility</p:attrName>
                                        </p:attrNameLst>
                                      </p:cBhvr>
                                      <p:to>
                                        <p:strVal val="visible"/>
                                      </p:to>
                                    </p:set>
                                    <p:animEffect transition="in" filter="checkerboard(across)">
                                      <p:cBhvr>
                                        <p:cTn id="137" dur="500"/>
                                        <p:tgtEl>
                                          <p:spTgt spid="52285"/>
                                        </p:tgtEl>
                                      </p:cBhvr>
                                    </p:animEffect>
                                  </p:childTnLst>
                                </p:cTn>
                              </p:par>
                              <p:par>
                                <p:cTn id="138" presetID="5" presetClass="entr" presetSubtype="10" fill="hold" grpId="0" nodeType="withEffect">
                                  <p:stCondLst>
                                    <p:cond delay="0"/>
                                  </p:stCondLst>
                                  <p:childTnLst>
                                    <p:set>
                                      <p:cBhvr>
                                        <p:cTn id="139" dur="1" fill="hold">
                                          <p:stCondLst>
                                            <p:cond delay="0"/>
                                          </p:stCondLst>
                                        </p:cTn>
                                        <p:tgtEl>
                                          <p:spTgt spid="52286"/>
                                        </p:tgtEl>
                                        <p:attrNameLst>
                                          <p:attrName>style.visibility</p:attrName>
                                        </p:attrNameLst>
                                      </p:cBhvr>
                                      <p:to>
                                        <p:strVal val="visible"/>
                                      </p:to>
                                    </p:set>
                                    <p:animEffect transition="in" filter="checkerboard(across)">
                                      <p:cBhvr>
                                        <p:cTn id="140" dur="500"/>
                                        <p:tgtEl>
                                          <p:spTgt spid="52286"/>
                                        </p:tgtEl>
                                      </p:cBhvr>
                                    </p:animEffect>
                                  </p:childTnLst>
                                </p:cTn>
                              </p:par>
                              <p:par>
                                <p:cTn id="141" presetID="5" presetClass="entr" presetSubtype="10" fill="hold" grpId="0" nodeType="withEffect">
                                  <p:stCondLst>
                                    <p:cond delay="0"/>
                                  </p:stCondLst>
                                  <p:childTnLst>
                                    <p:set>
                                      <p:cBhvr>
                                        <p:cTn id="142" dur="1" fill="hold">
                                          <p:stCondLst>
                                            <p:cond delay="0"/>
                                          </p:stCondLst>
                                        </p:cTn>
                                        <p:tgtEl>
                                          <p:spTgt spid="52287"/>
                                        </p:tgtEl>
                                        <p:attrNameLst>
                                          <p:attrName>style.visibility</p:attrName>
                                        </p:attrNameLst>
                                      </p:cBhvr>
                                      <p:to>
                                        <p:strVal val="visible"/>
                                      </p:to>
                                    </p:set>
                                    <p:animEffect transition="in" filter="checkerboard(across)">
                                      <p:cBhvr>
                                        <p:cTn id="143" dur="500"/>
                                        <p:tgtEl>
                                          <p:spTgt spid="52287"/>
                                        </p:tgtEl>
                                      </p:cBhvr>
                                    </p:animEffect>
                                  </p:childTnLst>
                                </p:cTn>
                              </p:par>
                              <p:par>
                                <p:cTn id="144" presetID="5" presetClass="entr" presetSubtype="10" fill="hold" grpId="0" nodeType="withEffect">
                                  <p:stCondLst>
                                    <p:cond delay="0"/>
                                  </p:stCondLst>
                                  <p:childTnLst>
                                    <p:set>
                                      <p:cBhvr>
                                        <p:cTn id="145" dur="1" fill="hold">
                                          <p:stCondLst>
                                            <p:cond delay="0"/>
                                          </p:stCondLst>
                                        </p:cTn>
                                        <p:tgtEl>
                                          <p:spTgt spid="52289"/>
                                        </p:tgtEl>
                                        <p:attrNameLst>
                                          <p:attrName>style.visibility</p:attrName>
                                        </p:attrNameLst>
                                      </p:cBhvr>
                                      <p:to>
                                        <p:strVal val="visible"/>
                                      </p:to>
                                    </p:set>
                                    <p:animEffect transition="in" filter="checkerboard(across)">
                                      <p:cBhvr>
                                        <p:cTn id="146" dur="500"/>
                                        <p:tgtEl>
                                          <p:spTgt spid="52289"/>
                                        </p:tgtEl>
                                      </p:cBhvr>
                                    </p:animEffect>
                                  </p:childTnLst>
                                </p:cTn>
                              </p:par>
                              <p:par>
                                <p:cTn id="147" presetID="5" presetClass="entr" presetSubtype="10" fill="hold" nodeType="withEffect">
                                  <p:stCondLst>
                                    <p:cond delay="0"/>
                                  </p:stCondLst>
                                  <p:childTnLst>
                                    <p:set>
                                      <p:cBhvr>
                                        <p:cTn id="148" dur="1" fill="hold">
                                          <p:stCondLst>
                                            <p:cond delay="0"/>
                                          </p:stCondLst>
                                        </p:cTn>
                                        <p:tgtEl>
                                          <p:spTgt spid="52290"/>
                                        </p:tgtEl>
                                        <p:attrNameLst>
                                          <p:attrName>style.visibility</p:attrName>
                                        </p:attrNameLst>
                                      </p:cBhvr>
                                      <p:to>
                                        <p:strVal val="visible"/>
                                      </p:to>
                                    </p:set>
                                    <p:animEffect transition="in" filter="checkerboard(across)">
                                      <p:cBhvr>
                                        <p:cTn id="149" dur="500"/>
                                        <p:tgtEl>
                                          <p:spTgt spid="52290"/>
                                        </p:tgtEl>
                                      </p:cBhvr>
                                    </p:animEffect>
                                  </p:childTnLst>
                                </p:cTn>
                              </p:par>
                              <p:par>
                                <p:cTn id="150" presetID="5" presetClass="entr" presetSubtype="10" fill="hold" nodeType="withEffect">
                                  <p:stCondLst>
                                    <p:cond delay="0"/>
                                  </p:stCondLst>
                                  <p:childTnLst>
                                    <p:set>
                                      <p:cBhvr>
                                        <p:cTn id="151" dur="1" fill="hold">
                                          <p:stCondLst>
                                            <p:cond delay="0"/>
                                          </p:stCondLst>
                                        </p:cTn>
                                        <p:tgtEl>
                                          <p:spTgt spid="52291"/>
                                        </p:tgtEl>
                                        <p:attrNameLst>
                                          <p:attrName>style.visibility</p:attrName>
                                        </p:attrNameLst>
                                      </p:cBhvr>
                                      <p:to>
                                        <p:strVal val="visible"/>
                                      </p:to>
                                    </p:set>
                                    <p:animEffect transition="in" filter="checkerboard(across)">
                                      <p:cBhvr>
                                        <p:cTn id="152" dur="500"/>
                                        <p:tgtEl>
                                          <p:spTgt spid="52291"/>
                                        </p:tgtEl>
                                      </p:cBhvr>
                                    </p:animEffect>
                                  </p:childTnLst>
                                </p:cTn>
                              </p:par>
                              <p:par>
                                <p:cTn id="153" presetID="5" presetClass="entr" presetSubtype="10" fill="hold" nodeType="withEffect">
                                  <p:stCondLst>
                                    <p:cond delay="0"/>
                                  </p:stCondLst>
                                  <p:childTnLst>
                                    <p:set>
                                      <p:cBhvr>
                                        <p:cTn id="154" dur="1" fill="hold">
                                          <p:stCondLst>
                                            <p:cond delay="0"/>
                                          </p:stCondLst>
                                        </p:cTn>
                                        <p:tgtEl>
                                          <p:spTgt spid="52292"/>
                                        </p:tgtEl>
                                        <p:attrNameLst>
                                          <p:attrName>style.visibility</p:attrName>
                                        </p:attrNameLst>
                                      </p:cBhvr>
                                      <p:to>
                                        <p:strVal val="visible"/>
                                      </p:to>
                                    </p:set>
                                    <p:animEffect transition="in" filter="checkerboard(across)">
                                      <p:cBhvr>
                                        <p:cTn id="155" dur="500"/>
                                        <p:tgtEl>
                                          <p:spTgt spid="52292"/>
                                        </p:tgtEl>
                                      </p:cBhvr>
                                    </p:animEffect>
                                  </p:childTnLst>
                                </p:cTn>
                              </p:par>
                              <p:par>
                                <p:cTn id="156" presetID="5" presetClass="entr" presetSubtype="10" fill="hold" grpId="0" nodeType="withEffect">
                                  <p:stCondLst>
                                    <p:cond delay="0"/>
                                  </p:stCondLst>
                                  <p:childTnLst>
                                    <p:set>
                                      <p:cBhvr>
                                        <p:cTn id="157" dur="1" fill="hold">
                                          <p:stCondLst>
                                            <p:cond delay="0"/>
                                          </p:stCondLst>
                                        </p:cTn>
                                        <p:tgtEl>
                                          <p:spTgt spid="52293"/>
                                        </p:tgtEl>
                                        <p:attrNameLst>
                                          <p:attrName>style.visibility</p:attrName>
                                        </p:attrNameLst>
                                      </p:cBhvr>
                                      <p:to>
                                        <p:strVal val="visible"/>
                                      </p:to>
                                    </p:set>
                                    <p:animEffect transition="in" filter="checkerboard(across)">
                                      <p:cBhvr>
                                        <p:cTn id="158" dur="500"/>
                                        <p:tgtEl>
                                          <p:spTgt spid="52293"/>
                                        </p:tgtEl>
                                      </p:cBhvr>
                                    </p:animEffect>
                                  </p:childTnLst>
                                </p:cTn>
                              </p:par>
                            </p:childTnLst>
                          </p:cTn>
                        </p:par>
                      </p:childTnLst>
                    </p:cTn>
                  </p:par>
                  <p:par>
                    <p:cTn id="159" fill="hold">
                      <p:stCondLst>
                        <p:cond delay="indefinite"/>
                      </p:stCondLst>
                      <p:childTnLst>
                        <p:par>
                          <p:cTn id="160" fill="hold">
                            <p:stCondLst>
                              <p:cond delay="0"/>
                            </p:stCondLst>
                            <p:childTnLst>
                              <p:par>
                                <p:cTn id="161" presetID="18" presetClass="entr" presetSubtype="6" fill="hold" nodeType="clickEffect">
                                  <p:stCondLst>
                                    <p:cond delay="0"/>
                                  </p:stCondLst>
                                  <p:childTnLst>
                                    <p:set>
                                      <p:cBhvr>
                                        <p:cTn id="162" dur="1" fill="hold">
                                          <p:stCondLst>
                                            <p:cond delay="0"/>
                                          </p:stCondLst>
                                        </p:cTn>
                                        <p:tgtEl>
                                          <p:spTgt spid="52227">
                                            <p:txEl>
                                              <p:pRg st="4" end="4"/>
                                            </p:txEl>
                                          </p:spTgt>
                                        </p:tgtEl>
                                        <p:attrNameLst>
                                          <p:attrName>style.visibility</p:attrName>
                                        </p:attrNameLst>
                                      </p:cBhvr>
                                      <p:to>
                                        <p:strVal val="visible"/>
                                      </p:to>
                                    </p:set>
                                    <p:animEffect transition="in" filter="strips(downRight)">
                                      <p:cBhvr>
                                        <p:cTn id="163" dur="500"/>
                                        <p:tgtEl>
                                          <p:spTgt spid="52227">
                                            <p:txEl>
                                              <p:pRg st="4" end="4"/>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5" presetClass="entr" presetSubtype="10" fill="hold" grpId="0" nodeType="clickEffect">
                                  <p:stCondLst>
                                    <p:cond delay="0"/>
                                  </p:stCondLst>
                                  <p:childTnLst>
                                    <p:set>
                                      <p:cBhvr>
                                        <p:cTn id="167" dur="1" fill="hold">
                                          <p:stCondLst>
                                            <p:cond delay="0"/>
                                          </p:stCondLst>
                                        </p:cTn>
                                        <p:tgtEl>
                                          <p:spTgt spid="52250"/>
                                        </p:tgtEl>
                                        <p:attrNameLst>
                                          <p:attrName>style.visibility</p:attrName>
                                        </p:attrNameLst>
                                      </p:cBhvr>
                                      <p:to>
                                        <p:strVal val="visible"/>
                                      </p:to>
                                    </p:set>
                                    <p:animEffect transition="in" filter="checkerboard(across)">
                                      <p:cBhvr>
                                        <p:cTn id="168" dur="500"/>
                                        <p:tgtEl>
                                          <p:spTgt spid="52250"/>
                                        </p:tgtEl>
                                      </p:cBhvr>
                                    </p:animEffect>
                                  </p:childTnLst>
                                </p:cTn>
                              </p:par>
                              <p:par>
                                <p:cTn id="169" presetID="5" presetClass="entr" presetSubtype="10" fill="hold" grpId="0" nodeType="withEffect">
                                  <p:stCondLst>
                                    <p:cond delay="0"/>
                                  </p:stCondLst>
                                  <p:childTnLst>
                                    <p:set>
                                      <p:cBhvr>
                                        <p:cTn id="170" dur="1" fill="hold">
                                          <p:stCondLst>
                                            <p:cond delay="0"/>
                                          </p:stCondLst>
                                        </p:cTn>
                                        <p:tgtEl>
                                          <p:spTgt spid="52261"/>
                                        </p:tgtEl>
                                        <p:attrNameLst>
                                          <p:attrName>style.visibility</p:attrName>
                                        </p:attrNameLst>
                                      </p:cBhvr>
                                      <p:to>
                                        <p:strVal val="visible"/>
                                      </p:to>
                                    </p:set>
                                    <p:animEffect transition="in" filter="checkerboard(across)">
                                      <p:cBhvr>
                                        <p:cTn id="171" dur="500"/>
                                        <p:tgtEl>
                                          <p:spTgt spid="52261"/>
                                        </p:tgtEl>
                                      </p:cBhvr>
                                    </p:animEffect>
                                  </p:childTnLst>
                                </p:cTn>
                              </p:par>
                              <p:par>
                                <p:cTn id="172" presetID="5" presetClass="entr" presetSubtype="10" fill="hold" grpId="0" nodeType="withEffect">
                                  <p:stCondLst>
                                    <p:cond delay="0"/>
                                  </p:stCondLst>
                                  <p:childTnLst>
                                    <p:set>
                                      <p:cBhvr>
                                        <p:cTn id="173" dur="1" fill="hold">
                                          <p:stCondLst>
                                            <p:cond delay="0"/>
                                          </p:stCondLst>
                                        </p:cTn>
                                        <p:tgtEl>
                                          <p:spTgt spid="52283"/>
                                        </p:tgtEl>
                                        <p:attrNameLst>
                                          <p:attrName>style.visibility</p:attrName>
                                        </p:attrNameLst>
                                      </p:cBhvr>
                                      <p:to>
                                        <p:strVal val="visible"/>
                                      </p:to>
                                    </p:set>
                                    <p:animEffect transition="in" filter="checkerboard(across)">
                                      <p:cBhvr>
                                        <p:cTn id="174" dur="500"/>
                                        <p:tgtEl>
                                          <p:spTgt spid="52283"/>
                                        </p:tgtEl>
                                      </p:cBhvr>
                                    </p:animEffect>
                                  </p:childTnLst>
                                </p:cTn>
                              </p:par>
                            </p:childTnLst>
                          </p:cTn>
                        </p:par>
                      </p:childTnLst>
                    </p:cTn>
                  </p:par>
                  <p:par>
                    <p:cTn id="175" fill="hold">
                      <p:stCondLst>
                        <p:cond delay="indefinite"/>
                      </p:stCondLst>
                      <p:childTnLst>
                        <p:par>
                          <p:cTn id="176" fill="hold">
                            <p:stCondLst>
                              <p:cond delay="0"/>
                            </p:stCondLst>
                            <p:childTnLst>
                              <p:par>
                                <p:cTn id="177" presetID="18" presetClass="entr" presetSubtype="6" fill="hold" nodeType="clickEffect">
                                  <p:stCondLst>
                                    <p:cond delay="0"/>
                                  </p:stCondLst>
                                  <p:childTnLst>
                                    <p:set>
                                      <p:cBhvr>
                                        <p:cTn id="178" dur="1" fill="hold">
                                          <p:stCondLst>
                                            <p:cond delay="0"/>
                                          </p:stCondLst>
                                        </p:cTn>
                                        <p:tgtEl>
                                          <p:spTgt spid="52227">
                                            <p:txEl>
                                              <p:pRg st="5" end="5"/>
                                            </p:txEl>
                                          </p:spTgt>
                                        </p:tgtEl>
                                        <p:attrNameLst>
                                          <p:attrName>style.visibility</p:attrName>
                                        </p:attrNameLst>
                                      </p:cBhvr>
                                      <p:to>
                                        <p:strVal val="visible"/>
                                      </p:to>
                                    </p:set>
                                    <p:animEffect transition="in" filter="strips(downRight)">
                                      <p:cBhvr>
                                        <p:cTn id="179" dur="500"/>
                                        <p:tgtEl>
                                          <p:spTgt spid="52227">
                                            <p:txEl>
                                              <p:pRg st="5" end="5"/>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5" presetClass="entr" presetSubtype="10" fill="hold" grpId="0" nodeType="clickEffect">
                                  <p:stCondLst>
                                    <p:cond delay="0"/>
                                  </p:stCondLst>
                                  <p:childTnLst>
                                    <p:set>
                                      <p:cBhvr>
                                        <p:cTn id="183" dur="1" fill="hold">
                                          <p:stCondLst>
                                            <p:cond delay="0"/>
                                          </p:stCondLst>
                                        </p:cTn>
                                        <p:tgtEl>
                                          <p:spTgt spid="52272"/>
                                        </p:tgtEl>
                                        <p:attrNameLst>
                                          <p:attrName>style.visibility</p:attrName>
                                        </p:attrNameLst>
                                      </p:cBhvr>
                                      <p:to>
                                        <p:strVal val="visible"/>
                                      </p:to>
                                    </p:set>
                                    <p:animEffect transition="in" filter="checkerboard(across)">
                                      <p:cBhvr>
                                        <p:cTn id="184" dur="500"/>
                                        <p:tgtEl>
                                          <p:spTgt spid="52272"/>
                                        </p:tgtEl>
                                      </p:cBhvr>
                                    </p:animEffect>
                                  </p:childTnLst>
                                </p:cTn>
                              </p:par>
                              <p:par>
                                <p:cTn id="185" presetID="5" presetClass="entr" presetSubtype="10" fill="hold" grpId="0" nodeType="withEffect">
                                  <p:stCondLst>
                                    <p:cond delay="0"/>
                                  </p:stCondLst>
                                  <p:childTnLst>
                                    <p:set>
                                      <p:cBhvr>
                                        <p:cTn id="186" dur="1" fill="hold">
                                          <p:stCondLst>
                                            <p:cond delay="0"/>
                                          </p:stCondLst>
                                        </p:cTn>
                                        <p:tgtEl>
                                          <p:spTgt spid="52294"/>
                                        </p:tgtEl>
                                        <p:attrNameLst>
                                          <p:attrName>style.visibility</p:attrName>
                                        </p:attrNameLst>
                                      </p:cBhvr>
                                      <p:to>
                                        <p:strVal val="visible"/>
                                      </p:to>
                                    </p:set>
                                    <p:animEffect transition="in" filter="checkerboard(across)">
                                      <p:cBhvr>
                                        <p:cTn id="187" dur="500"/>
                                        <p:tgtEl>
                                          <p:spTgt spid="5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6" grpId="0" animBg="1"/>
      <p:bldP spid="52238" grpId="0" animBg="1"/>
      <p:bldP spid="52241" grpId="0" animBg="1"/>
      <p:bldP spid="52242" grpId="0" animBg="1"/>
      <p:bldP spid="52243" grpId="0" animBg="1"/>
      <p:bldP spid="52244" grpId="0" animBg="1"/>
      <p:bldP spid="52249" grpId="0"/>
      <p:bldP spid="52250" grpId="0"/>
      <p:bldP spid="52251" grpId="0" animBg="1"/>
      <p:bldP spid="52252" grpId="0" animBg="1"/>
      <p:bldP spid="52253" grpId="0" animBg="1"/>
      <p:bldP spid="52254" grpId="0" animBg="1"/>
      <p:bldP spid="52255" grpId="0" animBg="1"/>
      <p:bldP spid="52256" grpId="0" animBg="1"/>
      <p:bldP spid="52260" grpId="0"/>
      <p:bldP spid="52261" grpId="0"/>
      <p:bldP spid="52262" grpId="0" animBg="1"/>
      <p:bldP spid="52263" grpId="0" animBg="1"/>
      <p:bldP spid="52264" grpId="0" animBg="1"/>
      <p:bldP spid="52265" grpId="0" animBg="1"/>
      <p:bldP spid="52266" grpId="0" animBg="1"/>
      <p:bldP spid="52267" grpId="0" animBg="1"/>
      <p:bldP spid="52271" grpId="0"/>
      <p:bldP spid="52272" grpId="0"/>
      <p:bldP spid="52273" grpId="0" animBg="1"/>
      <p:bldP spid="52274" grpId="0" animBg="1"/>
      <p:bldP spid="52275" grpId="0" animBg="1"/>
      <p:bldP spid="52276" grpId="0" animBg="1"/>
      <p:bldP spid="52277" grpId="0" animBg="1"/>
      <p:bldP spid="52278" grpId="0" animBg="1"/>
      <p:bldP spid="52282" grpId="0"/>
      <p:bldP spid="52283" grpId="0"/>
      <p:bldP spid="52284" grpId="0" animBg="1"/>
      <p:bldP spid="52285" grpId="0" animBg="1"/>
      <p:bldP spid="52286" grpId="0" animBg="1"/>
      <p:bldP spid="52287" grpId="0" animBg="1"/>
      <p:bldP spid="52289" grpId="0" animBg="1"/>
      <p:bldP spid="52293" grpId="0"/>
      <p:bldP spid="5229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A5FF2C9B-A321-4BAD-98F3-F51E187B2DE3}"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9"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40E9423D-B816-482E-838C-F0A47DBAB816}"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6323"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endParaRPr lang="zh-CN" altLang="en-US" smtClean="0">
              <a:latin typeface="宋体" panose="02010600030101010101" pitchFamily="2" charset="-122"/>
              <a:sym typeface="Symbol" panose="05050102010706020507" pitchFamily="18" charset="2"/>
            </a:endParaRPr>
          </a:p>
          <a:p>
            <a:pPr lvl="1" eaLnBrk="1" hangingPunct="1"/>
            <a:r>
              <a:rPr lang="zh-CN" altLang="en-US" smtClean="0">
                <a:latin typeface="宋体" panose="02010600030101010101" pitchFamily="2" charset="-122"/>
                <a:sym typeface="Symbol" panose="05050102010706020507" pitchFamily="18" charset="2"/>
              </a:rPr>
              <a:t>例</a:t>
            </a:r>
            <a:r>
              <a:rPr lang="en-US" altLang="zh-CN" smtClean="0">
                <a:latin typeface="宋体" panose="02010600030101010101" pitchFamily="2" charset="-122"/>
                <a:sym typeface="Symbol" panose="05050102010706020507" pitchFamily="18" charset="2"/>
              </a:rPr>
              <a:t>1</a:t>
            </a:r>
            <a:r>
              <a:rPr lang="zh-CN" altLang="en-US" smtClean="0">
                <a:latin typeface="宋体" panose="02010600030101010101" pitchFamily="2" charset="-122"/>
                <a:sym typeface="Symbol" panose="05050102010706020507" pitchFamily="18" charset="2"/>
              </a:rPr>
              <a:t>：病态细胞的分类识别</a:t>
            </a:r>
            <a:endParaRPr lang="zh-CN" altLang="en-US" smtClean="0">
              <a:latin typeface="宋体" panose="02010600030101010101" pitchFamily="2" charset="-122"/>
              <a:sym typeface="Symbol" panose="05050102010706020507" pitchFamily="18" charset="2"/>
            </a:endParaRPr>
          </a:p>
          <a:p>
            <a:pPr lvl="2" eaLnBrk="1" hangingPunct="1"/>
            <a:r>
              <a:rPr lang="zh-CN" altLang="en-US" smtClean="0">
                <a:solidFill>
                  <a:srgbClr val="0066FF"/>
                </a:solidFill>
                <a:sym typeface="Symbol" panose="05050102010706020507" pitchFamily="18" charset="2"/>
              </a:rPr>
              <a:t>细胞体</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3</a:t>
            </a:r>
            <a:r>
              <a:rPr lang="zh-CN" altLang="en-US" smtClean="0">
                <a:solidFill>
                  <a:srgbClr val="FF0000"/>
                </a:solidFill>
                <a:sym typeface="Symbol" panose="05050102010706020507" pitchFamily="18" charset="2"/>
              </a:rPr>
              <a:t>元组</a:t>
            </a:r>
            <a:r>
              <a:rPr lang="zh-CN" altLang="en-US" smtClean="0">
                <a:sym typeface="Symbol" panose="05050102010706020507" pitchFamily="18" charset="2"/>
              </a:rPr>
              <a:t>（核数、尾数、染色状）；</a:t>
            </a:r>
            <a:endParaRPr lang="zh-CN" altLang="en-US" smtClean="0">
              <a:sym typeface="Symbol" panose="05050102010706020507" pitchFamily="18" charset="2"/>
            </a:endParaRPr>
          </a:p>
          <a:p>
            <a:pPr lvl="2" eaLnBrk="1" hangingPunct="1"/>
            <a:r>
              <a:rPr lang="zh-CN" altLang="en-US" smtClean="0">
                <a:solidFill>
                  <a:srgbClr val="0066FF"/>
                </a:solidFill>
                <a:sym typeface="Symbol" panose="05050102010706020507" pitchFamily="18" charset="2"/>
              </a:rPr>
              <a:t>细胞</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2</a:t>
            </a:r>
            <a:r>
              <a:rPr lang="zh-CN" altLang="en-US" smtClean="0">
                <a:solidFill>
                  <a:srgbClr val="FF0000"/>
                </a:solidFill>
                <a:sym typeface="Symbol" panose="05050102010706020507" pitchFamily="18" charset="2"/>
              </a:rPr>
              <a:t>个细胞体</a:t>
            </a:r>
            <a:r>
              <a:rPr lang="en-US" altLang="zh-CN" smtClean="0">
                <a:sym typeface="Symbol" panose="05050102010706020507" pitchFamily="18" charset="2"/>
              </a:rPr>
              <a:t>3</a:t>
            </a:r>
            <a:r>
              <a:rPr lang="zh-CN" altLang="en-US" smtClean="0">
                <a:sym typeface="Symbol" panose="05050102010706020507" pitchFamily="18" charset="2"/>
              </a:rPr>
              <a:t>元组组成的集合；</a:t>
            </a:r>
            <a:endParaRPr lang="zh-CN" altLang="en-US" smtClean="0">
              <a:sym typeface="Symbol" panose="05050102010706020507" pitchFamily="18" charset="2"/>
            </a:endParaRPr>
          </a:p>
          <a:p>
            <a:pPr lvl="3" eaLnBrk="1" hangingPunct="1"/>
            <a:r>
              <a:rPr lang="zh-CN" altLang="en-US" smtClean="0">
                <a:solidFill>
                  <a:srgbClr val="0066FF"/>
                </a:solidFill>
                <a:sym typeface="Symbol" panose="05050102010706020507" pitchFamily="18" charset="2"/>
              </a:rPr>
              <a:t>细胞</a:t>
            </a:r>
            <a:r>
              <a:rPr lang="en-US" altLang="zh-CN" smtClean="0">
                <a:solidFill>
                  <a:srgbClr val="0066FF"/>
                </a:solidFill>
                <a:sym typeface="Symbol" panose="05050102010706020507" pitchFamily="18" charset="2"/>
              </a:rPr>
              <a:t>P1</a:t>
            </a:r>
            <a:r>
              <a:rPr lang="zh-CN" altLang="en-US" smtClean="0">
                <a:sym typeface="Symbol" panose="05050102010706020507" pitchFamily="18" charset="2"/>
              </a:rPr>
              <a:t>表示为</a:t>
            </a:r>
            <a:r>
              <a:rPr lang="en-US" altLang="zh-CN" smtClean="0">
                <a:sym typeface="Symbol" panose="05050102010706020507" pitchFamily="18" charset="2"/>
              </a:rPr>
              <a:t>{(2, 2, </a:t>
            </a:r>
            <a:r>
              <a:rPr lang="zh-CN" altLang="en-US" smtClean="0">
                <a:sym typeface="Symbol" panose="05050102010706020507" pitchFamily="18" charset="2"/>
              </a:rPr>
              <a:t>深</a:t>
            </a:r>
            <a:r>
              <a:rPr lang="en-US" altLang="zh-CN" smtClean="0">
                <a:sym typeface="Symbol" panose="05050102010706020507" pitchFamily="18" charset="2"/>
              </a:rPr>
              <a:t>) (1, 1, </a:t>
            </a:r>
            <a:r>
              <a:rPr lang="zh-CN" altLang="en-US" smtClean="0">
                <a:sym typeface="Symbol" panose="05050102010706020507" pitchFamily="18" charset="2"/>
              </a:rPr>
              <a:t>浅</a:t>
            </a:r>
            <a:r>
              <a:rPr lang="en-US" altLang="zh-CN" smtClean="0">
                <a:sym typeface="Symbol" panose="05050102010706020507" pitchFamily="18" charset="2"/>
              </a:rPr>
              <a:t>)}</a:t>
            </a:r>
            <a:endParaRPr lang="en-US" altLang="zh-CN" smtClean="0">
              <a:sym typeface="Symbol" panose="05050102010706020507" pitchFamily="18" charset="2"/>
            </a:endParaRPr>
          </a:p>
          <a:p>
            <a:pPr lvl="2" eaLnBrk="1" hangingPunct="1"/>
            <a:r>
              <a:rPr lang="zh-CN" altLang="en-US" smtClean="0">
                <a:solidFill>
                  <a:srgbClr val="FF0000"/>
                </a:solidFill>
                <a:sym typeface="Symbol" panose="05050102010706020507" pitchFamily="18" charset="2"/>
              </a:rPr>
              <a:t>例子空间</a:t>
            </a:r>
            <a:r>
              <a:rPr lang="zh-CN" altLang="en-US" smtClean="0">
                <a:sym typeface="Symbol" panose="05050102010706020507" pitchFamily="18" charset="2"/>
              </a:rPr>
              <a:t>由</a:t>
            </a:r>
            <a:r>
              <a:rPr lang="en-US" altLang="zh-CN" smtClean="0">
                <a:sym typeface="Symbol" panose="05050102010706020507" pitchFamily="18" charset="2"/>
              </a:rPr>
              <a:t>P1,P2,P3,N1,N2</a:t>
            </a:r>
            <a:r>
              <a:rPr lang="zh-CN" altLang="en-US" smtClean="0">
                <a:sym typeface="Symbol" panose="05050102010706020507" pitchFamily="18" charset="2"/>
              </a:rPr>
              <a:t>组成；</a:t>
            </a:r>
            <a:endParaRPr lang="zh-CN" altLang="en-US" smtClean="0">
              <a:sym typeface="Symbol" panose="05050102010706020507" pitchFamily="18" charset="2"/>
            </a:endParaRPr>
          </a:p>
          <a:p>
            <a:pPr lvl="3" eaLnBrk="1" hangingPunct="1"/>
            <a:r>
              <a:rPr lang="en-US" altLang="zh-CN" smtClean="0">
                <a:sym typeface="Symbol" panose="05050102010706020507" pitchFamily="18" charset="2"/>
              </a:rPr>
              <a:t>P1,P2,P3</a:t>
            </a:r>
            <a:r>
              <a:rPr lang="zh-CN" altLang="en-US" smtClean="0">
                <a:sym typeface="Symbol" panose="05050102010706020507" pitchFamily="18" charset="2"/>
              </a:rPr>
              <a:t>为</a:t>
            </a:r>
            <a:r>
              <a:rPr lang="zh-CN" altLang="en-US" smtClean="0">
                <a:solidFill>
                  <a:srgbClr val="FF0000"/>
                </a:solidFill>
                <a:sym typeface="Symbol" panose="05050102010706020507" pitchFamily="18" charset="2"/>
              </a:rPr>
              <a:t>正例</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en-US" altLang="zh-CN" smtClean="0">
                <a:sym typeface="Symbol" panose="05050102010706020507" pitchFamily="18" charset="2"/>
              </a:rPr>
              <a:t>N1,N2</a:t>
            </a:r>
            <a:r>
              <a:rPr lang="zh-CN" altLang="en-US" smtClean="0">
                <a:sym typeface="Symbol" panose="05050102010706020507" pitchFamily="18" charset="2"/>
              </a:rPr>
              <a:t>为</a:t>
            </a:r>
            <a:r>
              <a:rPr lang="zh-CN" altLang="en-US" smtClean="0">
                <a:solidFill>
                  <a:srgbClr val="FF0000"/>
                </a:solidFill>
                <a:sym typeface="Symbol" panose="05050102010706020507" pitchFamily="18" charset="2"/>
              </a:rPr>
              <a:t>反例</a:t>
            </a:r>
            <a:r>
              <a:rPr lang="zh-CN" altLang="en-US" smtClean="0">
                <a:sym typeface="Symbol" panose="05050102010706020507" pitchFamily="18" charset="2"/>
              </a:rPr>
              <a:t>；</a:t>
            </a:r>
            <a:endParaRPr lang="zh-CN" altLang="en-US" smtClean="0">
              <a:sym typeface="Symbol" panose="05050102010706020507" pitchFamily="18" charset="2"/>
            </a:endParaRPr>
          </a:p>
        </p:txBody>
      </p:sp>
      <p:sp>
        <p:nvSpPr>
          <p:cNvPr id="61445" name="Oval 4"/>
          <p:cNvSpPr>
            <a:spLocks noChangeArrowheads="1"/>
          </p:cNvSpPr>
          <p:nvPr/>
        </p:nvSpPr>
        <p:spPr bwMode="auto">
          <a:xfrm>
            <a:off x="2404540" y="5108060"/>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6" name="Oval 5"/>
          <p:cNvSpPr>
            <a:spLocks noChangeArrowheads="1"/>
          </p:cNvSpPr>
          <p:nvPr/>
        </p:nvSpPr>
        <p:spPr bwMode="auto">
          <a:xfrm>
            <a:off x="2558568" y="5486435"/>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7" name="Oval 6"/>
          <p:cNvSpPr>
            <a:spLocks noChangeArrowheads="1"/>
          </p:cNvSpPr>
          <p:nvPr/>
        </p:nvSpPr>
        <p:spPr bwMode="auto">
          <a:xfrm>
            <a:off x="3164637" y="5486435"/>
            <a:ext cx="530730"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8" name="Oval 7"/>
          <p:cNvSpPr>
            <a:spLocks noChangeArrowheads="1"/>
          </p:cNvSpPr>
          <p:nvPr/>
        </p:nvSpPr>
        <p:spPr bwMode="auto">
          <a:xfrm>
            <a:off x="2633908" y="5638789"/>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9" name="Oval 8"/>
          <p:cNvSpPr>
            <a:spLocks noChangeArrowheads="1"/>
          </p:cNvSpPr>
          <p:nvPr/>
        </p:nvSpPr>
        <p:spPr bwMode="auto">
          <a:xfrm>
            <a:off x="2861603" y="5638789"/>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0" name="Oval 9"/>
          <p:cNvSpPr>
            <a:spLocks noChangeArrowheads="1"/>
          </p:cNvSpPr>
          <p:nvPr/>
        </p:nvSpPr>
        <p:spPr bwMode="auto">
          <a:xfrm>
            <a:off x="3362196" y="563878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1" name="Line 10"/>
          <p:cNvSpPr>
            <a:spLocks noChangeShapeType="1"/>
          </p:cNvSpPr>
          <p:nvPr/>
        </p:nvSpPr>
        <p:spPr bwMode="auto">
          <a:xfrm>
            <a:off x="2784589" y="594349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2" name="Line 11"/>
          <p:cNvSpPr>
            <a:spLocks noChangeShapeType="1"/>
          </p:cNvSpPr>
          <p:nvPr/>
        </p:nvSpPr>
        <p:spPr bwMode="auto">
          <a:xfrm>
            <a:off x="2861603" y="594349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3" name="Line 12"/>
          <p:cNvSpPr>
            <a:spLocks noChangeShapeType="1"/>
          </p:cNvSpPr>
          <p:nvPr/>
        </p:nvSpPr>
        <p:spPr bwMode="auto">
          <a:xfrm>
            <a:off x="3432513" y="593177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4" name="Text Box 13"/>
          <p:cNvSpPr txBox="1">
            <a:spLocks noChangeArrowheads="1"/>
          </p:cNvSpPr>
          <p:nvPr/>
        </p:nvSpPr>
        <p:spPr bwMode="auto">
          <a:xfrm>
            <a:off x="2784589" y="6551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5" name="Text Box 14"/>
          <p:cNvSpPr txBox="1">
            <a:spLocks noChangeArrowheads="1"/>
          </p:cNvSpPr>
          <p:nvPr/>
        </p:nvSpPr>
        <p:spPr bwMode="auto">
          <a:xfrm>
            <a:off x="2784589" y="457601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1456" name="Oval 15"/>
          <p:cNvSpPr>
            <a:spLocks noChangeArrowheads="1"/>
          </p:cNvSpPr>
          <p:nvPr/>
        </p:nvSpPr>
        <p:spPr bwMode="auto">
          <a:xfrm>
            <a:off x="4000076" y="5108060"/>
            <a:ext cx="1471643"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7" name="Oval 16"/>
          <p:cNvSpPr>
            <a:spLocks noChangeArrowheads="1"/>
          </p:cNvSpPr>
          <p:nvPr/>
        </p:nvSpPr>
        <p:spPr bwMode="auto">
          <a:xfrm>
            <a:off x="4154105" y="5486435"/>
            <a:ext cx="530729"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8" name="Oval 17"/>
          <p:cNvSpPr>
            <a:spLocks noChangeArrowheads="1"/>
          </p:cNvSpPr>
          <p:nvPr/>
        </p:nvSpPr>
        <p:spPr bwMode="auto">
          <a:xfrm>
            <a:off x="4760174" y="5486435"/>
            <a:ext cx="530729"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9" name="Oval 18"/>
          <p:cNvSpPr>
            <a:spLocks noChangeArrowheads="1"/>
          </p:cNvSpPr>
          <p:nvPr/>
        </p:nvSpPr>
        <p:spPr bwMode="auto">
          <a:xfrm>
            <a:off x="4229444" y="563878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0" name="Oval 19"/>
          <p:cNvSpPr>
            <a:spLocks noChangeArrowheads="1"/>
          </p:cNvSpPr>
          <p:nvPr/>
        </p:nvSpPr>
        <p:spPr bwMode="auto">
          <a:xfrm>
            <a:off x="4457139" y="563878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1" name="Oval 20"/>
          <p:cNvSpPr>
            <a:spLocks noChangeArrowheads="1"/>
          </p:cNvSpPr>
          <p:nvPr/>
        </p:nvSpPr>
        <p:spPr bwMode="auto">
          <a:xfrm>
            <a:off x="4957732" y="5638789"/>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2" name="Line 21"/>
          <p:cNvSpPr>
            <a:spLocks noChangeShapeType="1"/>
          </p:cNvSpPr>
          <p:nvPr/>
        </p:nvSpPr>
        <p:spPr bwMode="auto">
          <a:xfrm>
            <a:off x="4427002" y="594349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3" name="Line 22"/>
          <p:cNvSpPr>
            <a:spLocks noChangeShapeType="1"/>
          </p:cNvSpPr>
          <p:nvPr/>
        </p:nvSpPr>
        <p:spPr bwMode="auto">
          <a:xfrm>
            <a:off x="4962754" y="594349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4" name="Line 23"/>
          <p:cNvSpPr>
            <a:spLocks noChangeShapeType="1"/>
          </p:cNvSpPr>
          <p:nvPr/>
        </p:nvSpPr>
        <p:spPr bwMode="auto">
          <a:xfrm>
            <a:off x="5079950" y="593177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5" name="Text Box 24"/>
          <p:cNvSpPr txBox="1">
            <a:spLocks noChangeArrowheads="1"/>
          </p:cNvSpPr>
          <p:nvPr/>
        </p:nvSpPr>
        <p:spPr bwMode="auto">
          <a:xfrm>
            <a:off x="4380124" y="6551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6" name="Text Box 25"/>
          <p:cNvSpPr txBox="1">
            <a:spLocks noChangeArrowheads="1"/>
          </p:cNvSpPr>
          <p:nvPr/>
        </p:nvSpPr>
        <p:spPr bwMode="auto">
          <a:xfrm>
            <a:off x="4380124" y="457601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1467" name="Oval 26"/>
          <p:cNvSpPr>
            <a:spLocks noChangeArrowheads="1"/>
          </p:cNvSpPr>
          <p:nvPr/>
        </p:nvSpPr>
        <p:spPr bwMode="auto">
          <a:xfrm>
            <a:off x="5593937" y="5108060"/>
            <a:ext cx="1471643"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8" name="Oval 27"/>
          <p:cNvSpPr>
            <a:spLocks noChangeArrowheads="1"/>
          </p:cNvSpPr>
          <p:nvPr/>
        </p:nvSpPr>
        <p:spPr bwMode="auto">
          <a:xfrm>
            <a:off x="5747966" y="5486435"/>
            <a:ext cx="530729"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9" name="Oval 28"/>
          <p:cNvSpPr>
            <a:spLocks noChangeArrowheads="1"/>
          </p:cNvSpPr>
          <p:nvPr/>
        </p:nvSpPr>
        <p:spPr bwMode="auto">
          <a:xfrm>
            <a:off x="6354036" y="5486435"/>
            <a:ext cx="530729"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0" name="Oval 29"/>
          <p:cNvSpPr>
            <a:spLocks noChangeArrowheads="1"/>
          </p:cNvSpPr>
          <p:nvPr/>
        </p:nvSpPr>
        <p:spPr bwMode="auto">
          <a:xfrm>
            <a:off x="5823306" y="563878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1" name="Oval 30"/>
          <p:cNvSpPr>
            <a:spLocks noChangeArrowheads="1"/>
          </p:cNvSpPr>
          <p:nvPr/>
        </p:nvSpPr>
        <p:spPr bwMode="auto">
          <a:xfrm>
            <a:off x="6051001" y="563878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2" name="Oval 31"/>
          <p:cNvSpPr>
            <a:spLocks noChangeArrowheads="1"/>
          </p:cNvSpPr>
          <p:nvPr/>
        </p:nvSpPr>
        <p:spPr bwMode="auto">
          <a:xfrm>
            <a:off x="6551594" y="5638789"/>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3" name="Line 32"/>
          <p:cNvSpPr>
            <a:spLocks noChangeShapeType="1"/>
          </p:cNvSpPr>
          <p:nvPr/>
        </p:nvSpPr>
        <p:spPr bwMode="auto">
          <a:xfrm>
            <a:off x="5973986" y="594349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4" name="Line 33"/>
          <p:cNvSpPr>
            <a:spLocks noChangeShapeType="1"/>
          </p:cNvSpPr>
          <p:nvPr/>
        </p:nvSpPr>
        <p:spPr bwMode="auto">
          <a:xfrm>
            <a:off x="6621911" y="593177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5" name="Text Box 34"/>
          <p:cNvSpPr txBox="1">
            <a:spLocks noChangeArrowheads="1"/>
          </p:cNvSpPr>
          <p:nvPr/>
        </p:nvSpPr>
        <p:spPr bwMode="auto">
          <a:xfrm>
            <a:off x="5973986" y="6551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6" name="Text Box 35"/>
          <p:cNvSpPr txBox="1">
            <a:spLocks noChangeArrowheads="1"/>
          </p:cNvSpPr>
          <p:nvPr/>
        </p:nvSpPr>
        <p:spPr bwMode="auto">
          <a:xfrm>
            <a:off x="5973986" y="4543538"/>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1477" name="Oval 36"/>
          <p:cNvSpPr>
            <a:spLocks noChangeArrowheads="1"/>
          </p:cNvSpPr>
          <p:nvPr/>
        </p:nvSpPr>
        <p:spPr bwMode="auto">
          <a:xfrm>
            <a:off x="7189473" y="5108060"/>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8" name="Oval 37"/>
          <p:cNvSpPr>
            <a:spLocks noChangeArrowheads="1"/>
          </p:cNvSpPr>
          <p:nvPr/>
        </p:nvSpPr>
        <p:spPr bwMode="auto">
          <a:xfrm>
            <a:off x="7343501" y="5486435"/>
            <a:ext cx="530730"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9" name="Oval 38"/>
          <p:cNvSpPr>
            <a:spLocks noChangeArrowheads="1"/>
          </p:cNvSpPr>
          <p:nvPr/>
        </p:nvSpPr>
        <p:spPr bwMode="auto">
          <a:xfrm>
            <a:off x="7949571" y="5486435"/>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0" name="Oval 39"/>
          <p:cNvSpPr>
            <a:spLocks noChangeArrowheads="1"/>
          </p:cNvSpPr>
          <p:nvPr/>
        </p:nvSpPr>
        <p:spPr bwMode="auto">
          <a:xfrm>
            <a:off x="7527667" y="563878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1" name="Oval 40"/>
          <p:cNvSpPr>
            <a:spLocks noChangeArrowheads="1"/>
          </p:cNvSpPr>
          <p:nvPr/>
        </p:nvSpPr>
        <p:spPr bwMode="auto">
          <a:xfrm>
            <a:off x="8252606" y="5638789"/>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2" name="Oval 41"/>
          <p:cNvSpPr>
            <a:spLocks noChangeArrowheads="1"/>
          </p:cNvSpPr>
          <p:nvPr/>
        </p:nvSpPr>
        <p:spPr bwMode="auto">
          <a:xfrm>
            <a:off x="8024911" y="5638789"/>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3" name="Line 42"/>
          <p:cNvSpPr>
            <a:spLocks noChangeShapeType="1"/>
          </p:cNvSpPr>
          <p:nvPr/>
        </p:nvSpPr>
        <p:spPr bwMode="auto">
          <a:xfrm>
            <a:off x="7569522" y="594349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4" name="Line 43"/>
          <p:cNvSpPr>
            <a:spLocks noChangeShapeType="1"/>
          </p:cNvSpPr>
          <p:nvPr/>
        </p:nvSpPr>
        <p:spPr bwMode="auto">
          <a:xfrm>
            <a:off x="7646537" y="594349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5" name="Line 44"/>
          <p:cNvSpPr>
            <a:spLocks noChangeShapeType="1"/>
          </p:cNvSpPr>
          <p:nvPr/>
        </p:nvSpPr>
        <p:spPr bwMode="auto">
          <a:xfrm>
            <a:off x="8217447" y="593177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6" name="Text Box 45"/>
          <p:cNvSpPr txBox="1">
            <a:spLocks noChangeArrowheads="1"/>
          </p:cNvSpPr>
          <p:nvPr/>
        </p:nvSpPr>
        <p:spPr bwMode="auto">
          <a:xfrm>
            <a:off x="7569522" y="6551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7" name="Text Box 46"/>
          <p:cNvSpPr txBox="1">
            <a:spLocks noChangeArrowheads="1"/>
          </p:cNvSpPr>
          <p:nvPr/>
        </p:nvSpPr>
        <p:spPr bwMode="auto">
          <a:xfrm>
            <a:off x="7569522" y="457601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1488" name="Oval 47"/>
          <p:cNvSpPr>
            <a:spLocks noChangeArrowheads="1"/>
          </p:cNvSpPr>
          <p:nvPr/>
        </p:nvSpPr>
        <p:spPr bwMode="auto">
          <a:xfrm>
            <a:off x="8860350" y="5108060"/>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9" name="Oval 48"/>
          <p:cNvSpPr>
            <a:spLocks noChangeArrowheads="1"/>
          </p:cNvSpPr>
          <p:nvPr/>
        </p:nvSpPr>
        <p:spPr bwMode="auto">
          <a:xfrm>
            <a:off x="9014378" y="5486435"/>
            <a:ext cx="530730"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0" name="Oval 49"/>
          <p:cNvSpPr>
            <a:spLocks noChangeArrowheads="1"/>
          </p:cNvSpPr>
          <p:nvPr/>
        </p:nvSpPr>
        <p:spPr bwMode="auto">
          <a:xfrm>
            <a:off x="9620447" y="5486435"/>
            <a:ext cx="530730"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1" name="Oval 50"/>
          <p:cNvSpPr>
            <a:spLocks noChangeArrowheads="1"/>
          </p:cNvSpPr>
          <p:nvPr/>
        </p:nvSpPr>
        <p:spPr bwMode="auto">
          <a:xfrm>
            <a:off x="9203566" y="5638789"/>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2" name="Oval 51"/>
          <p:cNvSpPr>
            <a:spLocks noChangeArrowheads="1"/>
          </p:cNvSpPr>
          <p:nvPr/>
        </p:nvSpPr>
        <p:spPr bwMode="auto">
          <a:xfrm>
            <a:off x="9818006" y="563878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3" name="Line 52"/>
          <p:cNvSpPr>
            <a:spLocks noChangeShapeType="1"/>
          </p:cNvSpPr>
          <p:nvPr/>
        </p:nvSpPr>
        <p:spPr bwMode="auto">
          <a:xfrm>
            <a:off x="9240399" y="594349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4" name="Line 53"/>
          <p:cNvSpPr>
            <a:spLocks noChangeShapeType="1"/>
          </p:cNvSpPr>
          <p:nvPr/>
        </p:nvSpPr>
        <p:spPr bwMode="auto">
          <a:xfrm>
            <a:off x="9317413" y="594349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5" name="Line 54"/>
          <p:cNvSpPr>
            <a:spLocks noChangeShapeType="1"/>
          </p:cNvSpPr>
          <p:nvPr/>
        </p:nvSpPr>
        <p:spPr bwMode="auto">
          <a:xfrm>
            <a:off x="9888323" y="593177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6" name="Text Box 55"/>
          <p:cNvSpPr txBox="1">
            <a:spLocks noChangeArrowheads="1"/>
          </p:cNvSpPr>
          <p:nvPr/>
        </p:nvSpPr>
        <p:spPr bwMode="auto">
          <a:xfrm>
            <a:off x="9240398" y="6551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7" name="Text Box 56"/>
          <p:cNvSpPr txBox="1">
            <a:spLocks noChangeArrowheads="1"/>
          </p:cNvSpPr>
          <p:nvPr/>
        </p:nvSpPr>
        <p:spPr bwMode="auto">
          <a:xfrm>
            <a:off x="9240398" y="4543538"/>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56377" name="Rectangle 57"/>
          <p:cNvSpPr>
            <a:spLocks noChangeArrowheads="1"/>
          </p:cNvSpPr>
          <p:nvPr/>
        </p:nvSpPr>
        <p:spPr bwMode="auto">
          <a:xfrm>
            <a:off x="2024491" y="2097804"/>
            <a:ext cx="8657415" cy="1215487"/>
          </a:xfrm>
          <a:prstGeom prst="rect">
            <a:avLst/>
          </a:prstGeom>
          <a:solidFill>
            <a:srgbClr val="FFFFCC"/>
          </a:solidFill>
          <a:ln w="9525">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955"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学习任务</a:t>
            </a:r>
            <a:endParaRPr kumimoji="0" lang="zh-CN" altLang="en-US" sz="2955"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95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从</a:t>
            </a:r>
            <a:r>
              <a:rPr kumimoji="0" lang="zh-CN" altLang="en-US" sz="2955"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例子空间</a:t>
            </a:r>
            <a:r>
              <a:rPr kumimoji="0" lang="zh-CN" altLang="en-US" sz="295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955"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归纳</a:t>
            </a:r>
            <a:r>
              <a:rPr kumimoji="0" lang="zh-CN" altLang="en-US" sz="295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出有病状</a:t>
            </a:r>
            <a:r>
              <a:rPr kumimoji="0" lang="en-US" altLang="zh-CN" sz="295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X</a:t>
            </a:r>
            <a:r>
              <a:rPr kumimoji="0" lang="zh-CN" altLang="en-US" sz="295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的细胞</a:t>
            </a:r>
            <a:r>
              <a:rPr kumimoji="0" lang="zh-CN" altLang="en-US" sz="2955"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概念描述</a:t>
            </a:r>
            <a:r>
              <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9" name="Rectangle 59"/>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6323">
                                            <p:txEl>
                                              <p:pRg st="2" end="2"/>
                                            </p:txEl>
                                          </p:spTgt>
                                        </p:tgtEl>
                                        <p:attrNameLst>
                                          <p:attrName>style.visibility</p:attrName>
                                        </p:attrNameLst>
                                      </p:cBhvr>
                                      <p:to>
                                        <p:strVal val="visible"/>
                                      </p:to>
                                    </p:set>
                                    <p:animEffect transition="in" filter="strips(downRight)">
                                      <p:cBhvr>
                                        <p:cTn id="7" dur="500"/>
                                        <p:tgtEl>
                                          <p:spTgt spid="563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6323">
                                            <p:txEl>
                                              <p:pRg st="3" end="3"/>
                                            </p:txEl>
                                          </p:spTgt>
                                        </p:tgtEl>
                                        <p:attrNameLst>
                                          <p:attrName>style.visibility</p:attrName>
                                        </p:attrNameLst>
                                      </p:cBhvr>
                                      <p:to>
                                        <p:strVal val="visible"/>
                                      </p:to>
                                    </p:set>
                                    <p:animEffect transition="in" filter="strips(downRight)">
                                      <p:cBhvr>
                                        <p:cTn id="12" dur="500"/>
                                        <p:tgtEl>
                                          <p:spTgt spid="56323">
                                            <p:txEl>
                                              <p:pRg st="3" end="3"/>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56323">
                                            <p:txEl>
                                              <p:pRg st="4" end="4"/>
                                            </p:txEl>
                                          </p:spTgt>
                                        </p:tgtEl>
                                        <p:attrNameLst>
                                          <p:attrName>style.visibility</p:attrName>
                                        </p:attrNameLst>
                                      </p:cBhvr>
                                      <p:to>
                                        <p:strVal val="visible"/>
                                      </p:to>
                                    </p:set>
                                    <p:animEffect transition="in" filter="strips(downRight)">
                                      <p:cBhvr>
                                        <p:cTn id="15" dur="500"/>
                                        <p:tgtEl>
                                          <p:spTgt spid="5632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56323">
                                            <p:txEl>
                                              <p:pRg st="5" end="5"/>
                                            </p:txEl>
                                          </p:spTgt>
                                        </p:tgtEl>
                                        <p:attrNameLst>
                                          <p:attrName>style.visibility</p:attrName>
                                        </p:attrNameLst>
                                      </p:cBhvr>
                                      <p:to>
                                        <p:strVal val="visible"/>
                                      </p:to>
                                    </p:set>
                                    <p:animEffect transition="in" filter="strips(downRight)">
                                      <p:cBhvr>
                                        <p:cTn id="20" dur="500"/>
                                        <p:tgtEl>
                                          <p:spTgt spid="5632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56323">
                                            <p:txEl>
                                              <p:pRg st="6" end="6"/>
                                            </p:txEl>
                                          </p:spTgt>
                                        </p:tgtEl>
                                        <p:attrNameLst>
                                          <p:attrName>style.visibility</p:attrName>
                                        </p:attrNameLst>
                                      </p:cBhvr>
                                      <p:to>
                                        <p:strVal val="visible"/>
                                      </p:to>
                                    </p:set>
                                    <p:animEffect transition="in" filter="strips(downRight)">
                                      <p:cBhvr>
                                        <p:cTn id="25" dur="500"/>
                                        <p:tgtEl>
                                          <p:spTgt spid="5632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56323">
                                            <p:txEl>
                                              <p:pRg st="7" end="7"/>
                                            </p:txEl>
                                          </p:spTgt>
                                        </p:tgtEl>
                                        <p:attrNameLst>
                                          <p:attrName>style.visibility</p:attrName>
                                        </p:attrNameLst>
                                      </p:cBhvr>
                                      <p:to>
                                        <p:strVal val="visible"/>
                                      </p:to>
                                    </p:set>
                                    <p:animEffect transition="in" filter="strips(downRight)">
                                      <p:cBhvr>
                                        <p:cTn id="30" dur="500"/>
                                        <p:tgtEl>
                                          <p:spTgt spid="5632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56377"/>
                                        </p:tgtEl>
                                        <p:attrNameLst>
                                          <p:attrName>style.visibility</p:attrName>
                                        </p:attrNameLst>
                                      </p:cBhvr>
                                      <p:to>
                                        <p:strVal val="visible"/>
                                      </p:to>
                                    </p:set>
                                    <p:animEffect transition="in" filter="box(out)">
                                      <p:cBhvr>
                                        <p:cTn id="35" dur="500"/>
                                        <p:tgtEl>
                                          <p:spTgt spid="56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7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9A628ECD-D525-46E3-9456-7FE7D4402549}"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2"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C8307792-4E00-4833-9833-C332D285BCCD}"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60419"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endParaRPr lang="zh-CN" altLang="en-US" smtClean="0">
              <a:latin typeface="宋体" panose="02010600030101010101" pitchFamily="2" charset="-122"/>
              <a:sym typeface="Symbol" panose="05050102010706020507" pitchFamily="18" charset="2"/>
            </a:endParaRPr>
          </a:p>
          <a:p>
            <a:pPr lvl="1" eaLnBrk="1" hangingPunct="1"/>
            <a:r>
              <a:rPr lang="zh-CN" altLang="en-US" smtClean="0">
                <a:latin typeface="宋体" panose="02010600030101010101" pitchFamily="2" charset="-122"/>
                <a:sym typeface="Symbol" panose="05050102010706020507" pitchFamily="18" charset="2"/>
              </a:rPr>
              <a:t>例</a:t>
            </a:r>
            <a:r>
              <a:rPr lang="en-US" altLang="zh-CN" smtClean="0">
                <a:latin typeface="宋体" panose="02010600030101010101" pitchFamily="2" charset="-122"/>
                <a:sym typeface="Symbol" panose="05050102010706020507" pitchFamily="18" charset="2"/>
              </a:rPr>
              <a:t>1</a:t>
            </a:r>
            <a:r>
              <a:rPr lang="zh-CN" altLang="en-US" smtClean="0">
                <a:latin typeface="宋体" panose="02010600030101010101" pitchFamily="2" charset="-122"/>
                <a:sym typeface="Symbol" panose="05050102010706020507" pitchFamily="18" charset="2"/>
              </a:rPr>
              <a:t>：病态细胞的分类识别</a:t>
            </a:r>
            <a:endParaRPr lang="zh-CN" altLang="en-US" smtClean="0">
              <a:latin typeface="宋体" panose="02010600030101010101" pitchFamily="2" charset="-122"/>
              <a:sym typeface="Symbol" panose="05050102010706020507" pitchFamily="18" charset="2"/>
            </a:endParaRPr>
          </a:p>
          <a:p>
            <a:pPr lvl="2" algn="just" eaLnBrk="1" hangingPunct="1"/>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表示为</a:t>
            </a:r>
            <a:r>
              <a:rPr lang="zh-CN" altLang="en-US" smtClean="0">
                <a:solidFill>
                  <a:srgbClr val="FF0000"/>
                </a:solidFill>
                <a:sym typeface="Symbol" panose="05050102010706020507" pitchFamily="18" charset="2"/>
              </a:rPr>
              <a:t>假设</a:t>
            </a:r>
            <a:r>
              <a:rPr lang="zh-CN" altLang="en-US" smtClean="0">
                <a:sym typeface="Symbol" panose="05050102010706020507" pitchFamily="18" charset="2"/>
              </a:rPr>
              <a:t>的集合；</a:t>
            </a:r>
            <a:endParaRPr lang="zh-CN" altLang="en-US" smtClean="0">
              <a:sym typeface="Symbol" panose="05050102010706020507" pitchFamily="18" charset="2"/>
            </a:endParaRPr>
          </a:p>
          <a:p>
            <a:pPr lvl="2" algn="just" eaLnBrk="1" hangingPunct="1"/>
            <a:r>
              <a:rPr lang="zh-CN" altLang="en-US" smtClean="0">
                <a:solidFill>
                  <a:srgbClr val="FF0000"/>
                </a:solidFill>
                <a:sym typeface="Symbol" panose="05050102010706020507" pitchFamily="18" charset="2"/>
              </a:rPr>
              <a:t>假设不必给每个特性（属性）都指明应取值</a:t>
            </a:r>
            <a:r>
              <a:rPr lang="zh-CN" altLang="en-US" smtClean="0">
                <a:sym typeface="Symbol" panose="05050102010706020507" pitchFamily="18" charset="2"/>
              </a:rPr>
              <a:t> ：</a:t>
            </a:r>
            <a:endParaRPr lang="zh-CN" altLang="en-US" smtClean="0">
              <a:sym typeface="Symbol" panose="05050102010706020507" pitchFamily="18" charset="2"/>
            </a:endParaRPr>
          </a:p>
          <a:p>
            <a:pPr lvl="3" algn="just" eaLnBrk="1" hangingPunct="1"/>
            <a:r>
              <a:rPr lang="zh-CN" altLang="en-US" sz="2530">
                <a:solidFill>
                  <a:srgbClr val="0066FF"/>
                </a:solidFill>
                <a:sym typeface="Symbol" panose="05050102010706020507" pitchFamily="18" charset="2"/>
              </a:rPr>
              <a:t>假设</a:t>
            </a:r>
            <a:r>
              <a:rPr lang="en-US" altLang="zh-CN" sz="2530">
                <a:solidFill>
                  <a:srgbClr val="0066FF"/>
                </a:solidFill>
                <a:sym typeface="Symbol" panose="05050102010706020507" pitchFamily="18" charset="2"/>
              </a:rPr>
              <a:t>a</a:t>
            </a:r>
            <a:r>
              <a:rPr lang="zh-CN" altLang="en-US" sz="2530">
                <a:sym typeface="Symbol" panose="05050102010706020507" pitchFamily="18" charset="2"/>
              </a:rPr>
              <a:t>：</a:t>
            </a:r>
            <a:r>
              <a:rPr lang="en-US" altLang="zh-CN" sz="2530">
                <a:sym typeface="Symbol" panose="05050102010706020507" pitchFamily="18" charset="2"/>
              </a:rPr>
              <a:t>{(</a:t>
            </a:r>
            <a:r>
              <a:rPr lang="en-US" altLang="zh-CN" sz="2530">
                <a:solidFill>
                  <a:srgbClr val="FF0000"/>
                </a:solidFill>
                <a:sym typeface="Symbol" panose="05050102010706020507" pitchFamily="18" charset="2"/>
              </a:rPr>
              <a:t>2</a:t>
            </a:r>
            <a:r>
              <a:rPr lang="en-US" altLang="zh-CN" sz="2530">
                <a:sym typeface="Symbol" panose="05050102010706020507" pitchFamily="18" charset="2"/>
              </a:rPr>
              <a:t>, </a:t>
            </a:r>
            <a:r>
              <a:rPr lang="en-US" altLang="zh-CN" sz="2530">
                <a:solidFill>
                  <a:srgbClr val="0066FF"/>
                </a:solidFill>
                <a:sym typeface="Symbol" panose="05050102010706020507" pitchFamily="18" charset="2"/>
              </a:rPr>
              <a:t>?</a:t>
            </a:r>
            <a:r>
              <a:rPr lang="en-US" altLang="zh-CN" sz="2530">
                <a:sym typeface="Symbol" panose="05050102010706020507" pitchFamily="18" charset="2"/>
              </a:rPr>
              <a:t>, </a:t>
            </a:r>
            <a:r>
              <a:rPr lang="en-US" altLang="zh-CN" sz="2530">
                <a:solidFill>
                  <a:srgbClr val="0066FF"/>
                </a:solidFill>
                <a:sym typeface="Symbol" panose="05050102010706020507" pitchFamily="18" charset="2"/>
              </a:rPr>
              <a:t>?</a:t>
            </a:r>
            <a:r>
              <a:rPr lang="en-US" altLang="zh-CN" sz="2530">
                <a:sym typeface="Symbol" panose="05050102010706020507" pitchFamily="18" charset="2"/>
              </a:rPr>
              <a:t>) (</a:t>
            </a:r>
            <a:r>
              <a:rPr lang="en-US" altLang="zh-CN" sz="2530">
                <a:solidFill>
                  <a:srgbClr val="0066FF"/>
                </a:solidFill>
                <a:sym typeface="Symbol" panose="05050102010706020507" pitchFamily="18" charset="2"/>
              </a:rPr>
              <a:t>?</a:t>
            </a:r>
            <a:r>
              <a:rPr lang="en-US" altLang="zh-CN" sz="2530">
                <a:sym typeface="Symbol" panose="05050102010706020507" pitchFamily="18" charset="2"/>
              </a:rPr>
              <a:t>, </a:t>
            </a:r>
            <a:r>
              <a:rPr lang="en-US" altLang="zh-CN" sz="2530">
                <a:solidFill>
                  <a:srgbClr val="FF0000"/>
                </a:solidFill>
                <a:sym typeface="Symbol" panose="05050102010706020507" pitchFamily="18" charset="2"/>
              </a:rPr>
              <a:t>1</a:t>
            </a:r>
            <a:r>
              <a:rPr lang="en-US" altLang="zh-CN" sz="2530">
                <a:sym typeface="Symbol" panose="05050102010706020507" pitchFamily="18" charset="2"/>
              </a:rPr>
              <a:t>, </a:t>
            </a:r>
            <a:r>
              <a:rPr lang="zh-CN" altLang="en-US" sz="2530">
                <a:solidFill>
                  <a:srgbClr val="FF0000"/>
                </a:solidFill>
                <a:sym typeface="Symbol" panose="05050102010706020507" pitchFamily="18" charset="2"/>
              </a:rPr>
              <a:t>深</a:t>
            </a:r>
            <a:r>
              <a:rPr lang="en-US" altLang="zh-CN" sz="2530">
                <a:sym typeface="Symbol" panose="05050102010706020507" pitchFamily="18" charset="2"/>
              </a:rPr>
              <a:t>)}</a:t>
            </a:r>
            <a:r>
              <a:rPr lang="zh-CN" altLang="en-US" sz="2530">
                <a:sym typeface="Symbol" panose="05050102010706020507" pitchFamily="18" charset="2"/>
              </a:rPr>
              <a:t>，表示：</a:t>
            </a:r>
            <a:endParaRPr lang="zh-CN" altLang="en-US" sz="2530">
              <a:sym typeface="Symbol" panose="05050102010706020507" pitchFamily="18" charset="2"/>
            </a:endParaRPr>
          </a:p>
          <a:p>
            <a:pPr lvl="3" algn="just" eaLnBrk="1" hangingPunct="1"/>
            <a:r>
              <a:rPr lang="zh-CN" altLang="en-US" sz="2530">
                <a:sym typeface="Symbol" panose="05050102010706020507" pitchFamily="18" charset="2"/>
              </a:rPr>
              <a:t>如果：</a:t>
            </a:r>
            <a:endParaRPr lang="zh-CN" altLang="en-US" sz="2530">
              <a:sym typeface="Symbol" panose="05050102010706020507" pitchFamily="18" charset="2"/>
            </a:endParaRPr>
          </a:p>
          <a:p>
            <a:pPr lvl="4" algn="just" eaLnBrk="1" hangingPunct="1"/>
            <a:r>
              <a:rPr lang="zh-CN" altLang="en-US" smtClean="0">
                <a:sym typeface="Symbol" panose="05050102010706020507" pitchFamily="18" charset="2"/>
              </a:rPr>
              <a:t>细胞中一个细胞体有</a:t>
            </a:r>
            <a:r>
              <a:rPr lang="en-US" altLang="zh-CN" smtClean="0">
                <a:solidFill>
                  <a:srgbClr val="FF0000"/>
                </a:solidFill>
                <a:sym typeface="Symbol" panose="05050102010706020507" pitchFamily="18" charset="2"/>
              </a:rPr>
              <a:t>2</a:t>
            </a:r>
            <a:r>
              <a:rPr lang="zh-CN" altLang="en-US" smtClean="0">
                <a:solidFill>
                  <a:srgbClr val="0066FF"/>
                </a:solidFill>
                <a:sym typeface="Symbol" panose="05050102010706020507" pitchFamily="18" charset="2"/>
              </a:rPr>
              <a:t>个胞核</a:t>
            </a:r>
            <a:r>
              <a:rPr lang="zh-CN" altLang="en-US" smtClean="0">
                <a:sym typeface="Symbol" panose="05050102010706020507" pitchFamily="18" charset="2"/>
              </a:rPr>
              <a:t>；</a:t>
            </a:r>
            <a:endParaRPr lang="zh-CN" altLang="en-US" smtClean="0">
              <a:sym typeface="Symbol" panose="05050102010706020507" pitchFamily="18" charset="2"/>
            </a:endParaRPr>
          </a:p>
          <a:p>
            <a:pPr lvl="4" algn="just" eaLnBrk="1" hangingPunct="1"/>
            <a:r>
              <a:rPr lang="zh-CN" altLang="en-US" smtClean="0">
                <a:sym typeface="Symbol" panose="05050102010706020507" pitchFamily="18" charset="2"/>
              </a:rPr>
              <a:t>另一个有</a:t>
            </a:r>
            <a:r>
              <a:rPr lang="en-US" altLang="zh-CN" smtClean="0">
                <a:solidFill>
                  <a:srgbClr val="FF0000"/>
                </a:solidFill>
                <a:sym typeface="Symbol" panose="05050102010706020507" pitchFamily="18" charset="2"/>
              </a:rPr>
              <a:t>1</a:t>
            </a:r>
            <a:r>
              <a:rPr lang="zh-CN" altLang="en-US" smtClean="0">
                <a:solidFill>
                  <a:srgbClr val="0066FF"/>
                </a:solidFill>
                <a:sym typeface="Symbol" panose="05050102010706020507" pitchFamily="18" charset="2"/>
              </a:rPr>
              <a:t>个尾巴</a:t>
            </a:r>
            <a:r>
              <a:rPr lang="zh-CN" altLang="en-US" smtClean="0">
                <a:sym typeface="Symbol" panose="05050102010706020507" pitchFamily="18" charset="2"/>
              </a:rPr>
              <a:t>，且</a:t>
            </a:r>
            <a:r>
              <a:rPr lang="zh-CN" altLang="en-US" smtClean="0">
                <a:solidFill>
                  <a:srgbClr val="0066FF"/>
                </a:solidFill>
                <a:sym typeface="Symbol" panose="05050102010706020507" pitchFamily="18" charset="2"/>
              </a:rPr>
              <a:t>染色是</a:t>
            </a:r>
            <a:r>
              <a:rPr lang="zh-CN" altLang="en-US" smtClean="0">
                <a:solidFill>
                  <a:srgbClr val="FF0000"/>
                </a:solidFill>
                <a:sym typeface="Symbol" panose="05050102010706020507" pitchFamily="18" charset="2"/>
              </a:rPr>
              <a:t>深</a:t>
            </a:r>
            <a:r>
              <a:rPr lang="zh-CN" altLang="en-US" smtClean="0">
                <a:sym typeface="Symbol" panose="05050102010706020507" pitchFamily="18" charset="2"/>
              </a:rPr>
              <a:t>的；</a:t>
            </a:r>
            <a:endParaRPr lang="zh-CN" altLang="en-US" smtClean="0">
              <a:sym typeface="Symbol" panose="05050102010706020507" pitchFamily="18" charset="2"/>
            </a:endParaRPr>
          </a:p>
          <a:p>
            <a:pPr lvl="3" algn="just" eaLnBrk="1" hangingPunct="1"/>
            <a:r>
              <a:rPr lang="zh-CN" altLang="en-US" sz="2530">
                <a:sym typeface="Symbol" panose="05050102010706020507" pitchFamily="18" charset="2"/>
              </a:rPr>
              <a:t>则：</a:t>
            </a:r>
            <a:endParaRPr lang="zh-CN" altLang="en-US" sz="2530">
              <a:sym typeface="Symbol" panose="05050102010706020507" pitchFamily="18" charset="2"/>
            </a:endParaRPr>
          </a:p>
          <a:p>
            <a:pPr lvl="4" algn="just" eaLnBrk="1" hangingPunct="1"/>
            <a:r>
              <a:rPr lang="zh-CN" altLang="en-US" smtClean="0">
                <a:sym typeface="Symbol" panose="05050102010706020507" pitchFamily="18" charset="2"/>
              </a:rPr>
              <a:t>该细胞有病症</a:t>
            </a:r>
            <a:r>
              <a:rPr lang="en-US" altLang="zh-CN" smtClean="0">
                <a:sym typeface="Symbol" panose="05050102010706020507" pitchFamily="18" charset="2"/>
              </a:rPr>
              <a:t>X</a:t>
            </a:r>
            <a:r>
              <a:rPr lang="zh-CN" altLang="en-US" smtClean="0">
                <a:sym typeface="Symbol" panose="05050102010706020507" pitchFamily="18" charset="2"/>
              </a:rPr>
              <a:t>。 </a:t>
            </a:r>
            <a:endParaRPr lang="zh-CN" altLang="en-US" smtClean="0">
              <a:sym typeface="Symbol" panose="05050102010706020507" pitchFamily="18" charset="2"/>
            </a:endParaRPr>
          </a:p>
          <a:p>
            <a:pPr lvl="3" algn="just" eaLnBrk="1" hangingPunct="1"/>
            <a:r>
              <a:rPr lang="zh-CN" altLang="en-US" sz="2530">
                <a:solidFill>
                  <a:srgbClr val="0066FF"/>
                </a:solidFill>
                <a:sym typeface="Symbol" panose="05050102010706020507" pitchFamily="18" charset="2"/>
              </a:rPr>
              <a:t>“</a:t>
            </a:r>
            <a:r>
              <a:rPr lang="en-US" altLang="zh-CN" sz="2530">
                <a:solidFill>
                  <a:srgbClr val="FF0000"/>
                </a:solidFill>
                <a:sym typeface="Symbol" panose="05050102010706020507" pitchFamily="18" charset="2"/>
              </a:rPr>
              <a:t>?</a:t>
            </a:r>
            <a:r>
              <a:rPr lang="en-US" altLang="zh-CN" sz="2530">
                <a:solidFill>
                  <a:srgbClr val="0066FF"/>
                </a:solidFill>
                <a:sym typeface="Symbol" panose="05050102010706020507" pitchFamily="18" charset="2"/>
              </a:rPr>
              <a:t>”</a:t>
            </a:r>
            <a:r>
              <a:rPr lang="zh-CN" altLang="en-US" sz="2530">
                <a:sym typeface="Symbol" panose="05050102010706020507" pitchFamily="18" charset="2"/>
              </a:rPr>
              <a:t>指</a:t>
            </a:r>
            <a:endParaRPr lang="zh-CN" altLang="en-US" sz="2530">
              <a:sym typeface="Symbol" panose="05050102010706020507" pitchFamily="18" charset="2"/>
            </a:endParaRPr>
          </a:p>
          <a:p>
            <a:pPr lvl="4" algn="just" eaLnBrk="1" hangingPunct="1"/>
            <a:r>
              <a:rPr lang="zh-CN" altLang="en-US" smtClean="0">
                <a:solidFill>
                  <a:srgbClr val="FF0000"/>
                </a:solidFill>
                <a:sym typeface="Symbol" panose="05050102010706020507" pitchFamily="18" charset="2"/>
              </a:rPr>
              <a:t>相应的属性对病细胞的判断是无关紧要</a:t>
            </a:r>
            <a:r>
              <a:rPr lang="zh-CN" altLang="en-US" smtClean="0">
                <a:sym typeface="Symbol" panose="05050102010706020507" pitchFamily="18" charset="2"/>
              </a:rPr>
              <a:t>；</a:t>
            </a:r>
            <a:endParaRPr lang="zh-CN" altLang="en-US" smtClean="0">
              <a:sym typeface="Symbol" panose="05050102010706020507" pitchFamily="18" charset="2"/>
            </a:endParaRPr>
          </a:p>
        </p:txBody>
      </p:sp>
      <p:sp>
        <p:nvSpPr>
          <p:cNvPr id="60420" name="Oval 4"/>
          <p:cNvSpPr>
            <a:spLocks noChangeArrowheads="1"/>
          </p:cNvSpPr>
          <p:nvPr/>
        </p:nvSpPr>
        <p:spPr bwMode="auto">
          <a:xfrm>
            <a:off x="9444654" y="4754798"/>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1" name="Oval 5"/>
          <p:cNvSpPr>
            <a:spLocks noChangeArrowheads="1"/>
          </p:cNvSpPr>
          <p:nvPr/>
        </p:nvSpPr>
        <p:spPr bwMode="auto">
          <a:xfrm>
            <a:off x="9598683" y="5133172"/>
            <a:ext cx="530729" cy="457064"/>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2" name="Oval 6"/>
          <p:cNvSpPr>
            <a:spLocks noChangeArrowheads="1"/>
          </p:cNvSpPr>
          <p:nvPr/>
        </p:nvSpPr>
        <p:spPr bwMode="auto">
          <a:xfrm>
            <a:off x="10204752" y="5133172"/>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3" name="Oval 7"/>
          <p:cNvSpPr>
            <a:spLocks noChangeArrowheads="1"/>
          </p:cNvSpPr>
          <p:nvPr/>
        </p:nvSpPr>
        <p:spPr bwMode="auto">
          <a:xfrm>
            <a:off x="9674023" y="5285527"/>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4" name="Oval 8"/>
          <p:cNvSpPr>
            <a:spLocks noChangeArrowheads="1"/>
          </p:cNvSpPr>
          <p:nvPr/>
        </p:nvSpPr>
        <p:spPr bwMode="auto">
          <a:xfrm>
            <a:off x="9901717" y="5285527"/>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8" name="Line 12"/>
          <p:cNvSpPr>
            <a:spLocks noChangeShapeType="1"/>
          </p:cNvSpPr>
          <p:nvPr/>
        </p:nvSpPr>
        <p:spPr bwMode="auto">
          <a:xfrm>
            <a:off x="10472628" y="5578517"/>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9" name="Text Box 13"/>
          <p:cNvSpPr txBox="1">
            <a:spLocks noChangeArrowheads="1"/>
          </p:cNvSpPr>
          <p:nvPr/>
        </p:nvSpPr>
        <p:spPr bwMode="auto">
          <a:xfrm>
            <a:off x="8771615" y="53627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76" name="Rectangle 64"/>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0419">
                                            <p:txEl>
                                              <p:pRg st="3" end="3"/>
                                            </p:txEl>
                                          </p:spTgt>
                                        </p:tgtEl>
                                        <p:attrNameLst>
                                          <p:attrName>style.visibility</p:attrName>
                                        </p:attrNameLst>
                                      </p:cBhvr>
                                      <p:to>
                                        <p:strVal val="visible"/>
                                      </p:to>
                                    </p:set>
                                    <p:animEffect transition="in" filter="strips(downRight)">
                                      <p:cBhvr>
                                        <p:cTn id="7" dur="500"/>
                                        <p:tgtEl>
                                          <p:spTgt spid="6041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0429"/>
                                        </p:tgtEl>
                                        <p:attrNameLst>
                                          <p:attrName>style.visibility</p:attrName>
                                        </p:attrNameLst>
                                      </p:cBhvr>
                                      <p:to>
                                        <p:strVal val="visible"/>
                                      </p:to>
                                    </p:set>
                                    <p:animEffect transition="in" filter="box(out)">
                                      <p:cBhvr>
                                        <p:cTn id="12" dur="500"/>
                                        <p:tgtEl>
                                          <p:spTgt spid="60429"/>
                                        </p:tgtEl>
                                      </p:cBhvr>
                                    </p:animEffect>
                                  </p:childTnLst>
                                </p:cTn>
                              </p:par>
                              <p:par>
                                <p:cTn id="13" presetID="4" presetClass="entr" presetSubtype="32" fill="hold" grpId="0" nodeType="withEffect">
                                  <p:stCondLst>
                                    <p:cond delay="0"/>
                                  </p:stCondLst>
                                  <p:childTnLst>
                                    <p:set>
                                      <p:cBhvr>
                                        <p:cTn id="14" dur="1" fill="hold">
                                          <p:stCondLst>
                                            <p:cond delay="0"/>
                                          </p:stCondLst>
                                        </p:cTn>
                                        <p:tgtEl>
                                          <p:spTgt spid="60420"/>
                                        </p:tgtEl>
                                        <p:attrNameLst>
                                          <p:attrName>style.visibility</p:attrName>
                                        </p:attrNameLst>
                                      </p:cBhvr>
                                      <p:to>
                                        <p:strVal val="visible"/>
                                      </p:to>
                                    </p:set>
                                    <p:animEffect transition="in" filter="box(out)">
                                      <p:cBhvr>
                                        <p:cTn id="15" dur="500"/>
                                        <p:tgtEl>
                                          <p:spTgt spid="60420"/>
                                        </p:tgtEl>
                                      </p:cBhvr>
                                    </p:animEffect>
                                  </p:childTnLst>
                                </p:cTn>
                              </p:par>
                              <p:par>
                                <p:cTn id="16" presetID="4" presetClass="entr" presetSubtype="32" fill="hold" grpId="0" nodeType="withEffect">
                                  <p:stCondLst>
                                    <p:cond delay="0"/>
                                  </p:stCondLst>
                                  <p:childTnLst>
                                    <p:set>
                                      <p:cBhvr>
                                        <p:cTn id="17" dur="1" fill="hold">
                                          <p:stCondLst>
                                            <p:cond delay="0"/>
                                          </p:stCondLst>
                                        </p:cTn>
                                        <p:tgtEl>
                                          <p:spTgt spid="60423"/>
                                        </p:tgtEl>
                                        <p:attrNameLst>
                                          <p:attrName>style.visibility</p:attrName>
                                        </p:attrNameLst>
                                      </p:cBhvr>
                                      <p:to>
                                        <p:strVal val="visible"/>
                                      </p:to>
                                    </p:set>
                                    <p:animEffect transition="in" filter="box(out)">
                                      <p:cBhvr>
                                        <p:cTn id="18" dur="500"/>
                                        <p:tgtEl>
                                          <p:spTgt spid="60423"/>
                                        </p:tgtEl>
                                      </p:cBhvr>
                                    </p:animEffect>
                                  </p:childTnLst>
                                </p:cTn>
                              </p:par>
                              <p:par>
                                <p:cTn id="19" presetID="4" presetClass="entr" presetSubtype="32" fill="hold" grpId="0" nodeType="withEffect">
                                  <p:stCondLst>
                                    <p:cond delay="0"/>
                                  </p:stCondLst>
                                  <p:childTnLst>
                                    <p:set>
                                      <p:cBhvr>
                                        <p:cTn id="20" dur="1" fill="hold">
                                          <p:stCondLst>
                                            <p:cond delay="0"/>
                                          </p:stCondLst>
                                        </p:cTn>
                                        <p:tgtEl>
                                          <p:spTgt spid="60424"/>
                                        </p:tgtEl>
                                        <p:attrNameLst>
                                          <p:attrName>style.visibility</p:attrName>
                                        </p:attrNameLst>
                                      </p:cBhvr>
                                      <p:to>
                                        <p:strVal val="visible"/>
                                      </p:to>
                                    </p:set>
                                    <p:animEffect transition="in" filter="box(out)">
                                      <p:cBhvr>
                                        <p:cTn id="21" dur="500"/>
                                        <p:tgtEl>
                                          <p:spTgt spid="60424"/>
                                        </p:tgtEl>
                                      </p:cBhvr>
                                    </p:animEffect>
                                  </p:childTnLst>
                                </p:cTn>
                              </p:par>
                              <p:par>
                                <p:cTn id="22" presetID="4" presetClass="entr" presetSubtype="32" fill="hold" grpId="0" nodeType="withEffect">
                                  <p:stCondLst>
                                    <p:cond delay="0"/>
                                  </p:stCondLst>
                                  <p:childTnLst>
                                    <p:set>
                                      <p:cBhvr>
                                        <p:cTn id="23" dur="1" fill="hold">
                                          <p:stCondLst>
                                            <p:cond delay="0"/>
                                          </p:stCondLst>
                                        </p:cTn>
                                        <p:tgtEl>
                                          <p:spTgt spid="60421"/>
                                        </p:tgtEl>
                                        <p:attrNameLst>
                                          <p:attrName>style.visibility</p:attrName>
                                        </p:attrNameLst>
                                      </p:cBhvr>
                                      <p:to>
                                        <p:strVal val="visible"/>
                                      </p:to>
                                    </p:set>
                                    <p:animEffect transition="in" filter="box(out)">
                                      <p:cBhvr>
                                        <p:cTn id="24" dur="500"/>
                                        <p:tgtEl>
                                          <p:spTgt spid="60421"/>
                                        </p:tgtEl>
                                      </p:cBhvr>
                                    </p:animEffect>
                                  </p:childTnLst>
                                </p:cTn>
                              </p:par>
                              <p:par>
                                <p:cTn id="25" presetID="4" presetClass="entr" presetSubtype="32" fill="hold" grpId="0" nodeType="withEffect">
                                  <p:stCondLst>
                                    <p:cond delay="0"/>
                                  </p:stCondLst>
                                  <p:childTnLst>
                                    <p:set>
                                      <p:cBhvr>
                                        <p:cTn id="26" dur="1" fill="hold">
                                          <p:stCondLst>
                                            <p:cond delay="0"/>
                                          </p:stCondLst>
                                        </p:cTn>
                                        <p:tgtEl>
                                          <p:spTgt spid="60422"/>
                                        </p:tgtEl>
                                        <p:attrNameLst>
                                          <p:attrName>style.visibility</p:attrName>
                                        </p:attrNameLst>
                                      </p:cBhvr>
                                      <p:to>
                                        <p:strVal val="visible"/>
                                      </p:to>
                                    </p:set>
                                    <p:animEffect transition="in" filter="box(out)">
                                      <p:cBhvr>
                                        <p:cTn id="27" dur="500"/>
                                        <p:tgtEl>
                                          <p:spTgt spid="60422"/>
                                        </p:tgtEl>
                                      </p:cBhvr>
                                    </p:animEffect>
                                  </p:childTnLst>
                                </p:cTn>
                              </p:par>
                              <p:par>
                                <p:cTn id="28" presetID="4" presetClass="entr" presetSubtype="32" fill="hold" nodeType="withEffect">
                                  <p:stCondLst>
                                    <p:cond delay="0"/>
                                  </p:stCondLst>
                                  <p:childTnLst>
                                    <p:set>
                                      <p:cBhvr>
                                        <p:cTn id="29" dur="1" fill="hold">
                                          <p:stCondLst>
                                            <p:cond delay="0"/>
                                          </p:stCondLst>
                                        </p:cTn>
                                        <p:tgtEl>
                                          <p:spTgt spid="60428"/>
                                        </p:tgtEl>
                                        <p:attrNameLst>
                                          <p:attrName>style.visibility</p:attrName>
                                        </p:attrNameLst>
                                      </p:cBhvr>
                                      <p:to>
                                        <p:strVal val="visible"/>
                                      </p:to>
                                    </p:set>
                                    <p:animEffect transition="in" filter="box(out)">
                                      <p:cBhvr>
                                        <p:cTn id="30" dur="500"/>
                                        <p:tgtEl>
                                          <p:spTgt spid="60428"/>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60419">
                                            <p:txEl>
                                              <p:pRg st="4" end="4"/>
                                            </p:txEl>
                                          </p:spTgt>
                                        </p:tgtEl>
                                        <p:attrNameLst>
                                          <p:attrName>style.visibility</p:attrName>
                                        </p:attrNameLst>
                                      </p:cBhvr>
                                      <p:to>
                                        <p:strVal val="visible"/>
                                      </p:to>
                                    </p:set>
                                    <p:animEffect transition="in" filter="strips(downRight)">
                                      <p:cBhvr>
                                        <p:cTn id="35" dur="500"/>
                                        <p:tgtEl>
                                          <p:spTgt spid="60419">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60419">
                                            <p:txEl>
                                              <p:pRg st="5" end="5"/>
                                            </p:txEl>
                                          </p:spTgt>
                                        </p:tgtEl>
                                        <p:attrNameLst>
                                          <p:attrName>style.visibility</p:attrName>
                                        </p:attrNameLst>
                                      </p:cBhvr>
                                      <p:to>
                                        <p:strVal val="visible"/>
                                      </p:to>
                                    </p:set>
                                    <p:animEffect transition="in" filter="strips(downRight)">
                                      <p:cBhvr>
                                        <p:cTn id="40" dur="500"/>
                                        <p:tgtEl>
                                          <p:spTgt spid="60419">
                                            <p:txEl>
                                              <p:pRg st="5" end="5"/>
                                            </p:txEl>
                                          </p:spTgt>
                                        </p:tgtEl>
                                      </p:cBhvr>
                                    </p:animEffect>
                                  </p:childTnLst>
                                </p:cTn>
                              </p:par>
                              <p:par>
                                <p:cTn id="41" presetID="18" presetClass="entr" presetSubtype="6" fill="hold" nodeType="withEffect">
                                  <p:stCondLst>
                                    <p:cond delay="0"/>
                                  </p:stCondLst>
                                  <p:childTnLst>
                                    <p:set>
                                      <p:cBhvr>
                                        <p:cTn id="42" dur="1" fill="hold">
                                          <p:stCondLst>
                                            <p:cond delay="0"/>
                                          </p:stCondLst>
                                        </p:cTn>
                                        <p:tgtEl>
                                          <p:spTgt spid="60419">
                                            <p:txEl>
                                              <p:pRg st="8" end="8"/>
                                            </p:txEl>
                                          </p:spTgt>
                                        </p:tgtEl>
                                        <p:attrNameLst>
                                          <p:attrName>style.visibility</p:attrName>
                                        </p:attrNameLst>
                                      </p:cBhvr>
                                      <p:to>
                                        <p:strVal val="visible"/>
                                      </p:to>
                                    </p:set>
                                    <p:animEffect transition="in" filter="strips(downRight)">
                                      <p:cBhvr>
                                        <p:cTn id="43" dur="500"/>
                                        <p:tgtEl>
                                          <p:spTgt spid="60419">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60419">
                                            <p:txEl>
                                              <p:pRg st="6" end="6"/>
                                            </p:txEl>
                                          </p:spTgt>
                                        </p:tgtEl>
                                        <p:attrNameLst>
                                          <p:attrName>style.visibility</p:attrName>
                                        </p:attrNameLst>
                                      </p:cBhvr>
                                      <p:to>
                                        <p:strVal val="visible"/>
                                      </p:to>
                                    </p:set>
                                    <p:animEffect transition="in" filter="strips(downRight)">
                                      <p:cBhvr>
                                        <p:cTn id="48" dur="500"/>
                                        <p:tgtEl>
                                          <p:spTgt spid="60419">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60419">
                                            <p:txEl>
                                              <p:pRg st="7" end="7"/>
                                            </p:txEl>
                                          </p:spTgt>
                                        </p:tgtEl>
                                        <p:attrNameLst>
                                          <p:attrName>style.visibility</p:attrName>
                                        </p:attrNameLst>
                                      </p:cBhvr>
                                      <p:to>
                                        <p:strVal val="visible"/>
                                      </p:to>
                                    </p:set>
                                    <p:animEffect transition="in" filter="strips(downRight)">
                                      <p:cBhvr>
                                        <p:cTn id="53" dur="500"/>
                                        <p:tgtEl>
                                          <p:spTgt spid="60419">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nodeType="clickEffect">
                                  <p:stCondLst>
                                    <p:cond delay="0"/>
                                  </p:stCondLst>
                                  <p:childTnLst>
                                    <p:set>
                                      <p:cBhvr>
                                        <p:cTn id="57" dur="1" fill="hold">
                                          <p:stCondLst>
                                            <p:cond delay="0"/>
                                          </p:stCondLst>
                                        </p:cTn>
                                        <p:tgtEl>
                                          <p:spTgt spid="60419">
                                            <p:txEl>
                                              <p:pRg st="9" end="9"/>
                                            </p:txEl>
                                          </p:spTgt>
                                        </p:tgtEl>
                                        <p:attrNameLst>
                                          <p:attrName>style.visibility</p:attrName>
                                        </p:attrNameLst>
                                      </p:cBhvr>
                                      <p:to>
                                        <p:strVal val="visible"/>
                                      </p:to>
                                    </p:set>
                                    <p:animEffect transition="in" filter="strips(downRight)">
                                      <p:cBhvr>
                                        <p:cTn id="58" dur="500"/>
                                        <p:tgtEl>
                                          <p:spTgt spid="60419">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nodeType="clickEffect">
                                  <p:stCondLst>
                                    <p:cond delay="0"/>
                                  </p:stCondLst>
                                  <p:childTnLst>
                                    <p:set>
                                      <p:cBhvr>
                                        <p:cTn id="62" dur="1" fill="hold">
                                          <p:stCondLst>
                                            <p:cond delay="0"/>
                                          </p:stCondLst>
                                        </p:cTn>
                                        <p:tgtEl>
                                          <p:spTgt spid="60419">
                                            <p:txEl>
                                              <p:pRg st="10" end="10"/>
                                            </p:txEl>
                                          </p:spTgt>
                                        </p:tgtEl>
                                        <p:attrNameLst>
                                          <p:attrName>style.visibility</p:attrName>
                                        </p:attrNameLst>
                                      </p:cBhvr>
                                      <p:to>
                                        <p:strVal val="visible"/>
                                      </p:to>
                                    </p:set>
                                    <p:animEffect transition="in" filter="strips(downRight)">
                                      <p:cBhvr>
                                        <p:cTn id="63" dur="500"/>
                                        <p:tgtEl>
                                          <p:spTgt spid="60419">
                                            <p:txEl>
                                              <p:pRg st="10" end="10"/>
                                            </p:txEl>
                                          </p:spTgt>
                                        </p:tgtEl>
                                      </p:cBhvr>
                                    </p:animEffect>
                                  </p:childTnLst>
                                </p:cTn>
                              </p:par>
                              <p:par>
                                <p:cTn id="64" presetID="18" presetClass="entr" presetSubtype="6" fill="hold" nodeType="withEffect">
                                  <p:stCondLst>
                                    <p:cond delay="0"/>
                                  </p:stCondLst>
                                  <p:childTnLst>
                                    <p:set>
                                      <p:cBhvr>
                                        <p:cTn id="65" dur="1" fill="hold">
                                          <p:stCondLst>
                                            <p:cond delay="0"/>
                                          </p:stCondLst>
                                        </p:cTn>
                                        <p:tgtEl>
                                          <p:spTgt spid="60419">
                                            <p:txEl>
                                              <p:pRg st="11" end="11"/>
                                            </p:txEl>
                                          </p:spTgt>
                                        </p:tgtEl>
                                        <p:attrNameLst>
                                          <p:attrName>style.visibility</p:attrName>
                                        </p:attrNameLst>
                                      </p:cBhvr>
                                      <p:to>
                                        <p:strVal val="visible"/>
                                      </p:to>
                                    </p:set>
                                    <p:animEffect transition="in" filter="strips(downRight)">
                                      <p:cBhvr>
                                        <p:cTn id="66" dur="500"/>
                                        <p:tgtEl>
                                          <p:spTgt spid="6041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P spid="60421" grpId="0" animBg="1"/>
      <p:bldP spid="60422" grpId="0" animBg="1"/>
      <p:bldP spid="60423" grpId="0" animBg="1"/>
      <p:bldP spid="60424" grpId="0" animBg="1"/>
      <p:bldP spid="604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82FDD642-C83C-4C43-818F-B13E2319AD67}"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24"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85FFDA51-DB84-4461-B134-78727F3CAD63}"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20515"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endParaRPr lang="zh-CN" altLang="en-US" smtClean="0">
              <a:latin typeface="宋体" panose="02010600030101010101" pitchFamily="2" charset="-122"/>
              <a:sym typeface="Symbol" panose="05050102010706020507" pitchFamily="18" charset="2"/>
            </a:endParaRPr>
          </a:p>
          <a:p>
            <a:pPr lvl="1" eaLnBrk="1" hangingPunct="1"/>
            <a:r>
              <a:rPr lang="zh-CN" altLang="en-US" smtClean="0">
                <a:latin typeface="宋体" panose="02010600030101010101" pitchFamily="2" charset="-122"/>
                <a:sym typeface="Symbol" panose="05050102010706020507" pitchFamily="18" charset="2"/>
              </a:rPr>
              <a:t>例</a:t>
            </a:r>
            <a:r>
              <a:rPr lang="en-US" altLang="zh-CN" smtClean="0">
                <a:latin typeface="宋体" panose="02010600030101010101" pitchFamily="2" charset="-122"/>
                <a:sym typeface="Symbol" panose="05050102010706020507" pitchFamily="18" charset="2"/>
              </a:rPr>
              <a:t>1</a:t>
            </a:r>
            <a:r>
              <a:rPr lang="zh-CN" altLang="en-US" smtClean="0">
                <a:latin typeface="宋体" panose="02010600030101010101" pitchFamily="2" charset="-122"/>
                <a:sym typeface="Symbol" panose="05050102010706020507" pitchFamily="18" charset="2"/>
              </a:rPr>
              <a:t>：病态细胞的分类识别</a:t>
            </a:r>
            <a:endParaRPr lang="zh-CN" altLang="en-US" smtClean="0">
              <a:latin typeface="宋体" panose="02010600030101010101" pitchFamily="2" charset="-122"/>
              <a:sym typeface="Symbol" panose="05050102010706020507" pitchFamily="18" charset="2"/>
            </a:endParaRPr>
          </a:p>
          <a:p>
            <a:pPr lvl="2" algn="just" eaLnBrk="1" hangingPunct="1"/>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表示为</a:t>
            </a:r>
            <a:r>
              <a:rPr lang="zh-CN" altLang="en-US" smtClean="0">
                <a:solidFill>
                  <a:srgbClr val="FF0000"/>
                </a:solidFill>
                <a:sym typeface="Symbol" panose="05050102010706020507" pitchFamily="18" charset="2"/>
              </a:rPr>
              <a:t>假设</a:t>
            </a:r>
            <a:r>
              <a:rPr lang="zh-CN" altLang="en-US" smtClean="0">
                <a:sym typeface="Symbol" panose="05050102010706020507" pitchFamily="18" charset="2"/>
              </a:rPr>
              <a:t>的集合；</a:t>
            </a:r>
            <a:endParaRPr lang="zh-CN" altLang="en-US" smtClean="0">
              <a:sym typeface="Symbol" panose="05050102010706020507" pitchFamily="18" charset="2"/>
            </a:endParaRPr>
          </a:p>
          <a:p>
            <a:pPr lvl="2" algn="just" eaLnBrk="1" hangingPunct="1"/>
            <a:r>
              <a:rPr lang="zh-CN" altLang="en-US" smtClean="0">
                <a:solidFill>
                  <a:srgbClr val="FF0000"/>
                </a:solidFill>
                <a:sym typeface="Symbol" panose="05050102010706020507" pitchFamily="18" charset="2"/>
              </a:rPr>
              <a:t>假设不必给每个特性（属性）都指明应取值</a:t>
            </a:r>
            <a:r>
              <a:rPr lang="zh-CN" altLang="en-US" smtClean="0">
                <a:sym typeface="Symbol" panose="05050102010706020507" pitchFamily="18" charset="2"/>
              </a:rPr>
              <a:t> ：</a:t>
            </a:r>
            <a:endParaRPr lang="zh-CN" altLang="en-US" smtClean="0">
              <a:sym typeface="Symbol" panose="05050102010706020507" pitchFamily="18" charset="2"/>
            </a:endParaRPr>
          </a:p>
          <a:p>
            <a:pPr lvl="3" algn="just" eaLnBrk="1" hangingPunct="1"/>
            <a:r>
              <a:rPr lang="zh-CN" altLang="en-US" sz="2530">
                <a:solidFill>
                  <a:srgbClr val="0066FF"/>
                </a:solidFill>
                <a:sym typeface="Symbol" panose="05050102010706020507" pitchFamily="18" charset="2"/>
              </a:rPr>
              <a:t>假设</a:t>
            </a:r>
            <a:r>
              <a:rPr lang="en-US" altLang="zh-CN" sz="2530">
                <a:solidFill>
                  <a:srgbClr val="0066FF"/>
                </a:solidFill>
                <a:sym typeface="Symbol" panose="05050102010706020507" pitchFamily="18" charset="2"/>
              </a:rPr>
              <a:t>a</a:t>
            </a:r>
            <a:r>
              <a:rPr lang="zh-CN" altLang="en-US" sz="2530">
                <a:sym typeface="Symbol" panose="05050102010706020507" pitchFamily="18" charset="2"/>
              </a:rPr>
              <a:t>：</a:t>
            </a:r>
            <a:r>
              <a:rPr lang="en-US" altLang="zh-CN" sz="2530">
                <a:sym typeface="Symbol" panose="05050102010706020507" pitchFamily="18" charset="2"/>
              </a:rPr>
              <a:t>{(2, </a:t>
            </a:r>
            <a:r>
              <a:rPr lang="en-US" altLang="zh-CN" sz="2530">
                <a:solidFill>
                  <a:srgbClr val="0066FF"/>
                </a:solidFill>
                <a:sym typeface="Symbol" panose="05050102010706020507" pitchFamily="18" charset="2"/>
              </a:rPr>
              <a:t>?</a:t>
            </a:r>
            <a:r>
              <a:rPr lang="en-US" altLang="zh-CN" sz="2530">
                <a:sym typeface="Symbol" panose="05050102010706020507" pitchFamily="18" charset="2"/>
              </a:rPr>
              <a:t>, </a:t>
            </a:r>
            <a:r>
              <a:rPr lang="en-US" altLang="zh-CN" sz="2530">
                <a:solidFill>
                  <a:srgbClr val="0066FF"/>
                </a:solidFill>
                <a:sym typeface="Symbol" panose="05050102010706020507" pitchFamily="18" charset="2"/>
              </a:rPr>
              <a:t>?</a:t>
            </a:r>
            <a:r>
              <a:rPr lang="en-US" altLang="zh-CN" sz="2530">
                <a:sym typeface="Symbol" panose="05050102010706020507" pitchFamily="18" charset="2"/>
              </a:rPr>
              <a:t>) (</a:t>
            </a:r>
            <a:r>
              <a:rPr lang="en-US" altLang="zh-CN" sz="2530">
                <a:solidFill>
                  <a:srgbClr val="0066FF"/>
                </a:solidFill>
                <a:sym typeface="Symbol" panose="05050102010706020507" pitchFamily="18" charset="2"/>
              </a:rPr>
              <a:t>?</a:t>
            </a:r>
            <a:r>
              <a:rPr lang="en-US" altLang="zh-CN" sz="2530">
                <a:sym typeface="Symbol" panose="05050102010706020507" pitchFamily="18" charset="2"/>
              </a:rPr>
              <a:t>, </a:t>
            </a:r>
            <a:r>
              <a:rPr lang="en-US" altLang="zh-CN" sz="2530">
                <a:solidFill>
                  <a:srgbClr val="FF0000"/>
                </a:solidFill>
                <a:sym typeface="Symbol" panose="05050102010706020507" pitchFamily="18" charset="2"/>
              </a:rPr>
              <a:t>1</a:t>
            </a:r>
            <a:r>
              <a:rPr lang="en-US" altLang="zh-CN" sz="2530">
                <a:sym typeface="Symbol" panose="05050102010706020507" pitchFamily="18" charset="2"/>
              </a:rPr>
              <a:t>, </a:t>
            </a:r>
            <a:r>
              <a:rPr lang="zh-CN" altLang="en-US" sz="2530">
                <a:sym typeface="Symbol" panose="05050102010706020507" pitchFamily="18" charset="2"/>
              </a:rPr>
              <a:t>深</a:t>
            </a:r>
            <a:r>
              <a:rPr lang="en-US" altLang="zh-CN" sz="2530">
                <a:sym typeface="Symbol" panose="05050102010706020507" pitchFamily="18" charset="2"/>
              </a:rPr>
              <a:t>)}</a:t>
            </a:r>
            <a:endParaRPr lang="en-US" altLang="zh-CN" sz="2530">
              <a:sym typeface="Symbol" panose="05050102010706020507" pitchFamily="18" charset="2"/>
            </a:endParaRPr>
          </a:p>
          <a:p>
            <a:pPr lvl="2" algn="just" eaLnBrk="1" hangingPunct="1"/>
            <a:endParaRPr lang="en-US" altLang="zh-CN" smtClean="0">
              <a:solidFill>
                <a:srgbClr val="FF0000"/>
              </a:solidFill>
              <a:sym typeface="Symbol" panose="05050102010706020507" pitchFamily="18" charset="2"/>
            </a:endParaRPr>
          </a:p>
          <a:p>
            <a:pPr lvl="3" algn="just" eaLnBrk="1" hangingPunct="1"/>
            <a:r>
              <a:rPr lang="zh-CN" altLang="en-US" sz="2530">
                <a:solidFill>
                  <a:srgbClr val="0066FF"/>
                </a:solidFill>
                <a:sym typeface="Symbol" panose="05050102010706020507" pitchFamily="18" charset="2"/>
              </a:rPr>
              <a:t>假设</a:t>
            </a:r>
            <a:r>
              <a:rPr lang="en-US" altLang="zh-CN" sz="2530">
                <a:solidFill>
                  <a:srgbClr val="0066FF"/>
                </a:solidFill>
                <a:sym typeface="Symbol" panose="05050102010706020507" pitchFamily="18" charset="2"/>
              </a:rPr>
              <a:t>b</a:t>
            </a:r>
            <a:r>
              <a:rPr lang="zh-CN" altLang="en-US" sz="2530">
                <a:solidFill>
                  <a:srgbClr val="0066FF"/>
                </a:solidFill>
                <a:sym typeface="Symbol" panose="05050102010706020507" pitchFamily="18" charset="2"/>
              </a:rPr>
              <a:t>： </a:t>
            </a:r>
            <a:r>
              <a:rPr lang="en-US" altLang="zh-CN" sz="2530">
                <a:sym typeface="Symbol" panose="05050102010706020507" pitchFamily="18" charset="2"/>
              </a:rPr>
              <a:t>{(2, </a:t>
            </a:r>
            <a:r>
              <a:rPr lang="en-US" altLang="zh-CN" sz="2530">
                <a:solidFill>
                  <a:srgbClr val="0066FF"/>
                </a:solidFill>
                <a:sym typeface="Symbol" panose="05050102010706020507" pitchFamily="18" charset="2"/>
              </a:rPr>
              <a:t>?</a:t>
            </a:r>
            <a:r>
              <a:rPr lang="en-US" altLang="zh-CN" sz="2530">
                <a:sym typeface="Symbol" panose="05050102010706020507" pitchFamily="18" charset="2"/>
              </a:rPr>
              <a:t>, </a:t>
            </a:r>
            <a:r>
              <a:rPr lang="en-US" altLang="zh-CN" sz="2530">
                <a:solidFill>
                  <a:srgbClr val="0066FF"/>
                </a:solidFill>
                <a:sym typeface="Symbol" panose="05050102010706020507" pitchFamily="18" charset="2"/>
              </a:rPr>
              <a:t>?</a:t>
            </a:r>
            <a:r>
              <a:rPr lang="en-US" altLang="zh-CN" sz="2530">
                <a:sym typeface="Symbol" panose="05050102010706020507" pitchFamily="18" charset="2"/>
              </a:rPr>
              <a:t>) (</a:t>
            </a:r>
            <a:r>
              <a:rPr lang="en-US" altLang="zh-CN" sz="2530">
                <a:solidFill>
                  <a:srgbClr val="0066FF"/>
                </a:solidFill>
                <a:sym typeface="Symbol" panose="05050102010706020507" pitchFamily="18" charset="2"/>
              </a:rPr>
              <a:t>?</a:t>
            </a:r>
            <a:r>
              <a:rPr lang="en-US" altLang="zh-CN" sz="2530">
                <a:sym typeface="Symbol" panose="05050102010706020507" pitchFamily="18" charset="2"/>
              </a:rPr>
              <a:t>, </a:t>
            </a:r>
            <a:r>
              <a:rPr lang="en-US" altLang="zh-CN" sz="2530">
                <a:solidFill>
                  <a:srgbClr val="FF0000"/>
                </a:solidFill>
                <a:sym typeface="Symbol" panose="05050102010706020507" pitchFamily="18" charset="2"/>
              </a:rPr>
              <a:t>?</a:t>
            </a:r>
            <a:r>
              <a:rPr lang="en-US" altLang="zh-CN" sz="2530">
                <a:sym typeface="Symbol" panose="05050102010706020507" pitchFamily="18" charset="2"/>
              </a:rPr>
              <a:t>, </a:t>
            </a:r>
            <a:r>
              <a:rPr lang="zh-CN" altLang="en-US" sz="2530">
                <a:sym typeface="Symbol" panose="05050102010706020507" pitchFamily="18" charset="2"/>
              </a:rPr>
              <a:t>深</a:t>
            </a:r>
            <a:r>
              <a:rPr lang="en-US" altLang="zh-CN" sz="2530">
                <a:sym typeface="Symbol" panose="05050102010706020507" pitchFamily="18" charset="2"/>
              </a:rPr>
              <a:t>)}</a:t>
            </a:r>
            <a:endParaRPr lang="en-US" altLang="zh-CN" sz="2530">
              <a:sym typeface="Symbol" panose="05050102010706020507" pitchFamily="18" charset="2"/>
            </a:endParaRPr>
          </a:p>
          <a:p>
            <a:pPr lvl="3" algn="just" eaLnBrk="1" hangingPunct="1"/>
            <a:r>
              <a:rPr lang="zh-CN" altLang="en-US" sz="2530">
                <a:solidFill>
                  <a:srgbClr val="FF0000"/>
                </a:solidFill>
                <a:sym typeface="Symbol" panose="05050102010706020507" pitchFamily="18" charset="2"/>
              </a:rPr>
              <a:t>覆盖更多的例子</a:t>
            </a:r>
            <a:r>
              <a:rPr lang="zh-CN" altLang="en-US" sz="2530">
                <a:sym typeface="Symbol" panose="05050102010706020507" pitchFamily="18" charset="2"/>
              </a:rPr>
              <a:t> </a:t>
            </a:r>
            <a:endParaRPr lang="zh-CN" altLang="en-US" sz="2530">
              <a:sym typeface="Symbol" panose="05050102010706020507" pitchFamily="18" charset="2"/>
            </a:endParaRPr>
          </a:p>
        </p:txBody>
      </p:sp>
      <p:sp>
        <p:nvSpPr>
          <p:cNvPr id="63493" name="Oval 4"/>
          <p:cNvSpPr>
            <a:spLocks noChangeArrowheads="1"/>
          </p:cNvSpPr>
          <p:nvPr/>
        </p:nvSpPr>
        <p:spPr bwMode="auto">
          <a:xfrm>
            <a:off x="9444654" y="4754798"/>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4" name="Oval 5"/>
          <p:cNvSpPr>
            <a:spLocks noChangeArrowheads="1"/>
          </p:cNvSpPr>
          <p:nvPr/>
        </p:nvSpPr>
        <p:spPr bwMode="auto">
          <a:xfrm>
            <a:off x="9598683" y="5133172"/>
            <a:ext cx="530729" cy="457064"/>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5" name="Oval 6"/>
          <p:cNvSpPr>
            <a:spLocks noChangeArrowheads="1"/>
          </p:cNvSpPr>
          <p:nvPr/>
        </p:nvSpPr>
        <p:spPr bwMode="auto">
          <a:xfrm>
            <a:off x="10204752" y="5133172"/>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6" name="Oval 7"/>
          <p:cNvSpPr>
            <a:spLocks noChangeArrowheads="1"/>
          </p:cNvSpPr>
          <p:nvPr/>
        </p:nvSpPr>
        <p:spPr bwMode="auto">
          <a:xfrm>
            <a:off x="9674023" y="5285527"/>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7" name="Oval 8"/>
          <p:cNvSpPr>
            <a:spLocks noChangeArrowheads="1"/>
          </p:cNvSpPr>
          <p:nvPr/>
        </p:nvSpPr>
        <p:spPr bwMode="auto">
          <a:xfrm>
            <a:off x="9901717" y="5285527"/>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8" name="Line 9"/>
          <p:cNvSpPr>
            <a:spLocks noChangeShapeType="1"/>
          </p:cNvSpPr>
          <p:nvPr/>
        </p:nvSpPr>
        <p:spPr bwMode="auto">
          <a:xfrm>
            <a:off x="10472628" y="5578517"/>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9" name="Text Box 10"/>
          <p:cNvSpPr txBox="1">
            <a:spLocks noChangeArrowheads="1"/>
          </p:cNvSpPr>
          <p:nvPr/>
        </p:nvSpPr>
        <p:spPr bwMode="auto">
          <a:xfrm>
            <a:off x="8771615" y="53627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3" name="Oval 11"/>
          <p:cNvSpPr>
            <a:spLocks noChangeArrowheads="1"/>
          </p:cNvSpPr>
          <p:nvPr/>
        </p:nvSpPr>
        <p:spPr bwMode="auto">
          <a:xfrm>
            <a:off x="9391079" y="2400839"/>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4" name="Oval 12"/>
          <p:cNvSpPr>
            <a:spLocks noChangeArrowheads="1"/>
          </p:cNvSpPr>
          <p:nvPr/>
        </p:nvSpPr>
        <p:spPr bwMode="auto">
          <a:xfrm>
            <a:off x="9545108" y="2779213"/>
            <a:ext cx="530729" cy="457064"/>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5" name="Oval 13"/>
          <p:cNvSpPr>
            <a:spLocks noChangeArrowheads="1"/>
          </p:cNvSpPr>
          <p:nvPr/>
        </p:nvSpPr>
        <p:spPr bwMode="auto">
          <a:xfrm>
            <a:off x="10151177" y="2779213"/>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6" name="Oval 14"/>
          <p:cNvSpPr>
            <a:spLocks noChangeArrowheads="1"/>
          </p:cNvSpPr>
          <p:nvPr/>
        </p:nvSpPr>
        <p:spPr bwMode="auto">
          <a:xfrm>
            <a:off x="9620447" y="2931568"/>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7" name="Oval 15"/>
          <p:cNvSpPr>
            <a:spLocks noChangeArrowheads="1"/>
          </p:cNvSpPr>
          <p:nvPr/>
        </p:nvSpPr>
        <p:spPr bwMode="auto">
          <a:xfrm>
            <a:off x="9848142" y="2931568"/>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8" name="Text Box 16"/>
          <p:cNvSpPr txBox="1">
            <a:spLocks noChangeArrowheads="1"/>
          </p:cNvSpPr>
          <p:nvPr/>
        </p:nvSpPr>
        <p:spPr bwMode="auto">
          <a:xfrm>
            <a:off x="8813471" y="293175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9" name="Line 17"/>
          <p:cNvSpPr>
            <a:spLocks noChangeShapeType="1"/>
          </p:cNvSpPr>
          <p:nvPr/>
        </p:nvSpPr>
        <p:spPr bwMode="auto">
          <a:xfrm flipH="1" flipV="1">
            <a:off x="10331994" y="3691666"/>
            <a:ext cx="35158" cy="1063132"/>
          </a:xfrm>
          <a:prstGeom prst="line">
            <a:avLst/>
          </a:prstGeom>
          <a:noFill/>
          <a:ln w="57150">
            <a:solidFill>
              <a:srgbClr val="0066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30" name="Line 18"/>
          <p:cNvSpPr>
            <a:spLocks noChangeShapeType="1"/>
          </p:cNvSpPr>
          <p:nvPr/>
        </p:nvSpPr>
        <p:spPr bwMode="auto">
          <a:xfrm>
            <a:off x="10027285" y="3767006"/>
            <a:ext cx="36833" cy="987792"/>
          </a:xfrm>
          <a:prstGeom prst="line">
            <a:avLst/>
          </a:prstGeom>
          <a:noFill/>
          <a:ln w="57150">
            <a:solidFill>
              <a:srgbClr val="0066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31" name="Text Box 19"/>
          <p:cNvSpPr txBox="1">
            <a:spLocks noChangeArrowheads="1"/>
          </p:cNvSpPr>
          <p:nvPr/>
        </p:nvSpPr>
        <p:spPr bwMode="auto">
          <a:xfrm>
            <a:off x="9315739" y="3994367"/>
            <a:ext cx="760098" cy="87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特</a:t>
            </a:r>
            <a:b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b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化</a:t>
            </a:r>
            <a:endPar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20532" name="Text Box 20"/>
          <p:cNvSpPr txBox="1">
            <a:spLocks noChangeArrowheads="1"/>
          </p:cNvSpPr>
          <p:nvPr/>
        </p:nvSpPr>
        <p:spPr bwMode="auto">
          <a:xfrm>
            <a:off x="10491044" y="3917352"/>
            <a:ext cx="760098" cy="87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泛</a:t>
            </a:r>
            <a:b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b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化</a:t>
            </a:r>
            <a:endPar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20533" name="Rectangle 21"/>
          <p:cNvSpPr>
            <a:spLocks noChangeArrowheads="1"/>
          </p:cNvSpPr>
          <p:nvPr/>
        </p:nvSpPr>
        <p:spPr bwMode="auto">
          <a:xfrm>
            <a:off x="3239978" y="5285528"/>
            <a:ext cx="284244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sym typeface="Symbol" panose="05050102010706020507" pitchFamily="18" charset="2"/>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sym typeface="Symbol" panose="05050102010706020507" pitchFamily="18" charset="2"/>
              </a:rPr>
              <a:t>b</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sym typeface="Symbol" panose="05050102010706020507" pitchFamily="18" charset="2"/>
              </a:rPr>
              <a:t>比假设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sym typeface="Symbol" panose="05050102010706020507" pitchFamily="18" charset="2"/>
              </a:rPr>
              <a:t>a</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sym typeface="Symbol" panose="05050102010706020507" pitchFamily="18" charset="2"/>
              </a:rPr>
              <a:t>泛化</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sym typeface="Symbol" panose="05050102010706020507" pitchFamily="18" charset="2"/>
            </a:endParaRPr>
          </a:p>
        </p:txBody>
      </p:sp>
      <p:sp>
        <p:nvSpPr>
          <p:cNvPr id="320534" name="Rectangle 22"/>
          <p:cNvSpPr>
            <a:spLocks noChangeArrowheads="1"/>
          </p:cNvSpPr>
          <p:nvPr/>
        </p:nvSpPr>
        <p:spPr bwMode="auto">
          <a:xfrm>
            <a:off x="3218213" y="5970285"/>
            <a:ext cx="284244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sym typeface="Symbol" panose="05050102010706020507" pitchFamily="18" charset="2"/>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sym typeface="Symbol" panose="05050102010706020507" pitchFamily="18" charset="2"/>
              </a:rPr>
              <a:t>a</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sym typeface="Symbol" panose="05050102010706020507" pitchFamily="18" charset="2"/>
              </a:rPr>
              <a:t>比假设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sym typeface="Symbol" panose="05050102010706020507" pitchFamily="18" charset="2"/>
              </a:rPr>
              <a:t>b</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sym typeface="Symbol" panose="05050102010706020507" pitchFamily="18" charset="2"/>
              </a:rPr>
              <a:t>特化</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sym typeface="Symbol" panose="05050102010706020507" pitchFamily="18" charset="2"/>
            </a:endParaRPr>
          </a:p>
        </p:txBody>
      </p:sp>
      <p:sp>
        <p:nvSpPr>
          <p:cNvPr id="63512" name="Rectangle 24"/>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20528"/>
                                        </p:tgtEl>
                                        <p:attrNameLst>
                                          <p:attrName>style.visibility</p:attrName>
                                        </p:attrNameLst>
                                      </p:cBhvr>
                                      <p:to>
                                        <p:strVal val="visible"/>
                                      </p:to>
                                    </p:set>
                                    <p:animEffect transition="in" filter="box(out)">
                                      <p:cBhvr>
                                        <p:cTn id="7" dur="500"/>
                                        <p:tgtEl>
                                          <p:spTgt spid="32052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320523"/>
                                        </p:tgtEl>
                                        <p:attrNameLst>
                                          <p:attrName>style.visibility</p:attrName>
                                        </p:attrNameLst>
                                      </p:cBhvr>
                                      <p:to>
                                        <p:strVal val="visible"/>
                                      </p:to>
                                    </p:set>
                                    <p:animEffect transition="in" filter="box(out)">
                                      <p:cBhvr>
                                        <p:cTn id="10" dur="500"/>
                                        <p:tgtEl>
                                          <p:spTgt spid="320523"/>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320526"/>
                                        </p:tgtEl>
                                        <p:attrNameLst>
                                          <p:attrName>style.visibility</p:attrName>
                                        </p:attrNameLst>
                                      </p:cBhvr>
                                      <p:to>
                                        <p:strVal val="visible"/>
                                      </p:to>
                                    </p:set>
                                    <p:animEffect transition="in" filter="box(out)">
                                      <p:cBhvr>
                                        <p:cTn id="13" dur="500"/>
                                        <p:tgtEl>
                                          <p:spTgt spid="320526"/>
                                        </p:tgtEl>
                                      </p:cBhvr>
                                    </p:animEffect>
                                  </p:childTnLst>
                                </p:cTn>
                              </p:par>
                              <p:par>
                                <p:cTn id="14" presetID="4" presetClass="entr" presetSubtype="32" fill="hold" grpId="0" nodeType="withEffect">
                                  <p:stCondLst>
                                    <p:cond delay="0"/>
                                  </p:stCondLst>
                                  <p:childTnLst>
                                    <p:set>
                                      <p:cBhvr>
                                        <p:cTn id="15" dur="1" fill="hold">
                                          <p:stCondLst>
                                            <p:cond delay="0"/>
                                          </p:stCondLst>
                                        </p:cTn>
                                        <p:tgtEl>
                                          <p:spTgt spid="320527"/>
                                        </p:tgtEl>
                                        <p:attrNameLst>
                                          <p:attrName>style.visibility</p:attrName>
                                        </p:attrNameLst>
                                      </p:cBhvr>
                                      <p:to>
                                        <p:strVal val="visible"/>
                                      </p:to>
                                    </p:set>
                                    <p:animEffect transition="in" filter="box(out)">
                                      <p:cBhvr>
                                        <p:cTn id="16" dur="500"/>
                                        <p:tgtEl>
                                          <p:spTgt spid="320527"/>
                                        </p:tgtEl>
                                      </p:cBhvr>
                                    </p:animEffect>
                                  </p:childTnLst>
                                </p:cTn>
                              </p:par>
                              <p:par>
                                <p:cTn id="17" presetID="4" presetClass="entr" presetSubtype="32" fill="hold" grpId="0" nodeType="withEffect">
                                  <p:stCondLst>
                                    <p:cond delay="0"/>
                                  </p:stCondLst>
                                  <p:childTnLst>
                                    <p:set>
                                      <p:cBhvr>
                                        <p:cTn id="18" dur="1" fill="hold">
                                          <p:stCondLst>
                                            <p:cond delay="0"/>
                                          </p:stCondLst>
                                        </p:cTn>
                                        <p:tgtEl>
                                          <p:spTgt spid="320524"/>
                                        </p:tgtEl>
                                        <p:attrNameLst>
                                          <p:attrName>style.visibility</p:attrName>
                                        </p:attrNameLst>
                                      </p:cBhvr>
                                      <p:to>
                                        <p:strVal val="visible"/>
                                      </p:to>
                                    </p:set>
                                    <p:animEffect transition="in" filter="box(out)">
                                      <p:cBhvr>
                                        <p:cTn id="19" dur="500"/>
                                        <p:tgtEl>
                                          <p:spTgt spid="320524"/>
                                        </p:tgtEl>
                                      </p:cBhvr>
                                    </p:animEffect>
                                  </p:childTnLst>
                                </p:cTn>
                              </p:par>
                              <p:par>
                                <p:cTn id="20" presetID="4" presetClass="entr" presetSubtype="32" fill="hold" grpId="0" nodeType="withEffect">
                                  <p:stCondLst>
                                    <p:cond delay="0"/>
                                  </p:stCondLst>
                                  <p:childTnLst>
                                    <p:set>
                                      <p:cBhvr>
                                        <p:cTn id="21" dur="1" fill="hold">
                                          <p:stCondLst>
                                            <p:cond delay="0"/>
                                          </p:stCondLst>
                                        </p:cTn>
                                        <p:tgtEl>
                                          <p:spTgt spid="320525"/>
                                        </p:tgtEl>
                                        <p:attrNameLst>
                                          <p:attrName>style.visibility</p:attrName>
                                        </p:attrNameLst>
                                      </p:cBhvr>
                                      <p:to>
                                        <p:strVal val="visible"/>
                                      </p:to>
                                    </p:set>
                                    <p:animEffect transition="in" filter="box(out)">
                                      <p:cBhvr>
                                        <p:cTn id="22" dur="500"/>
                                        <p:tgtEl>
                                          <p:spTgt spid="32052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20515">
                                            <p:txEl>
                                              <p:pRg st="6" end="6"/>
                                            </p:txEl>
                                          </p:spTgt>
                                        </p:tgtEl>
                                        <p:attrNameLst>
                                          <p:attrName>style.visibility</p:attrName>
                                        </p:attrNameLst>
                                      </p:cBhvr>
                                      <p:to>
                                        <p:strVal val="visible"/>
                                      </p:to>
                                    </p:set>
                                    <p:animEffect transition="in" filter="strips(downRight)">
                                      <p:cBhvr>
                                        <p:cTn id="27" dur="500"/>
                                        <p:tgtEl>
                                          <p:spTgt spid="32051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20515">
                                            <p:txEl>
                                              <p:pRg st="7" end="7"/>
                                            </p:txEl>
                                          </p:spTgt>
                                        </p:tgtEl>
                                        <p:attrNameLst>
                                          <p:attrName>style.visibility</p:attrName>
                                        </p:attrNameLst>
                                      </p:cBhvr>
                                      <p:to>
                                        <p:strVal val="visible"/>
                                      </p:to>
                                    </p:set>
                                    <p:animEffect transition="in" filter="strips(downRight)">
                                      <p:cBhvr>
                                        <p:cTn id="32" dur="500"/>
                                        <p:tgtEl>
                                          <p:spTgt spid="32051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0534"/>
                                        </p:tgtEl>
                                        <p:attrNameLst>
                                          <p:attrName>style.visibility</p:attrName>
                                        </p:attrNameLst>
                                      </p:cBhvr>
                                      <p:to>
                                        <p:strVal val="visible"/>
                                      </p:to>
                                    </p:set>
                                    <p:anim calcmode="lin" valueType="num">
                                      <p:cBhvr additive="base">
                                        <p:cTn id="37" dur="500" fill="hold"/>
                                        <p:tgtEl>
                                          <p:spTgt spid="320534"/>
                                        </p:tgtEl>
                                        <p:attrNameLst>
                                          <p:attrName>ppt_x</p:attrName>
                                        </p:attrNameLst>
                                      </p:cBhvr>
                                      <p:tavLst>
                                        <p:tav tm="0">
                                          <p:val>
                                            <p:strVal val="#ppt_x"/>
                                          </p:val>
                                        </p:tav>
                                        <p:tav tm="100000">
                                          <p:val>
                                            <p:strVal val="#ppt_x"/>
                                          </p:val>
                                        </p:tav>
                                      </p:tavLst>
                                    </p:anim>
                                    <p:anim calcmode="lin" valueType="num">
                                      <p:cBhvr additive="base">
                                        <p:cTn id="38" dur="500" fill="hold"/>
                                        <p:tgtEl>
                                          <p:spTgt spid="32053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8" presetClass="entr" presetSubtype="3" fill="hold" nodeType="clickEffect">
                                  <p:stCondLst>
                                    <p:cond delay="0"/>
                                  </p:stCondLst>
                                  <p:childTnLst>
                                    <p:set>
                                      <p:cBhvr>
                                        <p:cTn id="42" dur="1" fill="hold">
                                          <p:stCondLst>
                                            <p:cond delay="0"/>
                                          </p:stCondLst>
                                        </p:cTn>
                                        <p:tgtEl>
                                          <p:spTgt spid="320529"/>
                                        </p:tgtEl>
                                        <p:attrNameLst>
                                          <p:attrName>style.visibility</p:attrName>
                                        </p:attrNameLst>
                                      </p:cBhvr>
                                      <p:to>
                                        <p:strVal val="visible"/>
                                      </p:to>
                                    </p:set>
                                    <p:animEffect transition="in" filter="strips(upRight)">
                                      <p:cBhvr>
                                        <p:cTn id="43" dur="500"/>
                                        <p:tgtEl>
                                          <p:spTgt spid="320529"/>
                                        </p:tgtEl>
                                      </p:cBhvr>
                                    </p:animEffect>
                                  </p:childTnLst>
                                </p:cTn>
                              </p:par>
                              <p:par>
                                <p:cTn id="44" presetID="18" presetClass="entr" presetSubtype="3" fill="hold" grpId="0" nodeType="withEffect">
                                  <p:stCondLst>
                                    <p:cond delay="0"/>
                                  </p:stCondLst>
                                  <p:childTnLst>
                                    <p:set>
                                      <p:cBhvr>
                                        <p:cTn id="45" dur="1" fill="hold">
                                          <p:stCondLst>
                                            <p:cond delay="0"/>
                                          </p:stCondLst>
                                        </p:cTn>
                                        <p:tgtEl>
                                          <p:spTgt spid="320532"/>
                                        </p:tgtEl>
                                        <p:attrNameLst>
                                          <p:attrName>style.visibility</p:attrName>
                                        </p:attrNameLst>
                                      </p:cBhvr>
                                      <p:to>
                                        <p:strVal val="visible"/>
                                      </p:to>
                                    </p:set>
                                    <p:animEffect transition="in" filter="strips(upRight)">
                                      <p:cBhvr>
                                        <p:cTn id="46" dur="500"/>
                                        <p:tgtEl>
                                          <p:spTgt spid="32053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0533"/>
                                        </p:tgtEl>
                                        <p:attrNameLst>
                                          <p:attrName>style.visibility</p:attrName>
                                        </p:attrNameLst>
                                      </p:cBhvr>
                                      <p:to>
                                        <p:strVal val="visible"/>
                                      </p:to>
                                    </p:set>
                                    <p:anim calcmode="lin" valueType="num">
                                      <p:cBhvr additive="base">
                                        <p:cTn id="51" dur="500" fill="hold"/>
                                        <p:tgtEl>
                                          <p:spTgt spid="320533"/>
                                        </p:tgtEl>
                                        <p:attrNameLst>
                                          <p:attrName>ppt_x</p:attrName>
                                        </p:attrNameLst>
                                      </p:cBhvr>
                                      <p:tavLst>
                                        <p:tav tm="0">
                                          <p:val>
                                            <p:strVal val="#ppt_x"/>
                                          </p:val>
                                        </p:tav>
                                        <p:tav tm="100000">
                                          <p:val>
                                            <p:strVal val="#ppt_x"/>
                                          </p:val>
                                        </p:tav>
                                      </p:tavLst>
                                    </p:anim>
                                    <p:anim calcmode="lin" valueType="num">
                                      <p:cBhvr additive="base">
                                        <p:cTn id="52" dur="500" fill="hold"/>
                                        <p:tgtEl>
                                          <p:spTgt spid="32053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grpId="0" nodeType="clickEffect">
                                  <p:stCondLst>
                                    <p:cond delay="0"/>
                                  </p:stCondLst>
                                  <p:childTnLst>
                                    <p:set>
                                      <p:cBhvr>
                                        <p:cTn id="56" dur="1" fill="hold">
                                          <p:stCondLst>
                                            <p:cond delay="0"/>
                                          </p:stCondLst>
                                        </p:cTn>
                                        <p:tgtEl>
                                          <p:spTgt spid="320531"/>
                                        </p:tgtEl>
                                        <p:attrNameLst>
                                          <p:attrName>style.visibility</p:attrName>
                                        </p:attrNameLst>
                                      </p:cBhvr>
                                      <p:to>
                                        <p:strVal val="visible"/>
                                      </p:to>
                                    </p:set>
                                    <p:animEffect transition="in" filter="strips(downLeft)">
                                      <p:cBhvr>
                                        <p:cTn id="57" dur="500"/>
                                        <p:tgtEl>
                                          <p:spTgt spid="320531"/>
                                        </p:tgtEl>
                                      </p:cBhvr>
                                    </p:animEffect>
                                  </p:childTnLst>
                                </p:cTn>
                              </p:par>
                              <p:par>
                                <p:cTn id="58" presetID="18" presetClass="entr" presetSubtype="12" fill="hold" nodeType="withEffect">
                                  <p:stCondLst>
                                    <p:cond delay="0"/>
                                  </p:stCondLst>
                                  <p:childTnLst>
                                    <p:set>
                                      <p:cBhvr>
                                        <p:cTn id="59" dur="1" fill="hold">
                                          <p:stCondLst>
                                            <p:cond delay="0"/>
                                          </p:stCondLst>
                                        </p:cTn>
                                        <p:tgtEl>
                                          <p:spTgt spid="320530"/>
                                        </p:tgtEl>
                                        <p:attrNameLst>
                                          <p:attrName>style.visibility</p:attrName>
                                        </p:attrNameLst>
                                      </p:cBhvr>
                                      <p:to>
                                        <p:strVal val="visible"/>
                                      </p:to>
                                    </p:set>
                                    <p:animEffect transition="in" filter="strips(downLeft)">
                                      <p:cBhvr>
                                        <p:cTn id="60" dur="500"/>
                                        <p:tgtEl>
                                          <p:spTgt spid="320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23" grpId="0" animBg="1"/>
      <p:bldP spid="320524" grpId="0" animBg="1"/>
      <p:bldP spid="320525" grpId="0" animBg="1"/>
      <p:bldP spid="320526" grpId="0" animBg="1"/>
      <p:bldP spid="320527" grpId="0" animBg="1"/>
      <p:bldP spid="320528" grpId="0"/>
      <p:bldP spid="320531" grpId="0"/>
      <p:bldP spid="320532" grpId="0"/>
      <p:bldP spid="320533" grpId="0"/>
      <p:bldP spid="32053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2C993AE9-701F-47C4-8843-1EB4036D4E7B}"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2"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3AD1E8D4-A847-4BC6-8843-2EFBAE13AB8C}"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pic>
        <p:nvPicPr>
          <p:cNvPr id="62485" name="Picture 21" descr="http://neu-nec.sy.ln.cn/ncourse/rgzn/ch6/ch6/media/6-2-1-4.gif"/>
          <p:cNvPicPr>
            <a:picLocks noChangeAspect="1" noChangeArrowheads="1"/>
          </p:cNvPicPr>
          <p:nvPr/>
        </p:nvPicPr>
        <p:blipFill>
          <a:blip r:embed="rId1" r:link="rId2" cstate="print">
            <a:extLst>
              <a:ext uri="{28A0092B-C50C-407E-A947-70E740481C1C}">
                <a14:useLocalDpi xmlns:a14="http://schemas.microsoft.com/office/drawing/2010/main" val="0"/>
              </a:ext>
            </a:extLst>
          </a:blip>
          <a:srcRect/>
          <a:stretch>
            <a:fillRect/>
          </a:stretch>
        </p:blipFill>
        <p:spPr bwMode="auto">
          <a:xfrm>
            <a:off x="2024491" y="1120057"/>
            <a:ext cx="3857413" cy="611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87" name="Rectangle 23"/>
          <p:cNvSpPr>
            <a:spLocks noChangeArrowheads="1"/>
          </p:cNvSpPr>
          <p:nvPr/>
        </p:nvSpPr>
        <p:spPr bwMode="auto">
          <a:xfrm>
            <a:off x="6429375" y="3844019"/>
            <a:ext cx="4214024" cy="530730"/>
          </a:xfrm>
          <a:prstGeom prst="rect">
            <a:avLst/>
          </a:prstGeom>
          <a:solidFill>
            <a:srgbClr val="FFFFCC"/>
          </a:solidFill>
          <a:ln w="9525">
            <a:solidFill>
              <a:schemeClr val="tx1"/>
            </a:solidFill>
            <a:miter lim="800000"/>
          </a:ln>
        </p:spPr>
        <p:txBody>
          <a:bodyPr wrap="none" anchor="ctr" anchorCtr="1"/>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完全的假设空间</a:t>
            </a:r>
            <a:endParaRPr kumimoji="0" lang="zh-CN" altLang="en-US" sz="253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8" name="AutoShape 24"/>
          <p:cNvSpPr>
            <a:spLocks noChangeArrowheads="1"/>
          </p:cNvSpPr>
          <p:nvPr/>
        </p:nvSpPr>
        <p:spPr bwMode="auto">
          <a:xfrm>
            <a:off x="5896972" y="5134848"/>
            <a:ext cx="5354170" cy="1823230"/>
          </a:xfrm>
          <a:prstGeom prst="wedgeRectCallout">
            <a:avLst>
              <a:gd name="adj1" fmla="val -62319"/>
              <a:gd name="adj2" fmla="val -2435"/>
            </a:avLst>
          </a:prstGeom>
          <a:solidFill>
            <a:srgbClr val="FFFFCC"/>
          </a:solidFill>
          <a:ln w="9525">
            <a:solidFill>
              <a:schemeClr val="tx1"/>
            </a:solidFill>
            <a:miter lim="800000"/>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底层假设</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⑴</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最特化</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具体</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）的</a:t>
            </a: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概念描述</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a:t>
            </a:r>
            <a:endPar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⑵</a:t>
            </a:r>
            <a:r>
              <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rPr>
              <a:t>所有特性</a:t>
            </a:r>
            <a:r>
              <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都给定特性值；</a:t>
            </a:r>
            <a:endPar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endParaRPr>
          </a:p>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⑶对应于</a:t>
            </a: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例子空间</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中的</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一个例子</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a:t>
            </a:r>
            <a:endPar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62490" name="AutoShape 26"/>
          <p:cNvSpPr>
            <a:spLocks noChangeArrowheads="1"/>
          </p:cNvSpPr>
          <p:nvPr/>
        </p:nvSpPr>
        <p:spPr bwMode="auto">
          <a:xfrm>
            <a:off x="5896972" y="1187026"/>
            <a:ext cx="5354170" cy="1823230"/>
          </a:xfrm>
          <a:prstGeom prst="wedgeRectCallout">
            <a:avLst>
              <a:gd name="adj1" fmla="val -80958"/>
              <a:gd name="adj2" fmla="val -35491"/>
            </a:avLst>
          </a:prstGeom>
          <a:solidFill>
            <a:srgbClr val="FFFFCC"/>
          </a:solidFill>
          <a:ln w="9525">
            <a:solidFill>
              <a:schemeClr val="tx1"/>
            </a:solidFill>
            <a:miter lim="800000"/>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顶层假设</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⑴</a:t>
            </a:r>
            <a:r>
              <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rPr>
              <a:t>最泛化</a:t>
            </a:r>
            <a:r>
              <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的</a:t>
            </a:r>
            <a:r>
              <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rPr>
              <a:t>概念描述</a:t>
            </a:r>
            <a:r>
              <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a:t>
            </a:r>
            <a:endPar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endParaRPr>
          </a:p>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⑵</a:t>
            </a:r>
            <a:r>
              <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rPr>
              <a:t>不指定任何具体的特性值</a:t>
            </a:r>
            <a:r>
              <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 ；</a:t>
            </a:r>
            <a:endPar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endParaRPr>
          </a:p>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⑶表示为</a:t>
            </a:r>
            <a:r>
              <a:rPr kumimoji="0" lang="en-US" altLang="zh-CN"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 ? ?)</a:t>
            </a:r>
            <a:r>
              <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a:t>
            </a:r>
            <a:r>
              <a:rPr kumimoji="0" lang="en-US" altLang="zh-CN"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 ? ?)}</a:t>
            </a:r>
            <a:r>
              <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a:t>
            </a:r>
            <a:endParaRPr kumimoji="0" lang="zh-CN" altLang="en-US" sz="253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endParaRPr>
          </a:p>
        </p:txBody>
      </p:sp>
      <p:sp>
        <p:nvSpPr>
          <p:cNvPr id="62492" name="Text Box 28"/>
          <p:cNvSpPr txBox="1">
            <a:spLocks noChangeArrowheads="1"/>
          </p:cNvSpPr>
          <p:nvPr/>
        </p:nvSpPr>
        <p:spPr bwMode="auto">
          <a:xfrm>
            <a:off x="1949151" y="2322392"/>
            <a:ext cx="949286" cy="106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rPr>
              <a:t>特</a:t>
            </a:r>
            <a:endPar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endParaRPr>
          </a:p>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rPr>
              <a:t>化</a:t>
            </a:r>
            <a:endPar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endParaRPr>
          </a:p>
        </p:txBody>
      </p:sp>
      <p:sp>
        <p:nvSpPr>
          <p:cNvPr id="62496" name="Line 32"/>
          <p:cNvSpPr>
            <a:spLocks noChangeShapeType="1"/>
          </p:cNvSpPr>
          <p:nvPr/>
        </p:nvSpPr>
        <p:spPr bwMode="auto">
          <a:xfrm>
            <a:off x="2024491" y="1717755"/>
            <a:ext cx="0" cy="4784934"/>
          </a:xfrm>
          <a:prstGeom prst="line">
            <a:avLst/>
          </a:prstGeom>
          <a:noFill/>
          <a:ln w="76200">
            <a:solidFill>
              <a:srgbClr val="0000FF"/>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7" name="Text Box 33"/>
          <p:cNvSpPr txBox="1">
            <a:spLocks noChangeArrowheads="1"/>
          </p:cNvSpPr>
          <p:nvPr/>
        </p:nvSpPr>
        <p:spPr bwMode="auto">
          <a:xfrm>
            <a:off x="4455465" y="2474747"/>
            <a:ext cx="949285" cy="106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lang="zh-CN" altLang="en-US" sz="2530" dirty="0">
                <a:solidFill>
                  <a:srgbClr val="FF0000"/>
                </a:solidFill>
                <a:latin typeface="黑体" panose="02010609060101010101" pitchFamily="2" charset="-122"/>
              </a:rPr>
              <a:t>泛</a:t>
            </a:r>
            <a:endParaRPr kumimoji="0" lang="zh-CN" altLang="en-US" sz="253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endParaRPr>
          </a:p>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化</a:t>
            </a:r>
            <a:endParaRPr kumimoji="0" lang="zh-CN" altLang="en-US" sz="253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endParaRPr>
          </a:p>
        </p:txBody>
      </p:sp>
      <p:sp>
        <p:nvSpPr>
          <p:cNvPr id="62498" name="Line 34"/>
          <p:cNvSpPr>
            <a:spLocks noChangeShapeType="1"/>
          </p:cNvSpPr>
          <p:nvPr/>
        </p:nvSpPr>
        <p:spPr bwMode="auto">
          <a:xfrm>
            <a:off x="4530804" y="1870110"/>
            <a:ext cx="0" cy="4784934"/>
          </a:xfrm>
          <a:prstGeom prst="line">
            <a:avLst/>
          </a:prstGeom>
          <a:noFill/>
          <a:ln w="76200">
            <a:solidFill>
              <a:srgbClr val="FF0000"/>
            </a:solidFill>
            <a:round/>
            <a:headEnd type="triangle" w="lg" len="lg"/>
            <a:tailEnd type="none" w="lg" len="lg"/>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24" name="Rectangle 36"/>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2485"/>
                                        </p:tgtEl>
                                        <p:attrNameLst>
                                          <p:attrName>style.visibility</p:attrName>
                                        </p:attrNameLst>
                                      </p:cBhvr>
                                      <p:to>
                                        <p:strVal val="visible"/>
                                      </p:to>
                                    </p:set>
                                    <p:anim calcmode="lin" valueType="num">
                                      <p:cBhvr additive="base">
                                        <p:cTn id="7" dur="500" fill="hold"/>
                                        <p:tgtEl>
                                          <p:spTgt spid="62485"/>
                                        </p:tgtEl>
                                        <p:attrNameLst>
                                          <p:attrName>ppt_x</p:attrName>
                                        </p:attrNameLst>
                                      </p:cBhvr>
                                      <p:tavLst>
                                        <p:tav tm="0">
                                          <p:val>
                                            <p:strVal val="0-#ppt_w/2"/>
                                          </p:val>
                                        </p:tav>
                                        <p:tav tm="100000">
                                          <p:val>
                                            <p:strVal val="#ppt_x"/>
                                          </p:val>
                                        </p:tav>
                                      </p:tavLst>
                                    </p:anim>
                                    <p:anim calcmode="lin" valueType="num">
                                      <p:cBhvr additive="base">
                                        <p:cTn id="8" dur="500" fill="hold"/>
                                        <p:tgtEl>
                                          <p:spTgt spid="624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62487"/>
                                        </p:tgtEl>
                                        <p:attrNameLst>
                                          <p:attrName>style.visibility</p:attrName>
                                        </p:attrNameLst>
                                      </p:cBhvr>
                                      <p:to>
                                        <p:strVal val="visible"/>
                                      </p:to>
                                    </p:set>
                                    <p:animEffect transition="in" filter="box(out)">
                                      <p:cBhvr>
                                        <p:cTn id="13" dur="500"/>
                                        <p:tgtEl>
                                          <p:spTgt spid="62487"/>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62488">
                                            <p:bg/>
                                          </p:spTgt>
                                        </p:tgtEl>
                                        <p:attrNameLst>
                                          <p:attrName>style.visibility</p:attrName>
                                        </p:attrNameLst>
                                      </p:cBhvr>
                                      <p:to>
                                        <p:strVal val="visible"/>
                                      </p:to>
                                    </p:set>
                                    <p:animEffect transition="in" filter="strips(downLeft)">
                                      <p:cBhvr>
                                        <p:cTn id="18" dur="500"/>
                                        <p:tgtEl>
                                          <p:spTgt spid="62488">
                                            <p:bg/>
                                          </p:spTgt>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62488">
                                            <p:txEl>
                                              <p:pRg st="0" end="0"/>
                                            </p:txEl>
                                          </p:spTgt>
                                        </p:tgtEl>
                                        <p:attrNameLst>
                                          <p:attrName>style.visibility</p:attrName>
                                        </p:attrNameLst>
                                      </p:cBhvr>
                                      <p:to>
                                        <p:strVal val="visible"/>
                                      </p:to>
                                    </p:set>
                                    <p:animEffect transition="in" filter="strips(downLeft)">
                                      <p:cBhvr>
                                        <p:cTn id="21" dur="500"/>
                                        <p:tgtEl>
                                          <p:spTgt spid="6248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62490">
                                            <p:bg/>
                                          </p:spTgt>
                                        </p:tgtEl>
                                        <p:attrNameLst>
                                          <p:attrName>style.visibility</p:attrName>
                                        </p:attrNameLst>
                                      </p:cBhvr>
                                      <p:to>
                                        <p:strVal val="visible"/>
                                      </p:to>
                                    </p:set>
                                    <p:animEffect transition="in" filter="strips(downLeft)">
                                      <p:cBhvr>
                                        <p:cTn id="26" dur="500"/>
                                        <p:tgtEl>
                                          <p:spTgt spid="62490">
                                            <p:bg/>
                                          </p:spTgt>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62490">
                                            <p:txEl>
                                              <p:pRg st="0" end="0"/>
                                            </p:txEl>
                                          </p:spTgt>
                                        </p:tgtEl>
                                        <p:attrNameLst>
                                          <p:attrName>style.visibility</p:attrName>
                                        </p:attrNameLst>
                                      </p:cBhvr>
                                      <p:to>
                                        <p:strVal val="visible"/>
                                      </p:to>
                                    </p:set>
                                    <p:animEffect transition="in" filter="strips(downLeft)">
                                      <p:cBhvr>
                                        <p:cTn id="29" dur="500"/>
                                        <p:tgtEl>
                                          <p:spTgt spid="6249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62488">
                                            <p:txEl>
                                              <p:pRg st="1" end="1"/>
                                            </p:txEl>
                                          </p:spTgt>
                                        </p:tgtEl>
                                        <p:attrNameLst>
                                          <p:attrName>style.visibility</p:attrName>
                                        </p:attrNameLst>
                                      </p:cBhvr>
                                      <p:to>
                                        <p:strVal val="visible"/>
                                      </p:to>
                                    </p:set>
                                    <p:animEffect transition="in" filter="checkerboard(across)">
                                      <p:cBhvr>
                                        <p:cTn id="34" dur="500"/>
                                        <p:tgtEl>
                                          <p:spTgt spid="6248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62490">
                                            <p:txEl>
                                              <p:pRg st="1" end="1"/>
                                            </p:txEl>
                                          </p:spTgt>
                                        </p:tgtEl>
                                        <p:attrNameLst>
                                          <p:attrName>style.visibility</p:attrName>
                                        </p:attrNameLst>
                                      </p:cBhvr>
                                      <p:to>
                                        <p:strVal val="visible"/>
                                      </p:to>
                                    </p:set>
                                    <p:animEffect transition="in" filter="checkerboard(across)">
                                      <p:cBhvr>
                                        <p:cTn id="39" dur="500"/>
                                        <p:tgtEl>
                                          <p:spTgt spid="62490">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62488">
                                            <p:txEl>
                                              <p:pRg st="2" end="2"/>
                                            </p:txEl>
                                          </p:spTgt>
                                        </p:tgtEl>
                                        <p:attrNameLst>
                                          <p:attrName>style.visibility</p:attrName>
                                        </p:attrNameLst>
                                      </p:cBhvr>
                                      <p:to>
                                        <p:strVal val="visible"/>
                                      </p:to>
                                    </p:set>
                                    <p:animEffect transition="in" filter="checkerboard(across)">
                                      <p:cBhvr>
                                        <p:cTn id="44" dur="500"/>
                                        <p:tgtEl>
                                          <p:spTgt spid="62488">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62488">
                                            <p:txEl>
                                              <p:pRg st="3" end="3"/>
                                            </p:txEl>
                                          </p:spTgt>
                                        </p:tgtEl>
                                        <p:attrNameLst>
                                          <p:attrName>style.visibility</p:attrName>
                                        </p:attrNameLst>
                                      </p:cBhvr>
                                      <p:to>
                                        <p:strVal val="visible"/>
                                      </p:to>
                                    </p:set>
                                    <p:animEffect transition="in" filter="checkerboard(across)">
                                      <p:cBhvr>
                                        <p:cTn id="49" dur="500"/>
                                        <p:tgtEl>
                                          <p:spTgt spid="62488">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62490">
                                            <p:txEl>
                                              <p:pRg st="2" end="2"/>
                                            </p:txEl>
                                          </p:spTgt>
                                        </p:tgtEl>
                                        <p:attrNameLst>
                                          <p:attrName>style.visibility</p:attrName>
                                        </p:attrNameLst>
                                      </p:cBhvr>
                                      <p:to>
                                        <p:strVal val="visible"/>
                                      </p:to>
                                    </p:set>
                                    <p:animEffect transition="in" filter="checkerboard(across)">
                                      <p:cBhvr>
                                        <p:cTn id="54" dur="500"/>
                                        <p:tgtEl>
                                          <p:spTgt spid="62490">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 presetClass="entr" presetSubtype="10" fill="hold" nodeType="clickEffect">
                                  <p:stCondLst>
                                    <p:cond delay="0"/>
                                  </p:stCondLst>
                                  <p:childTnLst>
                                    <p:set>
                                      <p:cBhvr>
                                        <p:cTn id="58" dur="1" fill="hold">
                                          <p:stCondLst>
                                            <p:cond delay="0"/>
                                          </p:stCondLst>
                                        </p:cTn>
                                        <p:tgtEl>
                                          <p:spTgt spid="62490">
                                            <p:txEl>
                                              <p:pRg st="3" end="3"/>
                                            </p:txEl>
                                          </p:spTgt>
                                        </p:tgtEl>
                                        <p:attrNameLst>
                                          <p:attrName>style.visibility</p:attrName>
                                        </p:attrNameLst>
                                      </p:cBhvr>
                                      <p:to>
                                        <p:strVal val="visible"/>
                                      </p:to>
                                    </p:set>
                                    <p:animEffect transition="in" filter="checkerboard(across)">
                                      <p:cBhvr>
                                        <p:cTn id="59" dur="500"/>
                                        <p:tgtEl>
                                          <p:spTgt spid="62490">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62492"/>
                                        </p:tgtEl>
                                        <p:attrNameLst>
                                          <p:attrName>style.visibility</p:attrName>
                                        </p:attrNameLst>
                                      </p:cBhvr>
                                      <p:to>
                                        <p:strVal val="visible"/>
                                      </p:to>
                                    </p:set>
                                    <p:animEffect transition="in" filter="strips(downRight)">
                                      <p:cBhvr>
                                        <p:cTn id="64" dur="500"/>
                                        <p:tgtEl>
                                          <p:spTgt spid="62492"/>
                                        </p:tgtEl>
                                      </p:cBhvr>
                                    </p:animEffect>
                                  </p:childTnLst>
                                </p:cTn>
                              </p:par>
                              <p:par>
                                <p:cTn id="65" presetID="18" presetClass="entr" presetSubtype="6" fill="hold" nodeType="withEffect">
                                  <p:stCondLst>
                                    <p:cond delay="0"/>
                                  </p:stCondLst>
                                  <p:childTnLst>
                                    <p:set>
                                      <p:cBhvr>
                                        <p:cTn id="66" dur="1" fill="hold">
                                          <p:stCondLst>
                                            <p:cond delay="0"/>
                                          </p:stCondLst>
                                        </p:cTn>
                                        <p:tgtEl>
                                          <p:spTgt spid="62496"/>
                                        </p:tgtEl>
                                        <p:attrNameLst>
                                          <p:attrName>style.visibility</p:attrName>
                                        </p:attrNameLst>
                                      </p:cBhvr>
                                      <p:to>
                                        <p:strVal val="visible"/>
                                      </p:to>
                                    </p:set>
                                    <p:animEffect transition="in" filter="strips(downRight)">
                                      <p:cBhvr>
                                        <p:cTn id="67" dur="500"/>
                                        <p:tgtEl>
                                          <p:spTgt spid="62496"/>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9" fill="hold" grpId="0" nodeType="clickEffect">
                                  <p:stCondLst>
                                    <p:cond delay="0"/>
                                  </p:stCondLst>
                                  <p:childTnLst>
                                    <p:set>
                                      <p:cBhvr>
                                        <p:cTn id="71" dur="1" fill="hold">
                                          <p:stCondLst>
                                            <p:cond delay="0"/>
                                          </p:stCondLst>
                                        </p:cTn>
                                        <p:tgtEl>
                                          <p:spTgt spid="62497"/>
                                        </p:tgtEl>
                                        <p:attrNameLst>
                                          <p:attrName>style.visibility</p:attrName>
                                        </p:attrNameLst>
                                      </p:cBhvr>
                                      <p:to>
                                        <p:strVal val="visible"/>
                                      </p:to>
                                    </p:set>
                                    <p:animEffect transition="in" filter="strips(upLeft)">
                                      <p:cBhvr>
                                        <p:cTn id="72" dur="500"/>
                                        <p:tgtEl>
                                          <p:spTgt spid="62497"/>
                                        </p:tgtEl>
                                      </p:cBhvr>
                                    </p:animEffect>
                                  </p:childTnLst>
                                </p:cTn>
                              </p:par>
                              <p:par>
                                <p:cTn id="73" presetID="18" presetClass="entr" presetSubtype="9" fill="hold" nodeType="withEffect">
                                  <p:stCondLst>
                                    <p:cond delay="0"/>
                                  </p:stCondLst>
                                  <p:childTnLst>
                                    <p:set>
                                      <p:cBhvr>
                                        <p:cTn id="74" dur="1" fill="hold">
                                          <p:stCondLst>
                                            <p:cond delay="0"/>
                                          </p:stCondLst>
                                        </p:cTn>
                                        <p:tgtEl>
                                          <p:spTgt spid="62498"/>
                                        </p:tgtEl>
                                        <p:attrNameLst>
                                          <p:attrName>style.visibility</p:attrName>
                                        </p:attrNameLst>
                                      </p:cBhvr>
                                      <p:to>
                                        <p:strVal val="visible"/>
                                      </p:to>
                                    </p:set>
                                    <p:animEffect transition="in" filter="strips(upLeft)">
                                      <p:cBhvr>
                                        <p:cTn id="75" dur="500"/>
                                        <p:tgtEl>
                                          <p:spTgt spid="62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87" grpId="0" animBg="1"/>
      <p:bldP spid="62488" grpId="0" animBg="1" build="allAtOnce"/>
      <p:bldP spid="62490" grpId="0" animBg="1" build="allAtOnce"/>
      <p:bldP spid="62492" grpId="0"/>
      <p:bldP spid="6249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780892BE-8FAE-4348-923D-73B2217953B0}"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E7D44D8E-62A8-436B-B5C2-48A477A14771}"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22563"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00FF"/>
                </a:solidFill>
                <a:sym typeface="Symbol" panose="05050102010706020507" pitchFamily="18" charset="2"/>
              </a:rPr>
              <a:t>1</a:t>
            </a:r>
            <a:r>
              <a:rPr lang="zh-CN" altLang="en-US" smtClean="0">
                <a:solidFill>
                  <a:srgbClr val="0000FF"/>
                </a:solidFill>
                <a:sym typeface="Symbol" panose="05050102010706020507" pitchFamily="18" charset="2"/>
              </a:rPr>
              <a:t>、概念描述的搜索和获取</a:t>
            </a:r>
            <a:endParaRPr lang="zh-CN" altLang="en-US" smtClean="0">
              <a:solidFill>
                <a:srgbClr val="0000FF"/>
              </a:solidFill>
              <a:latin typeface="宋体" panose="02010600030101010101" pitchFamily="2" charset="-122"/>
              <a:sym typeface="Symbol" panose="05050102010706020507" pitchFamily="18" charset="2"/>
            </a:endParaRPr>
          </a:p>
          <a:p>
            <a:pPr lvl="1" eaLnBrk="1" hangingPunct="1"/>
            <a:r>
              <a:rPr lang="zh-CN" altLang="en-US" smtClean="0">
                <a:solidFill>
                  <a:srgbClr val="0000FF"/>
                </a:solidFill>
                <a:sym typeface="Symbol" panose="05050102010706020507" pitchFamily="18" charset="2"/>
              </a:rPr>
              <a:t>示例学习的过程</a:t>
            </a:r>
            <a:r>
              <a:rPr lang="zh-CN" altLang="en-US" smtClean="0">
                <a:solidFill>
                  <a:srgbClr val="0066FF"/>
                </a:solidFill>
                <a:sym typeface="Symbol" panose="05050102010706020507" pitchFamily="18" charset="2"/>
              </a:rPr>
              <a:t>（</a:t>
            </a:r>
            <a:r>
              <a:rPr lang="en-US" altLang="zh-CN" smtClean="0">
                <a:sym typeface="Symbol" panose="05050102010706020507" pitchFamily="18" charset="2"/>
              </a:rPr>
              <a:t>T.Mitchell, 1982 </a:t>
            </a:r>
            <a:r>
              <a:rPr lang="zh-CN" altLang="en-US" smtClean="0">
                <a:solidFill>
                  <a:srgbClr val="0066FF"/>
                </a:solidFill>
                <a:sym typeface="Symbol" panose="05050102010706020507" pitchFamily="18" charset="2"/>
              </a:rPr>
              <a:t>）：</a:t>
            </a:r>
            <a:endParaRPr lang="zh-CN" altLang="en-US" smtClean="0">
              <a:solidFill>
                <a:srgbClr val="0066FF"/>
              </a:solidFill>
              <a:sym typeface="Symbol" panose="05050102010706020507" pitchFamily="18" charset="2"/>
            </a:endParaRPr>
          </a:p>
          <a:p>
            <a:pPr lvl="2" eaLnBrk="1" hangingPunct="1"/>
            <a:r>
              <a:rPr lang="zh-CN" altLang="en-US" smtClean="0">
                <a:sym typeface="Symbol" panose="05050102010706020507" pitchFamily="18" charset="2"/>
              </a:rPr>
              <a:t>在</a:t>
            </a:r>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中</a:t>
            </a:r>
            <a:r>
              <a:rPr lang="zh-CN" altLang="en-US" smtClean="0">
                <a:solidFill>
                  <a:srgbClr val="FF0000"/>
                </a:solidFill>
                <a:sym typeface="Symbol" panose="05050102010706020507" pitchFamily="18" charset="2"/>
              </a:rPr>
              <a:t>搜索</a:t>
            </a:r>
            <a:r>
              <a:rPr lang="zh-CN" altLang="en-US" smtClean="0">
                <a:sym typeface="Symbol" panose="05050102010706020507" pitchFamily="18" charset="2"/>
              </a:rPr>
              <a:t>的过程。</a:t>
            </a:r>
            <a:endParaRPr lang="zh-CN" altLang="en-US" smtClean="0">
              <a:sym typeface="Symbol" panose="05050102010706020507" pitchFamily="18" charset="2"/>
            </a:endParaRPr>
          </a:p>
          <a:p>
            <a:pPr lvl="1" eaLnBrk="1" hangingPunct="1"/>
            <a:r>
              <a:rPr lang="zh-CN" altLang="en-US" smtClean="0">
                <a:sym typeface="Symbol" panose="05050102010706020507" pitchFamily="18" charset="2"/>
              </a:rPr>
              <a:t>学习过程中</a:t>
            </a:r>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可以</a:t>
            </a:r>
            <a:r>
              <a:rPr lang="zh-CN" altLang="en-US" smtClean="0">
                <a:solidFill>
                  <a:srgbClr val="FF0000"/>
                </a:solidFill>
                <a:sym typeface="Symbol" panose="05050102010706020507" pitchFamily="18" charset="2"/>
              </a:rPr>
              <a:t>动态扩展</a:t>
            </a:r>
            <a:r>
              <a:rPr lang="zh-CN" altLang="en-US" smtClean="0">
                <a:sym typeface="Symbol" panose="05050102010706020507" pitchFamily="18" charset="2"/>
              </a:rPr>
              <a:t>；</a:t>
            </a:r>
            <a:endParaRPr lang="zh-CN" altLang="en-US" smtClean="0">
              <a:sym typeface="Symbol" panose="05050102010706020507" pitchFamily="18" charset="2"/>
            </a:endParaRPr>
          </a:p>
        </p:txBody>
      </p:sp>
      <p:sp>
        <p:nvSpPr>
          <p:cNvPr id="65541" name="Rectangle 4"/>
          <p:cNvSpPr>
            <a:spLocks noChangeArrowheads="1"/>
          </p:cNvSpPr>
          <p:nvPr/>
        </p:nvSpPr>
        <p:spPr bwMode="auto">
          <a:xfrm>
            <a:off x="8555641" y="3921034"/>
            <a:ext cx="2126265" cy="1975585"/>
          </a:xfrm>
          <a:prstGeom prst="rect">
            <a:avLst/>
          </a:prstGeom>
          <a:solidFill>
            <a:srgbClr val="FFFFFF"/>
          </a:solidFill>
          <a:ln w="28575">
            <a:solidFill>
              <a:schemeClr val="tx1"/>
            </a:solidFill>
            <a:miter lim="800000"/>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假设空间</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65542" name="Text Box 5"/>
          <p:cNvSpPr txBox="1">
            <a:spLocks noChangeArrowheads="1"/>
          </p:cNvSpPr>
          <p:nvPr/>
        </p:nvSpPr>
        <p:spPr bwMode="auto">
          <a:xfrm>
            <a:off x="9011030" y="4528967"/>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D1</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65543" name="Text Box 6"/>
          <p:cNvSpPr txBox="1">
            <a:spLocks noChangeArrowheads="1"/>
          </p:cNvSpPr>
          <p:nvPr/>
        </p:nvSpPr>
        <p:spPr bwMode="auto">
          <a:xfrm>
            <a:off x="9011030" y="5212050"/>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D2</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65544" name="Rectangle 7"/>
          <p:cNvSpPr>
            <a:spLocks noChangeArrowheads="1"/>
          </p:cNvSpPr>
          <p:nvPr/>
        </p:nvSpPr>
        <p:spPr bwMode="auto">
          <a:xfrm>
            <a:off x="2555219" y="3388631"/>
            <a:ext cx="3417093" cy="3264738"/>
          </a:xfrm>
          <a:prstGeom prst="rect">
            <a:avLst/>
          </a:prstGeom>
          <a:solidFill>
            <a:srgbClr val="FFFFFF"/>
          </a:solidFill>
          <a:ln w="28575">
            <a:solidFill>
              <a:schemeClr val="tx1"/>
            </a:solidFill>
            <a:miter lim="800000"/>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例子空间</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65545" name="Oval 8"/>
          <p:cNvSpPr>
            <a:spLocks noChangeArrowheads="1"/>
          </p:cNvSpPr>
          <p:nvPr/>
        </p:nvSpPr>
        <p:spPr bwMode="auto">
          <a:xfrm>
            <a:off x="2707574" y="4073389"/>
            <a:ext cx="3112383" cy="2506314"/>
          </a:xfrm>
          <a:prstGeom prst="ellipse">
            <a:avLst/>
          </a:prstGeom>
          <a:solidFill>
            <a:srgbClr val="FFFF99"/>
          </a:solidFill>
          <a:ln w="28575">
            <a:solidFill>
              <a:schemeClr val="tx1"/>
            </a:solidFill>
            <a:round/>
          </a:ln>
        </p:spPr>
        <p:txBody>
          <a:bodyPr wrap="none" anchor="b" anchorCtr="1"/>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D2</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例子集</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65546" name="Oval 9"/>
          <p:cNvSpPr>
            <a:spLocks noChangeArrowheads="1"/>
          </p:cNvSpPr>
          <p:nvPr/>
        </p:nvSpPr>
        <p:spPr bwMode="auto">
          <a:xfrm>
            <a:off x="3465997" y="4148729"/>
            <a:ext cx="1593862" cy="987792"/>
          </a:xfrm>
          <a:prstGeom prst="ellipse">
            <a:avLst/>
          </a:prstGeom>
          <a:solidFill>
            <a:srgbClr val="CCFFCC"/>
          </a:solidFill>
          <a:ln w="2857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D1</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例子集</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322570" name="Line 10"/>
          <p:cNvSpPr>
            <a:spLocks noChangeShapeType="1"/>
          </p:cNvSpPr>
          <p:nvPr/>
        </p:nvSpPr>
        <p:spPr bwMode="auto">
          <a:xfrm>
            <a:off x="5972312" y="4224069"/>
            <a:ext cx="2583328" cy="0"/>
          </a:xfrm>
          <a:prstGeom prst="line">
            <a:avLst/>
          </a:prstGeom>
          <a:noFill/>
          <a:ln w="57150">
            <a:solidFill>
              <a:srgbClr val="0066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2571" name="Line 11"/>
          <p:cNvSpPr>
            <a:spLocks noChangeShapeType="1"/>
          </p:cNvSpPr>
          <p:nvPr/>
        </p:nvSpPr>
        <p:spPr bwMode="auto">
          <a:xfrm flipH="1">
            <a:off x="5972312" y="5364215"/>
            <a:ext cx="2583328" cy="0"/>
          </a:xfrm>
          <a:prstGeom prst="line">
            <a:avLst/>
          </a:prstGeom>
          <a:noFill/>
          <a:ln w="57150">
            <a:solidFill>
              <a:srgbClr val="0066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2572" name="Text Box 12"/>
          <p:cNvSpPr txBox="1">
            <a:spLocks noChangeArrowheads="1"/>
          </p:cNvSpPr>
          <p:nvPr/>
        </p:nvSpPr>
        <p:spPr bwMode="auto">
          <a:xfrm>
            <a:off x="6277021" y="3616514"/>
            <a:ext cx="205092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获取、修正</a:t>
            </a:r>
            <a:endPar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22573" name="Text Box 13"/>
          <p:cNvSpPr txBox="1">
            <a:spLocks noChangeArrowheads="1"/>
          </p:cNvSpPr>
          <p:nvPr/>
        </p:nvSpPr>
        <p:spPr bwMode="auto">
          <a:xfrm>
            <a:off x="6354036" y="5515085"/>
            <a:ext cx="205092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指导、预测</a:t>
            </a:r>
            <a:endPar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65551" name="Rectangle 15"/>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22563">
                                            <p:txEl>
                                              <p:pRg st="1" end="1"/>
                                            </p:txEl>
                                          </p:spTgt>
                                        </p:tgtEl>
                                        <p:attrNameLst>
                                          <p:attrName>style.visibility</p:attrName>
                                        </p:attrNameLst>
                                      </p:cBhvr>
                                      <p:to>
                                        <p:strVal val="visible"/>
                                      </p:to>
                                    </p:set>
                                    <p:animEffect transition="in" filter="strips(downRight)">
                                      <p:cBhvr>
                                        <p:cTn id="7" dur="500"/>
                                        <p:tgtEl>
                                          <p:spTgt spid="322563">
                                            <p:txEl>
                                              <p:pRg st="1" end="1"/>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322563">
                                            <p:txEl>
                                              <p:pRg st="2" end="2"/>
                                            </p:txEl>
                                          </p:spTgt>
                                        </p:tgtEl>
                                        <p:attrNameLst>
                                          <p:attrName>style.visibility</p:attrName>
                                        </p:attrNameLst>
                                      </p:cBhvr>
                                      <p:to>
                                        <p:strVal val="visible"/>
                                      </p:to>
                                    </p:set>
                                    <p:animEffect transition="in" filter="strips(downRight)">
                                      <p:cBhvr>
                                        <p:cTn id="10" dur="500"/>
                                        <p:tgtEl>
                                          <p:spTgt spid="32256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322563">
                                            <p:txEl>
                                              <p:pRg st="3" end="3"/>
                                            </p:txEl>
                                          </p:spTgt>
                                        </p:tgtEl>
                                        <p:attrNameLst>
                                          <p:attrName>style.visibility</p:attrName>
                                        </p:attrNameLst>
                                      </p:cBhvr>
                                      <p:to>
                                        <p:strVal val="visible"/>
                                      </p:to>
                                    </p:set>
                                    <p:animEffect transition="in" filter="strips(downRight)">
                                      <p:cBhvr>
                                        <p:cTn id="15" dur="500"/>
                                        <p:tgtEl>
                                          <p:spTgt spid="32256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322572"/>
                                        </p:tgtEl>
                                        <p:attrNameLst>
                                          <p:attrName>style.visibility</p:attrName>
                                        </p:attrNameLst>
                                      </p:cBhvr>
                                      <p:to>
                                        <p:strVal val="visible"/>
                                      </p:to>
                                    </p:set>
                                    <p:animEffect transition="in" filter="strips(downRight)">
                                      <p:cBhvr>
                                        <p:cTn id="20" dur="500"/>
                                        <p:tgtEl>
                                          <p:spTgt spid="322572"/>
                                        </p:tgtEl>
                                      </p:cBhvr>
                                    </p:animEffect>
                                  </p:childTnLst>
                                </p:cTn>
                              </p:par>
                              <p:par>
                                <p:cTn id="21" presetID="18" presetClass="entr" presetSubtype="6" fill="hold" nodeType="withEffect">
                                  <p:stCondLst>
                                    <p:cond delay="0"/>
                                  </p:stCondLst>
                                  <p:childTnLst>
                                    <p:set>
                                      <p:cBhvr>
                                        <p:cTn id="22" dur="1" fill="hold">
                                          <p:stCondLst>
                                            <p:cond delay="0"/>
                                          </p:stCondLst>
                                        </p:cTn>
                                        <p:tgtEl>
                                          <p:spTgt spid="322570"/>
                                        </p:tgtEl>
                                        <p:attrNameLst>
                                          <p:attrName>style.visibility</p:attrName>
                                        </p:attrNameLst>
                                      </p:cBhvr>
                                      <p:to>
                                        <p:strVal val="visible"/>
                                      </p:to>
                                    </p:set>
                                    <p:animEffect transition="in" filter="strips(downRight)">
                                      <p:cBhvr>
                                        <p:cTn id="23" dur="500"/>
                                        <p:tgtEl>
                                          <p:spTgt spid="322570"/>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322571"/>
                                        </p:tgtEl>
                                        <p:attrNameLst>
                                          <p:attrName>style.visibility</p:attrName>
                                        </p:attrNameLst>
                                      </p:cBhvr>
                                      <p:to>
                                        <p:strVal val="visible"/>
                                      </p:to>
                                    </p:set>
                                    <p:animEffect transition="in" filter="strips(downLeft)">
                                      <p:cBhvr>
                                        <p:cTn id="28" dur="500"/>
                                        <p:tgtEl>
                                          <p:spTgt spid="322571"/>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322573"/>
                                        </p:tgtEl>
                                        <p:attrNameLst>
                                          <p:attrName>style.visibility</p:attrName>
                                        </p:attrNameLst>
                                      </p:cBhvr>
                                      <p:to>
                                        <p:strVal val="visible"/>
                                      </p:to>
                                    </p:set>
                                    <p:animEffect transition="in" filter="strips(downLeft)">
                                      <p:cBhvr>
                                        <p:cTn id="31" dur="500"/>
                                        <p:tgtEl>
                                          <p:spTgt spid="322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72" grpId="0"/>
      <p:bldP spid="3225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F0407BD3-594D-477C-9E58-2FCD7D8DE245}"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F9CDE017-5149-47EE-BE4F-DE38D809D072}"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64515"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endParaRPr lang="zh-CN" altLang="en-US" smtClean="0">
              <a:solidFill>
                <a:srgbClr val="0066FF"/>
              </a:solidFill>
              <a:sym typeface="Symbol" panose="05050102010706020507" pitchFamily="18" charset="2"/>
            </a:endParaRPr>
          </a:p>
          <a:p>
            <a:pPr lvl="1" eaLnBrk="1" hangingPunct="1"/>
            <a:r>
              <a:rPr lang="zh-CN" altLang="en-US" smtClean="0">
                <a:solidFill>
                  <a:srgbClr val="FF0000"/>
                </a:solidFill>
                <a:latin typeface="宋体" panose="02010600030101010101" pitchFamily="2" charset="-122"/>
                <a:sym typeface="Symbol" panose="05050102010706020507" pitchFamily="18" charset="2"/>
              </a:rPr>
              <a:t>假设空间中的搜索方法</a:t>
            </a:r>
            <a:endParaRPr lang="zh-CN" altLang="en-US" smtClean="0">
              <a:solidFill>
                <a:srgbClr val="FF0000"/>
              </a:solidFill>
              <a:latin typeface="宋体" panose="02010600030101010101" pitchFamily="2" charset="-122"/>
              <a:sym typeface="Symbol" panose="05050102010706020507" pitchFamily="18" charset="2"/>
            </a:endParaRPr>
          </a:p>
          <a:p>
            <a:pPr lvl="2" eaLnBrk="1" hangingPunct="1"/>
            <a:r>
              <a:rPr lang="zh-CN" altLang="en-US" smtClean="0">
                <a:solidFill>
                  <a:srgbClr val="FF0000"/>
                </a:solidFill>
                <a:latin typeface="宋体" panose="02010600030101010101" pitchFamily="2" charset="-122"/>
                <a:sym typeface="Symbol" panose="05050102010706020507" pitchFamily="18" charset="2"/>
              </a:rPr>
              <a:t>①</a:t>
            </a:r>
            <a:r>
              <a:rPr lang="zh-CN" altLang="en-US" smtClean="0">
                <a:solidFill>
                  <a:srgbClr val="FF0000"/>
                </a:solidFill>
                <a:sym typeface="Symbol" panose="05050102010706020507" pitchFamily="18" charset="2"/>
              </a:rPr>
              <a:t>特化搜索</a:t>
            </a:r>
            <a:endParaRPr lang="zh-CN" altLang="en-US" smtClean="0">
              <a:solidFill>
                <a:srgbClr val="FF0000"/>
              </a:solidFill>
              <a:sym typeface="Symbol" panose="05050102010706020507" pitchFamily="18" charset="2"/>
            </a:endParaRPr>
          </a:p>
          <a:p>
            <a:pPr lvl="3" eaLnBrk="1" hangingPunct="1"/>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最泛化的假设</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概念描述</a:t>
            </a:r>
            <a:r>
              <a:rPr lang="zh-CN" altLang="en-US" smtClean="0">
                <a:sym typeface="Symbol" panose="05050102010706020507" pitchFamily="18" charset="2"/>
              </a:rPr>
              <a:t>）出发；</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每次取用一个</a:t>
            </a:r>
            <a:r>
              <a:rPr lang="zh-CN" altLang="en-US" smtClean="0">
                <a:solidFill>
                  <a:srgbClr val="0000FF"/>
                </a:solidFill>
                <a:sym typeface="Symbol" panose="05050102010706020507" pitchFamily="18" charset="2"/>
              </a:rPr>
              <a:t>新的例子</a:t>
            </a:r>
            <a:r>
              <a:rPr lang="zh-CN" altLang="en-US" smtClean="0">
                <a:sym typeface="Symbol" panose="05050102010706020507" pitchFamily="18" charset="2"/>
              </a:rPr>
              <a:t>，产生一些</a:t>
            </a:r>
            <a:r>
              <a:rPr lang="zh-CN" altLang="en-US" smtClean="0">
                <a:solidFill>
                  <a:srgbClr val="0000FF"/>
                </a:solidFill>
                <a:sym typeface="Symbol" panose="05050102010706020507" pitchFamily="18" charset="2"/>
              </a:rPr>
              <a:t>特化</a:t>
            </a:r>
            <a:r>
              <a:rPr lang="zh-CN" altLang="en-US" smtClean="0">
                <a:sym typeface="Symbol" panose="05050102010706020507" pitchFamily="18" charset="2"/>
              </a:rPr>
              <a:t>的描述；</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直到产生出</a:t>
            </a:r>
            <a:r>
              <a:rPr lang="zh-CN" altLang="en-US" smtClean="0">
                <a:solidFill>
                  <a:srgbClr val="0000FF"/>
                </a:solidFill>
                <a:sym typeface="Symbol" panose="05050102010706020507" pitchFamily="18" charset="2"/>
              </a:rPr>
              <a:t>足够</a:t>
            </a:r>
            <a:r>
              <a:rPr lang="zh-CN" altLang="en-US" smtClean="0">
                <a:solidFill>
                  <a:srgbClr val="FF0000"/>
                </a:solidFill>
                <a:sym typeface="Symbol" panose="05050102010706020507" pitchFamily="18" charset="2"/>
              </a:rPr>
              <a:t>特化</a:t>
            </a:r>
            <a:r>
              <a:rPr lang="zh-CN" altLang="en-US" smtClean="0">
                <a:solidFill>
                  <a:srgbClr val="0000FF"/>
                </a:solidFill>
                <a:sym typeface="Symbol" panose="05050102010706020507" pitchFamily="18" charset="2"/>
              </a:rPr>
              <a:t>的</a:t>
            </a:r>
            <a:r>
              <a:rPr lang="zh-CN" altLang="en-US" smtClean="0">
                <a:solidFill>
                  <a:srgbClr val="FF0000"/>
                </a:solidFill>
                <a:sym typeface="Symbol" panose="05050102010706020507" pitchFamily="18" charset="2"/>
              </a:rPr>
              <a:t>解描述</a:t>
            </a:r>
            <a:r>
              <a:rPr lang="zh-CN" altLang="en-US" smtClean="0">
                <a:sym typeface="Symbol" panose="05050102010706020507" pitchFamily="18" charset="2"/>
              </a:rPr>
              <a:t>； </a:t>
            </a:r>
            <a:endParaRPr lang="zh-CN" altLang="en-US" smtClean="0">
              <a:sym typeface="Symbol" panose="05050102010706020507" pitchFamily="18" charset="2"/>
            </a:endParaRPr>
          </a:p>
          <a:p>
            <a:pPr lvl="2" eaLnBrk="1" hangingPunct="1"/>
            <a:r>
              <a:rPr lang="zh-CN" altLang="en-US" smtClean="0">
                <a:solidFill>
                  <a:srgbClr val="FF0000"/>
                </a:solidFill>
                <a:latin typeface="宋体" panose="02010600030101010101" pitchFamily="2" charset="-122"/>
                <a:sym typeface="Symbol" panose="05050102010706020507" pitchFamily="18" charset="2"/>
              </a:rPr>
              <a:t>②</a:t>
            </a:r>
            <a:r>
              <a:rPr lang="zh-CN" altLang="en-US" smtClean="0">
                <a:solidFill>
                  <a:srgbClr val="FF0000"/>
                </a:solidFill>
                <a:sym typeface="Symbol" panose="05050102010706020507" pitchFamily="18" charset="2"/>
              </a:rPr>
              <a:t>泛化搜索</a:t>
            </a:r>
            <a:endParaRPr lang="zh-CN" altLang="en-US" smtClean="0">
              <a:solidFill>
                <a:srgbClr val="FF0000"/>
              </a:solidFill>
              <a:sym typeface="Symbol" panose="05050102010706020507" pitchFamily="18" charset="2"/>
            </a:endParaRPr>
          </a:p>
          <a:p>
            <a:pPr lvl="3" eaLnBrk="1" hangingPunct="1"/>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最特化的假设</a:t>
            </a:r>
            <a:r>
              <a:rPr lang="zh-CN" altLang="en-US" smtClean="0">
                <a:sym typeface="Symbol" panose="05050102010706020507" pitchFamily="18" charset="2"/>
              </a:rPr>
              <a:t>（例子空间中的</a:t>
            </a:r>
            <a:r>
              <a:rPr lang="zh-CN" altLang="en-US" smtClean="0">
                <a:solidFill>
                  <a:srgbClr val="FF0000"/>
                </a:solidFill>
                <a:sym typeface="Symbol" panose="05050102010706020507" pitchFamily="18" charset="2"/>
              </a:rPr>
              <a:t>一个正例</a:t>
            </a:r>
            <a:r>
              <a:rPr lang="zh-CN" altLang="en-US" smtClean="0">
                <a:sym typeface="Symbol" panose="05050102010706020507" pitchFamily="18" charset="2"/>
              </a:rPr>
              <a:t>）开始；</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每次取用一个</a:t>
            </a:r>
            <a:r>
              <a:rPr lang="zh-CN" altLang="en-US" smtClean="0">
                <a:solidFill>
                  <a:srgbClr val="0000FF"/>
                </a:solidFill>
                <a:sym typeface="Symbol" panose="05050102010706020507" pitchFamily="18" charset="2"/>
              </a:rPr>
              <a:t>新的例子</a:t>
            </a:r>
            <a:r>
              <a:rPr lang="zh-CN" altLang="en-US" smtClean="0">
                <a:sym typeface="Symbol" panose="05050102010706020507" pitchFamily="18" charset="2"/>
              </a:rPr>
              <a:t>，产生一些</a:t>
            </a:r>
            <a:r>
              <a:rPr lang="zh-CN" altLang="en-US" smtClean="0">
                <a:solidFill>
                  <a:srgbClr val="0000FF"/>
                </a:solidFill>
                <a:sym typeface="Symbol" panose="05050102010706020507" pitchFamily="18" charset="2"/>
              </a:rPr>
              <a:t>泛化</a:t>
            </a:r>
            <a:r>
              <a:rPr lang="zh-CN" altLang="en-US" smtClean="0">
                <a:sym typeface="Symbol" panose="05050102010706020507" pitchFamily="18" charset="2"/>
              </a:rPr>
              <a:t>的描述；</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直到产生出</a:t>
            </a:r>
            <a:r>
              <a:rPr lang="zh-CN" altLang="en-US" smtClean="0">
                <a:solidFill>
                  <a:srgbClr val="0000FF"/>
                </a:solidFill>
                <a:sym typeface="Symbol" panose="05050102010706020507" pitchFamily="18" charset="2"/>
              </a:rPr>
              <a:t>足够</a:t>
            </a:r>
            <a:r>
              <a:rPr lang="zh-CN" altLang="en-US" smtClean="0">
                <a:solidFill>
                  <a:srgbClr val="FF0000"/>
                </a:solidFill>
                <a:sym typeface="Symbol" panose="05050102010706020507" pitchFamily="18" charset="2"/>
              </a:rPr>
              <a:t>泛化</a:t>
            </a:r>
            <a:r>
              <a:rPr lang="zh-CN" altLang="en-US" smtClean="0">
                <a:solidFill>
                  <a:srgbClr val="0000FF"/>
                </a:solidFill>
                <a:sym typeface="Symbol" panose="05050102010706020507" pitchFamily="18" charset="2"/>
              </a:rPr>
              <a:t>的</a:t>
            </a:r>
            <a:r>
              <a:rPr lang="zh-CN" altLang="en-US" smtClean="0">
                <a:solidFill>
                  <a:srgbClr val="FF0000"/>
                </a:solidFill>
                <a:sym typeface="Symbol" panose="05050102010706020507" pitchFamily="18" charset="2"/>
              </a:rPr>
              <a:t>解描述</a:t>
            </a:r>
            <a:r>
              <a:rPr lang="zh-CN" altLang="en-US" smtClean="0">
                <a:sym typeface="Symbol" panose="05050102010706020507" pitchFamily="18" charset="2"/>
              </a:rPr>
              <a:t>。</a:t>
            </a:r>
            <a:endParaRPr lang="zh-CN" altLang="en-US" smtClean="0">
              <a:sym typeface="Symbol" panose="05050102010706020507" pitchFamily="18" charset="2"/>
            </a:endParaRPr>
          </a:p>
        </p:txBody>
      </p:sp>
      <p:sp>
        <p:nvSpPr>
          <p:cNvPr id="66565" name="Rectangle 24"/>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4515">
                                            <p:txEl>
                                              <p:pRg st="2" end="2"/>
                                            </p:txEl>
                                          </p:spTgt>
                                        </p:tgtEl>
                                        <p:attrNameLst>
                                          <p:attrName>style.visibility</p:attrName>
                                        </p:attrNameLst>
                                      </p:cBhvr>
                                      <p:to>
                                        <p:strVal val="visible"/>
                                      </p:to>
                                    </p:set>
                                    <p:animEffect transition="in" filter="strips(downRight)">
                                      <p:cBhvr>
                                        <p:cTn id="7" dur="500"/>
                                        <p:tgtEl>
                                          <p:spTgt spid="64515">
                                            <p:txEl>
                                              <p:pRg st="2" end="2"/>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64515">
                                            <p:txEl>
                                              <p:pRg st="6" end="6"/>
                                            </p:txEl>
                                          </p:spTgt>
                                        </p:tgtEl>
                                        <p:attrNameLst>
                                          <p:attrName>style.visibility</p:attrName>
                                        </p:attrNameLst>
                                      </p:cBhvr>
                                      <p:to>
                                        <p:strVal val="visible"/>
                                      </p:to>
                                    </p:set>
                                    <p:animEffect transition="in" filter="strips(downRight)">
                                      <p:cBhvr>
                                        <p:cTn id="10" dur="500"/>
                                        <p:tgtEl>
                                          <p:spTgt spid="64515">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64515">
                                            <p:txEl>
                                              <p:pRg st="3" end="3"/>
                                            </p:txEl>
                                          </p:spTgt>
                                        </p:tgtEl>
                                        <p:attrNameLst>
                                          <p:attrName>style.visibility</p:attrName>
                                        </p:attrNameLst>
                                      </p:cBhvr>
                                      <p:to>
                                        <p:strVal val="visible"/>
                                      </p:to>
                                    </p:set>
                                    <p:animEffect transition="in" filter="strips(downRight)">
                                      <p:cBhvr>
                                        <p:cTn id="15" dur="500"/>
                                        <p:tgtEl>
                                          <p:spTgt spid="6451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64515">
                                            <p:txEl>
                                              <p:pRg st="4" end="4"/>
                                            </p:txEl>
                                          </p:spTgt>
                                        </p:tgtEl>
                                        <p:attrNameLst>
                                          <p:attrName>style.visibility</p:attrName>
                                        </p:attrNameLst>
                                      </p:cBhvr>
                                      <p:to>
                                        <p:strVal val="visible"/>
                                      </p:to>
                                    </p:set>
                                    <p:animEffect transition="in" filter="strips(downRight)">
                                      <p:cBhvr>
                                        <p:cTn id="20" dur="500"/>
                                        <p:tgtEl>
                                          <p:spTgt spid="6451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64515">
                                            <p:txEl>
                                              <p:pRg st="5" end="5"/>
                                            </p:txEl>
                                          </p:spTgt>
                                        </p:tgtEl>
                                        <p:attrNameLst>
                                          <p:attrName>style.visibility</p:attrName>
                                        </p:attrNameLst>
                                      </p:cBhvr>
                                      <p:to>
                                        <p:strVal val="visible"/>
                                      </p:to>
                                    </p:set>
                                    <p:animEffect transition="in" filter="strips(downRight)">
                                      <p:cBhvr>
                                        <p:cTn id="25" dur="500"/>
                                        <p:tgtEl>
                                          <p:spTgt spid="6451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64515">
                                            <p:txEl>
                                              <p:pRg st="7" end="7"/>
                                            </p:txEl>
                                          </p:spTgt>
                                        </p:tgtEl>
                                        <p:attrNameLst>
                                          <p:attrName>style.visibility</p:attrName>
                                        </p:attrNameLst>
                                      </p:cBhvr>
                                      <p:to>
                                        <p:strVal val="visible"/>
                                      </p:to>
                                    </p:set>
                                    <p:animEffect transition="in" filter="strips(downRight)">
                                      <p:cBhvr>
                                        <p:cTn id="30" dur="500"/>
                                        <p:tgtEl>
                                          <p:spTgt spid="6451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64515">
                                            <p:txEl>
                                              <p:pRg st="8" end="8"/>
                                            </p:txEl>
                                          </p:spTgt>
                                        </p:tgtEl>
                                        <p:attrNameLst>
                                          <p:attrName>style.visibility</p:attrName>
                                        </p:attrNameLst>
                                      </p:cBhvr>
                                      <p:to>
                                        <p:strVal val="visible"/>
                                      </p:to>
                                    </p:set>
                                    <p:animEffect transition="in" filter="strips(downRight)">
                                      <p:cBhvr>
                                        <p:cTn id="35" dur="500"/>
                                        <p:tgtEl>
                                          <p:spTgt spid="6451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64515">
                                            <p:txEl>
                                              <p:pRg st="9" end="9"/>
                                            </p:txEl>
                                          </p:spTgt>
                                        </p:tgtEl>
                                        <p:attrNameLst>
                                          <p:attrName>style.visibility</p:attrName>
                                        </p:attrNameLst>
                                      </p:cBhvr>
                                      <p:to>
                                        <p:strVal val="visible"/>
                                      </p:to>
                                    </p:set>
                                    <p:animEffect transition="in" filter="strips(downRight)">
                                      <p:cBhvr>
                                        <p:cTn id="40" dur="500"/>
                                        <p:tgtEl>
                                          <p:spTgt spid="645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D9C82A4A-750F-4D2D-BB31-623C67C9B289}"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235DD6CE-70E1-415F-93B0-04BD58D40A83}"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66563"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endParaRPr lang="zh-CN" altLang="en-US" smtClean="0">
              <a:solidFill>
                <a:srgbClr val="0066FF"/>
              </a:solidFill>
              <a:sym typeface="Symbol" panose="05050102010706020507" pitchFamily="18" charset="2"/>
            </a:endParaRPr>
          </a:p>
          <a:p>
            <a:pPr lvl="1" eaLnBrk="1" hangingPunct="1"/>
            <a:r>
              <a:rPr lang="zh-CN" altLang="en-US" smtClean="0">
                <a:latin typeface="宋体" panose="02010600030101010101" pitchFamily="2" charset="-122"/>
                <a:sym typeface="Symbol" panose="05050102010706020507" pitchFamily="18" charset="2"/>
              </a:rPr>
              <a:t>假设空间中的搜索方法</a:t>
            </a:r>
            <a:endParaRPr lang="zh-CN" altLang="en-US" smtClean="0">
              <a:latin typeface="宋体" panose="02010600030101010101" pitchFamily="2" charset="-122"/>
              <a:sym typeface="Symbol" panose="05050102010706020507" pitchFamily="18" charset="2"/>
            </a:endParaRPr>
          </a:p>
          <a:p>
            <a:pPr lvl="2" eaLnBrk="1" hangingPunct="1"/>
            <a:r>
              <a:rPr lang="zh-CN" altLang="en-US" smtClean="0">
                <a:solidFill>
                  <a:srgbClr val="FF0000"/>
                </a:solidFill>
                <a:latin typeface="宋体" panose="02010600030101010101" pitchFamily="2" charset="-122"/>
                <a:sym typeface="Symbol" panose="05050102010706020507" pitchFamily="18" charset="2"/>
              </a:rPr>
              <a:t>①</a:t>
            </a:r>
            <a:r>
              <a:rPr lang="zh-CN" altLang="en-US" smtClean="0">
                <a:solidFill>
                  <a:srgbClr val="FF0000"/>
                </a:solidFill>
                <a:sym typeface="Symbol" panose="05050102010706020507" pitchFamily="18" charset="2"/>
              </a:rPr>
              <a:t>特化搜索</a:t>
            </a:r>
            <a:endParaRPr lang="zh-CN" altLang="en-US" smtClean="0">
              <a:sym typeface="Symbol" panose="05050102010706020507" pitchFamily="18" charset="2"/>
            </a:endParaRPr>
          </a:p>
          <a:p>
            <a:pPr lvl="2" eaLnBrk="1" hangingPunct="1"/>
            <a:r>
              <a:rPr lang="zh-CN" altLang="en-US" smtClean="0">
                <a:solidFill>
                  <a:srgbClr val="FF0000"/>
                </a:solidFill>
                <a:latin typeface="宋体" panose="02010600030101010101" pitchFamily="2" charset="-122"/>
                <a:sym typeface="Symbol" panose="05050102010706020507" pitchFamily="18" charset="2"/>
              </a:rPr>
              <a:t>②</a:t>
            </a:r>
            <a:r>
              <a:rPr lang="zh-CN" altLang="en-US" smtClean="0">
                <a:solidFill>
                  <a:srgbClr val="FF0000"/>
                </a:solidFill>
                <a:sym typeface="Symbol" panose="05050102010706020507" pitchFamily="18" charset="2"/>
              </a:rPr>
              <a:t>泛化搜索</a:t>
            </a:r>
            <a:endParaRPr lang="zh-CN" altLang="en-US" smtClean="0">
              <a:solidFill>
                <a:srgbClr val="FF0000"/>
              </a:solidFill>
              <a:sym typeface="Symbol" panose="05050102010706020507" pitchFamily="18" charset="2"/>
            </a:endParaRPr>
          </a:p>
          <a:p>
            <a:pPr lvl="2" eaLnBrk="1" hangingPunct="1"/>
            <a:r>
              <a:rPr lang="zh-CN" altLang="en-US" smtClean="0">
                <a:sym typeface="Symbol" panose="05050102010706020507" pitchFamily="18" charset="2"/>
              </a:rPr>
              <a:t>大多数示例学习方法都采用这二种方法或这二个方法的结合。 </a:t>
            </a:r>
            <a:endParaRPr lang="zh-CN" altLang="en-US" smtClean="0">
              <a:sym typeface="Symbol" panose="05050102010706020507" pitchFamily="18" charset="2"/>
            </a:endParaRPr>
          </a:p>
          <a:p>
            <a:pPr lvl="1" eaLnBrk="1" hangingPunct="1"/>
            <a:r>
              <a:rPr lang="zh-CN" altLang="en-US" smtClean="0">
                <a:sym typeface="Symbol" panose="05050102010706020507" pitchFamily="18" charset="2"/>
              </a:rPr>
              <a:t>任何的</a:t>
            </a:r>
            <a:r>
              <a:rPr lang="zh-CN" altLang="en-US" smtClean="0">
                <a:solidFill>
                  <a:srgbClr val="0066FF"/>
                </a:solidFill>
                <a:sym typeface="Symbol" panose="05050102010706020507" pitchFamily="18" charset="2"/>
              </a:rPr>
              <a:t>示例学习的过程</a:t>
            </a:r>
            <a:r>
              <a:rPr lang="zh-CN" altLang="en-US" smtClean="0">
                <a:sym typeface="Symbol" panose="05050102010706020507" pitchFamily="18" charset="2"/>
              </a:rPr>
              <a:t>都可以看成</a:t>
            </a:r>
            <a:r>
              <a:rPr lang="zh-CN" altLang="en-US" smtClean="0">
                <a:solidFill>
                  <a:srgbClr val="0066FF"/>
                </a:solidFill>
                <a:sym typeface="Symbol" panose="05050102010706020507" pitchFamily="18" charset="2"/>
              </a:rPr>
              <a:t>假设空间中的搜索过程，不同的搜索方式</a:t>
            </a:r>
            <a:r>
              <a:rPr lang="zh-CN" altLang="en-US" smtClean="0">
                <a:sym typeface="Symbol" panose="05050102010706020507" pitchFamily="18" charset="2"/>
              </a:rPr>
              <a:t>对应于不同的</a:t>
            </a:r>
            <a:r>
              <a:rPr lang="zh-CN" altLang="en-US" smtClean="0">
                <a:solidFill>
                  <a:srgbClr val="0066FF"/>
                </a:solidFill>
                <a:sym typeface="Symbol" panose="05050102010706020507" pitchFamily="18" charset="2"/>
              </a:rPr>
              <a:t>学习策略</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①</a:t>
            </a:r>
            <a:r>
              <a:rPr lang="zh-CN" altLang="en-US" smtClean="0">
                <a:solidFill>
                  <a:srgbClr val="FF0000"/>
                </a:solidFill>
                <a:sym typeface="Symbol" panose="05050102010706020507" pitchFamily="18" charset="2"/>
              </a:rPr>
              <a:t>逐步泛化的学习策略</a:t>
            </a:r>
            <a:r>
              <a:rPr lang="en-US" altLang="zh-CN" smtClean="0">
                <a:sym typeface="Symbol" panose="05050102010706020507" pitchFamily="18" charset="2"/>
              </a:rPr>
              <a:t>——</a:t>
            </a:r>
            <a:r>
              <a:rPr lang="zh-CN" altLang="en-US" smtClean="0">
                <a:sym typeface="Symbol" panose="05050102010706020507" pitchFamily="18" charset="2"/>
              </a:rPr>
              <a:t>自底向上的</a:t>
            </a:r>
            <a:r>
              <a:rPr lang="zh-CN" altLang="en-US" smtClean="0">
                <a:solidFill>
                  <a:srgbClr val="FF0000"/>
                </a:solidFill>
                <a:sym typeface="Symbol" panose="05050102010706020507" pitchFamily="18" charset="2"/>
              </a:rPr>
              <a:t>泛化搜索</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②</a:t>
            </a:r>
            <a:r>
              <a:rPr lang="zh-CN" altLang="en-US" smtClean="0">
                <a:solidFill>
                  <a:srgbClr val="FF0000"/>
                </a:solidFill>
                <a:sym typeface="Symbol" panose="05050102010706020507" pitchFamily="18" charset="2"/>
              </a:rPr>
              <a:t>逐步特化的学习策略</a:t>
            </a:r>
            <a:r>
              <a:rPr lang="en-US" altLang="zh-CN" smtClean="0">
                <a:sym typeface="Symbol" panose="05050102010706020507" pitchFamily="18" charset="2"/>
              </a:rPr>
              <a:t>——</a:t>
            </a:r>
            <a:r>
              <a:rPr lang="zh-CN" altLang="en-US" smtClean="0">
                <a:sym typeface="Symbol" panose="05050102010706020507" pitchFamily="18" charset="2"/>
              </a:rPr>
              <a:t>自顶向下的</a:t>
            </a:r>
            <a:r>
              <a:rPr lang="zh-CN" altLang="en-US" smtClean="0">
                <a:solidFill>
                  <a:srgbClr val="FF0000"/>
                </a:solidFill>
                <a:sym typeface="Symbol" panose="05050102010706020507" pitchFamily="18" charset="2"/>
              </a:rPr>
              <a:t>特化搜索</a:t>
            </a:r>
            <a:r>
              <a:rPr lang="zh-CN" altLang="en-US" smtClean="0">
                <a:sym typeface="Symbol" panose="05050102010706020507" pitchFamily="18" charset="2"/>
              </a:rPr>
              <a:t>； </a:t>
            </a:r>
            <a:endParaRPr lang="zh-CN" altLang="en-US" smtClean="0">
              <a:latin typeface="宋体" panose="02010600030101010101" pitchFamily="2" charset="-122"/>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③</a:t>
            </a:r>
            <a:r>
              <a:rPr lang="zh-CN" altLang="en-US" smtClean="0">
                <a:solidFill>
                  <a:srgbClr val="FF0000"/>
                </a:solidFill>
                <a:sym typeface="Symbol" panose="05050102010706020507" pitchFamily="18" charset="2"/>
              </a:rPr>
              <a:t>双向学习策略</a:t>
            </a:r>
            <a:r>
              <a:rPr lang="en-US" altLang="zh-CN" smtClean="0">
                <a:sym typeface="Symbol" panose="05050102010706020507" pitchFamily="18" charset="2"/>
              </a:rPr>
              <a:t>——</a:t>
            </a:r>
            <a:r>
              <a:rPr lang="zh-CN" altLang="en-US" smtClean="0">
                <a:sym typeface="Symbol" panose="05050102010706020507" pitchFamily="18" charset="2"/>
              </a:rPr>
              <a:t>双向搜索。 </a:t>
            </a:r>
            <a:endParaRPr lang="zh-CN" altLang="en-US" smtClean="0">
              <a:sym typeface="Symbol" panose="05050102010706020507" pitchFamily="18" charset="2"/>
            </a:endParaRPr>
          </a:p>
        </p:txBody>
      </p:sp>
      <p:sp>
        <p:nvSpPr>
          <p:cNvPr id="67589" name="Rectangle 5"/>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6563">
                                            <p:txEl>
                                              <p:pRg st="5" end="5"/>
                                            </p:txEl>
                                          </p:spTgt>
                                        </p:tgtEl>
                                        <p:attrNameLst>
                                          <p:attrName>style.visibility</p:attrName>
                                        </p:attrNameLst>
                                      </p:cBhvr>
                                      <p:to>
                                        <p:strVal val="visible"/>
                                      </p:to>
                                    </p:set>
                                    <p:animEffect transition="in" filter="strips(downRight)">
                                      <p:cBhvr>
                                        <p:cTn id="7" dur="500"/>
                                        <p:tgtEl>
                                          <p:spTgt spid="66563">
                                            <p:txEl>
                                              <p:pRg st="5" end="5"/>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66563">
                                            <p:txEl>
                                              <p:pRg st="6" end="6"/>
                                            </p:txEl>
                                          </p:spTgt>
                                        </p:tgtEl>
                                        <p:attrNameLst>
                                          <p:attrName>style.visibility</p:attrName>
                                        </p:attrNameLst>
                                      </p:cBhvr>
                                      <p:to>
                                        <p:strVal val="visible"/>
                                      </p:to>
                                    </p:set>
                                    <p:animEffect transition="in" filter="strips(downRight)">
                                      <p:cBhvr>
                                        <p:cTn id="10" dur="500"/>
                                        <p:tgtEl>
                                          <p:spTgt spid="66563">
                                            <p:txEl>
                                              <p:pRg st="6" end="6"/>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66563">
                                            <p:txEl>
                                              <p:pRg st="7" end="7"/>
                                            </p:txEl>
                                          </p:spTgt>
                                        </p:tgtEl>
                                        <p:attrNameLst>
                                          <p:attrName>style.visibility</p:attrName>
                                        </p:attrNameLst>
                                      </p:cBhvr>
                                      <p:to>
                                        <p:strVal val="visible"/>
                                      </p:to>
                                    </p:set>
                                    <p:animEffect transition="in" filter="strips(downRight)">
                                      <p:cBhvr>
                                        <p:cTn id="13" dur="500"/>
                                        <p:tgtEl>
                                          <p:spTgt spid="66563">
                                            <p:txEl>
                                              <p:pRg st="7" end="7"/>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66563">
                                            <p:txEl>
                                              <p:pRg st="8" end="8"/>
                                            </p:txEl>
                                          </p:spTgt>
                                        </p:tgtEl>
                                        <p:attrNameLst>
                                          <p:attrName>style.visibility</p:attrName>
                                        </p:attrNameLst>
                                      </p:cBhvr>
                                      <p:to>
                                        <p:strVal val="visible"/>
                                      </p:to>
                                    </p:set>
                                    <p:animEffect transition="in" filter="strips(downRight)">
                                      <p:cBhvr>
                                        <p:cTn id="16" dur="500"/>
                                        <p:tgtEl>
                                          <p:spTgt spid="665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EFC37981-AF12-422B-92E1-AA7778834CD9}"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57ADEA7F-9900-4CF7-BE2A-6F4398FBABE8}"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33506" name="Rectangle 2"/>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泛化搜索</a:t>
            </a:r>
            <a:r>
              <a:rPr lang="zh-CN" altLang="en-US" smtClean="0">
                <a:sym typeface="Symbol" panose="05050102010706020507" pitchFamily="18" charset="2"/>
              </a:rPr>
              <a:t>方式；</a:t>
            </a:r>
            <a:endParaRPr lang="zh-CN" altLang="en-US" smtClean="0">
              <a:sym typeface="Symbol" panose="05050102010706020507" pitchFamily="18" charset="2"/>
            </a:endParaRPr>
          </a:p>
          <a:p>
            <a:pPr lvl="1" eaLnBrk="1" hangingPunct="1"/>
            <a:r>
              <a:rPr lang="zh-CN" altLang="en-US" smtClean="0">
                <a:sym typeface="Symbol" panose="05050102010706020507" pitchFamily="18" charset="2"/>
              </a:rPr>
              <a:t>基本策略：</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⑴</a:t>
            </a:r>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第一个正例</a:t>
            </a:r>
            <a:r>
              <a:rPr lang="zh-CN" altLang="en-US" smtClean="0">
                <a:sym typeface="Symbol" panose="05050102010706020507" pitchFamily="18" charset="2"/>
              </a:rPr>
              <a:t>出发，作为</a:t>
            </a:r>
            <a:r>
              <a:rPr lang="zh-CN" altLang="en-US" smtClean="0">
                <a:solidFill>
                  <a:srgbClr val="0000FF"/>
                </a:solidFill>
                <a:sym typeface="Symbol" panose="05050102010706020507" pitchFamily="18" charset="2"/>
              </a:rPr>
              <a:t>初始假设</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⑵</a:t>
            </a:r>
            <a:r>
              <a:rPr lang="zh-CN" altLang="en-US" smtClean="0">
                <a:sym typeface="Symbol" panose="05050102010706020507" pitchFamily="18" charset="2"/>
              </a:rPr>
              <a:t>遇见</a:t>
            </a:r>
            <a:r>
              <a:rPr lang="zh-CN" altLang="en-US" smtClean="0">
                <a:solidFill>
                  <a:srgbClr val="FF0000"/>
                </a:solidFill>
                <a:sym typeface="Symbol" panose="05050102010706020507" pitchFamily="18" charset="2"/>
              </a:rPr>
              <a:t>正例</a:t>
            </a:r>
            <a:r>
              <a:rPr lang="zh-CN" altLang="en-US" smtClean="0">
                <a:sym typeface="Symbol" panose="05050102010706020507" pitchFamily="18" charset="2"/>
              </a:rPr>
              <a:t>就</a:t>
            </a:r>
            <a:r>
              <a:rPr lang="zh-CN" altLang="en-US" smtClean="0">
                <a:solidFill>
                  <a:srgbClr val="FF0000"/>
                </a:solidFill>
                <a:sym typeface="Symbol" panose="05050102010706020507" pitchFamily="18" charset="2"/>
              </a:rPr>
              <a:t>泛化</a:t>
            </a:r>
            <a:r>
              <a:rPr lang="zh-CN" altLang="en-US" smtClean="0">
                <a:sym typeface="Symbol" panose="05050102010706020507" pitchFamily="18" charset="2"/>
              </a:rPr>
              <a:t>某些</a:t>
            </a:r>
            <a:r>
              <a:rPr lang="zh-CN" altLang="en-US" smtClean="0">
                <a:solidFill>
                  <a:srgbClr val="0000FF"/>
                </a:solidFill>
                <a:sym typeface="Symbol" panose="05050102010706020507" pitchFamily="18" charset="2"/>
              </a:rPr>
              <a:t>假设</a:t>
            </a:r>
            <a:r>
              <a:rPr lang="zh-CN" altLang="en-US" smtClean="0">
                <a:sym typeface="Symbol" panose="05050102010706020507" pitchFamily="18" charset="2"/>
              </a:rPr>
              <a:t>以保证</a:t>
            </a:r>
            <a:r>
              <a:rPr lang="zh-CN" altLang="en-US" smtClean="0">
                <a:solidFill>
                  <a:srgbClr val="0000FF"/>
                </a:solidFill>
                <a:sym typeface="Symbol" panose="05050102010706020507" pitchFamily="18" charset="2"/>
              </a:rPr>
              <a:t>假设</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完全描述性（覆盖所有正例）</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⑶</a:t>
            </a:r>
            <a:r>
              <a:rPr lang="zh-CN" altLang="en-US" smtClean="0">
                <a:sym typeface="Symbol" panose="05050102010706020507" pitchFamily="18" charset="2"/>
              </a:rPr>
              <a:t>遇见</a:t>
            </a:r>
            <a:r>
              <a:rPr lang="zh-CN" altLang="en-US" smtClean="0">
                <a:solidFill>
                  <a:srgbClr val="FF0000"/>
                </a:solidFill>
                <a:sym typeface="Symbol" panose="05050102010706020507" pitchFamily="18" charset="2"/>
              </a:rPr>
              <a:t>反例</a:t>
            </a:r>
            <a:r>
              <a:rPr lang="zh-CN" altLang="en-US" smtClean="0">
                <a:sym typeface="Symbol" panose="05050102010706020507" pitchFamily="18" charset="2"/>
              </a:rPr>
              <a:t>则</a:t>
            </a:r>
            <a:r>
              <a:rPr lang="zh-CN" altLang="en-US" smtClean="0">
                <a:solidFill>
                  <a:srgbClr val="FF0000"/>
                </a:solidFill>
                <a:sym typeface="Symbol" panose="05050102010706020507" pitchFamily="18" charset="2"/>
              </a:rPr>
              <a:t>删去</a:t>
            </a:r>
            <a:r>
              <a:rPr lang="zh-CN" altLang="en-US" smtClean="0">
                <a:sym typeface="Symbol" panose="05050102010706020507" pitchFamily="18" charset="2"/>
              </a:rPr>
              <a:t>某些</a:t>
            </a:r>
            <a:r>
              <a:rPr lang="zh-CN" altLang="en-US" smtClean="0">
                <a:solidFill>
                  <a:srgbClr val="0000FF"/>
                </a:solidFill>
                <a:sym typeface="Symbol" panose="05050102010706020507" pitchFamily="18" charset="2"/>
              </a:rPr>
              <a:t>假设</a:t>
            </a:r>
            <a:r>
              <a:rPr lang="zh-CN" altLang="en-US" smtClean="0">
                <a:sym typeface="Symbol" panose="05050102010706020507" pitchFamily="18" charset="2"/>
              </a:rPr>
              <a:t>以保证</a:t>
            </a:r>
            <a:r>
              <a:rPr lang="zh-CN" altLang="en-US" smtClean="0">
                <a:solidFill>
                  <a:srgbClr val="0000FF"/>
                </a:solidFill>
                <a:sym typeface="Symbol" panose="05050102010706020507" pitchFamily="18" charset="2"/>
              </a:rPr>
              <a:t>假设</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一致描述性（不覆盖所有反例）</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zh-CN" altLang="en-US" smtClean="0">
                <a:sym typeface="Symbol" panose="05050102010706020507" pitchFamily="18" charset="2"/>
              </a:rPr>
              <a:t>直至得到一个</a:t>
            </a:r>
            <a:r>
              <a:rPr lang="zh-CN" altLang="en-US" smtClean="0">
                <a:solidFill>
                  <a:srgbClr val="FF0000"/>
                </a:solidFill>
                <a:sym typeface="Symbol" panose="05050102010706020507" pitchFamily="18" charset="2"/>
              </a:rPr>
              <a:t>既完全又一致</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解描述</a:t>
            </a:r>
            <a:r>
              <a:rPr lang="en-US" altLang="zh-CN" smtClean="0">
                <a:sym typeface="Symbol" panose="05050102010706020507" pitchFamily="18" charset="2"/>
              </a:rPr>
              <a:t>(</a:t>
            </a:r>
            <a:r>
              <a:rPr lang="zh-CN" altLang="en-US" smtClean="0">
                <a:sym typeface="Symbol" panose="05050102010706020507" pitchFamily="18" charset="2"/>
              </a:rPr>
              <a:t>假设</a:t>
            </a:r>
            <a:r>
              <a:rPr lang="en-US" altLang="zh-CN" smtClean="0">
                <a:sym typeface="Symbol" panose="05050102010706020507" pitchFamily="18" charset="2"/>
              </a:rPr>
              <a:t>)</a:t>
            </a:r>
            <a:r>
              <a:rPr lang="zh-CN" altLang="en-US" smtClean="0">
                <a:sym typeface="Symbol" panose="05050102010706020507" pitchFamily="18" charset="2"/>
              </a:rPr>
              <a:t>为止；</a:t>
            </a:r>
            <a:endParaRPr lang="zh-CN" altLang="en-US" smtClean="0">
              <a:sym typeface="Symbol" panose="05050102010706020507" pitchFamily="18" charset="2"/>
            </a:endParaRPr>
          </a:p>
          <a:p>
            <a:pPr lvl="2" eaLnBrk="1" hangingPunct="1"/>
            <a:r>
              <a:rPr lang="zh-CN" altLang="en-US" smtClean="0">
                <a:solidFill>
                  <a:srgbClr val="FF0000"/>
                </a:solidFill>
                <a:sym typeface="Symbol" panose="05050102010706020507" pitchFamily="18" charset="2"/>
              </a:rPr>
              <a:t>解描述</a:t>
            </a:r>
            <a:r>
              <a:rPr lang="zh-CN" altLang="en-US" smtClean="0">
                <a:sym typeface="Symbol" panose="05050102010706020507" pitchFamily="18" charset="2"/>
              </a:rPr>
              <a:t>作为学习系统获得的</a:t>
            </a:r>
            <a:r>
              <a:rPr lang="zh-CN" altLang="en-US" smtClean="0">
                <a:solidFill>
                  <a:srgbClr val="0000FF"/>
                </a:solidFill>
                <a:sym typeface="Symbol" panose="05050102010706020507" pitchFamily="18" charset="2"/>
              </a:rPr>
              <a:t>新知识</a:t>
            </a:r>
            <a:r>
              <a:rPr lang="zh-CN" altLang="en-US" smtClean="0">
                <a:sym typeface="Symbol" panose="05050102010706020507" pitchFamily="18" charset="2"/>
              </a:rPr>
              <a:t>，满足给定例子集的</a:t>
            </a:r>
            <a:r>
              <a:rPr lang="zh-CN" altLang="en-US" smtClean="0">
                <a:solidFill>
                  <a:srgbClr val="FF0000"/>
                </a:solidFill>
                <a:sym typeface="Symbol" panose="05050102010706020507" pitchFamily="18" charset="2"/>
              </a:rPr>
              <a:t>概念定义。</a:t>
            </a:r>
            <a:endParaRPr lang="zh-CN" altLang="en-US" smtClean="0">
              <a:solidFill>
                <a:srgbClr val="FF0000"/>
              </a:solidFill>
              <a:sym typeface="Symbol" panose="05050102010706020507" pitchFamily="18" charset="2"/>
            </a:endParaRPr>
          </a:p>
        </p:txBody>
      </p:sp>
      <p:sp>
        <p:nvSpPr>
          <p:cNvPr id="68613" name="Rectangle 3"/>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33506">
                                            <p:txEl>
                                              <p:pRg st="2" end="2"/>
                                            </p:txEl>
                                          </p:spTgt>
                                        </p:tgtEl>
                                        <p:attrNameLst>
                                          <p:attrName>style.visibility</p:attrName>
                                        </p:attrNameLst>
                                      </p:cBhvr>
                                      <p:to>
                                        <p:strVal val="visible"/>
                                      </p:to>
                                    </p:set>
                                    <p:animEffect transition="in" filter="strips(downRight)">
                                      <p:cBhvr>
                                        <p:cTn id="7" dur="500"/>
                                        <p:tgtEl>
                                          <p:spTgt spid="533506">
                                            <p:txEl>
                                              <p:pRg st="2" end="2"/>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533506">
                                            <p:txEl>
                                              <p:pRg st="3" end="3"/>
                                            </p:txEl>
                                          </p:spTgt>
                                        </p:tgtEl>
                                        <p:attrNameLst>
                                          <p:attrName>style.visibility</p:attrName>
                                        </p:attrNameLst>
                                      </p:cBhvr>
                                      <p:to>
                                        <p:strVal val="visible"/>
                                      </p:to>
                                    </p:set>
                                    <p:animEffect transition="in" filter="strips(downRight)">
                                      <p:cBhvr>
                                        <p:cTn id="10" dur="500"/>
                                        <p:tgtEl>
                                          <p:spTgt spid="53350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533506">
                                            <p:txEl>
                                              <p:pRg st="4" end="4"/>
                                            </p:txEl>
                                          </p:spTgt>
                                        </p:tgtEl>
                                        <p:attrNameLst>
                                          <p:attrName>style.visibility</p:attrName>
                                        </p:attrNameLst>
                                      </p:cBhvr>
                                      <p:to>
                                        <p:strVal val="visible"/>
                                      </p:to>
                                    </p:set>
                                    <p:animEffect transition="in" filter="strips(downRight)">
                                      <p:cBhvr>
                                        <p:cTn id="15" dur="500"/>
                                        <p:tgtEl>
                                          <p:spTgt spid="53350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533506">
                                            <p:txEl>
                                              <p:pRg st="5" end="5"/>
                                            </p:txEl>
                                          </p:spTgt>
                                        </p:tgtEl>
                                        <p:attrNameLst>
                                          <p:attrName>style.visibility</p:attrName>
                                        </p:attrNameLst>
                                      </p:cBhvr>
                                      <p:to>
                                        <p:strVal val="visible"/>
                                      </p:to>
                                    </p:set>
                                    <p:animEffect transition="in" filter="strips(downRight)">
                                      <p:cBhvr>
                                        <p:cTn id="20" dur="500"/>
                                        <p:tgtEl>
                                          <p:spTgt spid="53350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533506">
                                            <p:txEl>
                                              <p:pRg st="6" end="6"/>
                                            </p:txEl>
                                          </p:spTgt>
                                        </p:tgtEl>
                                        <p:attrNameLst>
                                          <p:attrName>style.visibility</p:attrName>
                                        </p:attrNameLst>
                                      </p:cBhvr>
                                      <p:to>
                                        <p:strVal val="visible"/>
                                      </p:to>
                                    </p:set>
                                    <p:animEffect transition="in" filter="strips(downRight)">
                                      <p:cBhvr>
                                        <p:cTn id="25" dur="500"/>
                                        <p:tgtEl>
                                          <p:spTgt spid="533506">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533506">
                                            <p:txEl>
                                              <p:pRg st="7" end="7"/>
                                            </p:txEl>
                                          </p:spTgt>
                                        </p:tgtEl>
                                        <p:attrNameLst>
                                          <p:attrName>style.visibility</p:attrName>
                                        </p:attrNameLst>
                                      </p:cBhvr>
                                      <p:to>
                                        <p:strVal val="visible"/>
                                      </p:to>
                                    </p:set>
                                    <p:animEffect transition="in" filter="strips(downRight)">
                                      <p:cBhvr>
                                        <p:cTn id="30" dur="500"/>
                                        <p:tgtEl>
                                          <p:spTgt spid="53350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B9F9EBFB-3ACB-4A8D-A563-73E155B12FB7}"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62"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F5453536-EBCB-4488-AF46-6FD4BF09000E}"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77859"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泛化搜索</a:t>
            </a:r>
            <a:r>
              <a:rPr lang="zh-CN" altLang="en-US" smtClean="0">
                <a:sym typeface="Symbol" panose="05050102010706020507" pitchFamily="18" charset="2"/>
              </a:rPr>
              <a:t>方式：</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⑴</a:t>
            </a:r>
            <a:r>
              <a:rPr lang="zh-CN" altLang="en-US" smtClean="0">
                <a:sym typeface="Symbol" panose="05050102010706020507" pitchFamily="18" charset="2"/>
              </a:rPr>
              <a:t>将</a:t>
            </a:r>
            <a:r>
              <a:rPr lang="zh-CN" altLang="en-US" smtClean="0">
                <a:solidFill>
                  <a:srgbClr val="FF0000"/>
                </a:solidFill>
                <a:sym typeface="Symbol" panose="05050102010706020507" pitchFamily="18" charset="2"/>
              </a:rPr>
              <a:t>正例</a:t>
            </a:r>
            <a:r>
              <a:rPr lang="en-US" altLang="zh-CN" smtClean="0">
                <a:solidFill>
                  <a:srgbClr val="0000FF"/>
                </a:solidFill>
                <a:sym typeface="Symbol" panose="05050102010706020507" pitchFamily="18" charset="2"/>
              </a:rPr>
              <a:t>P1</a:t>
            </a:r>
            <a:r>
              <a:rPr lang="zh-CN" altLang="en-US" smtClean="0">
                <a:sym typeface="Symbol" panose="05050102010706020507" pitchFamily="18" charset="2"/>
              </a:rPr>
              <a:t>作为</a:t>
            </a:r>
            <a:r>
              <a:rPr lang="zh-CN" altLang="en-US" smtClean="0">
                <a:solidFill>
                  <a:srgbClr val="0000FF"/>
                </a:solidFill>
                <a:sym typeface="Symbol" panose="05050102010706020507" pitchFamily="18" charset="2"/>
              </a:rPr>
              <a:t>初始假设</a:t>
            </a:r>
            <a:r>
              <a:rPr lang="en-US" altLang="zh-CN" smtClean="0">
                <a:solidFill>
                  <a:srgbClr val="0000FF"/>
                </a:solidFill>
                <a:sym typeface="Symbol" panose="05050102010706020507" pitchFamily="18" charset="2"/>
              </a:rPr>
              <a:t>H1</a:t>
            </a:r>
            <a:endParaRPr lang="en-US" altLang="zh-CN" smtClean="0">
              <a:solidFill>
                <a:srgbClr val="0000FF"/>
              </a:solidFill>
              <a:sym typeface="Symbol" panose="05050102010706020507" pitchFamily="18" charset="2"/>
            </a:endParaRPr>
          </a:p>
          <a:p>
            <a:pPr lvl="3" eaLnBrk="1" hangingPunct="1"/>
            <a:r>
              <a:rPr lang="zh-CN" altLang="en-US" smtClean="0">
                <a:solidFill>
                  <a:srgbClr val="0000FF"/>
                </a:solidFill>
                <a:sym typeface="Symbol" panose="05050102010706020507" pitchFamily="18" charset="2"/>
              </a:rPr>
              <a:t>初始假设</a:t>
            </a:r>
            <a:r>
              <a:rPr lang="en-US" altLang="zh-CN" smtClean="0">
                <a:solidFill>
                  <a:srgbClr val="0000FF"/>
                </a:solidFill>
                <a:sym typeface="Symbol" panose="05050102010706020507" pitchFamily="18" charset="2"/>
              </a:rPr>
              <a:t>H1</a:t>
            </a:r>
            <a:r>
              <a:rPr lang="zh-CN" altLang="en-US" smtClean="0">
                <a:sym typeface="Symbol" panose="05050102010706020507" pitchFamily="18" charset="2"/>
              </a:rPr>
              <a:t>是</a:t>
            </a:r>
            <a:r>
              <a:rPr lang="zh-CN" altLang="en-US" smtClean="0">
                <a:solidFill>
                  <a:srgbClr val="FF0000"/>
                </a:solidFill>
                <a:sym typeface="Symbol" panose="05050102010706020507" pitchFamily="18" charset="2"/>
              </a:rPr>
              <a:t>最特化的假设</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只</a:t>
            </a:r>
            <a:r>
              <a:rPr lang="zh-CN" altLang="en-US" smtClean="0">
                <a:solidFill>
                  <a:srgbClr val="FF0000"/>
                </a:solidFill>
                <a:sym typeface="Symbol" panose="05050102010706020507" pitchFamily="18" charset="2"/>
              </a:rPr>
              <a:t>覆盖</a:t>
            </a:r>
            <a:r>
              <a:rPr lang="zh-CN" altLang="en-US" smtClean="0">
                <a:sym typeface="Symbol" panose="05050102010706020507" pitchFamily="18" charset="2"/>
              </a:rPr>
              <a:t>了一个</a:t>
            </a:r>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P1</a:t>
            </a:r>
            <a:r>
              <a:rPr lang="en-US" altLang="zh-CN" smtClean="0">
                <a:sym typeface="Symbol" panose="05050102010706020507" pitchFamily="18" charset="2"/>
              </a:rPr>
              <a:t> </a:t>
            </a:r>
            <a:r>
              <a:rPr lang="zh-CN" altLang="en-US" smtClean="0">
                <a:sym typeface="Symbol" panose="05050102010706020507" pitchFamily="18" charset="2"/>
              </a:rPr>
              <a:t>； </a:t>
            </a:r>
            <a:endParaRPr lang="zh-CN" altLang="en-US" smtClean="0">
              <a:sym typeface="Symbol" panose="05050102010706020507" pitchFamily="18" charset="2"/>
            </a:endParaRPr>
          </a:p>
        </p:txBody>
      </p:sp>
      <p:sp>
        <p:nvSpPr>
          <p:cNvPr id="69637" name="Oval 4"/>
          <p:cNvSpPr>
            <a:spLocks noChangeArrowheads="1"/>
          </p:cNvSpPr>
          <p:nvPr/>
        </p:nvSpPr>
        <p:spPr bwMode="auto">
          <a:xfrm>
            <a:off x="2404540" y="5032720"/>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8" name="Oval 5"/>
          <p:cNvSpPr>
            <a:spLocks noChangeArrowheads="1"/>
          </p:cNvSpPr>
          <p:nvPr/>
        </p:nvSpPr>
        <p:spPr bwMode="auto">
          <a:xfrm>
            <a:off x="2558568" y="5411094"/>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9" name="Oval 6"/>
          <p:cNvSpPr>
            <a:spLocks noChangeArrowheads="1"/>
          </p:cNvSpPr>
          <p:nvPr/>
        </p:nvSpPr>
        <p:spPr bwMode="auto">
          <a:xfrm>
            <a:off x="3164637" y="5411094"/>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0" name="Oval 7"/>
          <p:cNvSpPr>
            <a:spLocks noChangeArrowheads="1"/>
          </p:cNvSpPr>
          <p:nvPr/>
        </p:nvSpPr>
        <p:spPr bwMode="auto">
          <a:xfrm>
            <a:off x="2633908"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1" name="Oval 8"/>
          <p:cNvSpPr>
            <a:spLocks noChangeArrowheads="1"/>
          </p:cNvSpPr>
          <p:nvPr/>
        </p:nvSpPr>
        <p:spPr bwMode="auto">
          <a:xfrm>
            <a:off x="2861603"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2" name="Oval 9"/>
          <p:cNvSpPr>
            <a:spLocks noChangeArrowheads="1"/>
          </p:cNvSpPr>
          <p:nvPr/>
        </p:nvSpPr>
        <p:spPr bwMode="auto">
          <a:xfrm>
            <a:off x="3362196"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3" name="Line 10"/>
          <p:cNvSpPr>
            <a:spLocks noChangeShapeType="1"/>
          </p:cNvSpPr>
          <p:nvPr/>
        </p:nvSpPr>
        <p:spPr bwMode="auto">
          <a:xfrm>
            <a:off x="2784589"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4" name="Line 11"/>
          <p:cNvSpPr>
            <a:spLocks noChangeShapeType="1"/>
          </p:cNvSpPr>
          <p:nvPr/>
        </p:nvSpPr>
        <p:spPr bwMode="auto">
          <a:xfrm>
            <a:off x="2861603"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5" name="Line 12"/>
          <p:cNvSpPr>
            <a:spLocks noChangeShapeType="1"/>
          </p:cNvSpPr>
          <p:nvPr/>
        </p:nvSpPr>
        <p:spPr bwMode="auto">
          <a:xfrm>
            <a:off x="3432513" y="585643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6" name="Text Box 13"/>
          <p:cNvSpPr txBox="1">
            <a:spLocks noChangeArrowheads="1"/>
          </p:cNvSpPr>
          <p:nvPr/>
        </p:nvSpPr>
        <p:spPr bwMode="auto">
          <a:xfrm>
            <a:off x="2784589"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7" name="Text Box 14"/>
          <p:cNvSpPr txBox="1">
            <a:spLocks noChangeArrowheads="1"/>
          </p:cNvSpPr>
          <p:nvPr/>
        </p:nvSpPr>
        <p:spPr bwMode="auto">
          <a:xfrm>
            <a:off x="2784589"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9648" name="Oval 15"/>
          <p:cNvSpPr>
            <a:spLocks noChangeArrowheads="1"/>
          </p:cNvSpPr>
          <p:nvPr/>
        </p:nvSpPr>
        <p:spPr bwMode="auto">
          <a:xfrm>
            <a:off x="4000076" y="5032720"/>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9" name="Oval 16"/>
          <p:cNvSpPr>
            <a:spLocks noChangeArrowheads="1"/>
          </p:cNvSpPr>
          <p:nvPr/>
        </p:nvSpPr>
        <p:spPr bwMode="auto">
          <a:xfrm>
            <a:off x="4154105" y="5411094"/>
            <a:ext cx="530729"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0" name="Oval 17"/>
          <p:cNvSpPr>
            <a:spLocks noChangeArrowheads="1"/>
          </p:cNvSpPr>
          <p:nvPr/>
        </p:nvSpPr>
        <p:spPr bwMode="auto">
          <a:xfrm>
            <a:off x="4760174" y="5411094"/>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1" name="Oval 18"/>
          <p:cNvSpPr>
            <a:spLocks noChangeArrowheads="1"/>
          </p:cNvSpPr>
          <p:nvPr/>
        </p:nvSpPr>
        <p:spPr bwMode="auto">
          <a:xfrm>
            <a:off x="4229444"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2" name="Oval 19"/>
          <p:cNvSpPr>
            <a:spLocks noChangeArrowheads="1"/>
          </p:cNvSpPr>
          <p:nvPr/>
        </p:nvSpPr>
        <p:spPr bwMode="auto">
          <a:xfrm>
            <a:off x="4457139"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3" name="Oval 20"/>
          <p:cNvSpPr>
            <a:spLocks noChangeArrowheads="1"/>
          </p:cNvSpPr>
          <p:nvPr/>
        </p:nvSpPr>
        <p:spPr bwMode="auto">
          <a:xfrm>
            <a:off x="4957732"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4" name="Line 21"/>
          <p:cNvSpPr>
            <a:spLocks noChangeShapeType="1"/>
          </p:cNvSpPr>
          <p:nvPr/>
        </p:nvSpPr>
        <p:spPr bwMode="auto">
          <a:xfrm>
            <a:off x="4427002"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5" name="Line 22"/>
          <p:cNvSpPr>
            <a:spLocks noChangeShapeType="1"/>
          </p:cNvSpPr>
          <p:nvPr/>
        </p:nvSpPr>
        <p:spPr bwMode="auto">
          <a:xfrm>
            <a:off x="4962754"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6" name="Line 23"/>
          <p:cNvSpPr>
            <a:spLocks noChangeShapeType="1"/>
          </p:cNvSpPr>
          <p:nvPr/>
        </p:nvSpPr>
        <p:spPr bwMode="auto">
          <a:xfrm>
            <a:off x="5079950" y="585643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7" name="Text Box 24"/>
          <p:cNvSpPr txBox="1">
            <a:spLocks noChangeArrowheads="1"/>
          </p:cNvSpPr>
          <p:nvPr/>
        </p:nvSpPr>
        <p:spPr bwMode="auto">
          <a:xfrm>
            <a:off x="4380124"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8" name="Text Box 25"/>
          <p:cNvSpPr txBox="1">
            <a:spLocks noChangeArrowheads="1"/>
          </p:cNvSpPr>
          <p:nvPr/>
        </p:nvSpPr>
        <p:spPr bwMode="auto">
          <a:xfrm>
            <a:off x="4380124"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9659" name="Oval 26"/>
          <p:cNvSpPr>
            <a:spLocks noChangeArrowheads="1"/>
          </p:cNvSpPr>
          <p:nvPr/>
        </p:nvSpPr>
        <p:spPr bwMode="auto">
          <a:xfrm>
            <a:off x="5593937" y="5032720"/>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0" name="Oval 27"/>
          <p:cNvSpPr>
            <a:spLocks noChangeArrowheads="1"/>
          </p:cNvSpPr>
          <p:nvPr/>
        </p:nvSpPr>
        <p:spPr bwMode="auto">
          <a:xfrm>
            <a:off x="5747966" y="5411094"/>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1" name="Oval 28"/>
          <p:cNvSpPr>
            <a:spLocks noChangeArrowheads="1"/>
          </p:cNvSpPr>
          <p:nvPr/>
        </p:nvSpPr>
        <p:spPr bwMode="auto">
          <a:xfrm>
            <a:off x="6354036" y="5411094"/>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2" name="Oval 29"/>
          <p:cNvSpPr>
            <a:spLocks noChangeArrowheads="1"/>
          </p:cNvSpPr>
          <p:nvPr/>
        </p:nvSpPr>
        <p:spPr bwMode="auto">
          <a:xfrm>
            <a:off x="5823306"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3" name="Oval 30"/>
          <p:cNvSpPr>
            <a:spLocks noChangeArrowheads="1"/>
          </p:cNvSpPr>
          <p:nvPr/>
        </p:nvSpPr>
        <p:spPr bwMode="auto">
          <a:xfrm>
            <a:off x="6051001"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4" name="Oval 31"/>
          <p:cNvSpPr>
            <a:spLocks noChangeArrowheads="1"/>
          </p:cNvSpPr>
          <p:nvPr/>
        </p:nvSpPr>
        <p:spPr bwMode="auto">
          <a:xfrm>
            <a:off x="6551594"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5" name="Line 32"/>
          <p:cNvSpPr>
            <a:spLocks noChangeShapeType="1"/>
          </p:cNvSpPr>
          <p:nvPr/>
        </p:nvSpPr>
        <p:spPr bwMode="auto">
          <a:xfrm>
            <a:off x="5973986"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6" name="Line 33"/>
          <p:cNvSpPr>
            <a:spLocks noChangeShapeType="1"/>
          </p:cNvSpPr>
          <p:nvPr/>
        </p:nvSpPr>
        <p:spPr bwMode="auto">
          <a:xfrm>
            <a:off x="6621911" y="585643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7" name="Text Box 34"/>
          <p:cNvSpPr txBox="1">
            <a:spLocks noChangeArrowheads="1"/>
          </p:cNvSpPr>
          <p:nvPr/>
        </p:nvSpPr>
        <p:spPr bwMode="auto">
          <a:xfrm>
            <a:off x="5973986"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8" name="Text Box 35"/>
          <p:cNvSpPr txBox="1">
            <a:spLocks noChangeArrowheads="1"/>
          </p:cNvSpPr>
          <p:nvPr/>
        </p:nvSpPr>
        <p:spPr bwMode="auto">
          <a:xfrm>
            <a:off x="5973986" y="4468199"/>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9669" name="Oval 36"/>
          <p:cNvSpPr>
            <a:spLocks noChangeArrowheads="1"/>
          </p:cNvSpPr>
          <p:nvPr/>
        </p:nvSpPr>
        <p:spPr bwMode="auto">
          <a:xfrm>
            <a:off x="7189473" y="5032720"/>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0" name="Oval 37"/>
          <p:cNvSpPr>
            <a:spLocks noChangeArrowheads="1"/>
          </p:cNvSpPr>
          <p:nvPr/>
        </p:nvSpPr>
        <p:spPr bwMode="auto">
          <a:xfrm>
            <a:off x="7343501" y="5411094"/>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1" name="Oval 38"/>
          <p:cNvSpPr>
            <a:spLocks noChangeArrowheads="1"/>
          </p:cNvSpPr>
          <p:nvPr/>
        </p:nvSpPr>
        <p:spPr bwMode="auto">
          <a:xfrm>
            <a:off x="7949571" y="5411094"/>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2" name="Oval 39"/>
          <p:cNvSpPr>
            <a:spLocks noChangeArrowheads="1"/>
          </p:cNvSpPr>
          <p:nvPr/>
        </p:nvSpPr>
        <p:spPr bwMode="auto">
          <a:xfrm>
            <a:off x="7527667"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3" name="Oval 40"/>
          <p:cNvSpPr>
            <a:spLocks noChangeArrowheads="1"/>
          </p:cNvSpPr>
          <p:nvPr/>
        </p:nvSpPr>
        <p:spPr bwMode="auto">
          <a:xfrm>
            <a:off x="8252606"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4" name="Oval 41"/>
          <p:cNvSpPr>
            <a:spLocks noChangeArrowheads="1"/>
          </p:cNvSpPr>
          <p:nvPr/>
        </p:nvSpPr>
        <p:spPr bwMode="auto">
          <a:xfrm>
            <a:off x="8024911"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5" name="Line 42"/>
          <p:cNvSpPr>
            <a:spLocks noChangeShapeType="1"/>
          </p:cNvSpPr>
          <p:nvPr/>
        </p:nvSpPr>
        <p:spPr bwMode="auto">
          <a:xfrm>
            <a:off x="7569522"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6" name="Line 43"/>
          <p:cNvSpPr>
            <a:spLocks noChangeShapeType="1"/>
          </p:cNvSpPr>
          <p:nvPr/>
        </p:nvSpPr>
        <p:spPr bwMode="auto">
          <a:xfrm>
            <a:off x="7646537"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7" name="Line 44"/>
          <p:cNvSpPr>
            <a:spLocks noChangeShapeType="1"/>
          </p:cNvSpPr>
          <p:nvPr/>
        </p:nvSpPr>
        <p:spPr bwMode="auto">
          <a:xfrm>
            <a:off x="8217447" y="585643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8" name="Text Box 45"/>
          <p:cNvSpPr txBox="1">
            <a:spLocks noChangeArrowheads="1"/>
          </p:cNvSpPr>
          <p:nvPr/>
        </p:nvSpPr>
        <p:spPr bwMode="auto">
          <a:xfrm>
            <a:off x="7569522"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9" name="Text Box 46"/>
          <p:cNvSpPr txBox="1">
            <a:spLocks noChangeArrowheads="1"/>
          </p:cNvSpPr>
          <p:nvPr/>
        </p:nvSpPr>
        <p:spPr bwMode="auto">
          <a:xfrm>
            <a:off x="7569522"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9680" name="Oval 47"/>
          <p:cNvSpPr>
            <a:spLocks noChangeArrowheads="1"/>
          </p:cNvSpPr>
          <p:nvPr/>
        </p:nvSpPr>
        <p:spPr bwMode="auto">
          <a:xfrm>
            <a:off x="8860350" y="5032720"/>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1" name="Oval 48"/>
          <p:cNvSpPr>
            <a:spLocks noChangeArrowheads="1"/>
          </p:cNvSpPr>
          <p:nvPr/>
        </p:nvSpPr>
        <p:spPr bwMode="auto">
          <a:xfrm>
            <a:off x="9014378" y="5411094"/>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2" name="Oval 49"/>
          <p:cNvSpPr>
            <a:spLocks noChangeArrowheads="1"/>
          </p:cNvSpPr>
          <p:nvPr/>
        </p:nvSpPr>
        <p:spPr bwMode="auto">
          <a:xfrm>
            <a:off x="9620447" y="5411094"/>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3" name="Oval 50"/>
          <p:cNvSpPr>
            <a:spLocks noChangeArrowheads="1"/>
          </p:cNvSpPr>
          <p:nvPr/>
        </p:nvSpPr>
        <p:spPr bwMode="auto">
          <a:xfrm>
            <a:off x="9203566"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4" name="Oval 51"/>
          <p:cNvSpPr>
            <a:spLocks noChangeArrowheads="1"/>
          </p:cNvSpPr>
          <p:nvPr/>
        </p:nvSpPr>
        <p:spPr bwMode="auto">
          <a:xfrm>
            <a:off x="9818006"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5" name="Line 52"/>
          <p:cNvSpPr>
            <a:spLocks noChangeShapeType="1"/>
          </p:cNvSpPr>
          <p:nvPr/>
        </p:nvSpPr>
        <p:spPr bwMode="auto">
          <a:xfrm>
            <a:off x="9240399"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6" name="Line 53"/>
          <p:cNvSpPr>
            <a:spLocks noChangeShapeType="1"/>
          </p:cNvSpPr>
          <p:nvPr/>
        </p:nvSpPr>
        <p:spPr bwMode="auto">
          <a:xfrm>
            <a:off x="9317413"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7" name="Line 54"/>
          <p:cNvSpPr>
            <a:spLocks noChangeShapeType="1"/>
          </p:cNvSpPr>
          <p:nvPr/>
        </p:nvSpPr>
        <p:spPr bwMode="auto">
          <a:xfrm>
            <a:off x="9888323" y="585643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8" name="Text Box 55"/>
          <p:cNvSpPr txBox="1">
            <a:spLocks noChangeArrowheads="1"/>
          </p:cNvSpPr>
          <p:nvPr/>
        </p:nvSpPr>
        <p:spPr bwMode="auto">
          <a:xfrm>
            <a:off x="9240398"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9" name="Text Box 56"/>
          <p:cNvSpPr txBox="1">
            <a:spLocks noChangeArrowheads="1"/>
          </p:cNvSpPr>
          <p:nvPr/>
        </p:nvSpPr>
        <p:spPr bwMode="auto">
          <a:xfrm>
            <a:off x="9240398" y="4468199"/>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9690" name="AutoShape 57"/>
          <p:cNvSpPr>
            <a:spLocks noChangeArrowheads="1"/>
          </p:cNvSpPr>
          <p:nvPr/>
        </p:nvSpPr>
        <p:spPr bwMode="auto">
          <a:xfrm>
            <a:off x="1949150" y="2250158"/>
            <a:ext cx="227695" cy="4630905"/>
          </a:xfrm>
          <a:prstGeom prst="upArrow">
            <a:avLst>
              <a:gd name="adj1" fmla="val 50000"/>
              <a:gd name="adj2" fmla="val 508456"/>
            </a:avLst>
          </a:prstGeom>
          <a:solidFill>
            <a:srgbClr val="FFFFCC"/>
          </a:solidFill>
          <a:ln w="9525">
            <a:solidFill>
              <a:schemeClr val="tx1"/>
            </a:solidFill>
            <a:miter lim="800000"/>
          </a:ln>
        </p:spPr>
        <p:txBody>
          <a:bodyPr vert="eaVert"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91" name="Text Box 58"/>
          <p:cNvSpPr txBox="1">
            <a:spLocks noChangeArrowheads="1"/>
          </p:cNvSpPr>
          <p:nvPr/>
        </p:nvSpPr>
        <p:spPr bwMode="auto">
          <a:xfrm>
            <a:off x="4758499" y="3844209"/>
            <a:ext cx="1898571"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rPr>
              <a:t>宽度优先</a:t>
            </a:r>
            <a:endPar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endParaRPr>
          </a:p>
        </p:txBody>
      </p:sp>
      <p:sp>
        <p:nvSpPr>
          <p:cNvPr id="69692" name="AutoShape 59"/>
          <p:cNvSpPr>
            <a:spLocks noChangeArrowheads="1"/>
          </p:cNvSpPr>
          <p:nvPr/>
        </p:nvSpPr>
        <p:spPr bwMode="auto">
          <a:xfrm rot="5400000">
            <a:off x="5746291" y="2173144"/>
            <a:ext cx="303035" cy="4555565"/>
          </a:xfrm>
          <a:prstGeom prst="upArrow">
            <a:avLst>
              <a:gd name="adj1" fmla="val 50000"/>
              <a:gd name="adj2" fmla="val 375828"/>
            </a:avLst>
          </a:prstGeom>
          <a:solidFill>
            <a:srgbClr val="FFFFCC"/>
          </a:solidFill>
          <a:ln w="9525">
            <a:solidFill>
              <a:schemeClr val="tx1"/>
            </a:solidFill>
            <a:miter lim="800000"/>
          </a:ln>
        </p:spPr>
        <p:txBody>
          <a:bodyPr vert="eaVert"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93" name="Text Box 60"/>
          <p:cNvSpPr txBox="1">
            <a:spLocks noChangeArrowheads="1"/>
          </p:cNvSpPr>
          <p:nvPr/>
        </p:nvSpPr>
        <p:spPr bwMode="auto">
          <a:xfrm>
            <a:off x="1835303" y="3616514"/>
            <a:ext cx="1898571"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rPr>
              <a:t>自底向上</a:t>
            </a:r>
            <a:endPar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endParaRPr>
          </a:p>
        </p:txBody>
      </p:sp>
      <p:sp>
        <p:nvSpPr>
          <p:cNvPr id="69694" name="Rectangle 62"/>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77859">
                                            <p:txEl>
                                              <p:pRg st="2" end="2"/>
                                            </p:txEl>
                                          </p:spTgt>
                                        </p:tgtEl>
                                        <p:attrNameLst>
                                          <p:attrName>style.visibility</p:attrName>
                                        </p:attrNameLst>
                                      </p:cBhvr>
                                      <p:to>
                                        <p:strVal val="visible"/>
                                      </p:to>
                                    </p:set>
                                    <p:animEffect transition="in" filter="strips(downRight)">
                                      <p:cBhvr>
                                        <p:cTn id="7" dur="500"/>
                                        <p:tgtEl>
                                          <p:spTgt spid="37785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77859">
                                            <p:txEl>
                                              <p:pRg st="3" end="3"/>
                                            </p:txEl>
                                          </p:spTgt>
                                        </p:tgtEl>
                                        <p:attrNameLst>
                                          <p:attrName>style.visibility</p:attrName>
                                        </p:attrNameLst>
                                      </p:cBhvr>
                                      <p:to>
                                        <p:strVal val="visible"/>
                                      </p:to>
                                    </p:set>
                                    <p:animEffect transition="in" filter="strips(downRight)">
                                      <p:cBhvr>
                                        <p:cTn id="12" dur="500"/>
                                        <p:tgtEl>
                                          <p:spTgt spid="37785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77859">
                                            <p:txEl>
                                              <p:pRg st="4" end="4"/>
                                            </p:txEl>
                                          </p:spTgt>
                                        </p:tgtEl>
                                        <p:attrNameLst>
                                          <p:attrName>style.visibility</p:attrName>
                                        </p:attrNameLst>
                                      </p:cBhvr>
                                      <p:to>
                                        <p:strVal val="visible"/>
                                      </p:to>
                                    </p:set>
                                    <p:animEffect transition="in" filter="strips(downRight)">
                                      <p:cBhvr>
                                        <p:cTn id="17" dur="500"/>
                                        <p:tgtEl>
                                          <p:spTgt spid="3778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402434" name="Rectangle 2"/>
          <p:cNvSpPr>
            <a:spLocks noGrp="1" noChangeArrowheads="1"/>
          </p:cNvSpPr>
          <p:nvPr>
            <p:ph type="body" idx="4294967295"/>
          </p:nvPr>
        </p:nvSpPr>
        <p:spPr>
          <a:xfrm>
            <a:off x="473248" y="3112269"/>
            <a:ext cx="11788775" cy="1944216"/>
          </a:xfrm>
        </p:spPr>
        <p:txBody>
          <a:bodyPr>
            <a:normAutofit fontScale="85000" lnSpcReduction="10000"/>
          </a:bodyPr>
          <a:lstStyle/>
          <a:p>
            <a:pPr marL="457200" indent="-457200" fontAlgn="base">
              <a:lnSpc>
                <a:spcPct val="110000"/>
              </a:lnSpc>
              <a:spcBef>
                <a:spcPct val="0"/>
              </a:spcBef>
              <a:spcAft>
                <a:spcPct val="0"/>
              </a:spcAft>
              <a:buFont typeface="Wingdings" panose="05000000000000000000" pitchFamily="2" charset="2"/>
              <a:buChar char="p"/>
              <a:defRPr/>
            </a:pPr>
            <a:r>
              <a:rPr lang="zh-CN" altLang="zh-CN" sz="3300" dirty="0">
                <a:latin typeface="微软雅黑" panose="020B0503020204020204" pitchFamily="34" charset="-122"/>
                <a:ea typeface="微软雅黑" panose="020B0503020204020204" pitchFamily="34" charset="-122"/>
              </a:rPr>
              <a:t>西蒙（</a:t>
            </a:r>
            <a:r>
              <a:rPr lang="en-US" altLang="zh-CN" sz="3300" dirty="0">
                <a:latin typeface="微软雅黑" panose="020B0503020204020204" pitchFamily="34" charset="-122"/>
                <a:ea typeface="微软雅黑" panose="020B0503020204020204" pitchFamily="34" charset="-122"/>
              </a:rPr>
              <a:t>Simon, 1983</a:t>
            </a:r>
            <a:r>
              <a:rPr lang="zh-CN" altLang="zh-CN" sz="3300" dirty="0">
                <a:latin typeface="微软雅黑" panose="020B0503020204020204" pitchFamily="34" charset="-122"/>
                <a:ea typeface="微软雅黑" panose="020B0503020204020204" pitchFamily="34" charset="-122"/>
              </a:rPr>
              <a:t>）：学习就是系统中的</a:t>
            </a:r>
            <a:r>
              <a:rPr lang="zh-CN" altLang="zh-CN" sz="3300" dirty="0">
                <a:solidFill>
                  <a:srgbClr val="FF0000"/>
                </a:solidFill>
                <a:latin typeface="微软雅黑" panose="020B0503020204020204" pitchFamily="34" charset="-122"/>
                <a:ea typeface="微软雅黑" panose="020B0503020204020204" pitchFamily="34" charset="-122"/>
              </a:rPr>
              <a:t>适应性变化</a:t>
            </a:r>
            <a:r>
              <a:rPr lang="zh-CN" altLang="zh-CN" sz="3300" dirty="0">
                <a:latin typeface="微软雅黑" panose="020B0503020204020204" pitchFamily="34" charset="-122"/>
                <a:ea typeface="微软雅黑" panose="020B0503020204020204" pitchFamily="34" charset="-122"/>
              </a:rPr>
              <a:t>，这种变化使系统在重复同样工作或类似工作时，能够做得</a:t>
            </a:r>
            <a:r>
              <a:rPr lang="zh-CN" altLang="zh-CN" sz="3300" dirty="0">
                <a:solidFill>
                  <a:srgbClr val="FF0000"/>
                </a:solidFill>
                <a:latin typeface="微软雅黑" panose="020B0503020204020204" pitchFamily="34" charset="-122"/>
                <a:ea typeface="微软雅黑" panose="020B0503020204020204" pitchFamily="34" charset="-122"/>
              </a:rPr>
              <a:t>更好</a:t>
            </a:r>
            <a:r>
              <a:rPr lang="zh-CN" altLang="zh-CN" sz="3300" dirty="0">
                <a:latin typeface="微软雅黑" panose="020B0503020204020204" pitchFamily="34" charset="-122"/>
                <a:ea typeface="微软雅黑" panose="020B0503020204020204" pitchFamily="34" charset="-122"/>
              </a:rPr>
              <a:t>或</a:t>
            </a:r>
            <a:r>
              <a:rPr lang="zh-CN" altLang="zh-CN" sz="3300" dirty="0">
                <a:solidFill>
                  <a:srgbClr val="FF0000"/>
                </a:solidFill>
                <a:latin typeface="微软雅黑" panose="020B0503020204020204" pitchFamily="34" charset="-122"/>
                <a:ea typeface="微软雅黑" panose="020B0503020204020204" pitchFamily="34" charset="-122"/>
              </a:rPr>
              <a:t>效率更高</a:t>
            </a:r>
            <a:r>
              <a:rPr lang="zh-CN" altLang="zh-CN" sz="3300" dirty="0">
                <a:latin typeface="微软雅黑" panose="020B0503020204020204" pitchFamily="34" charset="-122"/>
                <a:ea typeface="微软雅黑" panose="020B0503020204020204" pitchFamily="34" charset="-122"/>
              </a:rPr>
              <a:t>。</a:t>
            </a:r>
            <a:endParaRPr lang="en-US" altLang="zh-CN" sz="3300" dirty="0">
              <a:latin typeface="微软雅黑" panose="020B0503020204020204" pitchFamily="34" charset="-122"/>
              <a:ea typeface="微软雅黑" panose="020B0503020204020204" pitchFamily="34" charset="-122"/>
            </a:endParaRPr>
          </a:p>
          <a:p>
            <a:pPr marL="457200" indent="-457200" fontAlgn="base">
              <a:lnSpc>
                <a:spcPct val="110000"/>
              </a:lnSpc>
              <a:spcBef>
                <a:spcPct val="0"/>
              </a:spcBef>
              <a:spcAft>
                <a:spcPct val="0"/>
              </a:spcAft>
              <a:buFont typeface="Wingdings" panose="05000000000000000000" pitchFamily="2" charset="2"/>
              <a:buChar char="p"/>
              <a:defRPr/>
            </a:pPr>
            <a:r>
              <a:rPr lang="zh-CN" altLang="zh-CN" sz="3300" dirty="0">
                <a:latin typeface="微软雅黑" panose="020B0503020204020204" pitchFamily="34" charset="-122"/>
                <a:ea typeface="微软雅黑" panose="020B0503020204020204" pitchFamily="34" charset="-122"/>
              </a:rPr>
              <a:t>明斯基（</a:t>
            </a:r>
            <a:r>
              <a:rPr lang="en-US" altLang="zh-CN" sz="3300" dirty="0" err="1">
                <a:latin typeface="微软雅黑" panose="020B0503020204020204" pitchFamily="34" charset="-122"/>
                <a:ea typeface="微软雅黑" panose="020B0503020204020204" pitchFamily="34" charset="-122"/>
              </a:rPr>
              <a:t>Minsky</a:t>
            </a:r>
            <a:r>
              <a:rPr lang="en-US" altLang="zh-CN" sz="3300" dirty="0">
                <a:latin typeface="微软雅黑" panose="020B0503020204020204" pitchFamily="34" charset="-122"/>
                <a:ea typeface="微软雅黑" panose="020B0503020204020204" pitchFamily="34" charset="-122"/>
              </a:rPr>
              <a:t>, 1985</a:t>
            </a:r>
            <a:r>
              <a:rPr lang="zh-CN" altLang="zh-CN" sz="3300" dirty="0">
                <a:latin typeface="微软雅黑" panose="020B0503020204020204" pitchFamily="34" charset="-122"/>
                <a:ea typeface="微软雅黑" panose="020B0503020204020204" pitchFamily="34" charset="-122"/>
              </a:rPr>
              <a:t>）：学习是在人们头脑里（心理内部）有用的</a:t>
            </a:r>
            <a:r>
              <a:rPr lang="zh-CN" altLang="zh-CN" sz="3300" dirty="0">
                <a:solidFill>
                  <a:srgbClr val="FF0000"/>
                </a:solidFill>
                <a:latin typeface="微软雅黑" panose="020B0503020204020204" pitchFamily="34" charset="-122"/>
                <a:ea typeface="微软雅黑" panose="020B0503020204020204" pitchFamily="34" charset="-122"/>
              </a:rPr>
              <a:t>变化</a:t>
            </a:r>
            <a:r>
              <a:rPr lang="zh-CN" altLang="zh-CN" sz="3300" dirty="0">
                <a:latin typeface="微软雅黑" panose="020B0503020204020204" pitchFamily="34" charset="-122"/>
                <a:ea typeface="微软雅黑" panose="020B0503020204020204" pitchFamily="34" charset="-122"/>
              </a:rPr>
              <a:t>。</a:t>
            </a:r>
            <a:endParaRPr lang="zh-CN" altLang="zh-CN" sz="3300" dirty="0">
              <a:latin typeface="微软雅黑" panose="020B0503020204020204" pitchFamily="34" charset="-122"/>
              <a:ea typeface="微软雅黑" panose="020B0503020204020204" pitchFamily="34" charset="-122"/>
            </a:endParaRPr>
          </a:p>
          <a:p>
            <a:endParaRPr lang="zh-CN" altLang="zh-CN" dirty="0"/>
          </a:p>
        </p:txBody>
      </p:sp>
      <p:sp>
        <p:nvSpPr>
          <p:cNvPr id="25605" name="Rectangle 3"/>
          <p:cNvSpPr>
            <a:spLocks noChangeArrowheads="1"/>
          </p:cNvSpPr>
          <p:nvPr/>
        </p:nvSpPr>
        <p:spPr bwMode="auto">
          <a:xfrm>
            <a:off x="428625" y="1272797"/>
            <a:ext cx="11787188" cy="183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eaLnBrk="1" hangingPunct="1">
              <a:buFont typeface="Wingdings" panose="05000000000000000000" pitchFamily="2" charset="2"/>
              <a:buChar char="p"/>
            </a:pPr>
            <a:r>
              <a:rPr lang="zh-CN" altLang="en-US" sz="2800" dirty="0">
                <a:solidFill>
                  <a:srgbClr val="000000"/>
                </a:solidFill>
                <a:latin typeface="微软雅黑" panose="020B0503020204020204" pitchFamily="34" charset="-122"/>
                <a:ea typeface="微软雅黑" panose="020B0503020204020204" pitchFamily="34" charset="-122"/>
              </a:rPr>
              <a:t>学习可能只是一个简单的联想过程，给定了特定的</a:t>
            </a:r>
            <a:r>
              <a:rPr lang="zh-CN" altLang="en-US" sz="2800" dirty="0">
                <a:solidFill>
                  <a:srgbClr val="FF0000"/>
                </a:solidFill>
                <a:latin typeface="微软雅黑" panose="020B0503020204020204" pitchFamily="34" charset="-122"/>
                <a:ea typeface="微软雅黑" panose="020B0503020204020204" pitchFamily="34" charset="-122"/>
              </a:rPr>
              <a:t>输入</a:t>
            </a:r>
            <a:r>
              <a:rPr lang="zh-CN" altLang="en-US" sz="2800" dirty="0">
                <a:solidFill>
                  <a:srgbClr val="000000"/>
                </a:solidFill>
                <a:latin typeface="微软雅黑" panose="020B0503020204020204" pitchFamily="34" charset="-122"/>
                <a:ea typeface="微软雅黑" panose="020B0503020204020204" pitchFamily="34" charset="-122"/>
              </a:rPr>
              <a:t>，就会产生特定的</a:t>
            </a:r>
            <a:r>
              <a:rPr lang="zh-CN" altLang="en-US" sz="2800" dirty="0">
                <a:solidFill>
                  <a:srgbClr val="FF0000"/>
                </a:solidFill>
                <a:latin typeface="微软雅黑" panose="020B0503020204020204" pitchFamily="34" charset="-122"/>
                <a:ea typeface="微软雅黑" panose="020B0503020204020204" pitchFamily="34" charset="-122"/>
              </a:rPr>
              <a:t>输出</a:t>
            </a:r>
            <a:r>
              <a:rPr lang="zh-CN" altLang="en-US" sz="2800" dirty="0">
                <a:solidFill>
                  <a:srgbClr val="000000"/>
                </a:solidFill>
                <a:latin typeface="微软雅黑" panose="020B0503020204020204" pitchFamily="34" charset="-122"/>
                <a:ea typeface="微软雅黑" panose="020B0503020204020204" pitchFamily="34" charset="-122"/>
              </a:rPr>
              <a:t>。如：狗</a:t>
            </a:r>
            <a:endParaRPr lang="zh-CN" altLang="en-US" sz="2800" dirty="0">
              <a:solidFill>
                <a:srgbClr val="000000"/>
              </a:solidFill>
              <a:latin typeface="微软雅黑" panose="020B0503020204020204" pitchFamily="34" charset="-122"/>
              <a:ea typeface="微软雅黑" panose="020B0503020204020204" pitchFamily="34" charset="-122"/>
            </a:endParaRPr>
          </a:p>
          <a:p>
            <a:pPr marL="1031875" lvl="1" indent="-457200" eaLnBrk="1" hangingPunct="1">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命令“坐”</a:t>
            </a:r>
            <a:endParaRPr lang="zh-CN" altLang="en-US" sz="2800" dirty="0">
              <a:solidFill>
                <a:srgbClr val="000000"/>
              </a:solidFill>
              <a:latin typeface="微软雅黑" panose="020B0503020204020204" pitchFamily="34" charset="-122"/>
              <a:ea typeface="微软雅黑" panose="020B0503020204020204" pitchFamily="34" charset="-122"/>
            </a:endParaRPr>
          </a:p>
          <a:p>
            <a:pPr marL="1031875" lvl="1" indent="-457200" eaLnBrk="1" hangingPunct="1">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行为“坐” </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8" name="文本框 64"/>
          <p:cNvSpPr txBox="1"/>
          <p:nvPr/>
        </p:nvSpPr>
        <p:spPr>
          <a:xfrm>
            <a:off x="4413151" y="231949"/>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smtClean="0">
                <a:sym typeface="+mn-lt"/>
              </a:rPr>
              <a:t>机器学习的定义</a:t>
            </a:r>
            <a:endParaRPr lang="zh-CN" altLang="en-US" sz="3800" dirty="0">
              <a:sym typeface="+mn-lt"/>
            </a:endParaRPr>
          </a:p>
        </p:txBody>
      </p:sp>
      <p:sp>
        <p:nvSpPr>
          <p:cNvPr id="9" name="Rectangle 2"/>
          <p:cNvSpPr txBox="1">
            <a:spLocks noChangeArrowheads="1"/>
          </p:cNvSpPr>
          <p:nvPr/>
        </p:nvSpPr>
        <p:spPr>
          <a:xfrm>
            <a:off x="380999" y="4912469"/>
            <a:ext cx="11448975" cy="1872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ct val="0"/>
              </a:spcBef>
              <a:buFont typeface="Wingdings" panose="05000000000000000000" pitchFamily="2" charset="2"/>
              <a:buChar char="p"/>
              <a:defRPr/>
            </a:pPr>
            <a:r>
              <a:rPr lang="zh-CN" altLang="zh-CN" dirty="0">
                <a:latin typeface="微软雅黑" panose="020B0503020204020204" pitchFamily="34" charset="-122"/>
                <a:ea typeface="微软雅黑" panose="020B0503020204020204" pitchFamily="34" charset="-122"/>
              </a:rPr>
              <a:t>综合众多观点</a:t>
            </a:r>
            <a:r>
              <a:rPr lang="zh-CN" altLang="zh-CN" dirty="0" smtClean="0">
                <a:latin typeface="微软雅黑" panose="020B0503020204020204" pitchFamily="34" charset="-122"/>
                <a:ea typeface="微软雅黑" panose="020B0503020204020204" pitchFamily="34" charset="-122"/>
              </a:rPr>
              <a:t>，学习</a:t>
            </a:r>
            <a:r>
              <a:rPr lang="zh-CN" altLang="zh-CN" dirty="0">
                <a:latin typeface="微软雅黑" panose="020B0503020204020204" pitchFamily="34" charset="-122"/>
                <a:ea typeface="微软雅黑" panose="020B0503020204020204" pitchFamily="34" charset="-122"/>
              </a:rPr>
              <a:t>是一个有特定目的的</a:t>
            </a:r>
            <a:r>
              <a:rPr lang="zh-CN" altLang="zh-CN" dirty="0">
                <a:solidFill>
                  <a:srgbClr val="FF0000"/>
                </a:solidFill>
                <a:latin typeface="微软雅黑" panose="020B0503020204020204" pitchFamily="34" charset="-122"/>
                <a:ea typeface="微软雅黑" panose="020B0503020204020204" pitchFamily="34" charset="-122"/>
              </a:rPr>
              <a:t>知识获取</a:t>
            </a:r>
            <a:r>
              <a:rPr lang="zh-CN" altLang="zh-CN" dirty="0">
                <a:latin typeface="微软雅黑" panose="020B0503020204020204" pitchFamily="34" charset="-122"/>
                <a:ea typeface="微软雅黑" panose="020B0503020204020204" pitchFamily="34" charset="-122"/>
              </a:rPr>
              <a:t>和</a:t>
            </a:r>
            <a:r>
              <a:rPr lang="zh-CN" altLang="zh-CN" dirty="0">
                <a:solidFill>
                  <a:srgbClr val="FF0000"/>
                </a:solidFill>
                <a:latin typeface="微软雅黑" panose="020B0503020204020204" pitchFamily="34" charset="-122"/>
                <a:ea typeface="微软雅黑" panose="020B0503020204020204" pitchFamily="34" charset="-122"/>
              </a:rPr>
              <a:t>能力增长</a:t>
            </a:r>
            <a:r>
              <a:rPr lang="zh-CN" altLang="zh-CN" dirty="0">
                <a:latin typeface="微软雅黑" panose="020B0503020204020204" pitchFamily="34" charset="-122"/>
                <a:ea typeface="微软雅黑" panose="020B0503020204020204" pitchFamily="34" charset="-122"/>
              </a:rPr>
              <a:t>过程，其内在行为是</a:t>
            </a:r>
            <a:r>
              <a:rPr lang="zh-CN" altLang="zh-CN" dirty="0">
                <a:solidFill>
                  <a:srgbClr val="FF0000"/>
                </a:solidFill>
                <a:latin typeface="微软雅黑" panose="020B0503020204020204" pitchFamily="34" charset="-122"/>
                <a:ea typeface="微软雅黑" panose="020B0503020204020204" pitchFamily="34" charset="-122"/>
              </a:rPr>
              <a:t>获得知识</a:t>
            </a:r>
            <a:r>
              <a:rPr lang="zh-CN" altLang="zh-CN" dirty="0">
                <a:latin typeface="微软雅黑" panose="020B0503020204020204" pitchFamily="34" charset="-122"/>
                <a:ea typeface="微软雅黑" panose="020B0503020204020204" pitchFamily="34" charset="-122"/>
              </a:rPr>
              <a:t>、</a:t>
            </a:r>
            <a:r>
              <a:rPr lang="zh-CN" altLang="zh-CN" dirty="0">
                <a:solidFill>
                  <a:srgbClr val="FF0000"/>
                </a:solidFill>
                <a:latin typeface="微软雅黑" panose="020B0503020204020204" pitchFamily="34" charset="-122"/>
                <a:ea typeface="微软雅黑" panose="020B0503020204020204" pitchFamily="34" charset="-122"/>
              </a:rPr>
              <a:t>积累经验</a:t>
            </a:r>
            <a:r>
              <a:rPr lang="zh-CN" altLang="zh-CN" dirty="0">
                <a:latin typeface="微软雅黑" panose="020B0503020204020204" pitchFamily="34" charset="-122"/>
                <a:ea typeface="微软雅黑" panose="020B0503020204020204" pitchFamily="34" charset="-122"/>
              </a:rPr>
              <a:t>、</a:t>
            </a:r>
            <a:r>
              <a:rPr lang="zh-CN" altLang="zh-CN" dirty="0">
                <a:solidFill>
                  <a:srgbClr val="FF0000"/>
                </a:solidFill>
                <a:latin typeface="微软雅黑" panose="020B0503020204020204" pitchFamily="34" charset="-122"/>
                <a:ea typeface="微软雅黑" panose="020B0503020204020204" pitchFamily="34" charset="-122"/>
              </a:rPr>
              <a:t>发现规律</a:t>
            </a:r>
            <a:r>
              <a:rPr lang="zh-CN" altLang="zh-CN" dirty="0">
                <a:latin typeface="微软雅黑" panose="020B0503020204020204" pitchFamily="34" charset="-122"/>
                <a:ea typeface="微软雅黑" panose="020B0503020204020204" pitchFamily="34" charset="-122"/>
              </a:rPr>
              <a:t>等，其外部表现是改进性能、适应环境和实现系统的自我完善。</a:t>
            </a:r>
            <a:endParaRPr lang="zh-CN" altLang="zh-CN"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2434">
                                            <p:txEl>
                                              <p:pRg st="0" end="0"/>
                                            </p:txEl>
                                          </p:spTgt>
                                        </p:tgtEl>
                                        <p:attrNameLst>
                                          <p:attrName>style.visibility</p:attrName>
                                        </p:attrNameLst>
                                      </p:cBhvr>
                                      <p:to>
                                        <p:strVal val="visible"/>
                                      </p:to>
                                    </p:set>
                                    <p:animEffect transition="in" filter="blinds(horizontal)">
                                      <p:cBhvr>
                                        <p:cTn id="7" dur="500"/>
                                        <p:tgtEl>
                                          <p:spTgt spid="4024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2434">
                                            <p:txEl>
                                              <p:pRg st="1" end="1"/>
                                            </p:txEl>
                                          </p:spTgt>
                                        </p:tgtEl>
                                        <p:attrNameLst>
                                          <p:attrName>style.visibility</p:attrName>
                                        </p:attrNameLst>
                                      </p:cBhvr>
                                      <p:to>
                                        <p:strVal val="visible"/>
                                      </p:to>
                                    </p:set>
                                    <p:animEffect transition="in" filter="blinds(horizontal)">
                                      <p:cBhvr>
                                        <p:cTn id="12" dur="500"/>
                                        <p:tgtEl>
                                          <p:spTgt spid="4024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3F4F51ED-9B38-4790-BC70-8BD33D3F6DBC}"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2"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5CE3F89F-BE3C-4BB5-9C5E-8089B23C46D3}"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79907"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⑵</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正例</a:t>
            </a:r>
            <a:r>
              <a:rPr lang="en-US" altLang="zh-CN" smtClean="0">
                <a:solidFill>
                  <a:srgbClr val="0066FF"/>
                </a:solidFill>
                <a:sym typeface="Symbol" panose="05050102010706020507" pitchFamily="18" charset="2"/>
              </a:rPr>
              <a:t>P2</a:t>
            </a:r>
            <a:endParaRPr lang="en-US" altLang="zh-CN" smtClean="0">
              <a:solidFill>
                <a:srgbClr val="0066FF"/>
              </a:solidFill>
              <a:sym typeface="Symbol" panose="05050102010706020507" pitchFamily="18" charset="2"/>
            </a:endParaRPr>
          </a:p>
          <a:p>
            <a:pPr lvl="3" eaLnBrk="1" hangingPunct="1"/>
            <a:r>
              <a:rPr lang="zh-CN" altLang="en-US" smtClean="0">
                <a:sym typeface="Symbol" panose="05050102010706020507" pitchFamily="18" charset="2"/>
              </a:rPr>
              <a:t>由于</a:t>
            </a:r>
            <a:r>
              <a:rPr lang="zh-CN" altLang="en-US" smtClean="0">
                <a:solidFill>
                  <a:srgbClr val="FF0000"/>
                </a:solidFill>
                <a:sym typeface="Symbol" panose="05050102010706020507" pitchFamily="18" charset="2"/>
              </a:rPr>
              <a:t>初始假设</a:t>
            </a:r>
            <a:r>
              <a:rPr lang="en-US" altLang="zh-CN" smtClean="0">
                <a:solidFill>
                  <a:srgbClr val="FF0000"/>
                </a:solidFill>
                <a:sym typeface="Symbol" panose="05050102010706020507" pitchFamily="18" charset="2"/>
              </a:rPr>
              <a:t>H1</a:t>
            </a:r>
            <a:r>
              <a:rPr lang="zh-CN" altLang="en-US" smtClean="0">
                <a:sym typeface="Symbol" panose="05050102010706020507" pitchFamily="18" charset="2"/>
              </a:rPr>
              <a:t>不能覆盖</a:t>
            </a:r>
            <a:r>
              <a:rPr lang="en-US" altLang="zh-CN" smtClean="0">
                <a:solidFill>
                  <a:srgbClr val="0066FF"/>
                </a:solidFill>
                <a:sym typeface="Symbol" panose="05050102010706020507" pitchFamily="18" charset="2"/>
              </a:rPr>
              <a:t>P2</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zh-CN" altLang="en-US" smtClean="0">
                <a:solidFill>
                  <a:srgbClr val="FF0000"/>
                </a:solidFill>
                <a:sym typeface="Symbol" panose="05050102010706020507" pitchFamily="18" charset="2"/>
              </a:rPr>
              <a:t>建立比</a:t>
            </a:r>
            <a:r>
              <a:rPr lang="en-US" altLang="zh-CN" smtClean="0">
                <a:solidFill>
                  <a:srgbClr val="FF0000"/>
                </a:solidFill>
                <a:sym typeface="Symbol" panose="05050102010706020507" pitchFamily="18" charset="2"/>
              </a:rPr>
              <a:t>H1</a:t>
            </a:r>
            <a:r>
              <a:rPr lang="zh-CN" altLang="en-US" smtClean="0">
                <a:solidFill>
                  <a:srgbClr val="FF0000"/>
                </a:solidFill>
                <a:sym typeface="Symbol" panose="05050102010706020507" pitchFamily="18" charset="2"/>
              </a:rPr>
              <a:t>泛化的假设</a:t>
            </a:r>
            <a:r>
              <a:rPr lang="en-US" altLang="zh-CN" smtClean="0">
                <a:sym typeface="Symbol" panose="05050102010706020507" pitchFamily="18" charset="2"/>
              </a:rPr>
              <a:t>, </a:t>
            </a:r>
            <a:r>
              <a:rPr lang="zh-CN" altLang="en-US" smtClean="0">
                <a:sym typeface="Symbol" panose="05050102010706020507" pitchFamily="18" charset="2"/>
              </a:rPr>
              <a:t>使之</a:t>
            </a:r>
            <a:r>
              <a:rPr lang="zh-CN" altLang="en-US" smtClean="0">
                <a:solidFill>
                  <a:srgbClr val="0066FF"/>
                </a:solidFill>
                <a:sym typeface="Symbol" panose="05050102010706020507" pitchFamily="18" charset="2"/>
              </a:rPr>
              <a:t>能</a:t>
            </a:r>
            <a:r>
              <a:rPr lang="zh-CN" altLang="en-US" smtClean="0">
                <a:solidFill>
                  <a:srgbClr val="FF0000"/>
                </a:solidFill>
                <a:sym typeface="Symbol" panose="05050102010706020507" pitchFamily="18" charset="2"/>
              </a:rPr>
              <a:t>同时覆盖</a:t>
            </a:r>
            <a:r>
              <a:rPr lang="en-US" altLang="zh-CN" smtClean="0">
                <a:solidFill>
                  <a:srgbClr val="0066FF"/>
                </a:solidFill>
                <a:sym typeface="Symbol" panose="05050102010706020507" pitchFamily="18" charset="2"/>
              </a:rPr>
              <a:t>H1</a:t>
            </a:r>
            <a:r>
              <a:rPr lang="zh-CN" altLang="en-US" smtClean="0">
                <a:solidFill>
                  <a:srgbClr val="0066FF"/>
                </a:solidFill>
                <a:sym typeface="Symbol" panose="05050102010706020507" pitchFamily="18" charset="2"/>
              </a:rPr>
              <a:t>和</a:t>
            </a:r>
            <a:r>
              <a:rPr lang="en-US" altLang="zh-CN" smtClean="0">
                <a:solidFill>
                  <a:srgbClr val="0066FF"/>
                </a:solidFill>
                <a:sym typeface="Symbol" panose="05050102010706020507" pitchFamily="18" charset="2"/>
              </a:rPr>
              <a:t>P2</a:t>
            </a:r>
            <a:r>
              <a:rPr lang="zh-CN" altLang="en-US" smtClean="0">
                <a:sym typeface="Symbol" panose="05050102010706020507" pitchFamily="18" charset="2"/>
              </a:rPr>
              <a:t>；</a:t>
            </a:r>
            <a:endParaRPr lang="zh-CN" altLang="en-US" smtClean="0">
              <a:sym typeface="Symbol" panose="05050102010706020507" pitchFamily="18" charset="2"/>
            </a:endParaRPr>
          </a:p>
        </p:txBody>
      </p:sp>
      <p:sp>
        <p:nvSpPr>
          <p:cNvPr id="70661" name="Oval 4"/>
          <p:cNvSpPr>
            <a:spLocks noChangeArrowheads="1"/>
          </p:cNvSpPr>
          <p:nvPr/>
        </p:nvSpPr>
        <p:spPr bwMode="auto">
          <a:xfrm>
            <a:off x="2404540" y="5032720"/>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2" name="Oval 5"/>
          <p:cNvSpPr>
            <a:spLocks noChangeArrowheads="1"/>
          </p:cNvSpPr>
          <p:nvPr/>
        </p:nvSpPr>
        <p:spPr bwMode="auto">
          <a:xfrm>
            <a:off x="2558568" y="5411094"/>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3" name="Oval 6"/>
          <p:cNvSpPr>
            <a:spLocks noChangeArrowheads="1"/>
          </p:cNvSpPr>
          <p:nvPr/>
        </p:nvSpPr>
        <p:spPr bwMode="auto">
          <a:xfrm>
            <a:off x="3164637" y="5411094"/>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4" name="Oval 7"/>
          <p:cNvSpPr>
            <a:spLocks noChangeArrowheads="1"/>
          </p:cNvSpPr>
          <p:nvPr/>
        </p:nvSpPr>
        <p:spPr bwMode="auto">
          <a:xfrm>
            <a:off x="2633908"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5" name="Oval 8"/>
          <p:cNvSpPr>
            <a:spLocks noChangeArrowheads="1"/>
          </p:cNvSpPr>
          <p:nvPr/>
        </p:nvSpPr>
        <p:spPr bwMode="auto">
          <a:xfrm>
            <a:off x="2861603"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6" name="Oval 9"/>
          <p:cNvSpPr>
            <a:spLocks noChangeArrowheads="1"/>
          </p:cNvSpPr>
          <p:nvPr/>
        </p:nvSpPr>
        <p:spPr bwMode="auto">
          <a:xfrm>
            <a:off x="3362196"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7" name="Line 10"/>
          <p:cNvSpPr>
            <a:spLocks noChangeShapeType="1"/>
          </p:cNvSpPr>
          <p:nvPr/>
        </p:nvSpPr>
        <p:spPr bwMode="auto">
          <a:xfrm>
            <a:off x="2784589"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8" name="Line 11"/>
          <p:cNvSpPr>
            <a:spLocks noChangeShapeType="1"/>
          </p:cNvSpPr>
          <p:nvPr/>
        </p:nvSpPr>
        <p:spPr bwMode="auto">
          <a:xfrm>
            <a:off x="2861603"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9" name="Line 12"/>
          <p:cNvSpPr>
            <a:spLocks noChangeShapeType="1"/>
          </p:cNvSpPr>
          <p:nvPr/>
        </p:nvSpPr>
        <p:spPr bwMode="auto">
          <a:xfrm>
            <a:off x="3432513" y="585643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70" name="Text Box 13"/>
          <p:cNvSpPr txBox="1">
            <a:spLocks noChangeArrowheads="1"/>
          </p:cNvSpPr>
          <p:nvPr/>
        </p:nvSpPr>
        <p:spPr bwMode="auto">
          <a:xfrm>
            <a:off x="2101506" y="6502877"/>
            <a:ext cx="212626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379918" name="Oval 14"/>
          <p:cNvSpPr>
            <a:spLocks noChangeArrowheads="1"/>
          </p:cNvSpPr>
          <p:nvPr/>
        </p:nvSpPr>
        <p:spPr bwMode="auto">
          <a:xfrm>
            <a:off x="9315739" y="5059507"/>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19" name="Oval 15"/>
          <p:cNvSpPr>
            <a:spLocks noChangeArrowheads="1"/>
          </p:cNvSpPr>
          <p:nvPr/>
        </p:nvSpPr>
        <p:spPr bwMode="auto">
          <a:xfrm>
            <a:off x="9469767" y="5437881"/>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0" name="Oval 16"/>
          <p:cNvSpPr>
            <a:spLocks noChangeArrowheads="1"/>
          </p:cNvSpPr>
          <p:nvPr/>
        </p:nvSpPr>
        <p:spPr bwMode="auto">
          <a:xfrm>
            <a:off x="10075836" y="5437881"/>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1" name="Oval 17"/>
          <p:cNvSpPr>
            <a:spLocks noChangeArrowheads="1"/>
          </p:cNvSpPr>
          <p:nvPr/>
        </p:nvSpPr>
        <p:spPr bwMode="auto">
          <a:xfrm>
            <a:off x="9545107" y="5590236"/>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2" name="Oval 18"/>
          <p:cNvSpPr>
            <a:spLocks noChangeArrowheads="1"/>
          </p:cNvSpPr>
          <p:nvPr/>
        </p:nvSpPr>
        <p:spPr bwMode="auto">
          <a:xfrm>
            <a:off x="9772802" y="5590236"/>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3" name="Oval 19"/>
          <p:cNvSpPr>
            <a:spLocks noChangeArrowheads="1"/>
          </p:cNvSpPr>
          <p:nvPr/>
        </p:nvSpPr>
        <p:spPr bwMode="auto">
          <a:xfrm>
            <a:off x="10273395" y="5590236"/>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4" name="Line 20"/>
          <p:cNvSpPr>
            <a:spLocks noChangeShapeType="1"/>
          </p:cNvSpPr>
          <p:nvPr/>
        </p:nvSpPr>
        <p:spPr bwMode="auto">
          <a:xfrm>
            <a:off x="9742666" y="589494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5" name="Line 21"/>
          <p:cNvSpPr>
            <a:spLocks noChangeShapeType="1"/>
          </p:cNvSpPr>
          <p:nvPr/>
        </p:nvSpPr>
        <p:spPr bwMode="auto">
          <a:xfrm>
            <a:off x="10278418" y="589494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6" name="Line 22"/>
          <p:cNvSpPr>
            <a:spLocks noChangeShapeType="1"/>
          </p:cNvSpPr>
          <p:nvPr/>
        </p:nvSpPr>
        <p:spPr bwMode="auto">
          <a:xfrm>
            <a:off x="10395613" y="5883225"/>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7" name="Text Box 23"/>
          <p:cNvSpPr txBox="1">
            <a:spLocks noChangeArrowheads="1"/>
          </p:cNvSpPr>
          <p:nvPr/>
        </p:nvSpPr>
        <p:spPr bwMode="auto">
          <a:xfrm>
            <a:off x="9695787"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8" name="Text Box 24"/>
          <p:cNvSpPr txBox="1">
            <a:spLocks noChangeArrowheads="1"/>
          </p:cNvSpPr>
          <p:nvPr/>
        </p:nvSpPr>
        <p:spPr bwMode="auto">
          <a:xfrm>
            <a:off x="9695787" y="452746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cxnSp>
        <p:nvCxnSpPr>
          <p:cNvPr id="379929" name="AutoShape 25"/>
          <p:cNvCxnSpPr>
            <a:cxnSpLocks noChangeShapeType="1"/>
            <a:stCxn id="70662" idx="0"/>
            <a:endCxn id="379919" idx="0"/>
          </p:cNvCxnSpPr>
          <p:nvPr/>
        </p:nvCxnSpPr>
        <p:spPr bwMode="auto">
          <a:xfrm rot="5400000" flipV="1">
            <a:off x="6266976" y="1968888"/>
            <a:ext cx="26788" cy="6911199"/>
          </a:xfrm>
          <a:prstGeom prst="bentConnector3">
            <a:avLst>
              <a:gd name="adj1" fmla="val -2675000"/>
            </a:avLst>
          </a:prstGeom>
          <a:noFill/>
          <a:ln w="381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379930" name="AutoShape 26"/>
          <p:cNvCxnSpPr>
            <a:cxnSpLocks noChangeShapeType="1"/>
            <a:stCxn id="70663" idx="0"/>
            <a:endCxn id="379920" idx="0"/>
          </p:cNvCxnSpPr>
          <p:nvPr/>
        </p:nvCxnSpPr>
        <p:spPr bwMode="auto">
          <a:xfrm rot="5400000" flipV="1">
            <a:off x="6873045" y="1968888"/>
            <a:ext cx="26788" cy="6911199"/>
          </a:xfrm>
          <a:prstGeom prst="bentConnector3">
            <a:avLst>
              <a:gd name="adj1" fmla="val -5893750"/>
            </a:avLst>
          </a:prstGeom>
          <a:noFill/>
          <a:ln w="38100">
            <a:solidFill>
              <a:srgbClr val="FF00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79931" name="Text Box 27"/>
          <p:cNvSpPr txBox="1">
            <a:spLocks noChangeArrowheads="1"/>
          </p:cNvSpPr>
          <p:nvPr/>
        </p:nvSpPr>
        <p:spPr bwMode="auto">
          <a:xfrm>
            <a:off x="5441583" y="4679647"/>
            <a:ext cx="273400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相同特性</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(2,?,?)</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endParaRPr>
          </a:p>
        </p:txBody>
      </p:sp>
      <p:sp>
        <p:nvSpPr>
          <p:cNvPr id="379932" name="Text Box 28"/>
          <p:cNvSpPr txBox="1">
            <a:spLocks noChangeArrowheads="1"/>
          </p:cNvSpPr>
          <p:nvPr/>
        </p:nvSpPr>
        <p:spPr bwMode="auto">
          <a:xfrm>
            <a:off x="5746291" y="3844209"/>
            <a:ext cx="250631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相同特性</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(1,?,?)</a:t>
            </a:r>
            <a:endPar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grpSp>
        <p:nvGrpSpPr>
          <p:cNvPr id="2" name="Group 29"/>
          <p:cNvGrpSpPr/>
          <p:nvPr/>
        </p:nvGrpSpPr>
        <p:grpSpPr bwMode="auto">
          <a:xfrm>
            <a:off x="1607609" y="2325499"/>
            <a:ext cx="1557029" cy="1846669"/>
            <a:chOff x="0" y="1389"/>
            <a:chExt cx="930" cy="1103"/>
          </a:xfrm>
        </p:grpSpPr>
        <p:sp>
          <p:nvSpPr>
            <p:cNvPr id="70702" name="Oval 30"/>
            <p:cNvSpPr>
              <a:spLocks noChangeArrowheads="1"/>
            </p:cNvSpPr>
            <p:nvPr/>
          </p:nvSpPr>
          <p:spPr bwMode="auto">
            <a:xfrm>
              <a:off x="0" y="1661"/>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3" name="Oval 31"/>
            <p:cNvSpPr>
              <a:spLocks noChangeArrowheads="1"/>
            </p:cNvSpPr>
            <p:nvPr/>
          </p:nvSpPr>
          <p:spPr bwMode="auto">
            <a:xfrm>
              <a:off x="92" y="1887"/>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4" name="Oval 32"/>
            <p:cNvSpPr>
              <a:spLocks noChangeArrowheads="1"/>
            </p:cNvSpPr>
            <p:nvPr/>
          </p:nvSpPr>
          <p:spPr bwMode="auto">
            <a:xfrm>
              <a:off x="454" y="1887"/>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5" name="Oval 33"/>
            <p:cNvSpPr>
              <a:spLocks noChangeArrowheads="1"/>
            </p:cNvSpPr>
            <p:nvPr/>
          </p:nvSpPr>
          <p:spPr bwMode="auto">
            <a:xfrm>
              <a:off x="137"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6" name="Oval 34"/>
            <p:cNvSpPr>
              <a:spLocks noChangeArrowheads="1"/>
            </p:cNvSpPr>
            <p:nvPr/>
          </p:nvSpPr>
          <p:spPr bwMode="auto">
            <a:xfrm>
              <a:off x="273"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7" name="Oval 35"/>
            <p:cNvSpPr>
              <a:spLocks noChangeArrowheads="1"/>
            </p:cNvSpPr>
            <p:nvPr/>
          </p:nvSpPr>
          <p:spPr bwMode="auto">
            <a:xfrm>
              <a:off x="572"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8" name="Text Box 36"/>
            <p:cNvSpPr txBox="1">
              <a:spLocks noChangeArrowheads="1"/>
            </p:cNvSpPr>
            <p:nvPr/>
          </p:nvSpPr>
          <p:spPr bwMode="auto">
            <a:xfrm>
              <a:off x="0" y="138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H2</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cxnSp>
        <p:nvCxnSpPr>
          <p:cNvPr id="379941" name="AutoShape 37"/>
          <p:cNvCxnSpPr>
            <a:cxnSpLocks noChangeShapeType="1"/>
            <a:stCxn id="70661" idx="1"/>
            <a:endCxn id="70702" idx="4"/>
          </p:cNvCxnSpPr>
          <p:nvPr/>
        </p:nvCxnSpPr>
        <p:spPr bwMode="auto">
          <a:xfrm flipH="1" flipV="1">
            <a:off x="2344267" y="4172167"/>
            <a:ext cx="276248" cy="1064807"/>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cxnSp>
        <p:nvCxnSpPr>
          <p:cNvPr id="379942" name="AutoShape 38"/>
          <p:cNvCxnSpPr>
            <a:cxnSpLocks noChangeShapeType="1"/>
            <a:stCxn id="70663" idx="0"/>
            <a:endCxn id="379919" idx="0"/>
          </p:cNvCxnSpPr>
          <p:nvPr/>
        </p:nvCxnSpPr>
        <p:spPr bwMode="auto">
          <a:xfrm rot="5400000" flipV="1">
            <a:off x="6570011" y="2271923"/>
            <a:ext cx="26788" cy="6305130"/>
          </a:xfrm>
          <a:prstGeom prst="bentConnector3">
            <a:avLst>
              <a:gd name="adj1" fmla="val -900000"/>
            </a:avLst>
          </a:prstGeom>
          <a:noFill/>
          <a:ln w="381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79943" name="Text Box 39"/>
          <p:cNvSpPr txBox="1">
            <a:spLocks noChangeArrowheads="1"/>
          </p:cNvSpPr>
          <p:nvPr/>
        </p:nvSpPr>
        <p:spPr bwMode="auto">
          <a:xfrm>
            <a:off x="5290902" y="5287390"/>
            <a:ext cx="273400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相同特性</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(?,1,</a:t>
            </a: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浅</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endParaRPr>
          </a:p>
        </p:txBody>
      </p:sp>
      <p:cxnSp>
        <p:nvCxnSpPr>
          <p:cNvPr id="379944" name="AutoShape 40"/>
          <p:cNvCxnSpPr>
            <a:cxnSpLocks noChangeShapeType="1"/>
            <a:stCxn id="70662" idx="0"/>
            <a:endCxn id="379920" idx="0"/>
          </p:cNvCxnSpPr>
          <p:nvPr/>
        </p:nvCxnSpPr>
        <p:spPr bwMode="auto">
          <a:xfrm rot="5400000" flipV="1">
            <a:off x="6570011" y="1665854"/>
            <a:ext cx="26788" cy="7517268"/>
          </a:xfrm>
          <a:prstGeom prst="bentConnector3">
            <a:avLst>
              <a:gd name="adj1" fmla="val -5868750"/>
            </a:avLst>
          </a:prstGeom>
          <a:noFill/>
          <a:ln w="38100">
            <a:solidFill>
              <a:srgbClr val="FF00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79945" name="Text Box 41"/>
          <p:cNvSpPr txBox="1">
            <a:spLocks noChangeArrowheads="1"/>
          </p:cNvSpPr>
          <p:nvPr/>
        </p:nvSpPr>
        <p:spPr bwMode="auto">
          <a:xfrm>
            <a:off x="5669277" y="3844209"/>
            <a:ext cx="265866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相同特性</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(?,2,</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深</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cxnSp>
        <p:nvCxnSpPr>
          <p:cNvPr id="379946" name="AutoShape 42"/>
          <p:cNvCxnSpPr>
            <a:cxnSpLocks noChangeShapeType="1"/>
            <a:stCxn id="70661" idx="6"/>
            <a:endCxn id="70695" idx="3"/>
          </p:cNvCxnSpPr>
          <p:nvPr/>
        </p:nvCxnSpPr>
        <p:spPr bwMode="auto">
          <a:xfrm flipV="1">
            <a:off x="3876183" y="5106385"/>
            <a:ext cx="262853" cy="622812"/>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grpSp>
        <p:nvGrpSpPr>
          <p:cNvPr id="3" name="Group 43"/>
          <p:cNvGrpSpPr/>
          <p:nvPr/>
        </p:nvGrpSpPr>
        <p:grpSpPr bwMode="auto">
          <a:xfrm>
            <a:off x="3923062" y="3463970"/>
            <a:ext cx="1557029" cy="1846669"/>
            <a:chOff x="1383" y="2069"/>
            <a:chExt cx="930" cy="1103"/>
          </a:xfrm>
        </p:grpSpPr>
        <p:sp>
          <p:nvSpPr>
            <p:cNvPr id="70695" name="Oval 44"/>
            <p:cNvSpPr>
              <a:spLocks noChangeArrowheads="1"/>
            </p:cNvSpPr>
            <p:nvPr/>
          </p:nvSpPr>
          <p:spPr bwMode="auto">
            <a:xfrm>
              <a:off x="1383" y="2341"/>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6" name="Oval 45"/>
            <p:cNvSpPr>
              <a:spLocks noChangeArrowheads="1"/>
            </p:cNvSpPr>
            <p:nvPr/>
          </p:nvSpPr>
          <p:spPr bwMode="auto">
            <a:xfrm>
              <a:off x="1475" y="2567"/>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7" name="Oval 46"/>
            <p:cNvSpPr>
              <a:spLocks noChangeArrowheads="1"/>
            </p:cNvSpPr>
            <p:nvPr/>
          </p:nvSpPr>
          <p:spPr bwMode="auto">
            <a:xfrm>
              <a:off x="1837" y="2567"/>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8" name="Text Box 47"/>
            <p:cNvSpPr txBox="1">
              <a:spLocks noChangeArrowheads="1"/>
            </p:cNvSpPr>
            <p:nvPr/>
          </p:nvSpPr>
          <p:spPr bwMode="auto">
            <a:xfrm>
              <a:off x="1383" y="206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0699" name="Line 48"/>
            <p:cNvSpPr>
              <a:spLocks noChangeShapeType="1"/>
            </p:cNvSpPr>
            <p:nvPr/>
          </p:nvSpPr>
          <p:spPr bwMode="auto">
            <a:xfrm>
              <a:off x="1610" y="2847"/>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0" name="Line 49"/>
            <p:cNvSpPr>
              <a:spLocks noChangeShapeType="1"/>
            </p:cNvSpPr>
            <p:nvPr/>
          </p:nvSpPr>
          <p:spPr bwMode="auto">
            <a:xfrm>
              <a:off x="1656" y="2847"/>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1" name="Line 50"/>
            <p:cNvSpPr>
              <a:spLocks noChangeShapeType="1"/>
            </p:cNvSpPr>
            <p:nvPr/>
          </p:nvSpPr>
          <p:spPr bwMode="auto">
            <a:xfrm>
              <a:off x="2018" y="2840"/>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94" name="Rectangle 52"/>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79907">
                                            <p:txEl>
                                              <p:pRg st="2" end="2"/>
                                            </p:txEl>
                                          </p:spTgt>
                                        </p:tgtEl>
                                        <p:attrNameLst>
                                          <p:attrName>style.visibility</p:attrName>
                                        </p:attrNameLst>
                                      </p:cBhvr>
                                      <p:to>
                                        <p:strVal val="visible"/>
                                      </p:to>
                                    </p:set>
                                    <p:animEffect transition="in" filter="strips(downRight)">
                                      <p:cBhvr>
                                        <p:cTn id="7" dur="500"/>
                                        <p:tgtEl>
                                          <p:spTgt spid="37990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79918"/>
                                        </p:tgtEl>
                                        <p:attrNameLst>
                                          <p:attrName>style.visibility</p:attrName>
                                        </p:attrNameLst>
                                      </p:cBhvr>
                                      <p:to>
                                        <p:strVal val="visible"/>
                                      </p:to>
                                    </p:set>
                                    <p:animEffect transition="in" filter="strips(downLeft)">
                                      <p:cBhvr>
                                        <p:cTn id="12" dur="500"/>
                                        <p:tgtEl>
                                          <p:spTgt spid="379918"/>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379919"/>
                                        </p:tgtEl>
                                        <p:attrNameLst>
                                          <p:attrName>style.visibility</p:attrName>
                                        </p:attrNameLst>
                                      </p:cBhvr>
                                      <p:to>
                                        <p:strVal val="visible"/>
                                      </p:to>
                                    </p:set>
                                    <p:animEffect transition="in" filter="strips(downLeft)">
                                      <p:cBhvr>
                                        <p:cTn id="15" dur="500"/>
                                        <p:tgtEl>
                                          <p:spTgt spid="379919"/>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379920"/>
                                        </p:tgtEl>
                                        <p:attrNameLst>
                                          <p:attrName>style.visibility</p:attrName>
                                        </p:attrNameLst>
                                      </p:cBhvr>
                                      <p:to>
                                        <p:strVal val="visible"/>
                                      </p:to>
                                    </p:set>
                                    <p:animEffect transition="in" filter="strips(downLeft)">
                                      <p:cBhvr>
                                        <p:cTn id="18" dur="500"/>
                                        <p:tgtEl>
                                          <p:spTgt spid="379920"/>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379921"/>
                                        </p:tgtEl>
                                        <p:attrNameLst>
                                          <p:attrName>style.visibility</p:attrName>
                                        </p:attrNameLst>
                                      </p:cBhvr>
                                      <p:to>
                                        <p:strVal val="visible"/>
                                      </p:to>
                                    </p:set>
                                    <p:animEffect transition="in" filter="strips(downLeft)">
                                      <p:cBhvr>
                                        <p:cTn id="21" dur="500"/>
                                        <p:tgtEl>
                                          <p:spTgt spid="379921"/>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379922"/>
                                        </p:tgtEl>
                                        <p:attrNameLst>
                                          <p:attrName>style.visibility</p:attrName>
                                        </p:attrNameLst>
                                      </p:cBhvr>
                                      <p:to>
                                        <p:strVal val="visible"/>
                                      </p:to>
                                    </p:set>
                                    <p:animEffect transition="in" filter="strips(downLeft)">
                                      <p:cBhvr>
                                        <p:cTn id="24" dur="500"/>
                                        <p:tgtEl>
                                          <p:spTgt spid="379922"/>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379923"/>
                                        </p:tgtEl>
                                        <p:attrNameLst>
                                          <p:attrName>style.visibility</p:attrName>
                                        </p:attrNameLst>
                                      </p:cBhvr>
                                      <p:to>
                                        <p:strVal val="visible"/>
                                      </p:to>
                                    </p:set>
                                    <p:animEffect transition="in" filter="strips(downLeft)">
                                      <p:cBhvr>
                                        <p:cTn id="27" dur="500"/>
                                        <p:tgtEl>
                                          <p:spTgt spid="379923"/>
                                        </p:tgtEl>
                                      </p:cBhvr>
                                    </p:animEffect>
                                  </p:childTnLst>
                                </p:cTn>
                              </p:par>
                              <p:par>
                                <p:cTn id="28" presetID="18" presetClass="entr" presetSubtype="12" fill="hold" nodeType="withEffect">
                                  <p:stCondLst>
                                    <p:cond delay="0"/>
                                  </p:stCondLst>
                                  <p:childTnLst>
                                    <p:set>
                                      <p:cBhvr>
                                        <p:cTn id="29" dur="1" fill="hold">
                                          <p:stCondLst>
                                            <p:cond delay="0"/>
                                          </p:stCondLst>
                                        </p:cTn>
                                        <p:tgtEl>
                                          <p:spTgt spid="379924"/>
                                        </p:tgtEl>
                                        <p:attrNameLst>
                                          <p:attrName>style.visibility</p:attrName>
                                        </p:attrNameLst>
                                      </p:cBhvr>
                                      <p:to>
                                        <p:strVal val="visible"/>
                                      </p:to>
                                    </p:set>
                                    <p:animEffect transition="in" filter="strips(downLeft)">
                                      <p:cBhvr>
                                        <p:cTn id="30" dur="500"/>
                                        <p:tgtEl>
                                          <p:spTgt spid="379924"/>
                                        </p:tgtEl>
                                      </p:cBhvr>
                                    </p:animEffect>
                                  </p:childTnLst>
                                </p:cTn>
                              </p:par>
                              <p:par>
                                <p:cTn id="31" presetID="18" presetClass="entr" presetSubtype="12" fill="hold" nodeType="withEffect">
                                  <p:stCondLst>
                                    <p:cond delay="0"/>
                                  </p:stCondLst>
                                  <p:childTnLst>
                                    <p:set>
                                      <p:cBhvr>
                                        <p:cTn id="32" dur="1" fill="hold">
                                          <p:stCondLst>
                                            <p:cond delay="0"/>
                                          </p:stCondLst>
                                        </p:cTn>
                                        <p:tgtEl>
                                          <p:spTgt spid="379925"/>
                                        </p:tgtEl>
                                        <p:attrNameLst>
                                          <p:attrName>style.visibility</p:attrName>
                                        </p:attrNameLst>
                                      </p:cBhvr>
                                      <p:to>
                                        <p:strVal val="visible"/>
                                      </p:to>
                                    </p:set>
                                    <p:animEffect transition="in" filter="strips(downLeft)">
                                      <p:cBhvr>
                                        <p:cTn id="33" dur="500"/>
                                        <p:tgtEl>
                                          <p:spTgt spid="379925"/>
                                        </p:tgtEl>
                                      </p:cBhvr>
                                    </p:animEffect>
                                  </p:childTnLst>
                                </p:cTn>
                              </p:par>
                              <p:par>
                                <p:cTn id="34" presetID="18" presetClass="entr" presetSubtype="12" fill="hold" nodeType="withEffect">
                                  <p:stCondLst>
                                    <p:cond delay="0"/>
                                  </p:stCondLst>
                                  <p:childTnLst>
                                    <p:set>
                                      <p:cBhvr>
                                        <p:cTn id="35" dur="1" fill="hold">
                                          <p:stCondLst>
                                            <p:cond delay="0"/>
                                          </p:stCondLst>
                                        </p:cTn>
                                        <p:tgtEl>
                                          <p:spTgt spid="379926"/>
                                        </p:tgtEl>
                                        <p:attrNameLst>
                                          <p:attrName>style.visibility</p:attrName>
                                        </p:attrNameLst>
                                      </p:cBhvr>
                                      <p:to>
                                        <p:strVal val="visible"/>
                                      </p:to>
                                    </p:set>
                                    <p:animEffect transition="in" filter="strips(downLeft)">
                                      <p:cBhvr>
                                        <p:cTn id="36" dur="500"/>
                                        <p:tgtEl>
                                          <p:spTgt spid="379926"/>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379927"/>
                                        </p:tgtEl>
                                        <p:attrNameLst>
                                          <p:attrName>style.visibility</p:attrName>
                                        </p:attrNameLst>
                                      </p:cBhvr>
                                      <p:to>
                                        <p:strVal val="visible"/>
                                      </p:to>
                                    </p:set>
                                    <p:animEffect transition="in" filter="strips(downLeft)">
                                      <p:cBhvr>
                                        <p:cTn id="39" dur="500"/>
                                        <p:tgtEl>
                                          <p:spTgt spid="379927"/>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379928"/>
                                        </p:tgtEl>
                                        <p:attrNameLst>
                                          <p:attrName>style.visibility</p:attrName>
                                        </p:attrNameLst>
                                      </p:cBhvr>
                                      <p:to>
                                        <p:strVal val="visible"/>
                                      </p:to>
                                    </p:set>
                                    <p:animEffect transition="in" filter="strips(downLeft)">
                                      <p:cBhvr>
                                        <p:cTn id="42" dur="500"/>
                                        <p:tgtEl>
                                          <p:spTgt spid="37992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79907">
                                            <p:txEl>
                                              <p:pRg st="3" end="3"/>
                                            </p:txEl>
                                          </p:spTgt>
                                        </p:tgtEl>
                                        <p:attrNameLst>
                                          <p:attrName>style.visibility</p:attrName>
                                        </p:attrNameLst>
                                      </p:cBhvr>
                                      <p:to>
                                        <p:strVal val="visible"/>
                                      </p:to>
                                    </p:set>
                                    <p:animEffect transition="in" filter="strips(downRight)">
                                      <p:cBhvr>
                                        <p:cTn id="47" dur="500"/>
                                        <p:tgtEl>
                                          <p:spTgt spid="379907">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379907">
                                            <p:txEl>
                                              <p:pRg st="4" end="4"/>
                                            </p:txEl>
                                          </p:spTgt>
                                        </p:tgtEl>
                                        <p:attrNameLst>
                                          <p:attrName>style.visibility</p:attrName>
                                        </p:attrNameLst>
                                      </p:cBhvr>
                                      <p:to>
                                        <p:strVal val="visible"/>
                                      </p:to>
                                    </p:set>
                                    <p:animEffect transition="in" filter="strips(downRight)">
                                      <p:cBhvr>
                                        <p:cTn id="52" dur="500"/>
                                        <p:tgtEl>
                                          <p:spTgt spid="379907">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379931"/>
                                        </p:tgtEl>
                                        <p:attrNameLst>
                                          <p:attrName>style.visibility</p:attrName>
                                        </p:attrNameLst>
                                      </p:cBhvr>
                                      <p:to>
                                        <p:strVal val="visible"/>
                                      </p:to>
                                    </p:set>
                                    <p:animEffect transition="in" filter="box(in)">
                                      <p:cBhvr>
                                        <p:cTn id="57" dur="500"/>
                                        <p:tgtEl>
                                          <p:spTgt spid="379931"/>
                                        </p:tgtEl>
                                      </p:cBhvr>
                                    </p:animEffect>
                                  </p:childTnLst>
                                </p:cTn>
                              </p:par>
                              <p:par>
                                <p:cTn id="58" presetID="4" presetClass="entr" presetSubtype="16" fill="hold" nodeType="withEffect">
                                  <p:stCondLst>
                                    <p:cond delay="0"/>
                                  </p:stCondLst>
                                  <p:childTnLst>
                                    <p:set>
                                      <p:cBhvr>
                                        <p:cTn id="59" dur="1" fill="hold">
                                          <p:stCondLst>
                                            <p:cond delay="0"/>
                                          </p:stCondLst>
                                        </p:cTn>
                                        <p:tgtEl>
                                          <p:spTgt spid="379929"/>
                                        </p:tgtEl>
                                        <p:attrNameLst>
                                          <p:attrName>style.visibility</p:attrName>
                                        </p:attrNameLst>
                                      </p:cBhvr>
                                      <p:to>
                                        <p:strVal val="visible"/>
                                      </p:to>
                                    </p:set>
                                    <p:animEffect transition="in" filter="box(in)">
                                      <p:cBhvr>
                                        <p:cTn id="60" dur="500"/>
                                        <p:tgtEl>
                                          <p:spTgt spid="379929"/>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nodeType="clickEffect">
                                  <p:stCondLst>
                                    <p:cond delay="0"/>
                                  </p:stCondLst>
                                  <p:childTnLst>
                                    <p:set>
                                      <p:cBhvr>
                                        <p:cTn id="64" dur="1" fill="hold">
                                          <p:stCondLst>
                                            <p:cond delay="0"/>
                                          </p:stCondLst>
                                        </p:cTn>
                                        <p:tgtEl>
                                          <p:spTgt spid="379930"/>
                                        </p:tgtEl>
                                        <p:attrNameLst>
                                          <p:attrName>style.visibility</p:attrName>
                                        </p:attrNameLst>
                                      </p:cBhvr>
                                      <p:to>
                                        <p:strVal val="visible"/>
                                      </p:to>
                                    </p:set>
                                    <p:animEffect transition="in" filter="box(in)">
                                      <p:cBhvr>
                                        <p:cTn id="65" dur="500"/>
                                        <p:tgtEl>
                                          <p:spTgt spid="379930"/>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379932"/>
                                        </p:tgtEl>
                                        <p:attrNameLst>
                                          <p:attrName>style.visibility</p:attrName>
                                        </p:attrNameLst>
                                      </p:cBhvr>
                                      <p:to>
                                        <p:strVal val="visible"/>
                                      </p:to>
                                    </p:set>
                                    <p:animEffect transition="in" filter="box(in)">
                                      <p:cBhvr>
                                        <p:cTn id="68" dur="500"/>
                                        <p:tgtEl>
                                          <p:spTgt spid="379932"/>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12" fill="hold" nodeType="clickEffect">
                                  <p:stCondLst>
                                    <p:cond delay="0"/>
                                  </p:stCondLst>
                                  <p:childTnLst>
                                    <p:set>
                                      <p:cBhvr>
                                        <p:cTn id="72" dur="1" fill="hold">
                                          <p:stCondLst>
                                            <p:cond delay="0"/>
                                          </p:stCondLst>
                                        </p:cTn>
                                        <p:tgtEl>
                                          <p:spTgt spid="379941"/>
                                        </p:tgtEl>
                                        <p:attrNameLst>
                                          <p:attrName>style.visibility</p:attrName>
                                        </p:attrNameLst>
                                      </p:cBhvr>
                                      <p:to>
                                        <p:strVal val="visible"/>
                                      </p:to>
                                    </p:set>
                                    <p:animEffect transition="in" filter="strips(downLeft)">
                                      <p:cBhvr>
                                        <p:cTn id="73" dur="500"/>
                                        <p:tgtEl>
                                          <p:spTgt spid="379941"/>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nodeType="click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box(in)">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4" presetClass="exit" presetSubtype="16" fill="hold" grpId="1" nodeType="clickEffect">
                                  <p:stCondLst>
                                    <p:cond delay="0"/>
                                  </p:stCondLst>
                                  <p:childTnLst>
                                    <p:animEffect transition="out" filter="box(in)">
                                      <p:cBhvr>
                                        <p:cTn id="82" dur="500"/>
                                        <p:tgtEl>
                                          <p:spTgt spid="379932"/>
                                        </p:tgtEl>
                                      </p:cBhvr>
                                    </p:animEffect>
                                    <p:set>
                                      <p:cBhvr>
                                        <p:cTn id="83" dur="1" fill="hold">
                                          <p:stCondLst>
                                            <p:cond delay="499"/>
                                          </p:stCondLst>
                                        </p:cTn>
                                        <p:tgtEl>
                                          <p:spTgt spid="379932"/>
                                        </p:tgtEl>
                                        <p:attrNameLst>
                                          <p:attrName>style.visibility</p:attrName>
                                        </p:attrNameLst>
                                      </p:cBhvr>
                                      <p:to>
                                        <p:strVal val="hidden"/>
                                      </p:to>
                                    </p:set>
                                  </p:childTnLst>
                                </p:cTn>
                              </p:par>
                              <p:par>
                                <p:cTn id="84" presetID="4" presetClass="exit" presetSubtype="16" fill="hold" nodeType="withEffect">
                                  <p:stCondLst>
                                    <p:cond delay="0"/>
                                  </p:stCondLst>
                                  <p:childTnLst>
                                    <p:animEffect transition="out" filter="box(in)">
                                      <p:cBhvr>
                                        <p:cTn id="85" dur="500"/>
                                        <p:tgtEl>
                                          <p:spTgt spid="379930"/>
                                        </p:tgtEl>
                                      </p:cBhvr>
                                    </p:animEffect>
                                    <p:set>
                                      <p:cBhvr>
                                        <p:cTn id="86" dur="1" fill="hold">
                                          <p:stCondLst>
                                            <p:cond delay="499"/>
                                          </p:stCondLst>
                                        </p:cTn>
                                        <p:tgtEl>
                                          <p:spTgt spid="379930"/>
                                        </p:tgtEl>
                                        <p:attrNameLst>
                                          <p:attrName>style.visibility</p:attrName>
                                        </p:attrNameLst>
                                      </p:cBhvr>
                                      <p:to>
                                        <p:strVal val="hidden"/>
                                      </p:to>
                                    </p:set>
                                  </p:childTnLst>
                                </p:cTn>
                              </p:par>
                              <p:par>
                                <p:cTn id="87" presetID="4" presetClass="exit" presetSubtype="16" fill="hold" nodeType="withEffect">
                                  <p:stCondLst>
                                    <p:cond delay="0"/>
                                  </p:stCondLst>
                                  <p:childTnLst>
                                    <p:animEffect transition="out" filter="box(in)">
                                      <p:cBhvr>
                                        <p:cTn id="88" dur="500"/>
                                        <p:tgtEl>
                                          <p:spTgt spid="379929"/>
                                        </p:tgtEl>
                                      </p:cBhvr>
                                    </p:animEffect>
                                    <p:set>
                                      <p:cBhvr>
                                        <p:cTn id="89" dur="1" fill="hold">
                                          <p:stCondLst>
                                            <p:cond delay="499"/>
                                          </p:stCondLst>
                                        </p:cTn>
                                        <p:tgtEl>
                                          <p:spTgt spid="379929"/>
                                        </p:tgtEl>
                                        <p:attrNameLst>
                                          <p:attrName>style.visibility</p:attrName>
                                        </p:attrNameLst>
                                      </p:cBhvr>
                                      <p:to>
                                        <p:strVal val="hidden"/>
                                      </p:to>
                                    </p:set>
                                  </p:childTnLst>
                                </p:cTn>
                              </p:par>
                              <p:par>
                                <p:cTn id="90" presetID="4" presetClass="exit" presetSubtype="16" fill="hold" grpId="1" nodeType="withEffect">
                                  <p:stCondLst>
                                    <p:cond delay="0"/>
                                  </p:stCondLst>
                                  <p:childTnLst>
                                    <p:animEffect transition="out" filter="box(in)">
                                      <p:cBhvr>
                                        <p:cTn id="91" dur="500"/>
                                        <p:tgtEl>
                                          <p:spTgt spid="379931"/>
                                        </p:tgtEl>
                                      </p:cBhvr>
                                    </p:animEffect>
                                    <p:set>
                                      <p:cBhvr>
                                        <p:cTn id="92" dur="1" fill="hold">
                                          <p:stCondLst>
                                            <p:cond delay="499"/>
                                          </p:stCondLst>
                                        </p:cTn>
                                        <p:tgtEl>
                                          <p:spTgt spid="37993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grpId="0" nodeType="clickEffect">
                                  <p:stCondLst>
                                    <p:cond delay="0"/>
                                  </p:stCondLst>
                                  <p:childTnLst>
                                    <p:set>
                                      <p:cBhvr>
                                        <p:cTn id="96" dur="1" fill="hold">
                                          <p:stCondLst>
                                            <p:cond delay="0"/>
                                          </p:stCondLst>
                                        </p:cTn>
                                        <p:tgtEl>
                                          <p:spTgt spid="379943"/>
                                        </p:tgtEl>
                                        <p:attrNameLst>
                                          <p:attrName>style.visibility</p:attrName>
                                        </p:attrNameLst>
                                      </p:cBhvr>
                                      <p:to>
                                        <p:strVal val="visible"/>
                                      </p:to>
                                    </p:set>
                                    <p:animEffect transition="in" filter="box(in)">
                                      <p:cBhvr>
                                        <p:cTn id="97" dur="500"/>
                                        <p:tgtEl>
                                          <p:spTgt spid="379943"/>
                                        </p:tgtEl>
                                      </p:cBhvr>
                                    </p:animEffect>
                                  </p:childTnLst>
                                </p:cTn>
                              </p:par>
                              <p:par>
                                <p:cTn id="98" presetID="4" presetClass="entr" presetSubtype="16" fill="hold" nodeType="withEffect">
                                  <p:stCondLst>
                                    <p:cond delay="0"/>
                                  </p:stCondLst>
                                  <p:childTnLst>
                                    <p:set>
                                      <p:cBhvr>
                                        <p:cTn id="99" dur="1" fill="hold">
                                          <p:stCondLst>
                                            <p:cond delay="0"/>
                                          </p:stCondLst>
                                        </p:cTn>
                                        <p:tgtEl>
                                          <p:spTgt spid="379942"/>
                                        </p:tgtEl>
                                        <p:attrNameLst>
                                          <p:attrName>style.visibility</p:attrName>
                                        </p:attrNameLst>
                                      </p:cBhvr>
                                      <p:to>
                                        <p:strVal val="visible"/>
                                      </p:to>
                                    </p:set>
                                    <p:animEffect transition="in" filter="box(in)">
                                      <p:cBhvr>
                                        <p:cTn id="100" dur="500"/>
                                        <p:tgtEl>
                                          <p:spTgt spid="379942"/>
                                        </p:tgtEl>
                                      </p:cBhvr>
                                    </p:animEffect>
                                  </p:childTnLst>
                                </p:cTn>
                              </p:par>
                            </p:childTnLst>
                          </p:cTn>
                        </p:par>
                      </p:childTnLst>
                    </p:cTn>
                  </p:par>
                  <p:par>
                    <p:cTn id="101" fill="hold">
                      <p:stCondLst>
                        <p:cond delay="indefinite"/>
                      </p:stCondLst>
                      <p:childTnLst>
                        <p:par>
                          <p:cTn id="102" fill="hold">
                            <p:stCondLst>
                              <p:cond delay="0"/>
                            </p:stCondLst>
                            <p:childTnLst>
                              <p:par>
                                <p:cTn id="103" presetID="4" presetClass="entr" presetSubtype="16" fill="hold" nodeType="clickEffect">
                                  <p:stCondLst>
                                    <p:cond delay="0"/>
                                  </p:stCondLst>
                                  <p:childTnLst>
                                    <p:set>
                                      <p:cBhvr>
                                        <p:cTn id="104" dur="1" fill="hold">
                                          <p:stCondLst>
                                            <p:cond delay="0"/>
                                          </p:stCondLst>
                                        </p:cTn>
                                        <p:tgtEl>
                                          <p:spTgt spid="379944"/>
                                        </p:tgtEl>
                                        <p:attrNameLst>
                                          <p:attrName>style.visibility</p:attrName>
                                        </p:attrNameLst>
                                      </p:cBhvr>
                                      <p:to>
                                        <p:strVal val="visible"/>
                                      </p:to>
                                    </p:set>
                                    <p:animEffect transition="in" filter="box(in)">
                                      <p:cBhvr>
                                        <p:cTn id="105" dur="500"/>
                                        <p:tgtEl>
                                          <p:spTgt spid="379944"/>
                                        </p:tgtEl>
                                      </p:cBhvr>
                                    </p:animEffect>
                                  </p:childTnLst>
                                </p:cTn>
                              </p:par>
                              <p:par>
                                <p:cTn id="106" presetID="4" presetClass="entr" presetSubtype="16" fill="hold" grpId="0" nodeType="withEffect">
                                  <p:stCondLst>
                                    <p:cond delay="0"/>
                                  </p:stCondLst>
                                  <p:childTnLst>
                                    <p:set>
                                      <p:cBhvr>
                                        <p:cTn id="107" dur="1" fill="hold">
                                          <p:stCondLst>
                                            <p:cond delay="0"/>
                                          </p:stCondLst>
                                        </p:cTn>
                                        <p:tgtEl>
                                          <p:spTgt spid="379945"/>
                                        </p:tgtEl>
                                        <p:attrNameLst>
                                          <p:attrName>style.visibility</p:attrName>
                                        </p:attrNameLst>
                                      </p:cBhvr>
                                      <p:to>
                                        <p:strVal val="visible"/>
                                      </p:to>
                                    </p:set>
                                    <p:animEffect transition="in" filter="box(in)">
                                      <p:cBhvr>
                                        <p:cTn id="108" dur="500"/>
                                        <p:tgtEl>
                                          <p:spTgt spid="379945"/>
                                        </p:tgtEl>
                                      </p:cBhvr>
                                    </p:animEffect>
                                  </p:childTnLst>
                                </p:cTn>
                              </p:par>
                            </p:childTnLst>
                          </p:cTn>
                        </p:par>
                      </p:childTnLst>
                    </p:cTn>
                  </p:par>
                  <p:par>
                    <p:cTn id="109" fill="hold">
                      <p:stCondLst>
                        <p:cond delay="indefinite"/>
                      </p:stCondLst>
                      <p:childTnLst>
                        <p:par>
                          <p:cTn id="110" fill="hold">
                            <p:stCondLst>
                              <p:cond delay="0"/>
                            </p:stCondLst>
                            <p:childTnLst>
                              <p:par>
                                <p:cTn id="111" presetID="4" presetClass="exit" presetSubtype="16" fill="hold" grpId="1" nodeType="clickEffect">
                                  <p:stCondLst>
                                    <p:cond delay="0"/>
                                  </p:stCondLst>
                                  <p:childTnLst>
                                    <p:animEffect transition="out" filter="box(in)">
                                      <p:cBhvr>
                                        <p:cTn id="112" dur="500"/>
                                        <p:tgtEl>
                                          <p:spTgt spid="379943"/>
                                        </p:tgtEl>
                                      </p:cBhvr>
                                    </p:animEffect>
                                    <p:set>
                                      <p:cBhvr>
                                        <p:cTn id="113" dur="1" fill="hold">
                                          <p:stCondLst>
                                            <p:cond delay="499"/>
                                          </p:stCondLst>
                                        </p:cTn>
                                        <p:tgtEl>
                                          <p:spTgt spid="379943"/>
                                        </p:tgtEl>
                                        <p:attrNameLst>
                                          <p:attrName>style.visibility</p:attrName>
                                        </p:attrNameLst>
                                      </p:cBhvr>
                                      <p:to>
                                        <p:strVal val="hidden"/>
                                      </p:to>
                                    </p:set>
                                  </p:childTnLst>
                                </p:cTn>
                              </p:par>
                              <p:par>
                                <p:cTn id="114" presetID="4" presetClass="exit" presetSubtype="16" fill="hold" grpId="1" nodeType="withEffect">
                                  <p:stCondLst>
                                    <p:cond delay="0"/>
                                  </p:stCondLst>
                                  <p:childTnLst>
                                    <p:animEffect transition="out" filter="box(in)">
                                      <p:cBhvr>
                                        <p:cTn id="115" dur="500"/>
                                        <p:tgtEl>
                                          <p:spTgt spid="379945"/>
                                        </p:tgtEl>
                                      </p:cBhvr>
                                    </p:animEffect>
                                    <p:set>
                                      <p:cBhvr>
                                        <p:cTn id="116" dur="1" fill="hold">
                                          <p:stCondLst>
                                            <p:cond delay="499"/>
                                          </p:stCondLst>
                                        </p:cTn>
                                        <p:tgtEl>
                                          <p:spTgt spid="379945"/>
                                        </p:tgtEl>
                                        <p:attrNameLst>
                                          <p:attrName>style.visibility</p:attrName>
                                        </p:attrNameLst>
                                      </p:cBhvr>
                                      <p:to>
                                        <p:strVal val="hidden"/>
                                      </p:to>
                                    </p:set>
                                  </p:childTnLst>
                                </p:cTn>
                              </p:par>
                              <p:par>
                                <p:cTn id="117" presetID="4" presetClass="exit" presetSubtype="16" fill="hold" nodeType="withEffect">
                                  <p:stCondLst>
                                    <p:cond delay="0"/>
                                  </p:stCondLst>
                                  <p:childTnLst>
                                    <p:animEffect transition="out" filter="box(in)">
                                      <p:cBhvr>
                                        <p:cTn id="118" dur="500"/>
                                        <p:tgtEl>
                                          <p:spTgt spid="379944"/>
                                        </p:tgtEl>
                                      </p:cBhvr>
                                    </p:animEffect>
                                    <p:set>
                                      <p:cBhvr>
                                        <p:cTn id="119" dur="1" fill="hold">
                                          <p:stCondLst>
                                            <p:cond delay="499"/>
                                          </p:stCondLst>
                                        </p:cTn>
                                        <p:tgtEl>
                                          <p:spTgt spid="379944"/>
                                        </p:tgtEl>
                                        <p:attrNameLst>
                                          <p:attrName>style.visibility</p:attrName>
                                        </p:attrNameLst>
                                      </p:cBhvr>
                                      <p:to>
                                        <p:strVal val="hidden"/>
                                      </p:to>
                                    </p:set>
                                  </p:childTnLst>
                                </p:cTn>
                              </p:par>
                              <p:par>
                                <p:cTn id="120" presetID="4" presetClass="exit" presetSubtype="16" fill="hold" nodeType="withEffect">
                                  <p:stCondLst>
                                    <p:cond delay="0"/>
                                  </p:stCondLst>
                                  <p:childTnLst>
                                    <p:animEffect transition="out" filter="box(in)">
                                      <p:cBhvr>
                                        <p:cTn id="121" dur="500"/>
                                        <p:tgtEl>
                                          <p:spTgt spid="379942"/>
                                        </p:tgtEl>
                                      </p:cBhvr>
                                    </p:animEffect>
                                    <p:set>
                                      <p:cBhvr>
                                        <p:cTn id="122" dur="1" fill="hold">
                                          <p:stCondLst>
                                            <p:cond delay="499"/>
                                          </p:stCondLst>
                                        </p:cTn>
                                        <p:tgtEl>
                                          <p:spTgt spid="379942"/>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8" presetClass="entr" presetSubtype="12" fill="hold" nodeType="clickEffect">
                                  <p:stCondLst>
                                    <p:cond delay="0"/>
                                  </p:stCondLst>
                                  <p:childTnLst>
                                    <p:set>
                                      <p:cBhvr>
                                        <p:cTn id="126" dur="1" fill="hold">
                                          <p:stCondLst>
                                            <p:cond delay="0"/>
                                          </p:stCondLst>
                                        </p:cTn>
                                        <p:tgtEl>
                                          <p:spTgt spid="379946"/>
                                        </p:tgtEl>
                                        <p:attrNameLst>
                                          <p:attrName>style.visibility</p:attrName>
                                        </p:attrNameLst>
                                      </p:cBhvr>
                                      <p:to>
                                        <p:strVal val="visible"/>
                                      </p:to>
                                    </p:set>
                                    <p:animEffect transition="in" filter="strips(downLeft)">
                                      <p:cBhvr>
                                        <p:cTn id="127" dur="500"/>
                                        <p:tgtEl>
                                          <p:spTgt spid="379946"/>
                                        </p:tgtEl>
                                      </p:cBhvr>
                                    </p:animEffect>
                                  </p:childTnLst>
                                </p:cTn>
                              </p:par>
                            </p:childTnLst>
                          </p:cTn>
                        </p:par>
                      </p:childTnLst>
                    </p:cTn>
                  </p:par>
                  <p:par>
                    <p:cTn id="128" fill="hold">
                      <p:stCondLst>
                        <p:cond delay="indefinite"/>
                      </p:stCondLst>
                      <p:childTnLst>
                        <p:par>
                          <p:cTn id="129" fill="hold">
                            <p:stCondLst>
                              <p:cond delay="0"/>
                            </p:stCondLst>
                            <p:childTnLst>
                              <p:par>
                                <p:cTn id="130" presetID="4" presetClass="entr" presetSubtype="16" fill="hold" nodeType="clickEffect">
                                  <p:stCondLst>
                                    <p:cond delay="0"/>
                                  </p:stCondLst>
                                  <p:childTnLst>
                                    <p:set>
                                      <p:cBhvr>
                                        <p:cTn id="131" dur="1" fill="hold">
                                          <p:stCondLst>
                                            <p:cond delay="0"/>
                                          </p:stCondLst>
                                        </p:cTn>
                                        <p:tgtEl>
                                          <p:spTgt spid="3"/>
                                        </p:tgtEl>
                                        <p:attrNameLst>
                                          <p:attrName>style.visibility</p:attrName>
                                        </p:attrNameLst>
                                      </p:cBhvr>
                                      <p:to>
                                        <p:strVal val="visible"/>
                                      </p:to>
                                    </p:set>
                                    <p:animEffect transition="in" filter="box(in)">
                                      <p:cBhvr>
                                        <p:cTn id="1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18" grpId="0" animBg="1"/>
      <p:bldP spid="379919" grpId="0" animBg="1"/>
      <p:bldP spid="379920" grpId="0" animBg="1"/>
      <p:bldP spid="379921" grpId="0" animBg="1"/>
      <p:bldP spid="379922" grpId="0" animBg="1"/>
      <p:bldP spid="379923" grpId="0" animBg="1"/>
      <p:bldP spid="379927" grpId="0"/>
      <p:bldP spid="379928" grpId="0"/>
      <p:bldP spid="379931" grpId="0"/>
      <p:bldP spid="379931" grpId="1"/>
      <p:bldP spid="379932" grpId="0"/>
      <p:bldP spid="379932" grpId="1"/>
      <p:bldP spid="379943" grpId="0"/>
      <p:bldP spid="379943" grpId="1"/>
      <p:bldP spid="379945" grpId="0"/>
      <p:bldP spid="37994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B6CFFDC0-E2B2-4992-A97A-22EAD3D84654}"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46"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C474FF36-8789-42D4-BC12-895D6981B270}"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71684"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⑵</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正例</a:t>
            </a:r>
            <a:r>
              <a:rPr lang="en-US" altLang="zh-CN" smtClean="0">
                <a:solidFill>
                  <a:srgbClr val="0000FF"/>
                </a:solidFill>
                <a:sym typeface="Symbol" panose="05050102010706020507" pitchFamily="18" charset="2"/>
              </a:rPr>
              <a:t>P2</a:t>
            </a:r>
            <a:endParaRPr lang="en-US" altLang="zh-CN" smtClean="0">
              <a:solidFill>
                <a:srgbClr val="0000FF"/>
              </a:solidFill>
              <a:sym typeface="Symbol" panose="05050102010706020507" pitchFamily="18" charset="2"/>
            </a:endParaRPr>
          </a:p>
          <a:p>
            <a:pPr lvl="3" eaLnBrk="1" hangingPunct="1"/>
            <a:r>
              <a:rPr lang="zh-CN" altLang="en-US" smtClean="0">
                <a:solidFill>
                  <a:srgbClr val="FF0000"/>
                </a:solidFill>
                <a:sym typeface="Symbol" panose="05050102010706020507" pitchFamily="18" charset="2"/>
              </a:rPr>
              <a:t>正例</a:t>
            </a:r>
            <a:r>
              <a:rPr lang="en-US" altLang="zh-CN" smtClean="0">
                <a:solidFill>
                  <a:srgbClr val="0000FF"/>
                </a:solidFill>
                <a:sym typeface="Symbol" panose="05050102010706020507" pitchFamily="18" charset="2"/>
              </a:rPr>
              <a:t>P2</a:t>
            </a:r>
            <a:r>
              <a:rPr lang="zh-CN" altLang="en-US" smtClean="0">
                <a:sym typeface="Symbol" panose="05050102010706020507" pitchFamily="18" charset="2"/>
              </a:rPr>
              <a:t>指导系统</a:t>
            </a:r>
            <a:r>
              <a:rPr lang="zh-CN" altLang="en-US" smtClean="0">
                <a:solidFill>
                  <a:srgbClr val="FF0000"/>
                </a:solidFill>
                <a:sym typeface="Symbol" panose="05050102010706020507" pitchFamily="18" charset="2"/>
              </a:rPr>
              <a:t>生成泛化的假设</a:t>
            </a:r>
            <a:r>
              <a:rPr lang="en-US" altLang="zh-CN" smtClean="0">
                <a:solidFill>
                  <a:srgbClr val="0000FF"/>
                </a:solidFill>
                <a:sym typeface="Symbol" panose="05050102010706020507" pitchFamily="18" charset="2"/>
              </a:rPr>
              <a:t>H2</a:t>
            </a:r>
            <a:r>
              <a:rPr lang="zh-CN" altLang="en-US" smtClean="0">
                <a:sym typeface="Symbol" panose="05050102010706020507" pitchFamily="18" charset="2"/>
              </a:rPr>
              <a:t>和</a:t>
            </a:r>
            <a:r>
              <a:rPr lang="en-US" altLang="zh-CN" smtClean="0">
                <a:solidFill>
                  <a:srgbClr val="0000FF"/>
                </a:solidFill>
                <a:sym typeface="Symbol" panose="05050102010706020507" pitchFamily="18" charset="2"/>
              </a:rPr>
              <a:t>H3</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最低限度的泛化</a:t>
            </a:r>
            <a:r>
              <a:rPr lang="zh-CN" altLang="en-US" smtClean="0">
                <a:sym typeface="Symbol" panose="05050102010706020507" pitchFamily="18" charset="2"/>
              </a:rPr>
              <a:t>”的原则</a:t>
            </a:r>
            <a:endParaRPr lang="zh-CN" altLang="en-US" smtClean="0">
              <a:sym typeface="Symbol" panose="05050102010706020507" pitchFamily="18" charset="2"/>
            </a:endParaRPr>
          </a:p>
          <a:p>
            <a:pPr lvl="4" eaLnBrk="1" hangingPunct="1"/>
            <a:r>
              <a:rPr lang="zh-CN" altLang="en-US" smtClean="0">
                <a:sym typeface="Symbol" panose="05050102010706020507" pitchFamily="18" charset="2"/>
              </a:rPr>
              <a:t>新的假设</a:t>
            </a:r>
            <a:r>
              <a:rPr lang="zh-CN" altLang="en-US" smtClean="0">
                <a:solidFill>
                  <a:srgbClr val="FF0000"/>
                </a:solidFill>
                <a:sym typeface="Symbol" panose="05050102010706020507" pitchFamily="18" charset="2"/>
              </a:rPr>
              <a:t>刚好</a:t>
            </a:r>
            <a:r>
              <a:rPr lang="zh-CN" altLang="en-US" smtClean="0">
                <a:sym typeface="Symbol" panose="05050102010706020507" pitchFamily="18" charset="2"/>
              </a:rPr>
              <a:t>覆盖现有的“</a:t>
            </a:r>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a:t>
            </a:r>
            <a:r>
              <a:rPr lang="zh-CN" altLang="en-US" smtClean="0">
                <a:solidFill>
                  <a:srgbClr val="0000FF"/>
                </a:solidFill>
                <a:sym typeface="Symbol" panose="05050102010706020507" pitchFamily="18" charset="2"/>
              </a:rPr>
              <a:t>例子</a:t>
            </a:r>
            <a:r>
              <a:rPr lang="zh-CN" altLang="en-US" smtClean="0">
                <a:sym typeface="Symbol" panose="05050102010706020507" pitchFamily="18" charset="2"/>
              </a:rPr>
              <a:t>”，</a:t>
            </a:r>
            <a:endParaRPr lang="zh-CN" altLang="en-US" smtClean="0">
              <a:sym typeface="Symbol" panose="05050102010706020507" pitchFamily="18" charset="2"/>
            </a:endParaRPr>
          </a:p>
          <a:p>
            <a:pPr lvl="4" eaLnBrk="1" hangingPunct="1"/>
            <a:r>
              <a:rPr lang="zh-CN" altLang="en-US" smtClean="0">
                <a:solidFill>
                  <a:srgbClr val="0000FF"/>
                </a:solidFill>
                <a:sym typeface="Symbol" panose="05050102010706020507" pitchFamily="18" charset="2"/>
              </a:rPr>
              <a:t>如，</a:t>
            </a:r>
            <a:r>
              <a:rPr lang="en-US" altLang="zh-CN" smtClean="0">
                <a:solidFill>
                  <a:srgbClr val="0000FF"/>
                </a:solidFill>
                <a:sym typeface="Symbol" panose="05050102010706020507" pitchFamily="18" charset="2"/>
              </a:rPr>
              <a:t>H2</a:t>
            </a:r>
            <a:r>
              <a:rPr lang="zh-CN" altLang="en-US" smtClean="0">
                <a:sym typeface="Symbol" panose="05050102010706020507" pitchFamily="18" charset="2"/>
              </a:rPr>
              <a:t>和</a:t>
            </a:r>
            <a:r>
              <a:rPr lang="en-US" altLang="zh-CN" smtClean="0">
                <a:solidFill>
                  <a:srgbClr val="0000FF"/>
                </a:solidFill>
                <a:sym typeface="Symbol" panose="05050102010706020507" pitchFamily="18" charset="2"/>
              </a:rPr>
              <a:t>H3</a:t>
            </a:r>
            <a:r>
              <a:rPr lang="zh-CN" altLang="en-US" smtClean="0">
                <a:solidFill>
                  <a:srgbClr val="FF0000"/>
                </a:solidFill>
                <a:sym typeface="Symbol" panose="05050102010706020507" pitchFamily="18" charset="2"/>
              </a:rPr>
              <a:t>刚好</a:t>
            </a:r>
            <a:r>
              <a:rPr lang="zh-CN" altLang="en-US" smtClean="0">
                <a:sym typeface="Symbol" panose="05050102010706020507" pitchFamily="18" charset="2"/>
              </a:rPr>
              <a:t>覆盖</a:t>
            </a:r>
            <a:r>
              <a:rPr lang="en-US" altLang="zh-CN" smtClean="0">
                <a:solidFill>
                  <a:srgbClr val="0000FF"/>
                </a:solidFill>
                <a:sym typeface="Symbol" panose="05050102010706020507" pitchFamily="18" charset="2"/>
              </a:rPr>
              <a:t>H1/P2</a:t>
            </a:r>
            <a:r>
              <a:rPr lang="zh-CN" altLang="en-US" smtClean="0">
                <a:sym typeface="Symbol" panose="05050102010706020507" pitchFamily="18" charset="2"/>
              </a:rPr>
              <a:t>； </a:t>
            </a:r>
            <a:endParaRPr lang="zh-CN" altLang="en-US" smtClean="0">
              <a:sym typeface="Symbol" panose="05050102010706020507" pitchFamily="18" charset="2"/>
            </a:endParaRPr>
          </a:p>
        </p:txBody>
      </p:sp>
      <p:grpSp>
        <p:nvGrpSpPr>
          <p:cNvPr id="71685" name="Group 4"/>
          <p:cNvGrpSpPr/>
          <p:nvPr/>
        </p:nvGrpSpPr>
        <p:grpSpPr bwMode="auto">
          <a:xfrm>
            <a:off x="4378451" y="5134847"/>
            <a:ext cx="2126265" cy="1952146"/>
            <a:chOff x="1157" y="2976"/>
            <a:chExt cx="1270" cy="1166"/>
          </a:xfrm>
        </p:grpSpPr>
        <p:grpSp>
          <p:nvGrpSpPr>
            <p:cNvPr id="71716" name="Group 5"/>
            <p:cNvGrpSpPr/>
            <p:nvPr/>
          </p:nvGrpSpPr>
          <p:grpSpPr bwMode="auto">
            <a:xfrm>
              <a:off x="1338" y="2976"/>
              <a:ext cx="879" cy="831"/>
              <a:chOff x="1338" y="2976"/>
              <a:chExt cx="879" cy="831"/>
            </a:xfrm>
          </p:grpSpPr>
          <p:sp>
            <p:nvSpPr>
              <p:cNvPr id="71718" name="Oval 6"/>
              <p:cNvSpPr>
                <a:spLocks noChangeArrowheads="1"/>
              </p:cNvSpPr>
              <p:nvPr/>
            </p:nvSpPr>
            <p:spPr bwMode="auto">
              <a:xfrm>
                <a:off x="1338" y="297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9" name="Oval 7"/>
              <p:cNvSpPr>
                <a:spLocks noChangeArrowheads="1"/>
              </p:cNvSpPr>
              <p:nvPr/>
            </p:nvSpPr>
            <p:spPr bwMode="auto">
              <a:xfrm>
                <a:off x="1430" y="320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0" name="Oval 8"/>
              <p:cNvSpPr>
                <a:spLocks noChangeArrowheads="1"/>
              </p:cNvSpPr>
              <p:nvPr/>
            </p:nvSpPr>
            <p:spPr bwMode="auto">
              <a:xfrm>
                <a:off x="1792" y="3202"/>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1" name="Oval 9"/>
              <p:cNvSpPr>
                <a:spLocks noChangeArrowheads="1"/>
              </p:cNvSpPr>
              <p:nvPr/>
            </p:nvSpPr>
            <p:spPr bwMode="auto">
              <a:xfrm>
                <a:off x="1475"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2" name="Oval 10"/>
              <p:cNvSpPr>
                <a:spLocks noChangeArrowheads="1"/>
              </p:cNvSpPr>
              <p:nvPr/>
            </p:nvSpPr>
            <p:spPr bwMode="auto">
              <a:xfrm>
                <a:off x="1611"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3" name="Oval 11"/>
              <p:cNvSpPr>
                <a:spLocks noChangeArrowheads="1"/>
              </p:cNvSpPr>
              <p:nvPr/>
            </p:nvSpPr>
            <p:spPr bwMode="auto">
              <a:xfrm>
                <a:off x="1910"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4" name="Line 12"/>
              <p:cNvSpPr>
                <a:spLocks noChangeShapeType="1"/>
              </p:cNvSpPr>
              <p:nvPr/>
            </p:nvSpPr>
            <p:spPr bwMode="auto">
              <a:xfrm>
                <a:off x="1565"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5" name="Line 13"/>
              <p:cNvSpPr>
                <a:spLocks noChangeShapeType="1"/>
              </p:cNvSpPr>
              <p:nvPr/>
            </p:nvSpPr>
            <p:spPr bwMode="auto">
              <a:xfrm>
                <a:off x="1611"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6" name="Line 14"/>
              <p:cNvSpPr>
                <a:spLocks noChangeShapeType="1"/>
              </p:cNvSpPr>
              <p:nvPr/>
            </p:nvSpPr>
            <p:spPr bwMode="auto">
              <a:xfrm>
                <a:off x="1952" y="346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1717" name="Text Box 15"/>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sp>
        <p:nvSpPr>
          <p:cNvPr id="71686" name="Oval 16"/>
          <p:cNvSpPr>
            <a:spLocks noChangeArrowheads="1"/>
          </p:cNvSpPr>
          <p:nvPr/>
        </p:nvSpPr>
        <p:spPr bwMode="auto">
          <a:xfrm>
            <a:off x="9315739" y="5059507"/>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7" name="Oval 17"/>
          <p:cNvSpPr>
            <a:spLocks noChangeArrowheads="1"/>
          </p:cNvSpPr>
          <p:nvPr/>
        </p:nvSpPr>
        <p:spPr bwMode="auto">
          <a:xfrm>
            <a:off x="9469767" y="5437881"/>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8" name="Oval 18"/>
          <p:cNvSpPr>
            <a:spLocks noChangeArrowheads="1"/>
          </p:cNvSpPr>
          <p:nvPr/>
        </p:nvSpPr>
        <p:spPr bwMode="auto">
          <a:xfrm>
            <a:off x="10075836" y="5437881"/>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9" name="Oval 19"/>
          <p:cNvSpPr>
            <a:spLocks noChangeArrowheads="1"/>
          </p:cNvSpPr>
          <p:nvPr/>
        </p:nvSpPr>
        <p:spPr bwMode="auto">
          <a:xfrm>
            <a:off x="9545107" y="5590236"/>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0" name="Oval 20"/>
          <p:cNvSpPr>
            <a:spLocks noChangeArrowheads="1"/>
          </p:cNvSpPr>
          <p:nvPr/>
        </p:nvSpPr>
        <p:spPr bwMode="auto">
          <a:xfrm>
            <a:off x="9772802" y="5590236"/>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1" name="Oval 21"/>
          <p:cNvSpPr>
            <a:spLocks noChangeArrowheads="1"/>
          </p:cNvSpPr>
          <p:nvPr/>
        </p:nvSpPr>
        <p:spPr bwMode="auto">
          <a:xfrm>
            <a:off x="10273395" y="5590236"/>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2" name="Line 22"/>
          <p:cNvSpPr>
            <a:spLocks noChangeShapeType="1"/>
          </p:cNvSpPr>
          <p:nvPr/>
        </p:nvSpPr>
        <p:spPr bwMode="auto">
          <a:xfrm>
            <a:off x="9742666" y="589494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3" name="Line 23"/>
          <p:cNvSpPr>
            <a:spLocks noChangeShapeType="1"/>
          </p:cNvSpPr>
          <p:nvPr/>
        </p:nvSpPr>
        <p:spPr bwMode="auto">
          <a:xfrm>
            <a:off x="10278418" y="589494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4" name="Line 24"/>
          <p:cNvSpPr>
            <a:spLocks noChangeShapeType="1"/>
          </p:cNvSpPr>
          <p:nvPr/>
        </p:nvSpPr>
        <p:spPr bwMode="auto">
          <a:xfrm>
            <a:off x="10395613" y="5883225"/>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5" name="Text Box 25"/>
          <p:cNvSpPr txBox="1">
            <a:spLocks noChangeArrowheads="1"/>
          </p:cNvSpPr>
          <p:nvPr/>
        </p:nvSpPr>
        <p:spPr bwMode="auto">
          <a:xfrm>
            <a:off x="9695787"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6" name="Text Box 26"/>
          <p:cNvSpPr txBox="1">
            <a:spLocks noChangeArrowheads="1"/>
          </p:cNvSpPr>
          <p:nvPr/>
        </p:nvSpPr>
        <p:spPr bwMode="auto">
          <a:xfrm>
            <a:off x="9695787" y="452746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grpSp>
        <p:nvGrpSpPr>
          <p:cNvPr id="71697" name="Group 27"/>
          <p:cNvGrpSpPr/>
          <p:nvPr/>
        </p:nvGrpSpPr>
        <p:grpSpPr bwMode="auto">
          <a:xfrm>
            <a:off x="2784589" y="4679458"/>
            <a:ext cx="1557029" cy="1846669"/>
            <a:chOff x="0" y="1389"/>
            <a:chExt cx="930" cy="1103"/>
          </a:xfrm>
        </p:grpSpPr>
        <p:sp>
          <p:nvSpPr>
            <p:cNvPr id="71709" name="Oval 28"/>
            <p:cNvSpPr>
              <a:spLocks noChangeArrowheads="1"/>
            </p:cNvSpPr>
            <p:nvPr/>
          </p:nvSpPr>
          <p:spPr bwMode="auto">
            <a:xfrm>
              <a:off x="0" y="1661"/>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0" name="Oval 29"/>
            <p:cNvSpPr>
              <a:spLocks noChangeArrowheads="1"/>
            </p:cNvSpPr>
            <p:nvPr/>
          </p:nvSpPr>
          <p:spPr bwMode="auto">
            <a:xfrm>
              <a:off x="92" y="1887"/>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1" name="Oval 30"/>
            <p:cNvSpPr>
              <a:spLocks noChangeArrowheads="1"/>
            </p:cNvSpPr>
            <p:nvPr/>
          </p:nvSpPr>
          <p:spPr bwMode="auto">
            <a:xfrm>
              <a:off x="454" y="1887"/>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2" name="Oval 31"/>
            <p:cNvSpPr>
              <a:spLocks noChangeArrowheads="1"/>
            </p:cNvSpPr>
            <p:nvPr/>
          </p:nvSpPr>
          <p:spPr bwMode="auto">
            <a:xfrm>
              <a:off x="137"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3" name="Oval 32"/>
            <p:cNvSpPr>
              <a:spLocks noChangeArrowheads="1"/>
            </p:cNvSpPr>
            <p:nvPr/>
          </p:nvSpPr>
          <p:spPr bwMode="auto">
            <a:xfrm>
              <a:off x="273"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4" name="Oval 33"/>
            <p:cNvSpPr>
              <a:spLocks noChangeArrowheads="1"/>
            </p:cNvSpPr>
            <p:nvPr/>
          </p:nvSpPr>
          <p:spPr bwMode="auto">
            <a:xfrm>
              <a:off x="572"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5" name="Text Box 34"/>
            <p:cNvSpPr txBox="1">
              <a:spLocks noChangeArrowheads="1"/>
            </p:cNvSpPr>
            <p:nvPr/>
          </p:nvSpPr>
          <p:spPr bwMode="auto">
            <a:xfrm>
              <a:off x="0" y="138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H2</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cxnSp>
        <p:nvCxnSpPr>
          <p:cNvPr id="71698" name="AutoShape 35"/>
          <p:cNvCxnSpPr>
            <a:cxnSpLocks noChangeShapeType="1"/>
            <a:stCxn id="71718" idx="2"/>
            <a:endCxn id="71709" idx="6"/>
          </p:cNvCxnSpPr>
          <p:nvPr/>
        </p:nvCxnSpPr>
        <p:spPr bwMode="auto">
          <a:xfrm flipH="1">
            <a:off x="4256232" y="5831325"/>
            <a:ext cx="425253" cy="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cxnSp>
        <p:nvCxnSpPr>
          <p:cNvPr id="71699" name="AutoShape 36"/>
          <p:cNvCxnSpPr>
            <a:cxnSpLocks noChangeShapeType="1"/>
            <a:stCxn id="71718" idx="6"/>
            <a:endCxn id="71702" idx="2"/>
          </p:cNvCxnSpPr>
          <p:nvPr/>
        </p:nvCxnSpPr>
        <p:spPr bwMode="auto">
          <a:xfrm>
            <a:off x="6153129" y="5831325"/>
            <a:ext cx="351587" cy="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grpSp>
        <p:nvGrpSpPr>
          <p:cNvPr id="71700" name="Group 37"/>
          <p:cNvGrpSpPr/>
          <p:nvPr/>
        </p:nvGrpSpPr>
        <p:grpSpPr bwMode="auto">
          <a:xfrm>
            <a:off x="6504716" y="4679457"/>
            <a:ext cx="1557029" cy="1846669"/>
            <a:chOff x="1383" y="2069"/>
            <a:chExt cx="930" cy="1103"/>
          </a:xfrm>
        </p:grpSpPr>
        <p:sp>
          <p:nvSpPr>
            <p:cNvPr id="71702" name="Oval 38"/>
            <p:cNvSpPr>
              <a:spLocks noChangeArrowheads="1"/>
            </p:cNvSpPr>
            <p:nvPr/>
          </p:nvSpPr>
          <p:spPr bwMode="auto">
            <a:xfrm>
              <a:off x="1383" y="2341"/>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03" name="Oval 39"/>
            <p:cNvSpPr>
              <a:spLocks noChangeArrowheads="1"/>
            </p:cNvSpPr>
            <p:nvPr/>
          </p:nvSpPr>
          <p:spPr bwMode="auto">
            <a:xfrm>
              <a:off x="1475" y="2567"/>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04" name="Oval 40"/>
            <p:cNvSpPr>
              <a:spLocks noChangeArrowheads="1"/>
            </p:cNvSpPr>
            <p:nvPr/>
          </p:nvSpPr>
          <p:spPr bwMode="auto">
            <a:xfrm>
              <a:off x="1837" y="2567"/>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05" name="Text Box 41"/>
            <p:cNvSpPr txBox="1">
              <a:spLocks noChangeArrowheads="1"/>
            </p:cNvSpPr>
            <p:nvPr/>
          </p:nvSpPr>
          <p:spPr bwMode="auto">
            <a:xfrm>
              <a:off x="1383" y="206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1706" name="Line 42"/>
            <p:cNvSpPr>
              <a:spLocks noChangeShapeType="1"/>
            </p:cNvSpPr>
            <p:nvPr/>
          </p:nvSpPr>
          <p:spPr bwMode="auto">
            <a:xfrm>
              <a:off x="1610" y="2847"/>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07" name="Line 43"/>
            <p:cNvSpPr>
              <a:spLocks noChangeShapeType="1"/>
            </p:cNvSpPr>
            <p:nvPr/>
          </p:nvSpPr>
          <p:spPr bwMode="auto">
            <a:xfrm>
              <a:off x="1656" y="2847"/>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08" name="Line 44"/>
            <p:cNvSpPr>
              <a:spLocks noChangeShapeType="1"/>
            </p:cNvSpPr>
            <p:nvPr/>
          </p:nvSpPr>
          <p:spPr bwMode="auto">
            <a:xfrm>
              <a:off x="2018" y="2840"/>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1701" name="Rectangle 46"/>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ECA3A1B4-4443-4CA1-98B6-7D54EC0B300D}"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49"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8F5C2434-080E-4521-9290-6808B38E4252}"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84003"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⑶</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反例</a:t>
            </a:r>
            <a:r>
              <a:rPr lang="en-US" altLang="zh-CN" smtClean="0">
                <a:solidFill>
                  <a:srgbClr val="0000FF"/>
                </a:solidFill>
                <a:sym typeface="Symbol" panose="05050102010706020507" pitchFamily="18" charset="2"/>
              </a:rPr>
              <a:t>N1</a:t>
            </a:r>
            <a:endParaRPr lang="en-US" altLang="zh-CN" smtClean="0">
              <a:solidFill>
                <a:srgbClr val="0000FF"/>
              </a:solidFill>
              <a:sym typeface="Symbol" panose="05050102010706020507" pitchFamily="18" charset="2"/>
            </a:endParaRPr>
          </a:p>
          <a:p>
            <a:pPr lvl="3" eaLnBrk="1" hangingPunct="1"/>
            <a:r>
              <a:rPr lang="zh-CN" altLang="en-US" smtClean="0">
                <a:solidFill>
                  <a:srgbClr val="FF0000"/>
                </a:solidFill>
                <a:sym typeface="Symbol" panose="05050102010706020507" pitchFamily="18" charset="2"/>
              </a:rPr>
              <a:t>反例</a:t>
            </a:r>
            <a:r>
              <a:rPr lang="zh-CN" altLang="en-US" smtClean="0">
                <a:sym typeface="Symbol" panose="05050102010706020507" pitchFamily="18" charset="2"/>
              </a:rPr>
              <a:t>用来</a:t>
            </a:r>
            <a:r>
              <a:rPr lang="zh-CN" altLang="en-US" smtClean="0">
                <a:solidFill>
                  <a:srgbClr val="FF0000"/>
                </a:solidFill>
                <a:sym typeface="Symbol" panose="05050102010706020507" pitchFamily="18" charset="2"/>
              </a:rPr>
              <a:t>删除过于泛化的假设</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H2</a:t>
            </a:r>
            <a:r>
              <a:rPr lang="zh-CN" altLang="en-US" smtClean="0">
                <a:sym typeface="Symbol" panose="05050102010706020507" pitchFamily="18" charset="2"/>
              </a:rPr>
              <a:t>覆盖了</a:t>
            </a:r>
            <a:r>
              <a:rPr lang="zh-CN" altLang="en-US" smtClean="0">
                <a:solidFill>
                  <a:srgbClr val="0000FF"/>
                </a:solidFill>
                <a:sym typeface="Symbol" panose="05050102010706020507" pitchFamily="18" charset="2"/>
              </a:rPr>
              <a:t>反例</a:t>
            </a:r>
            <a:r>
              <a:rPr lang="en-US" altLang="zh-CN" smtClean="0">
                <a:solidFill>
                  <a:srgbClr val="0000FF"/>
                </a:solidFill>
                <a:sym typeface="Symbol" panose="05050102010706020507" pitchFamily="18" charset="2"/>
              </a:rPr>
              <a:t>N1</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H2</a:t>
            </a:r>
            <a:r>
              <a:rPr lang="zh-CN" altLang="en-US" smtClean="0">
                <a:sym typeface="Symbol" panose="05050102010706020507" pitchFamily="18" charset="2"/>
              </a:rPr>
              <a:t>是</a:t>
            </a:r>
            <a:r>
              <a:rPr lang="zh-CN" altLang="en-US" smtClean="0">
                <a:solidFill>
                  <a:srgbClr val="FF0000"/>
                </a:solidFill>
                <a:sym typeface="Symbol" panose="05050102010706020507" pitchFamily="18" charset="2"/>
              </a:rPr>
              <a:t>过于泛化</a:t>
            </a:r>
            <a:r>
              <a:rPr lang="zh-CN" altLang="en-US" smtClean="0">
                <a:sym typeface="Symbol" panose="05050102010706020507" pitchFamily="18" charset="2"/>
              </a:rPr>
              <a:t>的假设，应该</a:t>
            </a:r>
            <a:r>
              <a:rPr lang="zh-CN" altLang="en-US" smtClean="0">
                <a:solidFill>
                  <a:srgbClr val="FF0000"/>
                </a:solidFill>
                <a:sym typeface="Symbol" panose="05050102010706020507" pitchFamily="18" charset="2"/>
              </a:rPr>
              <a:t>剪去</a:t>
            </a:r>
            <a:r>
              <a:rPr lang="zh-CN" altLang="en-US" smtClean="0">
                <a:sym typeface="Symbol" panose="05050102010706020507" pitchFamily="18" charset="2"/>
              </a:rPr>
              <a:t>；</a:t>
            </a:r>
            <a:endParaRPr lang="zh-CN" altLang="en-US" smtClean="0">
              <a:sym typeface="Symbol" panose="05050102010706020507" pitchFamily="18" charset="2"/>
            </a:endParaRPr>
          </a:p>
        </p:txBody>
      </p:sp>
      <p:grpSp>
        <p:nvGrpSpPr>
          <p:cNvPr id="72709" name="Group 4"/>
          <p:cNvGrpSpPr/>
          <p:nvPr/>
        </p:nvGrpSpPr>
        <p:grpSpPr bwMode="auto">
          <a:xfrm>
            <a:off x="4378451" y="5233626"/>
            <a:ext cx="2126265" cy="1952146"/>
            <a:chOff x="1157" y="2976"/>
            <a:chExt cx="1270" cy="1166"/>
          </a:xfrm>
        </p:grpSpPr>
        <p:grpSp>
          <p:nvGrpSpPr>
            <p:cNvPr id="72743" name="Group 5"/>
            <p:cNvGrpSpPr/>
            <p:nvPr/>
          </p:nvGrpSpPr>
          <p:grpSpPr bwMode="auto">
            <a:xfrm>
              <a:off x="1338" y="2976"/>
              <a:ext cx="879" cy="831"/>
              <a:chOff x="1338" y="2976"/>
              <a:chExt cx="879" cy="831"/>
            </a:xfrm>
          </p:grpSpPr>
          <p:sp>
            <p:nvSpPr>
              <p:cNvPr id="72745" name="Oval 6"/>
              <p:cNvSpPr>
                <a:spLocks noChangeArrowheads="1"/>
              </p:cNvSpPr>
              <p:nvPr/>
            </p:nvSpPr>
            <p:spPr bwMode="auto">
              <a:xfrm>
                <a:off x="1338" y="297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6" name="Oval 7"/>
              <p:cNvSpPr>
                <a:spLocks noChangeArrowheads="1"/>
              </p:cNvSpPr>
              <p:nvPr/>
            </p:nvSpPr>
            <p:spPr bwMode="auto">
              <a:xfrm>
                <a:off x="1430" y="320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7" name="Oval 8"/>
              <p:cNvSpPr>
                <a:spLocks noChangeArrowheads="1"/>
              </p:cNvSpPr>
              <p:nvPr/>
            </p:nvSpPr>
            <p:spPr bwMode="auto">
              <a:xfrm>
                <a:off x="1792" y="3202"/>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8" name="Oval 9"/>
              <p:cNvSpPr>
                <a:spLocks noChangeArrowheads="1"/>
              </p:cNvSpPr>
              <p:nvPr/>
            </p:nvSpPr>
            <p:spPr bwMode="auto">
              <a:xfrm>
                <a:off x="1475"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9" name="Oval 10"/>
              <p:cNvSpPr>
                <a:spLocks noChangeArrowheads="1"/>
              </p:cNvSpPr>
              <p:nvPr/>
            </p:nvSpPr>
            <p:spPr bwMode="auto">
              <a:xfrm>
                <a:off x="1611"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50" name="Oval 11"/>
              <p:cNvSpPr>
                <a:spLocks noChangeArrowheads="1"/>
              </p:cNvSpPr>
              <p:nvPr/>
            </p:nvSpPr>
            <p:spPr bwMode="auto">
              <a:xfrm>
                <a:off x="1910"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51" name="Line 12"/>
              <p:cNvSpPr>
                <a:spLocks noChangeShapeType="1"/>
              </p:cNvSpPr>
              <p:nvPr/>
            </p:nvSpPr>
            <p:spPr bwMode="auto">
              <a:xfrm>
                <a:off x="1565"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52" name="Line 13"/>
              <p:cNvSpPr>
                <a:spLocks noChangeShapeType="1"/>
              </p:cNvSpPr>
              <p:nvPr/>
            </p:nvSpPr>
            <p:spPr bwMode="auto">
              <a:xfrm>
                <a:off x="1611"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53" name="Line 14"/>
              <p:cNvSpPr>
                <a:spLocks noChangeShapeType="1"/>
              </p:cNvSpPr>
              <p:nvPr/>
            </p:nvSpPr>
            <p:spPr bwMode="auto">
              <a:xfrm>
                <a:off x="1952" y="346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2744" name="Text Box 15"/>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grpSp>
        <p:nvGrpSpPr>
          <p:cNvPr id="4" name="Group 16"/>
          <p:cNvGrpSpPr/>
          <p:nvPr/>
        </p:nvGrpSpPr>
        <p:grpSpPr bwMode="auto">
          <a:xfrm>
            <a:off x="2784589" y="4778238"/>
            <a:ext cx="1557029" cy="1846670"/>
            <a:chOff x="0" y="1389"/>
            <a:chExt cx="930" cy="1103"/>
          </a:xfrm>
        </p:grpSpPr>
        <p:sp>
          <p:nvSpPr>
            <p:cNvPr id="72736" name="Oval 17"/>
            <p:cNvSpPr>
              <a:spLocks noChangeArrowheads="1"/>
            </p:cNvSpPr>
            <p:nvPr/>
          </p:nvSpPr>
          <p:spPr bwMode="auto">
            <a:xfrm>
              <a:off x="0" y="1661"/>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7" name="Oval 18"/>
            <p:cNvSpPr>
              <a:spLocks noChangeArrowheads="1"/>
            </p:cNvSpPr>
            <p:nvPr/>
          </p:nvSpPr>
          <p:spPr bwMode="auto">
            <a:xfrm>
              <a:off x="92" y="1887"/>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8" name="Oval 19"/>
            <p:cNvSpPr>
              <a:spLocks noChangeArrowheads="1"/>
            </p:cNvSpPr>
            <p:nvPr/>
          </p:nvSpPr>
          <p:spPr bwMode="auto">
            <a:xfrm>
              <a:off x="454" y="1887"/>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9" name="Oval 20"/>
            <p:cNvSpPr>
              <a:spLocks noChangeArrowheads="1"/>
            </p:cNvSpPr>
            <p:nvPr/>
          </p:nvSpPr>
          <p:spPr bwMode="auto">
            <a:xfrm>
              <a:off x="137"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0" name="Oval 21"/>
            <p:cNvSpPr>
              <a:spLocks noChangeArrowheads="1"/>
            </p:cNvSpPr>
            <p:nvPr/>
          </p:nvSpPr>
          <p:spPr bwMode="auto">
            <a:xfrm>
              <a:off x="273"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1" name="Oval 22"/>
            <p:cNvSpPr>
              <a:spLocks noChangeArrowheads="1"/>
            </p:cNvSpPr>
            <p:nvPr/>
          </p:nvSpPr>
          <p:spPr bwMode="auto">
            <a:xfrm>
              <a:off x="572"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2" name="Text Box 23"/>
            <p:cNvSpPr txBox="1">
              <a:spLocks noChangeArrowheads="1"/>
            </p:cNvSpPr>
            <p:nvPr/>
          </p:nvSpPr>
          <p:spPr bwMode="auto">
            <a:xfrm>
              <a:off x="0" y="138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H2</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cxnSp>
        <p:nvCxnSpPr>
          <p:cNvPr id="384024" name="AutoShape 24"/>
          <p:cNvCxnSpPr>
            <a:cxnSpLocks noChangeShapeType="1"/>
            <a:stCxn id="72745" idx="2"/>
            <a:endCxn id="72736" idx="6"/>
          </p:cNvCxnSpPr>
          <p:nvPr/>
        </p:nvCxnSpPr>
        <p:spPr bwMode="auto">
          <a:xfrm flipH="1">
            <a:off x="4256232" y="5930103"/>
            <a:ext cx="425253" cy="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cxnSp>
        <p:nvCxnSpPr>
          <p:cNvPr id="72712" name="AutoShape 25"/>
          <p:cNvCxnSpPr>
            <a:cxnSpLocks noChangeShapeType="1"/>
            <a:stCxn id="72745" idx="6"/>
            <a:endCxn id="72729" idx="2"/>
          </p:cNvCxnSpPr>
          <p:nvPr/>
        </p:nvCxnSpPr>
        <p:spPr bwMode="auto">
          <a:xfrm>
            <a:off x="6153129" y="5930103"/>
            <a:ext cx="351587" cy="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grpSp>
        <p:nvGrpSpPr>
          <p:cNvPr id="72713" name="Group 26"/>
          <p:cNvGrpSpPr/>
          <p:nvPr/>
        </p:nvGrpSpPr>
        <p:grpSpPr bwMode="auto">
          <a:xfrm>
            <a:off x="6504716" y="4778237"/>
            <a:ext cx="1557029" cy="1846670"/>
            <a:chOff x="1383" y="2069"/>
            <a:chExt cx="930" cy="1103"/>
          </a:xfrm>
        </p:grpSpPr>
        <p:sp>
          <p:nvSpPr>
            <p:cNvPr id="72729" name="Oval 27"/>
            <p:cNvSpPr>
              <a:spLocks noChangeArrowheads="1"/>
            </p:cNvSpPr>
            <p:nvPr/>
          </p:nvSpPr>
          <p:spPr bwMode="auto">
            <a:xfrm>
              <a:off x="1383" y="2341"/>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0" name="Oval 28"/>
            <p:cNvSpPr>
              <a:spLocks noChangeArrowheads="1"/>
            </p:cNvSpPr>
            <p:nvPr/>
          </p:nvSpPr>
          <p:spPr bwMode="auto">
            <a:xfrm>
              <a:off x="1475" y="2567"/>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1" name="Oval 29"/>
            <p:cNvSpPr>
              <a:spLocks noChangeArrowheads="1"/>
            </p:cNvSpPr>
            <p:nvPr/>
          </p:nvSpPr>
          <p:spPr bwMode="auto">
            <a:xfrm>
              <a:off x="1837" y="2567"/>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2" name="Text Box 30"/>
            <p:cNvSpPr txBox="1">
              <a:spLocks noChangeArrowheads="1"/>
            </p:cNvSpPr>
            <p:nvPr/>
          </p:nvSpPr>
          <p:spPr bwMode="auto">
            <a:xfrm>
              <a:off x="1383" y="206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2733" name="Line 31"/>
            <p:cNvSpPr>
              <a:spLocks noChangeShapeType="1"/>
            </p:cNvSpPr>
            <p:nvPr/>
          </p:nvSpPr>
          <p:spPr bwMode="auto">
            <a:xfrm>
              <a:off x="1610" y="2847"/>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4" name="Line 32"/>
            <p:cNvSpPr>
              <a:spLocks noChangeShapeType="1"/>
            </p:cNvSpPr>
            <p:nvPr/>
          </p:nvSpPr>
          <p:spPr bwMode="auto">
            <a:xfrm>
              <a:off x="1656" y="2847"/>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5" name="Line 33"/>
            <p:cNvSpPr>
              <a:spLocks noChangeShapeType="1"/>
            </p:cNvSpPr>
            <p:nvPr/>
          </p:nvSpPr>
          <p:spPr bwMode="auto">
            <a:xfrm>
              <a:off x="2018" y="2840"/>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2714" name="Group 34"/>
          <p:cNvGrpSpPr/>
          <p:nvPr/>
        </p:nvGrpSpPr>
        <p:grpSpPr bwMode="auto">
          <a:xfrm>
            <a:off x="9466419" y="4550545"/>
            <a:ext cx="1471644" cy="2457763"/>
            <a:chOff x="4694" y="2659"/>
            <a:chExt cx="879" cy="1468"/>
          </a:xfrm>
        </p:grpSpPr>
        <p:sp>
          <p:nvSpPr>
            <p:cNvPr id="72719" name="Oval 35"/>
            <p:cNvSpPr>
              <a:spLocks noChangeArrowheads="1"/>
            </p:cNvSpPr>
            <p:nvPr/>
          </p:nvSpPr>
          <p:spPr bwMode="auto">
            <a:xfrm>
              <a:off x="4694" y="297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0" name="Oval 36"/>
            <p:cNvSpPr>
              <a:spLocks noChangeArrowheads="1"/>
            </p:cNvSpPr>
            <p:nvPr/>
          </p:nvSpPr>
          <p:spPr bwMode="auto">
            <a:xfrm>
              <a:off x="4786" y="320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1" name="Oval 37"/>
            <p:cNvSpPr>
              <a:spLocks noChangeArrowheads="1"/>
            </p:cNvSpPr>
            <p:nvPr/>
          </p:nvSpPr>
          <p:spPr bwMode="auto">
            <a:xfrm>
              <a:off x="5148" y="320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2" name="Oval 38"/>
            <p:cNvSpPr>
              <a:spLocks noChangeArrowheads="1"/>
            </p:cNvSpPr>
            <p:nvPr/>
          </p:nvSpPr>
          <p:spPr bwMode="auto">
            <a:xfrm>
              <a:off x="4831"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3" name="Oval 39"/>
            <p:cNvSpPr>
              <a:spLocks noChangeArrowheads="1"/>
            </p:cNvSpPr>
            <p:nvPr/>
          </p:nvSpPr>
          <p:spPr bwMode="auto">
            <a:xfrm>
              <a:off x="4967"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4" name="Oval 40"/>
            <p:cNvSpPr>
              <a:spLocks noChangeArrowheads="1"/>
            </p:cNvSpPr>
            <p:nvPr/>
          </p:nvSpPr>
          <p:spPr bwMode="auto">
            <a:xfrm>
              <a:off x="5266"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5" name="Line 41"/>
            <p:cNvSpPr>
              <a:spLocks noChangeShapeType="1"/>
            </p:cNvSpPr>
            <p:nvPr/>
          </p:nvSpPr>
          <p:spPr bwMode="auto">
            <a:xfrm>
              <a:off x="4921"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6" name="Line 42"/>
            <p:cNvSpPr>
              <a:spLocks noChangeShapeType="1"/>
            </p:cNvSpPr>
            <p:nvPr/>
          </p:nvSpPr>
          <p:spPr bwMode="auto">
            <a:xfrm>
              <a:off x="5308" y="346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7" name="Text Box 43"/>
            <p:cNvSpPr txBox="1">
              <a:spLocks noChangeArrowheads="1"/>
            </p:cNvSpPr>
            <p:nvPr/>
          </p:nvSpPr>
          <p:spPr bwMode="auto">
            <a:xfrm>
              <a:off x="4740" y="3839"/>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反例</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N1</a:t>
              </a:r>
              <a:endPar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72728" name="Text Box 44"/>
            <p:cNvSpPr txBox="1">
              <a:spLocks noChangeArrowheads="1"/>
            </p:cNvSpPr>
            <p:nvPr/>
          </p:nvSpPr>
          <p:spPr bwMode="auto">
            <a:xfrm>
              <a:off x="4921" y="2659"/>
              <a:ext cx="40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grpSp>
      <p:cxnSp>
        <p:nvCxnSpPr>
          <p:cNvPr id="384045" name="AutoShape 45"/>
          <p:cNvCxnSpPr>
            <a:cxnSpLocks noChangeShapeType="1"/>
            <a:stCxn id="72742" idx="0"/>
            <a:endCxn id="72728" idx="0"/>
          </p:cNvCxnSpPr>
          <p:nvPr/>
        </p:nvCxnSpPr>
        <p:spPr bwMode="auto">
          <a:xfrm rot="16200000">
            <a:off x="6761709" y="1351936"/>
            <a:ext cx="227695" cy="6624907"/>
          </a:xfrm>
          <a:prstGeom prst="bentConnector3">
            <a:avLst>
              <a:gd name="adj1" fmla="val 180880"/>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84046" name="Text Box 46"/>
          <p:cNvSpPr txBox="1">
            <a:spLocks noChangeArrowheads="1"/>
          </p:cNvSpPr>
          <p:nvPr/>
        </p:nvSpPr>
        <p:spPr bwMode="auto">
          <a:xfrm>
            <a:off x="4606146" y="3919867"/>
            <a:ext cx="4555564" cy="44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细胞体</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1</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(2,?,?)</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a:t>
            </a:r>
            <a:r>
              <a:rPr kumimoji="0" lang="zh-CN" altLang="en-US" sz="2320" b="1" i="0" u="none" strike="noStrike" kern="1200" cap="none" spc="0" normalizeH="0" baseline="0" noProof="0">
                <a:ln>
                  <a:noFill/>
                </a:ln>
                <a:solidFill>
                  <a:srgbClr val="0066FF"/>
                </a:solidFill>
                <a:effectLst/>
                <a:uLnTx/>
                <a:uFillTx/>
                <a:latin typeface="黑体" panose="02010609060101010101" pitchFamily="2" charset="-122"/>
                <a:ea typeface="黑体" panose="02010609060101010101" pitchFamily="2" charset="-122"/>
                <a:cs typeface="+mn-cs"/>
              </a:rPr>
              <a:t>细胞体</a:t>
            </a:r>
            <a:r>
              <a:rPr kumimoji="0" lang="en-US" altLang="zh-CN" sz="2320" b="1" i="0" u="none" strike="noStrike" kern="1200" cap="none" spc="0" normalizeH="0" baseline="0" noProof="0">
                <a:ln>
                  <a:noFill/>
                </a:ln>
                <a:solidFill>
                  <a:srgbClr val="0066FF"/>
                </a:solidFill>
                <a:effectLst/>
                <a:uLnTx/>
                <a:uFillTx/>
                <a:latin typeface="黑体" panose="02010609060101010101" pitchFamily="2" charset="-122"/>
                <a:ea typeface="黑体" panose="02010609060101010101" pitchFamily="2" charset="-122"/>
                <a:cs typeface="+mn-cs"/>
              </a:rPr>
              <a:t>2</a:t>
            </a:r>
            <a:r>
              <a:rPr kumimoji="0" lang="en-US" altLang="zh-CN" sz="232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(1,?,?)</a:t>
            </a:r>
            <a:endParaRPr kumimoji="0" lang="en-US" altLang="zh-CN" sz="232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endParaRPr>
          </a:p>
        </p:txBody>
      </p:sp>
      <p:cxnSp>
        <p:nvCxnSpPr>
          <p:cNvPr id="384047" name="AutoShape 47"/>
          <p:cNvCxnSpPr>
            <a:cxnSpLocks noChangeShapeType="1"/>
            <a:stCxn id="72732" idx="0"/>
            <a:endCxn id="72728" idx="0"/>
          </p:cNvCxnSpPr>
          <p:nvPr/>
        </p:nvCxnSpPr>
        <p:spPr bwMode="auto">
          <a:xfrm rot="16200000">
            <a:off x="8621773" y="3212000"/>
            <a:ext cx="227695" cy="2904780"/>
          </a:xfrm>
          <a:prstGeom prst="bentConnector3">
            <a:avLst>
              <a:gd name="adj1" fmla="val 205884"/>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72718" name="Rectangle 49"/>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84003">
                                            <p:txEl>
                                              <p:pRg st="3" end="3"/>
                                            </p:txEl>
                                          </p:spTgt>
                                        </p:tgtEl>
                                        <p:attrNameLst>
                                          <p:attrName>style.visibility</p:attrName>
                                        </p:attrNameLst>
                                      </p:cBhvr>
                                      <p:to>
                                        <p:strVal val="visible"/>
                                      </p:to>
                                    </p:set>
                                    <p:animEffect transition="in" filter="strips(downRight)">
                                      <p:cBhvr>
                                        <p:cTn id="7" dur="500"/>
                                        <p:tgtEl>
                                          <p:spTgt spid="38400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84045"/>
                                        </p:tgtEl>
                                        <p:attrNameLst>
                                          <p:attrName>style.visibility</p:attrName>
                                        </p:attrNameLst>
                                      </p:cBhvr>
                                      <p:to>
                                        <p:strVal val="visible"/>
                                      </p:to>
                                    </p:set>
                                    <p:animEffect transition="in" filter="box(in)">
                                      <p:cBhvr>
                                        <p:cTn id="12" dur="500"/>
                                        <p:tgtEl>
                                          <p:spTgt spid="384045"/>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84046"/>
                                        </p:tgtEl>
                                        <p:attrNameLst>
                                          <p:attrName>style.visibility</p:attrName>
                                        </p:attrNameLst>
                                      </p:cBhvr>
                                      <p:to>
                                        <p:strVal val="visible"/>
                                      </p:to>
                                    </p:set>
                                    <p:animEffect transition="in" filter="box(in)">
                                      <p:cBhvr>
                                        <p:cTn id="15" dur="500"/>
                                        <p:tgtEl>
                                          <p:spTgt spid="384046"/>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384003">
                                            <p:txEl>
                                              <p:pRg st="4" end="4"/>
                                            </p:txEl>
                                          </p:spTgt>
                                        </p:tgtEl>
                                        <p:attrNameLst>
                                          <p:attrName>style.visibility</p:attrName>
                                        </p:attrNameLst>
                                      </p:cBhvr>
                                      <p:to>
                                        <p:strVal val="visible"/>
                                      </p:to>
                                    </p:set>
                                    <p:animEffect transition="in" filter="strips(downRight)">
                                      <p:cBhvr>
                                        <p:cTn id="20" dur="500"/>
                                        <p:tgtEl>
                                          <p:spTgt spid="38400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384003">
                                            <p:txEl>
                                              <p:pRg st="5" end="5"/>
                                            </p:txEl>
                                          </p:spTgt>
                                        </p:tgtEl>
                                        <p:attrNameLst>
                                          <p:attrName>style.visibility</p:attrName>
                                        </p:attrNameLst>
                                      </p:cBhvr>
                                      <p:to>
                                        <p:strVal val="visible"/>
                                      </p:to>
                                    </p:set>
                                    <p:animEffect transition="in" filter="strips(downRight)">
                                      <p:cBhvr>
                                        <p:cTn id="25" dur="500"/>
                                        <p:tgtEl>
                                          <p:spTgt spid="38400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xit" presetSubtype="16" fill="hold" nodeType="clickEffect">
                                  <p:stCondLst>
                                    <p:cond delay="0"/>
                                  </p:stCondLst>
                                  <p:childTnLst>
                                    <p:animEffect transition="out" filter="box(in)">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4" presetClass="exit" presetSubtype="16" fill="hold" nodeType="withEffect">
                                  <p:stCondLst>
                                    <p:cond delay="0"/>
                                  </p:stCondLst>
                                  <p:childTnLst>
                                    <p:animEffect transition="out" filter="box(in)">
                                      <p:cBhvr>
                                        <p:cTn id="32" dur="500"/>
                                        <p:tgtEl>
                                          <p:spTgt spid="384024"/>
                                        </p:tgtEl>
                                      </p:cBhvr>
                                    </p:animEffect>
                                    <p:set>
                                      <p:cBhvr>
                                        <p:cTn id="33" dur="1" fill="hold">
                                          <p:stCondLst>
                                            <p:cond delay="499"/>
                                          </p:stCondLst>
                                        </p:cTn>
                                        <p:tgtEl>
                                          <p:spTgt spid="38402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 presetClass="exit" presetSubtype="16" fill="hold" grpId="1" nodeType="clickEffect">
                                  <p:stCondLst>
                                    <p:cond delay="0"/>
                                  </p:stCondLst>
                                  <p:childTnLst>
                                    <p:animEffect transition="out" filter="box(in)">
                                      <p:cBhvr>
                                        <p:cTn id="37" dur="500"/>
                                        <p:tgtEl>
                                          <p:spTgt spid="384046"/>
                                        </p:tgtEl>
                                      </p:cBhvr>
                                    </p:animEffect>
                                    <p:set>
                                      <p:cBhvr>
                                        <p:cTn id="38" dur="1" fill="hold">
                                          <p:stCondLst>
                                            <p:cond delay="499"/>
                                          </p:stCondLst>
                                        </p:cTn>
                                        <p:tgtEl>
                                          <p:spTgt spid="384046"/>
                                        </p:tgtEl>
                                        <p:attrNameLst>
                                          <p:attrName>style.visibility</p:attrName>
                                        </p:attrNameLst>
                                      </p:cBhvr>
                                      <p:to>
                                        <p:strVal val="hidden"/>
                                      </p:to>
                                    </p:set>
                                  </p:childTnLst>
                                </p:cTn>
                              </p:par>
                              <p:par>
                                <p:cTn id="39" presetID="4" presetClass="exit" presetSubtype="16" fill="hold" nodeType="withEffect">
                                  <p:stCondLst>
                                    <p:cond delay="0"/>
                                  </p:stCondLst>
                                  <p:childTnLst>
                                    <p:animEffect transition="out" filter="box(in)">
                                      <p:cBhvr>
                                        <p:cTn id="40" dur="500"/>
                                        <p:tgtEl>
                                          <p:spTgt spid="384045"/>
                                        </p:tgtEl>
                                      </p:cBhvr>
                                    </p:animEffect>
                                    <p:set>
                                      <p:cBhvr>
                                        <p:cTn id="41" dur="1" fill="hold">
                                          <p:stCondLst>
                                            <p:cond delay="499"/>
                                          </p:stCondLst>
                                        </p:cTn>
                                        <p:tgtEl>
                                          <p:spTgt spid="38404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84047"/>
                                        </p:tgtEl>
                                        <p:attrNameLst>
                                          <p:attrName>style.visibility</p:attrName>
                                        </p:attrNameLst>
                                      </p:cBhvr>
                                      <p:to>
                                        <p:strVal val="visible"/>
                                      </p:to>
                                    </p:set>
                                    <p:animEffect transition="in" filter="box(in)">
                                      <p:cBhvr>
                                        <p:cTn id="46" dur="500"/>
                                        <p:tgtEl>
                                          <p:spTgt spid="384047"/>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xit" presetSubtype="16" fill="hold" nodeType="clickEffect">
                                  <p:stCondLst>
                                    <p:cond delay="0"/>
                                  </p:stCondLst>
                                  <p:childTnLst>
                                    <p:animEffect transition="out" filter="box(in)">
                                      <p:cBhvr>
                                        <p:cTn id="50" dur="500"/>
                                        <p:tgtEl>
                                          <p:spTgt spid="384047"/>
                                        </p:tgtEl>
                                      </p:cBhvr>
                                    </p:animEffect>
                                    <p:set>
                                      <p:cBhvr>
                                        <p:cTn id="51" dur="1" fill="hold">
                                          <p:stCondLst>
                                            <p:cond delay="499"/>
                                          </p:stCondLst>
                                        </p:cTn>
                                        <p:tgtEl>
                                          <p:spTgt spid="3840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46" grpId="0"/>
      <p:bldP spid="384046"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E2D108D4-7F74-4849-8F02-49204EA82F2B}"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0"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73F9139D-8BA4-4707-B214-C9BB54F176EF}"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86051"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⑷</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正例</a:t>
            </a:r>
            <a:r>
              <a:rPr lang="en-US" altLang="zh-CN" smtClean="0">
                <a:solidFill>
                  <a:srgbClr val="0000FF"/>
                </a:solidFill>
                <a:sym typeface="Symbol" panose="05050102010706020507" pitchFamily="18" charset="2"/>
              </a:rPr>
              <a:t>P3</a:t>
            </a:r>
            <a:endParaRPr lang="en-US" altLang="zh-CN" smtClean="0">
              <a:solidFill>
                <a:srgbClr val="0000FF"/>
              </a:solidFill>
              <a:sym typeface="Symbol" panose="05050102010706020507" pitchFamily="18" charset="2"/>
            </a:endParaRPr>
          </a:p>
          <a:p>
            <a:pPr lvl="3" eaLnBrk="1" hangingPunct="1"/>
            <a:r>
              <a:rPr lang="zh-CN" altLang="en-US" smtClean="0">
                <a:sym typeface="Symbol" panose="05050102010706020507" pitchFamily="18" charset="2"/>
              </a:rPr>
              <a:t>由于</a:t>
            </a:r>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H3</a:t>
            </a:r>
            <a:r>
              <a:rPr lang="zh-CN" altLang="en-US" smtClean="0">
                <a:solidFill>
                  <a:srgbClr val="FF0000"/>
                </a:solidFill>
                <a:sym typeface="Symbol" panose="05050102010706020507" pitchFamily="18" charset="2"/>
              </a:rPr>
              <a:t>不能覆盖</a:t>
            </a:r>
            <a:r>
              <a:rPr lang="en-US" altLang="zh-CN" smtClean="0">
                <a:solidFill>
                  <a:srgbClr val="0000FF"/>
                </a:solidFill>
                <a:sym typeface="Symbol" panose="05050102010706020507" pitchFamily="18" charset="2"/>
              </a:rPr>
              <a:t>P3</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zh-CN" altLang="en-US" smtClean="0">
                <a:solidFill>
                  <a:srgbClr val="0000FF"/>
                </a:solidFill>
                <a:sym typeface="Symbol" panose="05050102010706020507" pitchFamily="18" charset="2"/>
              </a:rPr>
              <a:t>建立比</a:t>
            </a:r>
            <a:r>
              <a:rPr lang="en-US" altLang="zh-CN" smtClean="0">
                <a:solidFill>
                  <a:srgbClr val="0000FF"/>
                </a:solidFill>
                <a:sym typeface="Symbol" panose="05050102010706020507" pitchFamily="18" charset="2"/>
              </a:rPr>
              <a:t>H3</a:t>
            </a:r>
            <a:r>
              <a:rPr lang="zh-CN" altLang="en-US" smtClean="0">
                <a:solidFill>
                  <a:srgbClr val="0000FF"/>
                </a:solidFill>
                <a:sym typeface="Symbol" panose="05050102010706020507" pitchFamily="18" charset="2"/>
              </a:rPr>
              <a:t>泛化的假设</a:t>
            </a:r>
            <a:r>
              <a:rPr lang="en-US" altLang="zh-CN" smtClean="0">
                <a:sym typeface="Symbol" panose="05050102010706020507" pitchFamily="18" charset="2"/>
              </a:rPr>
              <a:t>, </a:t>
            </a:r>
            <a:r>
              <a:rPr lang="zh-CN" altLang="en-US" smtClean="0">
                <a:sym typeface="Symbol" panose="05050102010706020507" pitchFamily="18" charset="2"/>
              </a:rPr>
              <a:t>使之</a:t>
            </a:r>
            <a:r>
              <a:rPr lang="zh-CN" altLang="en-US" smtClean="0">
                <a:solidFill>
                  <a:srgbClr val="0000FF"/>
                </a:solidFill>
                <a:sym typeface="Symbol" panose="05050102010706020507" pitchFamily="18" charset="2"/>
              </a:rPr>
              <a:t>能</a:t>
            </a:r>
            <a:r>
              <a:rPr lang="zh-CN" altLang="en-US" smtClean="0">
                <a:solidFill>
                  <a:srgbClr val="FF0000"/>
                </a:solidFill>
                <a:sym typeface="Symbol" panose="05050102010706020507" pitchFamily="18" charset="2"/>
              </a:rPr>
              <a:t>同时覆盖</a:t>
            </a:r>
            <a:r>
              <a:rPr lang="en-US" altLang="zh-CN" smtClean="0">
                <a:solidFill>
                  <a:srgbClr val="0000FF"/>
                </a:solidFill>
                <a:sym typeface="Symbol" panose="05050102010706020507" pitchFamily="18" charset="2"/>
              </a:rPr>
              <a:t>H3</a:t>
            </a:r>
            <a:r>
              <a:rPr lang="zh-CN" altLang="en-US" smtClean="0">
                <a:solidFill>
                  <a:srgbClr val="0000FF"/>
                </a:solidFill>
                <a:sym typeface="Symbol" panose="05050102010706020507" pitchFamily="18" charset="2"/>
              </a:rPr>
              <a:t>和</a:t>
            </a:r>
            <a:r>
              <a:rPr lang="en-US" altLang="zh-CN" smtClean="0">
                <a:solidFill>
                  <a:srgbClr val="0000FF"/>
                </a:solidFill>
                <a:sym typeface="Symbol" panose="05050102010706020507" pitchFamily="18" charset="2"/>
              </a:rPr>
              <a:t>P3</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endParaRPr lang="en-US" altLang="zh-CN" smtClean="0">
              <a:sym typeface="Symbol" panose="05050102010706020507" pitchFamily="18" charset="2"/>
            </a:endParaRPr>
          </a:p>
        </p:txBody>
      </p:sp>
      <p:grpSp>
        <p:nvGrpSpPr>
          <p:cNvPr id="73733" name="Group 4"/>
          <p:cNvGrpSpPr/>
          <p:nvPr/>
        </p:nvGrpSpPr>
        <p:grpSpPr bwMode="auto">
          <a:xfrm>
            <a:off x="1607609" y="4982492"/>
            <a:ext cx="2126265" cy="1952146"/>
            <a:chOff x="1157" y="2976"/>
            <a:chExt cx="1270" cy="1166"/>
          </a:xfrm>
        </p:grpSpPr>
        <p:grpSp>
          <p:nvGrpSpPr>
            <p:cNvPr id="73768" name="Group 5"/>
            <p:cNvGrpSpPr/>
            <p:nvPr/>
          </p:nvGrpSpPr>
          <p:grpSpPr bwMode="auto">
            <a:xfrm>
              <a:off x="1338" y="2976"/>
              <a:ext cx="879" cy="831"/>
              <a:chOff x="1338" y="2976"/>
              <a:chExt cx="879" cy="831"/>
            </a:xfrm>
          </p:grpSpPr>
          <p:sp>
            <p:nvSpPr>
              <p:cNvPr id="73770" name="Oval 6"/>
              <p:cNvSpPr>
                <a:spLocks noChangeArrowheads="1"/>
              </p:cNvSpPr>
              <p:nvPr/>
            </p:nvSpPr>
            <p:spPr bwMode="auto">
              <a:xfrm>
                <a:off x="1338" y="297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1" name="Oval 7"/>
              <p:cNvSpPr>
                <a:spLocks noChangeArrowheads="1"/>
              </p:cNvSpPr>
              <p:nvPr/>
            </p:nvSpPr>
            <p:spPr bwMode="auto">
              <a:xfrm>
                <a:off x="1430" y="320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2" name="Oval 8"/>
              <p:cNvSpPr>
                <a:spLocks noChangeArrowheads="1"/>
              </p:cNvSpPr>
              <p:nvPr/>
            </p:nvSpPr>
            <p:spPr bwMode="auto">
              <a:xfrm>
                <a:off x="1792" y="3202"/>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3" name="Oval 9"/>
              <p:cNvSpPr>
                <a:spLocks noChangeArrowheads="1"/>
              </p:cNvSpPr>
              <p:nvPr/>
            </p:nvSpPr>
            <p:spPr bwMode="auto">
              <a:xfrm>
                <a:off x="1475"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4" name="Oval 10"/>
              <p:cNvSpPr>
                <a:spLocks noChangeArrowheads="1"/>
              </p:cNvSpPr>
              <p:nvPr/>
            </p:nvSpPr>
            <p:spPr bwMode="auto">
              <a:xfrm>
                <a:off x="1611"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5" name="Oval 11"/>
              <p:cNvSpPr>
                <a:spLocks noChangeArrowheads="1"/>
              </p:cNvSpPr>
              <p:nvPr/>
            </p:nvSpPr>
            <p:spPr bwMode="auto">
              <a:xfrm>
                <a:off x="1910"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6" name="Line 12"/>
              <p:cNvSpPr>
                <a:spLocks noChangeShapeType="1"/>
              </p:cNvSpPr>
              <p:nvPr/>
            </p:nvSpPr>
            <p:spPr bwMode="auto">
              <a:xfrm>
                <a:off x="1565"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7" name="Line 13"/>
              <p:cNvSpPr>
                <a:spLocks noChangeShapeType="1"/>
              </p:cNvSpPr>
              <p:nvPr/>
            </p:nvSpPr>
            <p:spPr bwMode="auto">
              <a:xfrm>
                <a:off x="1611"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8" name="Line 14"/>
              <p:cNvSpPr>
                <a:spLocks noChangeShapeType="1"/>
              </p:cNvSpPr>
              <p:nvPr/>
            </p:nvSpPr>
            <p:spPr bwMode="auto">
              <a:xfrm>
                <a:off x="1952" y="346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3769" name="Text Box 15"/>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cxnSp>
        <p:nvCxnSpPr>
          <p:cNvPr id="73734" name="AutoShape 16"/>
          <p:cNvCxnSpPr>
            <a:cxnSpLocks noChangeShapeType="1"/>
            <a:stCxn id="73770" idx="6"/>
            <a:endCxn id="73735" idx="2"/>
          </p:cNvCxnSpPr>
          <p:nvPr/>
        </p:nvCxnSpPr>
        <p:spPr bwMode="auto">
          <a:xfrm flipV="1">
            <a:off x="3382287" y="5528290"/>
            <a:ext cx="617789" cy="15068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73735" name="Oval 17"/>
          <p:cNvSpPr>
            <a:spLocks noChangeArrowheads="1"/>
          </p:cNvSpPr>
          <p:nvPr/>
        </p:nvSpPr>
        <p:spPr bwMode="auto">
          <a:xfrm>
            <a:off x="4000076" y="4831813"/>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6" name="Oval 18"/>
          <p:cNvSpPr>
            <a:spLocks noChangeArrowheads="1"/>
          </p:cNvSpPr>
          <p:nvPr/>
        </p:nvSpPr>
        <p:spPr bwMode="auto">
          <a:xfrm>
            <a:off x="4154105" y="5210187"/>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7" name="Oval 19"/>
          <p:cNvSpPr>
            <a:spLocks noChangeArrowheads="1"/>
          </p:cNvSpPr>
          <p:nvPr/>
        </p:nvSpPr>
        <p:spPr bwMode="auto">
          <a:xfrm>
            <a:off x="4760174" y="5210187"/>
            <a:ext cx="530729"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8" name="Text Box 20"/>
          <p:cNvSpPr txBox="1">
            <a:spLocks noChangeArrowheads="1"/>
          </p:cNvSpPr>
          <p:nvPr/>
        </p:nvSpPr>
        <p:spPr bwMode="auto">
          <a:xfrm>
            <a:off x="4000076" y="4376612"/>
            <a:ext cx="155702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3739" name="Line 21"/>
          <p:cNvSpPr>
            <a:spLocks noChangeShapeType="1"/>
          </p:cNvSpPr>
          <p:nvPr/>
        </p:nvSpPr>
        <p:spPr bwMode="auto">
          <a:xfrm>
            <a:off x="4380124" y="5678970"/>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0" name="Line 22"/>
          <p:cNvSpPr>
            <a:spLocks noChangeShapeType="1"/>
          </p:cNvSpPr>
          <p:nvPr/>
        </p:nvSpPr>
        <p:spPr bwMode="auto">
          <a:xfrm>
            <a:off x="4457138" y="5678970"/>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1" name="Line 23"/>
          <p:cNvSpPr>
            <a:spLocks noChangeShapeType="1"/>
          </p:cNvSpPr>
          <p:nvPr/>
        </p:nvSpPr>
        <p:spPr bwMode="auto">
          <a:xfrm>
            <a:off x="5063208" y="566725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2" name="Oval 24"/>
          <p:cNvSpPr>
            <a:spLocks noChangeArrowheads="1"/>
          </p:cNvSpPr>
          <p:nvPr/>
        </p:nvSpPr>
        <p:spPr bwMode="auto">
          <a:xfrm>
            <a:off x="9779499" y="4982493"/>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3" name="Oval 25"/>
          <p:cNvSpPr>
            <a:spLocks noChangeArrowheads="1"/>
          </p:cNvSpPr>
          <p:nvPr/>
        </p:nvSpPr>
        <p:spPr bwMode="auto">
          <a:xfrm>
            <a:off x="9933528" y="5360867"/>
            <a:ext cx="530729"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4" name="Oval 26"/>
          <p:cNvSpPr>
            <a:spLocks noChangeArrowheads="1"/>
          </p:cNvSpPr>
          <p:nvPr/>
        </p:nvSpPr>
        <p:spPr bwMode="auto">
          <a:xfrm>
            <a:off x="10539597" y="5360867"/>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5" name="Oval 27"/>
          <p:cNvSpPr>
            <a:spLocks noChangeArrowheads="1"/>
          </p:cNvSpPr>
          <p:nvPr/>
        </p:nvSpPr>
        <p:spPr bwMode="auto">
          <a:xfrm>
            <a:off x="10117692" y="551322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6" name="Oval 28"/>
          <p:cNvSpPr>
            <a:spLocks noChangeArrowheads="1"/>
          </p:cNvSpPr>
          <p:nvPr/>
        </p:nvSpPr>
        <p:spPr bwMode="auto">
          <a:xfrm>
            <a:off x="10842631" y="5513222"/>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7" name="Oval 29"/>
          <p:cNvSpPr>
            <a:spLocks noChangeArrowheads="1"/>
          </p:cNvSpPr>
          <p:nvPr/>
        </p:nvSpPr>
        <p:spPr bwMode="auto">
          <a:xfrm>
            <a:off x="10614937" y="5513222"/>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8" name="Line 30"/>
          <p:cNvSpPr>
            <a:spLocks noChangeShapeType="1"/>
          </p:cNvSpPr>
          <p:nvPr/>
        </p:nvSpPr>
        <p:spPr bwMode="auto">
          <a:xfrm>
            <a:off x="10159547" y="581793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9" name="Line 31"/>
          <p:cNvSpPr>
            <a:spLocks noChangeShapeType="1"/>
          </p:cNvSpPr>
          <p:nvPr/>
        </p:nvSpPr>
        <p:spPr bwMode="auto">
          <a:xfrm>
            <a:off x="10236562" y="581793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50" name="Line 32"/>
          <p:cNvSpPr>
            <a:spLocks noChangeShapeType="1"/>
          </p:cNvSpPr>
          <p:nvPr/>
        </p:nvSpPr>
        <p:spPr bwMode="auto">
          <a:xfrm>
            <a:off x="10807473" y="580621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51" name="Text Box 33"/>
          <p:cNvSpPr txBox="1">
            <a:spLocks noChangeArrowheads="1"/>
          </p:cNvSpPr>
          <p:nvPr/>
        </p:nvSpPr>
        <p:spPr bwMode="auto">
          <a:xfrm>
            <a:off x="10159547" y="642586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52" name="Text Box 34"/>
          <p:cNvSpPr txBox="1">
            <a:spLocks noChangeArrowheads="1"/>
          </p:cNvSpPr>
          <p:nvPr/>
        </p:nvSpPr>
        <p:spPr bwMode="auto">
          <a:xfrm>
            <a:off x="10159547" y="4450448"/>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cxnSp>
        <p:nvCxnSpPr>
          <p:cNvPr id="386083" name="AutoShape 35"/>
          <p:cNvCxnSpPr>
            <a:cxnSpLocks noChangeShapeType="1"/>
            <a:stCxn id="73736" idx="0"/>
            <a:endCxn id="73743" idx="0"/>
          </p:cNvCxnSpPr>
          <p:nvPr/>
        </p:nvCxnSpPr>
        <p:spPr bwMode="auto">
          <a:xfrm rot="5400000" flipV="1">
            <a:off x="7234677" y="2395816"/>
            <a:ext cx="150680" cy="5779423"/>
          </a:xfrm>
          <a:prstGeom prst="bentConnector3">
            <a:avLst>
              <a:gd name="adj1" fmla="val -160000"/>
            </a:avLst>
          </a:prstGeom>
          <a:noFill/>
          <a:ln w="381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86084" name="Text Box 36"/>
          <p:cNvSpPr txBox="1">
            <a:spLocks noChangeArrowheads="1"/>
          </p:cNvSpPr>
          <p:nvPr/>
        </p:nvSpPr>
        <p:spPr bwMode="auto">
          <a:xfrm>
            <a:off x="6354036" y="5059696"/>
            <a:ext cx="273400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相同特性</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(?,2,?)</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endParaRPr>
          </a:p>
        </p:txBody>
      </p:sp>
      <p:cxnSp>
        <p:nvCxnSpPr>
          <p:cNvPr id="386085" name="AutoShape 37"/>
          <p:cNvCxnSpPr>
            <a:cxnSpLocks noChangeShapeType="1"/>
            <a:stCxn id="73737" idx="0"/>
            <a:endCxn id="73744" idx="0"/>
          </p:cNvCxnSpPr>
          <p:nvPr/>
        </p:nvCxnSpPr>
        <p:spPr bwMode="auto">
          <a:xfrm rot="5400000" flipV="1">
            <a:off x="7840746" y="2395816"/>
            <a:ext cx="150680" cy="5779423"/>
          </a:xfrm>
          <a:prstGeom prst="bentConnector3">
            <a:avLst>
              <a:gd name="adj1" fmla="val -968889"/>
            </a:avLst>
          </a:prstGeom>
          <a:noFill/>
          <a:ln w="38100">
            <a:solidFill>
              <a:srgbClr val="FF00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86086" name="Text Box 38"/>
          <p:cNvSpPr txBox="1">
            <a:spLocks noChangeArrowheads="1"/>
          </p:cNvSpPr>
          <p:nvPr/>
        </p:nvSpPr>
        <p:spPr bwMode="auto">
          <a:xfrm>
            <a:off x="5669277" y="3844209"/>
            <a:ext cx="265866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相同特性</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(?,1,?)</a:t>
            </a:r>
            <a:endPar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grpSp>
        <p:nvGrpSpPr>
          <p:cNvPr id="4" name="Group 39"/>
          <p:cNvGrpSpPr/>
          <p:nvPr/>
        </p:nvGrpSpPr>
        <p:grpSpPr bwMode="auto">
          <a:xfrm>
            <a:off x="6126341" y="3313290"/>
            <a:ext cx="1557029" cy="1846669"/>
            <a:chOff x="2426" y="3217"/>
            <a:chExt cx="930" cy="1103"/>
          </a:xfrm>
        </p:grpSpPr>
        <p:sp>
          <p:nvSpPr>
            <p:cNvPr id="73760" name="Oval 40"/>
            <p:cNvSpPr>
              <a:spLocks noChangeArrowheads="1"/>
            </p:cNvSpPr>
            <p:nvPr/>
          </p:nvSpPr>
          <p:spPr bwMode="auto">
            <a:xfrm>
              <a:off x="2426" y="3489"/>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73761" name="Group 41"/>
            <p:cNvGrpSpPr/>
            <p:nvPr/>
          </p:nvGrpSpPr>
          <p:grpSpPr bwMode="auto">
            <a:xfrm>
              <a:off x="2426" y="3217"/>
              <a:ext cx="930" cy="960"/>
              <a:chOff x="2426" y="3217"/>
              <a:chExt cx="930" cy="960"/>
            </a:xfrm>
          </p:grpSpPr>
          <p:sp>
            <p:nvSpPr>
              <p:cNvPr id="73762" name="Oval 42"/>
              <p:cNvSpPr>
                <a:spLocks noChangeArrowheads="1"/>
              </p:cNvSpPr>
              <p:nvPr/>
            </p:nvSpPr>
            <p:spPr bwMode="auto">
              <a:xfrm>
                <a:off x="2518" y="3715"/>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63" name="Oval 43"/>
              <p:cNvSpPr>
                <a:spLocks noChangeArrowheads="1"/>
              </p:cNvSpPr>
              <p:nvPr/>
            </p:nvSpPr>
            <p:spPr bwMode="auto">
              <a:xfrm>
                <a:off x="2880" y="3715"/>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64" name="Text Box 44"/>
              <p:cNvSpPr txBox="1">
                <a:spLocks noChangeArrowheads="1"/>
              </p:cNvSpPr>
              <p:nvPr/>
            </p:nvSpPr>
            <p:spPr bwMode="auto">
              <a:xfrm>
                <a:off x="2426" y="3217"/>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H4</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3765" name="Line 45"/>
              <p:cNvSpPr>
                <a:spLocks noChangeShapeType="1"/>
              </p:cNvSpPr>
              <p:nvPr/>
            </p:nvSpPr>
            <p:spPr bwMode="auto">
              <a:xfrm>
                <a:off x="2653" y="399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66" name="Line 46"/>
              <p:cNvSpPr>
                <a:spLocks noChangeShapeType="1"/>
              </p:cNvSpPr>
              <p:nvPr/>
            </p:nvSpPr>
            <p:spPr bwMode="auto">
              <a:xfrm>
                <a:off x="2699" y="399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67" name="Line 47"/>
              <p:cNvSpPr>
                <a:spLocks noChangeShapeType="1"/>
              </p:cNvSpPr>
              <p:nvPr/>
            </p:nvSpPr>
            <p:spPr bwMode="auto">
              <a:xfrm>
                <a:off x="3061" y="398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cxnSp>
        <p:nvCxnSpPr>
          <p:cNvPr id="386096" name="AutoShape 48"/>
          <p:cNvCxnSpPr>
            <a:cxnSpLocks noChangeShapeType="1"/>
            <a:stCxn id="73735" idx="7"/>
            <a:endCxn id="73760" idx="2"/>
          </p:cNvCxnSpPr>
          <p:nvPr/>
        </p:nvCxnSpPr>
        <p:spPr bwMode="auto">
          <a:xfrm flipV="1">
            <a:off x="5255744" y="4465158"/>
            <a:ext cx="870597" cy="57091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73759" name="Rectangle 50"/>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86051">
                                            <p:txEl>
                                              <p:pRg st="3" end="3"/>
                                            </p:txEl>
                                          </p:spTgt>
                                        </p:tgtEl>
                                        <p:attrNameLst>
                                          <p:attrName>style.visibility</p:attrName>
                                        </p:attrNameLst>
                                      </p:cBhvr>
                                      <p:to>
                                        <p:strVal val="visible"/>
                                      </p:to>
                                    </p:set>
                                    <p:animEffect transition="in" filter="strips(downRight)">
                                      <p:cBhvr>
                                        <p:cTn id="7" dur="500"/>
                                        <p:tgtEl>
                                          <p:spTgt spid="38605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86051">
                                            <p:txEl>
                                              <p:pRg st="4" end="4"/>
                                            </p:txEl>
                                          </p:spTgt>
                                        </p:tgtEl>
                                        <p:attrNameLst>
                                          <p:attrName>style.visibility</p:attrName>
                                        </p:attrNameLst>
                                      </p:cBhvr>
                                      <p:to>
                                        <p:strVal val="visible"/>
                                      </p:to>
                                    </p:set>
                                    <p:animEffect transition="in" filter="strips(downRight)">
                                      <p:cBhvr>
                                        <p:cTn id="12" dur="500"/>
                                        <p:tgtEl>
                                          <p:spTgt spid="38605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86085"/>
                                        </p:tgtEl>
                                        <p:attrNameLst>
                                          <p:attrName>style.visibility</p:attrName>
                                        </p:attrNameLst>
                                      </p:cBhvr>
                                      <p:to>
                                        <p:strVal val="visible"/>
                                      </p:to>
                                    </p:set>
                                    <p:animEffect transition="in" filter="box(out)">
                                      <p:cBhvr>
                                        <p:cTn id="17" dur="500"/>
                                        <p:tgtEl>
                                          <p:spTgt spid="386085"/>
                                        </p:tgtEl>
                                      </p:cBhvr>
                                    </p:animEffect>
                                  </p:childTnLst>
                                </p:cTn>
                              </p:par>
                              <p:par>
                                <p:cTn id="18" presetID="4" presetClass="entr" presetSubtype="32" fill="hold" grpId="0" nodeType="withEffect">
                                  <p:stCondLst>
                                    <p:cond delay="0"/>
                                  </p:stCondLst>
                                  <p:childTnLst>
                                    <p:set>
                                      <p:cBhvr>
                                        <p:cTn id="19" dur="1" fill="hold">
                                          <p:stCondLst>
                                            <p:cond delay="0"/>
                                          </p:stCondLst>
                                        </p:cTn>
                                        <p:tgtEl>
                                          <p:spTgt spid="386086"/>
                                        </p:tgtEl>
                                        <p:attrNameLst>
                                          <p:attrName>style.visibility</p:attrName>
                                        </p:attrNameLst>
                                      </p:cBhvr>
                                      <p:to>
                                        <p:strVal val="visible"/>
                                      </p:to>
                                    </p:set>
                                    <p:animEffect transition="in" filter="box(out)">
                                      <p:cBhvr>
                                        <p:cTn id="20" dur="500"/>
                                        <p:tgtEl>
                                          <p:spTgt spid="386086"/>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386084"/>
                                        </p:tgtEl>
                                        <p:attrNameLst>
                                          <p:attrName>style.visibility</p:attrName>
                                        </p:attrNameLst>
                                      </p:cBhvr>
                                      <p:to>
                                        <p:strVal val="visible"/>
                                      </p:to>
                                    </p:set>
                                    <p:animEffect transition="in" filter="box(out)">
                                      <p:cBhvr>
                                        <p:cTn id="25" dur="500"/>
                                        <p:tgtEl>
                                          <p:spTgt spid="386084"/>
                                        </p:tgtEl>
                                      </p:cBhvr>
                                    </p:animEffect>
                                  </p:childTnLst>
                                </p:cTn>
                              </p:par>
                              <p:par>
                                <p:cTn id="26" presetID="4" presetClass="entr" presetSubtype="32" fill="hold" nodeType="withEffect">
                                  <p:stCondLst>
                                    <p:cond delay="0"/>
                                  </p:stCondLst>
                                  <p:childTnLst>
                                    <p:set>
                                      <p:cBhvr>
                                        <p:cTn id="27" dur="1" fill="hold">
                                          <p:stCondLst>
                                            <p:cond delay="0"/>
                                          </p:stCondLst>
                                        </p:cTn>
                                        <p:tgtEl>
                                          <p:spTgt spid="386083"/>
                                        </p:tgtEl>
                                        <p:attrNameLst>
                                          <p:attrName>style.visibility</p:attrName>
                                        </p:attrNameLst>
                                      </p:cBhvr>
                                      <p:to>
                                        <p:strVal val="visible"/>
                                      </p:to>
                                    </p:set>
                                    <p:animEffect transition="in" filter="box(out)">
                                      <p:cBhvr>
                                        <p:cTn id="28" dur="500"/>
                                        <p:tgtEl>
                                          <p:spTgt spid="386083"/>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xit" presetSubtype="16" fill="hold" nodeType="clickEffect">
                                  <p:stCondLst>
                                    <p:cond delay="0"/>
                                  </p:stCondLst>
                                  <p:childTnLst>
                                    <p:animEffect transition="out" filter="box(in)">
                                      <p:cBhvr>
                                        <p:cTn id="32" dur="500"/>
                                        <p:tgtEl>
                                          <p:spTgt spid="386085"/>
                                        </p:tgtEl>
                                      </p:cBhvr>
                                    </p:animEffect>
                                    <p:set>
                                      <p:cBhvr>
                                        <p:cTn id="33" dur="1" fill="hold">
                                          <p:stCondLst>
                                            <p:cond delay="499"/>
                                          </p:stCondLst>
                                        </p:cTn>
                                        <p:tgtEl>
                                          <p:spTgt spid="386085"/>
                                        </p:tgtEl>
                                        <p:attrNameLst>
                                          <p:attrName>style.visibility</p:attrName>
                                        </p:attrNameLst>
                                      </p:cBhvr>
                                      <p:to>
                                        <p:strVal val="hidden"/>
                                      </p:to>
                                    </p:set>
                                  </p:childTnLst>
                                </p:cTn>
                              </p:par>
                              <p:par>
                                <p:cTn id="34" presetID="4" presetClass="exit" presetSubtype="16" fill="hold" grpId="1" nodeType="withEffect">
                                  <p:stCondLst>
                                    <p:cond delay="0"/>
                                  </p:stCondLst>
                                  <p:childTnLst>
                                    <p:animEffect transition="out" filter="box(in)">
                                      <p:cBhvr>
                                        <p:cTn id="35" dur="500"/>
                                        <p:tgtEl>
                                          <p:spTgt spid="386086"/>
                                        </p:tgtEl>
                                      </p:cBhvr>
                                    </p:animEffect>
                                    <p:set>
                                      <p:cBhvr>
                                        <p:cTn id="36" dur="1" fill="hold">
                                          <p:stCondLst>
                                            <p:cond delay="499"/>
                                          </p:stCondLst>
                                        </p:cTn>
                                        <p:tgtEl>
                                          <p:spTgt spid="386086"/>
                                        </p:tgtEl>
                                        <p:attrNameLst>
                                          <p:attrName>style.visibility</p:attrName>
                                        </p:attrNameLst>
                                      </p:cBhvr>
                                      <p:to>
                                        <p:strVal val="hidden"/>
                                      </p:to>
                                    </p:set>
                                  </p:childTnLst>
                                </p:cTn>
                              </p:par>
                              <p:par>
                                <p:cTn id="37" presetID="4" presetClass="exit" presetSubtype="16" fill="hold" grpId="1" nodeType="withEffect">
                                  <p:stCondLst>
                                    <p:cond delay="0"/>
                                  </p:stCondLst>
                                  <p:childTnLst>
                                    <p:animEffect transition="out" filter="box(in)">
                                      <p:cBhvr>
                                        <p:cTn id="38" dur="500"/>
                                        <p:tgtEl>
                                          <p:spTgt spid="386084"/>
                                        </p:tgtEl>
                                      </p:cBhvr>
                                    </p:animEffect>
                                    <p:set>
                                      <p:cBhvr>
                                        <p:cTn id="39" dur="1" fill="hold">
                                          <p:stCondLst>
                                            <p:cond delay="499"/>
                                          </p:stCondLst>
                                        </p:cTn>
                                        <p:tgtEl>
                                          <p:spTgt spid="386084"/>
                                        </p:tgtEl>
                                        <p:attrNameLst>
                                          <p:attrName>style.visibility</p:attrName>
                                        </p:attrNameLst>
                                      </p:cBhvr>
                                      <p:to>
                                        <p:strVal val="hidden"/>
                                      </p:to>
                                    </p:set>
                                  </p:childTnLst>
                                </p:cTn>
                              </p:par>
                              <p:par>
                                <p:cTn id="40" presetID="4" presetClass="exit" presetSubtype="16" fill="hold" nodeType="withEffect">
                                  <p:stCondLst>
                                    <p:cond delay="0"/>
                                  </p:stCondLst>
                                  <p:childTnLst>
                                    <p:animEffect transition="out" filter="box(in)">
                                      <p:cBhvr>
                                        <p:cTn id="41" dur="500"/>
                                        <p:tgtEl>
                                          <p:spTgt spid="386083"/>
                                        </p:tgtEl>
                                      </p:cBhvr>
                                    </p:animEffect>
                                    <p:set>
                                      <p:cBhvr>
                                        <p:cTn id="42" dur="1" fill="hold">
                                          <p:stCondLst>
                                            <p:cond delay="499"/>
                                          </p:stCondLst>
                                        </p:cTn>
                                        <p:tgtEl>
                                          <p:spTgt spid="38608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8" presetClass="entr" presetSubtype="3" fill="hold" nodeType="clickEffect">
                                  <p:stCondLst>
                                    <p:cond delay="0"/>
                                  </p:stCondLst>
                                  <p:childTnLst>
                                    <p:set>
                                      <p:cBhvr>
                                        <p:cTn id="46" dur="1" fill="hold">
                                          <p:stCondLst>
                                            <p:cond delay="0"/>
                                          </p:stCondLst>
                                        </p:cTn>
                                        <p:tgtEl>
                                          <p:spTgt spid="386096"/>
                                        </p:tgtEl>
                                        <p:attrNameLst>
                                          <p:attrName>style.visibility</p:attrName>
                                        </p:attrNameLst>
                                      </p:cBhvr>
                                      <p:to>
                                        <p:strVal val="visible"/>
                                      </p:to>
                                    </p:set>
                                    <p:animEffect transition="in" filter="strips(upRight)">
                                      <p:cBhvr>
                                        <p:cTn id="47" dur="500"/>
                                        <p:tgtEl>
                                          <p:spTgt spid="386096"/>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box(in)">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84" grpId="0"/>
      <p:bldP spid="386084" grpId="1"/>
      <p:bldP spid="386086" grpId="0"/>
      <p:bldP spid="386086"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677FD778-8E77-4F5E-A0FB-5E8159A9ACF2}"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6"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9DD9DE7D-832A-4DC1-A30A-E4FF5037C6AD}"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74756"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⑷</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正例</a:t>
            </a:r>
            <a:r>
              <a:rPr lang="en-US" altLang="zh-CN" smtClean="0">
                <a:solidFill>
                  <a:srgbClr val="0000FF"/>
                </a:solidFill>
                <a:sym typeface="Symbol" panose="05050102010706020507" pitchFamily="18" charset="2"/>
              </a:rPr>
              <a:t>P3</a:t>
            </a:r>
            <a:endParaRPr lang="en-US" altLang="zh-CN" smtClean="0">
              <a:solidFill>
                <a:srgbClr val="0000FF"/>
              </a:solidFill>
              <a:sym typeface="Symbol" panose="05050102010706020507" pitchFamily="18" charset="2"/>
            </a:endParaRPr>
          </a:p>
          <a:p>
            <a:pPr lvl="3" eaLnBrk="1" hangingPunct="1"/>
            <a:r>
              <a:rPr lang="zh-CN" altLang="en-US" smtClean="0">
                <a:sym typeface="Symbol" panose="05050102010706020507" pitchFamily="18" charset="2"/>
              </a:rPr>
              <a:t>由于</a:t>
            </a:r>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H3</a:t>
            </a:r>
            <a:r>
              <a:rPr lang="zh-CN" altLang="en-US" smtClean="0">
                <a:solidFill>
                  <a:srgbClr val="FF0000"/>
                </a:solidFill>
                <a:sym typeface="Symbol" panose="05050102010706020507" pitchFamily="18" charset="2"/>
              </a:rPr>
              <a:t>不能覆盖</a:t>
            </a:r>
            <a:r>
              <a:rPr lang="en-US" altLang="zh-CN" smtClean="0">
                <a:solidFill>
                  <a:srgbClr val="0000FF"/>
                </a:solidFill>
                <a:sym typeface="Symbol" panose="05050102010706020507" pitchFamily="18" charset="2"/>
              </a:rPr>
              <a:t>P3</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zh-CN" altLang="en-US" smtClean="0">
                <a:solidFill>
                  <a:srgbClr val="0000FF"/>
                </a:solidFill>
                <a:sym typeface="Symbol" panose="05050102010706020507" pitchFamily="18" charset="2"/>
              </a:rPr>
              <a:t>建立比</a:t>
            </a:r>
            <a:r>
              <a:rPr lang="en-US" altLang="zh-CN" smtClean="0">
                <a:solidFill>
                  <a:srgbClr val="0000FF"/>
                </a:solidFill>
                <a:sym typeface="Symbol" panose="05050102010706020507" pitchFamily="18" charset="2"/>
              </a:rPr>
              <a:t>H3</a:t>
            </a:r>
            <a:r>
              <a:rPr lang="zh-CN" altLang="en-US" smtClean="0">
                <a:solidFill>
                  <a:srgbClr val="0000FF"/>
                </a:solidFill>
                <a:sym typeface="Symbol" panose="05050102010706020507" pitchFamily="18" charset="2"/>
              </a:rPr>
              <a:t>泛化的假设</a:t>
            </a:r>
            <a:r>
              <a:rPr lang="en-US" altLang="zh-CN" smtClean="0">
                <a:sym typeface="Symbol" panose="05050102010706020507" pitchFamily="18" charset="2"/>
              </a:rPr>
              <a:t>, </a:t>
            </a:r>
            <a:r>
              <a:rPr lang="zh-CN" altLang="en-US" smtClean="0">
                <a:sym typeface="Symbol" panose="05050102010706020507" pitchFamily="18" charset="2"/>
              </a:rPr>
              <a:t>使之</a:t>
            </a:r>
            <a:r>
              <a:rPr lang="zh-CN" altLang="en-US" smtClean="0">
                <a:solidFill>
                  <a:srgbClr val="0000FF"/>
                </a:solidFill>
                <a:sym typeface="Symbol" panose="05050102010706020507" pitchFamily="18" charset="2"/>
              </a:rPr>
              <a:t>能</a:t>
            </a:r>
            <a:r>
              <a:rPr lang="zh-CN" altLang="en-US" smtClean="0">
                <a:solidFill>
                  <a:srgbClr val="FF0000"/>
                </a:solidFill>
                <a:sym typeface="Symbol" panose="05050102010706020507" pitchFamily="18" charset="2"/>
              </a:rPr>
              <a:t>同时覆盖</a:t>
            </a:r>
            <a:r>
              <a:rPr lang="en-US" altLang="zh-CN" smtClean="0">
                <a:solidFill>
                  <a:srgbClr val="0000FF"/>
                </a:solidFill>
                <a:sym typeface="Symbol" panose="05050102010706020507" pitchFamily="18" charset="2"/>
              </a:rPr>
              <a:t>H3</a:t>
            </a:r>
            <a:r>
              <a:rPr lang="zh-CN" altLang="en-US" smtClean="0">
                <a:solidFill>
                  <a:srgbClr val="0000FF"/>
                </a:solidFill>
                <a:sym typeface="Symbol" panose="05050102010706020507" pitchFamily="18" charset="2"/>
              </a:rPr>
              <a:t>和</a:t>
            </a:r>
            <a:r>
              <a:rPr lang="en-US" altLang="zh-CN" smtClean="0">
                <a:solidFill>
                  <a:srgbClr val="0000FF"/>
                </a:solidFill>
                <a:sym typeface="Symbol" panose="05050102010706020507" pitchFamily="18" charset="2"/>
              </a:rPr>
              <a:t>P3</a:t>
            </a:r>
            <a:endParaRPr lang="en-US" altLang="zh-CN" smtClean="0">
              <a:sym typeface="Symbol" panose="05050102010706020507" pitchFamily="18" charset="2"/>
            </a:endParaRPr>
          </a:p>
          <a:p>
            <a:pPr lvl="3" eaLnBrk="1" hangingPunct="1"/>
            <a:endParaRPr lang="en-US" altLang="zh-CN" smtClean="0">
              <a:sym typeface="Symbol" panose="05050102010706020507" pitchFamily="18" charset="2"/>
            </a:endParaRPr>
          </a:p>
        </p:txBody>
      </p:sp>
      <p:grpSp>
        <p:nvGrpSpPr>
          <p:cNvPr id="74757" name="Group 4"/>
          <p:cNvGrpSpPr/>
          <p:nvPr/>
        </p:nvGrpSpPr>
        <p:grpSpPr bwMode="auto">
          <a:xfrm>
            <a:off x="1607609" y="4982492"/>
            <a:ext cx="2126265" cy="1952146"/>
            <a:chOff x="1157" y="2976"/>
            <a:chExt cx="1270" cy="1166"/>
          </a:xfrm>
        </p:grpSpPr>
        <p:grpSp>
          <p:nvGrpSpPr>
            <p:cNvPr id="74798" name="Group 5"/>
            <p:cNvGrpSpPr/>
            <p:nvPr/>
          </p:nvGrpSpPr>
          <p:grpSpPr bwMode="auto">
            <a:xfrm>
              <a:off x="1338" y="2976"/>
              <a:ext cx="879" cy="831"/>
              <a:chOff x="1338" y="2976"/>
              <a:chExt cx="879" cy="831"/>
            </a:xfrm>
          </p:grpSpPr>
          <p:sp>
            <p:nvSpPr>
              <p:cNvPr id="74800" name="Oval 6"/>
              <p:cNvSpPr>
                <a:spLocks noChangeArrowheads="1"/>
              </p:cNvSpPr>
              <p:nvPr/>
            </p:nvSpPr>
            <p:spPr bwMode="auto">
              <a:xfrm>
                <a:off x="1338" y="297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1" name="Oval 7"/>
              <p:cNvSpPr>
                <a:spLocks noChangeArrowheads="1"/>
              </p:cNvSpPr>
              <p:nvPr/>
            </p:nvSpPr>
            <p:spPr bwMode="auto">
              <a:xfrm>
                <a:off x="1430" y="320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2" name="Oval 8"/>
              <p:cNvSpPr>
                <a:spLocks noChangeArrowheads="1"/>
              </p:cNvSpPr>
              <p:nvPr/>
            </p:nvSpPr>
            <p:spPr bwMode="auto">
              <a:xfrm>
                <a:off x="1792" y="3202"/>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3" name="Oval 9"/>
              <p:cNvSpPr>
                <a:spLocks noChangeArrowheads="1"/>
              </p:cNvSpPr>
              <p:nvPr/>
            </p:nvSpPr>
            <p:spPr bwMode="auto">
              <a:xfrm>
                <a:off x="1475"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4" name="Oval 10"/>
              <p:cNvSpPr>
                <a:spLocks noChangeArrowheads="1"/>
              </p:cNvSpPr>
              <p:nvPr/>
            </p:nvSpPr>
            <p:spPr bwMode="auto">
              <a:xfrm>
                <a:off x="1611"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5" name="Oval 11"/>
              <p:cNvSpPr>
                <a:spLocks noChangeArrowheads="1"/>
              </p:cNvSpPr>
              <p:nvPr/>
            </p:nvSpPr>
            <p:spPr bwMode="auto">
              <a:xfrm>
                <a:off x="1910"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6" name="Line 12"/>
              <p:cNvSpPr>
                <a:spLocks noChangeShapeType="1"/>
              </p:cNvSpPr>
              <p:nvPr/>
            </p:nvSpPr>
            <p:spPr bwMode="auto">
              <a:xfrm>
                <a:off x="1565"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7" name="Line 13"/>
              <p:cNvSpPr>
                <a:spLocks noChangeShapeType="1"/>
              </p:cNvSpPr>
              <p:nvPr/>
            </p:nvSpPr>
            <p:spPr bwMode="auto">
              <a:xfrm>
                <a:off x="1611"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8" name="Line 14"/>
              <p:cNvSpPr>
                <a:spLocks noChangeShapeType="1"/>
              </p:cNvSpPr>
              <p:nvPr/>
            </p:nvSpPr>
            <p:spPr bwMode="auto">
              <a:xfrm>
                <a:off x="1952" y="346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4799" name="Text Box 15"/>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cxnSp>
        <p:nvCxnSpPr>
          <p:cNvPr id="74758" name="AutoShape 16"/>
          <p:cNvCxnSpPr>
            <a:cxnSpLocks noChangeShapeType="1"/>
            <a:stCxn id="74800" idx="6"/>
            <a:endCxn id="74759" idx="2"/>
          </p:cNvCxnSpPr>
          <p:nvPr/>
        </p:nvCxnSpPr>
        <p:spPr bwMode="auto">
          <a:xfrm flipV="1">
            <a:off x="3382287" y="5528290"/>
            <a:ext cx="617789" cy="15068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74759" name="Oval 17"/>
          <p:cNvSpPr>
            <a:spLocks noChangeArrowheads="1"/>
          </p:cNvSpPr>
          <p:nvPr/>
        </p:nvSpPr>
        <p:spPr bwMode="auto">
          <a:xfrm>
            <a:off x="4000076" y="4831813"/>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0" name="Oval 18"/>
          <p:cNvSpPr>
            <a:spLocks noChangeArrowheads="1"/>
          </p:cNvSpPr>
          <p:nvPr/>
        </p:nvSpPr>
        <p:spPr bwMode="auto">
          <a:xfrm>
            <a:off x="4154105" y="5210187"/>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1" name="Oval 19"/>
          <p:cNvSpPr>
            <a:spLocks noChangeArrowheads="1"/>
          </p:cNvSpPr>
          <p:nvPr/>
        </p:nvSpPr>
        <p:spPr bwMode="auto">
          <a:xfrm>
            <a:off x="4760174" y="5210187"/>
            <a:ext cx="530729"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2" name="Text Box 20"/>
          <p:cNvSpPr txBox="1">
            <a:spLocks noChangeArrowheads="1"/>
          </p:cNvSpPr>
          <p:nvPr/>
        </p:nvSpPr>
        <p:spPr bwMode="auto">
          <a:xfrm>
            <a:off x="4000076" y="4376612"/>
            <a:ext cx="155702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4763" name="Line 21"/>
          <p:cNvSpPr>
            <a:spLocks noChangeShapeType="1"/>
          </p:cNvSpPr>
          <p:nvPr/>
        </p:nvSpPr>
        <p:spPr bwMode="auto">
          <a:xfrm>
            <a:off x="4380124" y="5678970"/>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4" name="Line 22"/>
          <p:cNvSpPr>
            <a:spLocks noChangeShapeType="1"/>
          </p:cNvSpPr>
          <p:nvPr/>
        </p:nvSpPr>
        <p:spPr bwMode="auto">
          <a:xfrm>
            <a:off x="4457138" y="5678970"/>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5" name="Line 23"/>
          <p:cNvSpPr>
            <a:spLocks noChangeShapeType="1"/>
          </p:cNvSpPr>
          <p:nvPr/>
        </p:nvSpPr>
        <p:spPr bwMode="auto">
          <a:xfrm>
            <a:off x="5063208" y="566725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6" name="Oval 24"/>
          <p:cNvSpPr>
            <a:spLocks noChangeArrowheads="1"/>
          </p:cNvSpPr>
          <p:nvPr/>
        </p:nvSpPr>
        <p:spPr bwMode="auto">
          <a:xfrm>
            <a:off x="9779499" y="4982493"/>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7" name="Oval 25"/>
          <p:cNvSpPr>
            <a:spLocks noChangeArrowheads="1"/>
          </p:cNvSpPr>
          <p:nvPr/>
        </p:nvSpPr>
        <p:spPr bwMode="auto">
          <a:xfrm>
            <a:off x="9933528" y="5360867"/>
            <a:ext cx="530729"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8" name="Oval 26"/>
          <p:cNvSpPr>
            <a:spLocks noChangeArrowheads="1"/>
          </p:cNvSpPr>
          <p:nvPr/>
        </p:nvSpPr>
        <p:spPr bwMode="auto">
          <a:xfrm>
            <a:off x="10539597" y="5360867"/>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9" name="Oval 27"/>
          <p:cNvSpPr>
            <a:spLocks noChangeArrowheads="1"/>
          </p:cNvSpPr>
          <p:nvPr/>
        </p:nvSpPr>
        <p:spPr bwMode="auto">
          <a:xfrm>
            <a:off x="10117692" y="551322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0" name="Oval 28"/>
          <p:cNvSpPr>
            <a:spLocks noChangeArrowheads="1"/>
          </p:cNvSpPr>
          <p:nvPr/>
        </p:nvSpPr>
        <p:spPr bwMode="auto">
          <a:xfrm>
            <a:off x="10842631" y="5513222"/>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1" name="Oval 29"/>
          <p:cNvSpPr>
            <a:spLocks noChangeArrowheads="1"/>
          </p:cNvSpPr>
          <p:nvPr/>
        </p:nvSpPr>
        <p:spPr bwMode="auto">
          <a:xfrm>
            <a:off x="10614937" y="5513222"/>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2" name="Line 30"/>
          <p:cNvSpPr>
            <a:spLocks noChangeShapeType="1"/>
          </p:cNvSpPr>
          <p:nvPr/>
        </p:nvSpPr>
        <p:spPr bwMode="auto">
          <a:xfrm>
            <a:off x="10159547" y="581793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3" name="Line 31"/>
          <p:cNvSpPr>
            <a:spLocks noChangeShapeType="1"/>
          </p:cNvSpPr>
          <p:nvPr/>
        </p:nvSpPr>
        <p:spPr bwMode="auto">
          <a:xfrm>
            <a:off x="10236562" y="581793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4" name="Line 32"/>
          <p:cNvSpPr>
            <a:spLocks noChangeShapeType="1"/>
          </p:cNvSpPr>
          <p:nvPr/>
        </p:nvSpPr>
        <p:spPr bwMode="auto">
          <a:xfrm>
            <a:off x="10807473" y="580621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5" name="Text Box 33"/>
          <p:cNvSpPr txBox="1">
            <a:spLocks noChangeArrowheads="1"/>
          </p:cNvSpPr>
          <p:nvPr/>
        </p:nvSpPr>
        <p:spPr bwMode="auto">
          <a:xfrm>
            <a:off x="10159547" y="642586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6" name="Text Box 34"/>
          <p:cNvSpPr txBox="1">
            <a:spLocks noChangeArrowheads="1"/>
          </p:cNvSpPr>
          <p:nvPr/>
        </p:nvSpPr>
        <p:spPr bwMode="auto">
          <a:xfrm>
            <a:off x="10159547" y="4450448"/>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cxnSp>
        <p:nvCxnSpPr>
          <p:cNvPr id="388131" name="AutoShape 35"/>
          <p:cNvCxnSpPr>
            <a:cxnSpLocks noChangeShapeType="1"/>
            <a:stCxn id="74761" idx="5"/>
            <a:endCxn id="74767" idx="3"/>
          </p:cNvCxnSpPr>
          <p:nvPr/>
        </p:nvCxnSpPr>
        <p:spPr bwMode="auto">
          <a:xfrm rot="16200000" flipH="1">
            <a:off x="7536875" y="3277295"/>
            <a:ext cx="150680" cy="4796654"/>
          </a:xfrm>
          <a:prstGeom prst="bentConnector3">
            <a:avLst>
              <a:gd name="adj1" fmla="val 303333"/>
            </a:avLst>
          </a:prstGeom>
          <a:noFill/>
          <a:ln w="381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88132" name="Text Box 36"/>
          <p:cNvSpPr txBox="1">
            <a:spLocks noChangeArrowheads="1"/>
          </p:cNvSpPr>
          <p:nvPr/>
        </p:nvSpPr>
        <p:spPr bwMode="auto">
          <a:xfrm>
            <a:off x="6049327" y="5515085"/>
            <a:ext cx="273400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相同特性</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a:t>
            </a: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浅</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endParaRPr>
          </a:p>
        </p:txBody>
      </p:sp>
      <p:cxnSp>
        <p:nvCxnSpPr>
          <p:cNvPr id="388133" name="AutoShape 37"/>
          <p:cNvCxnSpPr>
            <a:cxnSpLocks noChangeShapeType="1"/>
            <a:stCxn id="74760" idx="5"/>
            <a:endCxn id="74768" idx="3"/>
          </p:cNvCxnSpPr>
          <p:nvPr/>
        </p:nvCxnSpPr>
        <p:spPr bwMode="auto">
          <a:xfrm rot="16200000" flipH="1">
            <a:off x="7536875" y="2671226"/>
            <a:ext cx="150680" cy="6008792"/>
          </a:xfrm>
          <a:prstGeom prst="bentConnector3">
            <a:avLst>
              <a:gd name="adj1" fmla="val 812222"/>
            </a:avLst>
          </a:prstGeom>
          <a:noFill/>
          <a:ln w="38100">
            <a:solidFill>
              <a:srgbClr val="FF00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88134" name="Text Box 38"/>
          <p:cNvSpPr txBox="1">
            <a:spLocks noChangeArrowheads="1"/>
          </p:cNvSpPr>
          <p:nvPr/>
        </p:nvSpPr>
        <p:spPr bwMode="auto">
          <a:xfrm>
            <a:off x="6049326" y="6275183"/>
            <a:ext cx="265866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相同特性</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深</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grpSp>
        <p:nvGrpSpPr>
          <p:cNvPr id="74781" name="Group 39"/>
          <p:cNvGrpSpPr/>
          <p:nvPr/>
        </p:nvGrpSpPr>
        <p:grpSpPr bwMode="auto">
          <a:xfrm>
            <a:off x="6126341" y="3313290"/>
            <a:ext cx="1557029" cy="1846669"/>
            <a:chOff x="2426" y="3217"/>
            <a:chExt cx="930" cy="1103"/>
          </a:xfrm>
        </p:grpSpPr>
        <p:sp>
          <p:nvSpPr>
            <p:cNvPr id="74790" name="Oval 40"/>
            <p:cNvSpPr>
              <a:spLocks noChangeArrowheads="1"/>
            </p:cNvSpPr>
            <p:nvPr/>
          </p:nvSpPr>
          <p:spPr bwMode="auto">
            <a:xfrm>
              <a:off x="2426" y="3489"/>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74791" name="Group 41"/>
            <p:cNvGrpSpPr/>
            <p:nvPr/>
          </p:nvGrpSpPr>
          <p:grpSpPr bwMode="auto">
            <a:xfrm>
              <a:off x="2426" y="3217"/>
              <a:ext cx="930" cy="960"/>
              <a:chOff x="2426" y="3217"/>
              <a:chExt cx="930" cy="960"/>
            </a:xfrm>
          </p:grpSpPr>
          <p:sp>
            <p:nvSpPr>
              <p:cNvPr id="74792" name="Oval 42"/>
              <p:cNvSpPr>
                <a:spLocks noChangeArrowheads="1"/>
              </p:cNvSpPr>
              <p:nvPr/>
            </p:nvSpPr>
            <p:spPr bwMode="auto">
              <a:xfrm>
                <a:off x="2518" y="3715"/>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93" name="Oval 43"/>
              <p:cNvSpPr>
                <a:spLocks noChangeArrowheads="1"/>
              </p:cNvSpPr>
              <p:nvPr/>
            </p:nvSpPr>
            <p:spPr bwMode="auto">
              <a:xfrm>
                <a:off x="2880" y="3715"/>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94" name="Text Box 44"/>
              <p:cNvSpPr txBox="1">
                <a:spLocks noChangeArrowheads="1"/>
              </p:cNvSpPr>
              <p:nvPr/>
            </p:nvSpPr>
            <p:spPr bwMode="auto">
              <a:xfrm>
                <a:off x="2426" y="3217"/>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H4</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4795" name="Line 45"/>
              <p:cNvSpPr>
                <a:spLocks noChangeShapeType="1"/>
              </p:cNvSpPr>
              <p:nvPr/>
            </p:nvSpPr>
            <p:spPr bwMode="auto">
              <a:xfrm>
                <a:off x="2653" y="399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96" name="Line 46"/>
              <p:cNvSpPr>
                <a:spLocks noChangeShapeType="1"/>
              </p:cNvSpPr>
              <p:nvPr/>
            </p:nvSpPr>
            <p:spPr bwMode="auto">
              <a:xfrm>
                <a:off x="2699" y="399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97" name="Line 47"/>
              <p:cNvSpPr>
                <a:spLocks noChangeShapeType="1"/>
              </p:cNvSpPr>
              <p:nvPr/>
            </p:nvSpPr>
            <p:spPr bwMode="auto">
              <a:xfrm>
                <a:off x="3061" y="398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cxnSp>
        <p:nvCxnSpPr>
          <p:cNvPr id="74782" name="AutoShape 48"/>
          <p:cNvCxnSpPr>
            <a:cxnSpLocks noChangeShapeType="1"/>
            <a:stCxn id="74759" idx="7"/>
            <a:endCxn id="74790" idx="2"/>
          </p:cNvCxnSpPr>
          <p:nvPr/>
        </p:nvCxnSpPr>
        <p:spPr bwMode="auto">
          <a:xfrm flipV="1">
            <a:off x="5255744" y="4465158"/>
            <a:ext cx="870597" cy="57091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grpSp>
        <p:nvGrpSpPr>
          <p:cNvPr id="6" name="Group 49"/>
          <p:cNvGrpSpPr/>
          <p:nvPr/>
        </p:nvGrpSpPr>
        <p:grpSpPr bwMode="auto">
          <a:xfrm>
            <a:off x="7417168" y="5211861"/>
            <a:ext cx="1557029" cy="1846669"/>
            <a:chOff x="3470" y="3113"/>
            <a:chExt cx="930" cy="1103"/>
          </a:xfrm>
        </p:grpSpPr>
        <p:sp>
          <p:nvSpPr>
            <p:cNvPr id="74786" name="Oval 50"/>
            <p:cNvSpPr>
              <a:spLocks noChangeArrowheads="1"/>
            </p:cNvSpPr>
            <p:nvPr/>
          </p:nvSpPr>
          <p:spPr bwMode="auto">
            <a:xfrm>
              <a:off x="3470" y="3385"/>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87" name="Oval 51"/>
            <p:cNvSpPr>
              <a:spLocks noChangeArrowheads="1"/>
            </p:cNvSpPr>
            <p:nvPr/>
          </p:nvSpPr>
          <p:spPr bwMode="auto">
            <a:xfrm>
              <a:off x="3562" y="3611"/>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88" name="Oval 52"/>
            <p:cNvSpPr>
              <a:spLocks noChangeArrowheads="1"/>
            </p:cNvSpPr>
            <p:nvPr/>
          </p:nvSpPr>
          <p:spPr bwMode="auto">
            <a:xfrm>
              <a:off x="3924" y="3611"/>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89" name="Text Box 53"/>
            <p:cNvSpPr txBox="1">
              <a:spLocks noChangeArrowheads="1"/>
            </p:cNvSpPr>
            <p:nvPr/>
          </p:nvSpPr>
          <p:spPr bwMode="auto">
            <a:xfrm>
              <a:off x="3470" y="3113"/>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H5</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cxnSp>
        <p:nvCxnSpPr>
          <p:cNvPr id="388150" name="AutoShape 54"/>
          <p:cNvCxnSpPr>
            <a:cxnSpLocks noChangeShapeType="1"/>
            <a:stCxn id="74759" idx="5"/>
            <a:endCxn id="74786" idx="2"/>
          </p:cNvCxnSpPr>
          <p:nvPr/>
        </p:nvCxnSpPr>
        <p:spPr bwMode="auto">
          <a:xfrm>
            <a:off x="5255744" y="6018838"/>
            <a:ext cx="2161423" cy="34489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74785" name="Rectangle 56"/>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88133"/>
                                        </p:tgtEl>
                                        <p:attrNameLst>
                                          <p:attrName>style.visibility</p:attrName>
                                        </p:attrNameLst>
                                      </p:cBhvr>
                                      <p:to>
                                        <p:strVal val="visible"/>
                                      </p:to>
                                    </p:set>
                                    <p:animEffect transition="in" filter="box(out)">
                                      <p:cBhvr>
                                        <p:cTn id="7" dur="500"/>
                                        <p:tgtEl>
                                          <p:spTgt spid="388133"/>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388134"/>
                                        </p:tgtEl>
                                        <p:attrNameLst>
                                          <p:attrName>style.visibility</p:attrName>
                                        </p:attrNameLst>
                                      </p:cBhvr>
                                      <p:to>
                                        <p:strVal val="visible"/>
                                      </p:to>
                                    </p:set>
                                    <p:animEffect transition="in" filter="box(out)">
                                      <p:cBhvr>
                                        <p:cTn id="10" dur="500"/>
                                        <p:tgtEl>
                                          <p:spTgt spid="388134"/>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388132"/>
                                        </p:tgtEl>
                                        <p:attrNameLst>
                                          <p:attrName>style.visibility</p:attrName>
                                        </p:attrNameLst>
                                      </p:cBhvr>
                                      <p:to>
                                        <p:strVal val="visible"/>
                                      </p:to>
                                    </p:set>
                                    <p:animEffect transition="in" filter="box(out)">
                                      <p:cBhvr>
                                        <p:cTn id="15" dur="500"/>
                                        <p:tgtEl>
                                          <p:spTgt spid="388132"/>
                                        </p:tgtEl>
                                      </p:cBhvr>
                                    </p:animEffect>
                                  </p:childTnLst>
                                </p:cTn>
                              </p:par>
                              <p:par>
                                <p:cTn id="16" presetID="4" presetClass="entr" presetSubtype="32" fill="hold" nodeType="withEffect">
                                  <p:stCondLst>
                                    <p:cond delay="0"/>
                                  </p:stCondLst>
                                  <p:childTnLst>
                                    <p:set>
                                      <p:cBhvr>
                                        <p:cTn id="17" dur="1" fill="hold">
                                          <p:stCondLst>
                                            <p:cond delay="0"/>
                                          </p:stCondLst>
                                        </p:cTn>
                                        <p:tgtEl>
                                          <p:spTgt spid="388131"/>
                                        </p:tgtEl>
                                        <p:attrNameLst>
                                          <p:attrName>style.visibility</p:attrName>
                                        </p:attrNameLst>
                                      </p:cBhvr>
                                      <p:to>
                                        <p:strVal val="visible"/>
                                      </p:to>
                                    </p:set>
                                    <p:animEffect transition="in" filter="box(out)">
                                      <p:cBhvr>
                                        <p:cTn id="18" dur="500"/>
                                        <p:tgtEl>
                                          <p:spTgt spid="38813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xit" presetSubtype="16" fill="hold" nodeType="clickEffect">
                                  <p:stCondLst>
                                    <p:cond delay="0"/>
                                  </p:stCondLst>
                                  <p:childTnLst>
                                    <p:animEffect transition="out" filter="box(in)">
                                      <p:cBhvr>
                                        <p:cTn id="22" dur="500"/>
                                        <p:tgtEl>
                                          <p:spTgt spid="388133"/>
                                        </p:tgtEl>
                                      </p:cBhvr>
                                    </p:animEffect>
                                    <p:set>
                                      <p:cBhvr>
                                        <p:cTn id="23" dur="1" fill="hold">
                                          <p:stCondLst>
                                            <p:cond delay="499"/>
                                          </p:stCondLst>
                                        </p:cTn>
                                        <p:tgtEl>
                                          <p:spTgt spid="388133"/>
                                        </p:tgtEl>
                                        <p:attrNameLst>
                                          <p:attrName>style.visibility</p:attrName>
                                        </p:attrNameLst>
                                      </p:cBhvr>
                                      <p:to>
                                        <p:strVal val="hidden"/>
                                      </p:to>
                                    </p:set>
                                  </p:childTnLst>
                                </p:cTn>
                              </p:par>
                              <p:par>
                                <p:cTn id="24" presetID="4" presetClass="exit" presetSubtype="16" fill="hold" grpId="1" nodeType="withEffect">
                                  <p:stCondLst>
                                    <p:cond delay="0"/>
                                  </p:stCondLst>
                                  <p:childTnLst>
                                    <p:animEffect transition="out" filter="box(in)">
                                      <p:cBhvr>
                                        <p:cTn id="25" dur="500"/>
                                        <p:tgtEl>
                                          <p:spTgt spid="388134"/>
                                        </p:tgtEl>
                                      </p:cBhvr>
                                    </p:animEffect>
                                    <p:set>
                                      <p:cBhvr>
                                        <p:cTn id="26" dur="1" fill="hold">
                                          <p:stCondLst>
                                            <p:cond delay="499"/>
                                          </p:stCondLst>
                                        </p:cTn>
                                        <p:tgtEl>
                                          <p:spTgt spid="388134"/>
                                        </p:tgtEl>
                                        <p:attrNameLst>
                                          <p:attrName>style.visibility</p:attrName>
                                        </p:attrNameLst>
                                      </p:cBhvr>
                                      <p:to>
                                        <p:strVal val="hidden"/>
                                      </p:to>
                                    </p:set>
                                  </p:childTnLst>
                                </p:cTn>
                              </p:par>
                              <p:par>
                                <p:cTn id="27" presetID="4" presetClass="exit" presetSubtype="16" fill="hold" grpId="1" nodeType="withEffect">
                                  <p:stCondLst>
                                    <p:cond delay="0"/>
                                  </p:stCondLst>
                                  <p:childTnLst>
                                    <p:animEffect transition="out" filter="box(in)">
                                      <p:cBhvr>
                                        <p:cTn id="28" dur="500"/>
                                        <p:tgtEl>
                                          <p:spTgt spid="388132"/>
                                        </p:tgtEl>
                                      </p:cBhvr>
                                    </p:animEffect>
                                    <p:set>
                                      <p:cBhvr>
                                        <p:cTn id="29" dur="1" fill="hold">
                                          <p:stCondLst>
                                            <p:cond delay="499"/>
                                          </p:stCondLst>
                                        </p:cTn>
                                        <p:tgtEl>
                                          <p:spTgt spid="388132"/>
                                        </p:tgtEl>
                                        <p:attrNameLst>
                                          <p:attrName>style.visibility</p:attrName>
                                        </p:attrNameLst>
                                      </p:cBhvr>
                                      <p:to>
                                        <p:strVal val="hidden"/>
                                      </p:to>
                                    </p:set>
                                  </p:childTnLst>
                                </p:cTn>
                              </p:par>
                              <p:par>
                                <p:cTn id="30" presetID="4" presetClass="exit" presetSubtype="16" fill="hold" nodeType="withEffect">
                                  <p:stCondLst>
                                    <p:cond delay="0"/>
                                  </p:stCondLst>
                                  <p:childTnLst>
                                    <p:animEffect transition="out" filter="box(in)">
                                      <p:cBhvr>
                                        <p:cTn id="31" dur="500"/>
                                        <p:tgtEl>
                                          <p:spTgt spid="388131"/>
                                        </p:tgtEl>
                                      </p:cBhvr>
                                    </p:animEffect>
                                    <p:set>
                                      <p:cBhvr>
                                        <p:cTn id="32" dur="1" fill="hold">
                                          <p:stCondLst>
                                            <p:cond delay="499"/>
                                          </p:stCondLst>
                                        </p:cTn>
                                        <p:tgtEl>
                                          <p:spTgt spid="38813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388150"/>
                                        </p:tgtEl>
                                        <p:attrNameLst>
                                          <p:attrName>style.visibility</p:attrName>
                                        </p:attrNameLst>
                                      </p:cBhvr>
                                      <p:to>
                                        <p:strVal val="visible"/>
                                      </p:to>
                                    </p:set>
                                    <p:animEffect transition="in" filter="strips(upRight)">
                                      <p:cBhvr>
                                        <p:cTn id="37" dur="500"/>
                                        <p:tgtEl>
                                          <p:spTgt spid="38815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ox(i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32" grpId="0"/>
      <p:bldP spid="388132" grpId="1"/>
      <p:bldP spid="388134" grpId="0"/>
      <p:bldP spid="388134"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4D229268-430E-470E-AA31-7E8BA535A89C}"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6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AB7FD66D-7E51-4CB9-A703-8A2E0F58BE21}"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90147"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⑸</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反例</a:t>
            </a:r>
            <a:r>
              <a:rPr lang="en-US" altLang="zh-CN" smtClean="0">
                <a:solidFill>
                  <a:srgbClr val="0000FF"/>
                </a:solidFill>
                <a:sym typeface="Symbol" panose="05050102010706020507" pitchFamily="18" charset="2"/>
              </a:rPr>
              <a:t>N2</a:t>
            </a:r>
            <a:endParaRPr lang="en-US" altLang="zh-CN" smtClean="0">
              <a:solidFill>
                <a:srgbClr val="0000FF"/>
              </a:solidFill>
              <a:sym typeface="Symbol" panose="05050102010706020507" pitchFamily="18" charset="2"/>
            </a:endParaRPr>
          </a:p>
          <a:p>
            <a:pPr lvl="3" eaLnBrk="1" hangingPunct="1"/>
            <a:r>
              <a:rPr lang="zh-CN" altLang="en-US" smtClean="0">
                <a:solidFill>
                  <a:srgbClr val="FF0000"/>
                </a:solidFill>
                <a:sym typeface="Symbol" panose="05050102010706020507" pitchFamily="18" charset="2"/>
              </a:rPr>
              <a:t>反例</a:t>
            </a:r>
            <a:r>
              <a:rPr lang="zh-CN" altLang="en-US" smtClean="0">
                <a:sym typeface="Symbol" panose="05050102010706020507" pitchFamily="18" charset="2"/>
              </a:rPr>
              <a:t>用来</a:t>
            </a:r>
            <a:r>
              <a:rPr lang="zh-CN" altLang="en-US" smtClean="0">
                <a:solidFill>
                  <a:srgbClr val="FF0000"/>
                </a:solidFill>
                <a:sym typeface="Symbol" panose="05050102010706020507" pitchFamily="18" charset="2"/>
              </a:rPr>
              <a:t>删除过于泛化的假设</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H4</a:t>
            </a:r>
            <a:r>
              <a:rPr lang="zh-CN" altLang="en-US" smtClean="0">
                <a:sym typeface="Symbol" panose="05050102010706020507" pitchFamily="18" charset="2"/>
              </a:rPr>
              <a:t>覆盖了</a:t>
            </a:r>
            <a:r>
              <a:rPr lang="zh-CN" altLang="en-US" smtClean="0">
                <a:solidFill>
                  <a:srgbClr val="FF0000"/>
                </a:solidFill>
                <a:sym typeface="Symbol" panose="05050102010706020507" pitchFamily="18" charset="2"/>
              </a:rPr>
              <a:t>反例</a:t>
            </a:r>
            <a:r>
              <a:rPr lang="en-US" altLang="zh-CN" smtClean="0">
                <a:solidFill>
                  <a:srgbClr val="FF0000"/>
                </a:solidFill>
                <a:sym typeface="Symbol" panose="05050102010706020507" pitchFamily="18" charset="2"/>
              </a:rPr>
              <a:t>N2</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H4</a:t>
            </a:r>
            <a:r>
              <a:rPr lang="zh-CN" altLang="en-US" smtClean="0">
                <a:sym typeface="Symbol" panose="05050102010706020507" pitchFamily="18" charset="2"/>
              </a:rPr>
              <a:t>是</a:t>
            </a:r>
            <a:r>
              <a:rPr lang="zh-CN" altLang="en-US" smtClean="0">
                <a:solidFill>
                  <a:srgbClr val="FF0000"/>
                </a:solidFill>
                <a:sym typeface="Symbol" panose="05050102010706020507" pitchFamily="18" charset="2"/>
              </a:rPr>
              <a:t>过于泛化</a:t>
            </a:r>
            <a:r>
              <a:rPr lang="zh-CN" altLang="en-US" smtClean="0">
                <a:sym typeface="Symbol" panose="05050102010706020507" pitchFamily="18" charset="2"/>
              </a:rPr>
              <a:t>的假设，应该</a:t>
            </a:r>
            <a:r>
              <a:rPr lang="zh-CN" altLang="en-US" smtClean="0">
                <a:solidFill>
                  <a:srgbClr val="FF0000"/>
                </a:solidFill>
                <a:sym typeface="Symbol" panose="05050102010706020507" pitchFamily="18" charset="2"/>
              </a:rPr>
              <a:t>剪去</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H5</a:t>
            </a:r>
            <a:r>
              <a:rPr lang="zh-CN" altLang="en-US" smtClean="0">
                <a:solidFill>
                  <a:srgbClr val="0000FF"/>
                </a:solidFill>
                <a:sym typeface="Symbol" panose="05050102010706020507" pitchFamily="18" charset="2"/>
              </a:rPr>
              <a:t>不覆盖</a:t>
            </a:r>
            <a:r>
              <a:rPr lang="zh-CN" altLang="en-US" smtClean="0">
                <a:solidFill>
                  <a:srgbClr val="FF0000"/>
                </a:solidFill>
                <a:sym typeface="Symbol" panose="05050102010706020507" pitchFamily="18" charset="2"/>
              </a:rPr>
              <a:t>反例</a:t>
            </a:r>
            <a:r>
              <a:rPr lang="en-US" altLang="zh-CN" smtClean="0">
                <a:solidFill>
                  <a:srgbClr val="FF0000"/>
                </a:solidFill>
                <a:sym typeface="Symbol" panose="05050102010706020507" pitchFamily="18" charset="2"/>
              </a:rPr>
              <a:t>N1</a:t>
            </a:r>
            <a:r>
              <a:rPr lang="zh-CN" altLang="en-US" smtClean="0">
                <a:solidFill>
                  <a:srgbClr val="FF0000"/>
                </a:solidFill>
                <a:sym typeface="Symbol" panose="05050102010706020507" pitchFamily="18" charset="2"/>
              </a:rPr>
              <a:t>，</a:t>
            </a:r>
            <a:r>
              <a:rPr lang="en-US" altLang="zh-CN" smtClean="0">
                <a:solidFill>
                  <a:srgbClr val="FF0000"/>
                </a:solidFill>
                <a:sym typeface="Symbol" panose="05050102010706020507" pitchFamily="18" charset="2"/>
              </a:rPr>
              <a:t>N2</a:t>
            </a:r>
            <a:r>
              <a:rPr lang="zh-CN" altLang="en-US" smtClean="0">
                <a:sym typeface="Symbol" panose="05050102010706020507" pitchFamily="18" charset="2"/>
              </a:rPr>
              <a:t>。</a:t>
            </a:r>
            <a:endParaRPr lang="zh-CN" altLang="en-US" smtClean="0">
              <a:sym typeface="Symbol" panose="05050102010706020507" pitchFamily="18" charset="2"/>
            </a:endParaRPr>
          </a:p>
        </p:txBody>
      </p:sp>
      <p:sp>
        <p:nvSpPr>
          <p:cNvPr id="390148" name="Text Box 4"/>
          <p:cNvSpPr txBox="1">
            <a:spLocks noChangeArrowheads="1"/>
          </p:cNvSpPr>
          <p:nvPr/>
        </p:nvSpPr>
        <p:spPr bwMode="auto">
          <a:xfrm>
            <a:off x="7947898" y="3917466"/>
            <a:ext cx="2506314"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细胞体</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1</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(?,2,?)</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a:t>
            </a:r>
            <a:endPar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66FF"/>
                </a:solidFill>
                <a:effectLst/>
                <a:uLnTx/>
                <a:uFillTx/>
                <a:latin typeface="黑体" panose="02010609060101010101" pitchFamily="2" charset="-122"/>
                <a:ea typeface="黑体" panose="02010609060101010101" pitchFamily="2" charset="-122"/>
                <a:cs typeface="+mn-cs"/>
              </a:rPr>
              <a:t>细胞体</a:t>
            </a:r>
            <a:r>
              <a:rPr kumimoji="0" lang="en-US" altLang="zh-CN" sz="2320" b="1" i="0" u="none" strike="noStrike" kern="1200" cap="none" spc="0" normalizeH="0" baseline="0" noProof="0">
                <a:ln>
                  <a:noFill/>
                </a:ln>
                <a:solidFill>
                  <a:srgbClr val="0066FF"/>
                </a:solidFill>
                <a:effectLst/>
                <a:uLnTx/>
                <a:uFillTx/>
                <a:latin typeface="黑体" panose="02010609060101010101" pitchFamily="2" charset="-122"/>
                <a:ea typeface="黑体" panose="02010609060101010101" pitchFamily="2" charset="-122"/>
                <a:cs typeface="+mn-cs"/>
              </a:rPr>
              <a:t>2</a:t>
            </a:r>
            <a:r>
              <a:rPr kumimoji="0" lang="en-US" altLang="zh-CN" sz="232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(?,1,?)</a:t>
            </a:r>
            <a:endParaRPr kumimoji="0" lang="en-US" altLang="zh-CN" sz="232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endParaRPr>
          </a:p>
        </p:txBody>
      </p:sp>
      <p:grpSp>
        <p:nvGrpSpPr>
          <p:cNvPr id="75782" name="Group 5"/>
          <p:cNvGrpSpPr/>
          <p:nvPr/>
        </p:nvGrpSpPr>
        <p:grpSpPr bwMode="auto">
          <a:xfrm>
            <a:off x="1607609" y="4982492"/>
            <a:ext cx="2126265" cy="1952146"/>
            <a:chOff x="1157" y="2976"/>
            <a:chExt cx="1270" cy="1166"/>
          </a:xfrm>
        </p:grpSpPr>
        <p:grpSp>
          <p:nvGrpSpPr>
            <p:cNvPr id="75831" name="Group 6"/>
            <p:cNvGrpSpPr/>
            <p:nvPr/>
          </p:nvGrpSpPr>
          <p:grpSpPr bwMode="auto">
            <a:xfrm>
              <a:off x="1338" y="2976"/>
              <a:ext cx="879" cy="831"/>
              <a:chOff x="1338" y="2976"/>
              <a:chExt cx="879" cy="831"/>
            </a:xfrm>
          </p:grpSpPr>
          <p:sp>
            <p:nvSpPr>
              <p:cNvPr id="75833" name="Oval 7"/>
              <p:cNvSpPr>
                <a:spLocks noChangeArrowheads="1"/>
              </p:cNvSpPr>
              <p:nvPr/>
            </p:nvSpPr>
            <p:spPr bwMode="auto">
              <a:xfrm>
                <a:off x="1338" y="297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4" name="Oval 8"/>
              <p:cNvSpPr>
                <a:spLocks noChangeArrowheads="1"/>
              </p:cNvSpPr>
              <p:nvPr/>
            </p:nvSpPr>
            <p:spPr bwMode="auto">
              <a:xfrm>
                <a:off x="1430" y="320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5" name="Oval 9"/>
              <p:cNvSpPr>
                <a:spLocks noChangeArrowheads="1"/>
              </p:cNvSpPr>
              <p:nvPr/>
            </p:nvSpPr>
            <p:spPr bwMode="auto">
              <a:xfrm>
                <a:off x="1792" y="3202"/>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6" name="Oval 10"/>
              <p:cNvSpPr>
                <a:spLocks noChangeArrowheads="1"/>
              </p:cNvSpPr>
              <p:nvPr/>
            </p:nvSpPr>
            <p:spPr bwMode="auto">
              <a:xfrm>
                <a:off x="1475"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7" name="Oval 11"/>
              <p:cNvSpPr>
                <a:spLocks noChangeArrowheads="1"/>
              </p:cNvSpPr>
              <p:nvPr/>
            </p:nvSpPr>
            <p:spPr bwMode="auto">
              <a:xfrm>
                <a:off x="1611"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8" name="Oval 12"/>
              <p:cNvSpPr>
                <a:spLocks noChangeArrowheads="1"/>
              </p:cNvSpPr>
              <p:nvPr/>
            </p:nvSpPr>
            <p:spPr bwMode="auto">
              <a:xfrm>
                <a:off x="1910"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9" name="Line 13"/>
              <p:cNvSpPr>
                <a:spLocks noChangeShapeType="1"/>
              </p:cNvSpPr>
              <p:nvPr/>
            </p:nvSpPr>
            <p:spPr bwMode="auto">
              <a:xfrm>
                <a:off x="1565"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40" name="Line 14"/>
              <p:cNvSpPr>
                <a:spLocks noChangeShapeType="1"/>
              </p:cNvSpPr>
              <p:nvPr/>
            </p:nvSpPr>
            <p:spPr bwMode="auto">
              <a:xfrm>
                <a:off x="1611"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41" name="Line 15"/>
              <p:cNvSpPr>
                <a:spLocks noChangeShapeType="1"/>
              </p:cNvSpPr>
              <p:nvPr/>
            </p:nvSpPr>
            <p:spPr bwMode="auto">
              <a:xfrm>
                <a:off x="1952" y="346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5832" name="Text Box 16"/>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cxnSp>
        <p:nvCxnSpPr>
          <p:cNvPr id="75783" name="AutoShape 17"/>
          <p:cNvCxnSpPr>
            <a:cxnSpLocks noChangeShapeType="1"/>
            <a:stCxn id="75833" idx="6"/>
            <a:endCxn id="75824" idx="2"/>
          </p:cNvCxnSpPr>
          <p:nvPr/>
        </p:nvCxnSpPr>
        <p:spPr bwMode="auto">
          <a:xfrm>
            <a:off x="3382286" y="5678970"/>
            <a:ext cx="388420" cy="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grpSp>
        <p:nvGrpSpPr>
          <p:cNvPr id="75784" name="Group 18"/>
          <p:cNvGrpSpPr/>
          <p:nvPr/>
        </p:nvGrpSpPr>
        <p:grpSpPr bwMode="auto">
          <a:xfrm>
            <a:off x="3770707" y="4982492"/>
            <a:ext cx="1557029" cy="1925358"/>
            <a:chOff x="1292" y="2976"/>
            <a:chExt cx="930" cy="1150"/>
          </a:xfrm>
        </p:grpSpPr>
        <p:sp>
          <p:nvSpPr>
            <p:cNvPr id="75824" name="Oval 19"/>
            <p:cNvSpPr>
              <a:spLocks noChangeArrowheads="1"/>
            </p:cNvSpPr>
            <p:nvPr/>
          </p:nvSpPr>
          <p:spPr bwMode="auto">
            <a:xfrm>
              <a:off x="1292" y="297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5" name="Oval 20"/>
            <p:cNvSpPr>
              <a:spLocks noChangeArrowheads="1"/>
            </p:cNvSpPr>
            <p:nvPr/>
          </p:nvSpPr>
          <p:spPr bwMode="auto">
            <a:xfrm>
              <a:off x="1384" y="3158"/>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6" name="Oval 21"/>
            <p:cNvSpPr>
              <a:spLocks noChangeArrowheads="1"/>
            </p:cNvSpPr>
            <p:nvPr/>
          </p:nvSpPr>
          <p:spPr bwMode="auto">
            <a:xfrm>
              <a:off x="1746" y="3158"/>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7" name="Text Box 22"/>
            <p:cNvSpPr txBox="1">
              <a:spLocks noChangeArrowheads="1"/>
            </p:cNvSpPr>
            <p:nvPr/>
          </p:nvSpPr>
          <p:spPr bwMode="auto">
            <a:xfrm>
              <a:off x="1292" y="3838"/>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5828" name="Line 23"/>
            <p:cNvSpPr>
              <a:spLocks noChangeShapeType="1"/>
            </p:cNvSpPr>
            <p:nvPr/>
          </p:nvSpPr>
          <p:spPr bwMode="auto">
            <a:xfrm>
              <a:off x="1519" y="343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9" name="Line 24"/>
            <p:cNvSpPr>
              <a:spLocks noChangeShapeType="1"/>
            </p:cNvSpPr>
            <p:nvPr/>
          </p:nvSpPr>
          <p:spPr bwMode="auto">
            <a:xfrm>
              <a:off x="1565" y="343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0" name="Line 25"/>
            <p:cNvSpPr>
              <a:spLocks noChangeShapeType="1"/>
            </p:cNvSpPr>
            <p:nvPr/>
          </p:nvSpPr>
          <p:spPr bwMode="auto">
            <a:xfrm>
              <a:off x="1927" y="3431"/>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 name="Group 26"/>
          <p:cNvGrpSpPr/>
          <p:nvPr/>
        </p:nvGrpSpPr>
        <p:grpSpPr bwMode="auto">
          <a:xfrm>
            <a:off x="6126341" y="3691665"/>
            <a:ext cx="1557029" cy="1846669"/>
            <a:chOff x="2426" y="3217"/>
            <a:chExt cx="930" cy="1103"/>
          </a:xfrm>
        </p:grpSpPr>
        <p:sp>
          <p:nvSpPr>
            <p:cNvPr id="75816" name="Oval 27"/>
            <p:cNvSpPr>
              <a:spLocks noChangeArrowheads="1"/>
            </p:cNvSpPr>
            <p:nvPr/>
          </p:nvSpPr>
          <p:spPr bwMode="auto">
            <a:xfrm>
              <a:off x="2426" y="3489"/>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75817" name="Group 28"/>
            <p:cNvGrpSpPr/>
            <p:nvPr/>
          </p:nvGrpSpPr>
          <p:grpSpPr bwMode="auto">
            <a:xfrm>
              <a:off x="2426" y="3217"/>
              <a:ext cx="930" cy="960"/>
              <a:chOff x="2426" y="3217"/>
              <a:chExt cx="930" cy="960"/>
            </a:xfrm>
          </p:grpSpPr>
          <p:sp>
            <p:nvSpPr>
              <p:cNvPr id="75818" name="Oval 29"/>
              <p:cNvSpPr>
                <a:spLocks noChangeArrowheads="1"/>
              </p:cNvSpPr>
              <p:nvPr/>
            </p:nvSpPr>
            <p:spPr bwMode="auto">
              <a:xfrm>
                <a:off x="2518" y="3715"/>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19" name="Oval 30"/>
              <p:cNvSpPr>
                <a:spLocks noChangeArrowheads="1"/>
              </p:cNvSpPr>
              <p:nvPr/>
            </p:nvSpPr>
            <p:spPr bwMode="auto">
              <a:xfrm>
                <a:off x="2880" y="3715"/>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0" name="Text Box 31"/>
              <p:cNvSpPr txBox="1">
                <a:spLocks noChangeArrowheads="1"/>
              </p:cNvSpPr>
              <p:nvPr/>
            </p:nvSpPr>
            <p:spPr bwMode="auto">
              <a:xfrm>
                <a:off x="2426" y="3217"/>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H4</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5821" name="Line 32"/>
              <p:cNvSpPr>
                <a:spLocks noChangeShapeType="1"/>
              </p:cNvSpPr>
              <p:nvPr/>
            </p:nvSpPr>
            <p:spPr bwMode="auto">
              <a:xfrm>
                <a:off x="2653" y="399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2" name="Line 33"/>
              <p:cNvSpPr>
                <a:spLocks noChangeShapeType="1"/>
              </p:cNvSpPr>
              <p:nvPr/>
            </p:nvSpPr>
            <p:spPr bwMode="auto">
              <a:xfrm>
                <a:off x="2699" y="399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3" name="Line 34"/>
              <p:cNvSpPr>
                <a:spLocks noChangeShapeType="1"/>
              </p:cNvSpPr>
              <p:nvPr/>
            </p:nvSpPr>
            <p:spPr bwMode="auto">
              <a:xfrm>
                <a:off x="3061" y="398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cxnSp>
        <p:nvCxnSpPr>
          <p:cNvPr id="390179" name="AutoShape 35"/>
          <p:cNvCxnSpPr>
            <a:cxnSpLocks noChangeShapeType="1"/>
            <a:stCxn id="75824" idx="6"/>
            <a:endCxn id="75816" idx="2"/>
          </p:cNvCxnSpPr>
          <p:nvPr/>
        </p:nvCxnSpPr>
        <p:spPr bwMode="auto">
          <a:xfrm flipV="1">
            <a:off x="5242350" y="4843532"/>
            <a:ext cx="883991" cy="835438"/>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grpSp>
        <p:nvGrpSpPr>
          <p:cNvPr id="75787" name="Group 36"/>
          <p:cNvGrpSpPr/>
          <p:nvPr/>
        </p:nvGrpSpPr>
        <p:grpSpPr bwMode="auto">
          <a:xfrm>
            <a:off x="6201681" y="5385980"/>
            <a:ext cx="1557029" cy="1846669"/>
            <a:chOff x="3470" y="3113"/>
            <a:chExt cx="930" cy="1103"/>
          </a:xfrm>
        </p:grpSpPr>
        <p:sp>
          <p:nvSpPr>
            <p:cNvPr id="75812" name="Oval 37"/>
            <p:cNvSpPr>
              <a:spLocks noChangeArrowheads="1"/>
            </p:cNvSpPr>
            <p:nvPr/>
          </p:nvSpPr>
          <p:spPr bwMode="auto">
            <a:xfrm>
              <a:off x="3470" y="3385"/>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13" name="Oval 38"/>
            <p:cNvSpPr>
              <a:spLocks noChangeArrowheads="1"/>
            </p:cNvSpPr>
            <p:nvPr/>
          </p:nvSpPr>
          <p:spPr bwMode="auto">
            <a:xfrm>
              <a:off x="3562" y="3611"/>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14" name="Oval 39"/>
            <p:cNvSpPr>
              <a:spLocks noChangeArrowheads="1"/>
            </p:cNvSpPr>
            <p:nvPr/>
          </p:nvSpPr>
          <p:spPr bwMode="auto">
            <a:xfrm>
              <a:off x="3924" y="3611"/>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15" name="Text Box 40"/>
            <p:cNvSpPr txBox="1">
              <a:spLocks noChangeArrowheads="1"/>
            </p:cNvSpPr>
            <p:nvPr/>
          </p:nvSpPr>
          <p:spPr bwMode="auto">
            <a:xfrm>
              <a:off x="3470" y="3113"/>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H5</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cxnSp>
        <p:nvCxnSpPr>
          <p:cNvPr id="75788" name="AutoShape 41"/>
          <p:cNvCxnSpPr>
            <a:cxnSpLocks noChangeShapeType="1"/>
            <a:stCxn id="75824" idx="6"/>
            <a:endCxn id="75812" idx="2"/>
          </p:cNvCxnSpPr>
          <p:nvPr/>
        </p:nvCxnSpPr>
        <p:spPr bwMode="auto">
          <a:xfrm>
            <a:off x="5242351" y="5678969"/>
            <a:ext cx="959330" cy="858878"/>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75789" name="Oval 42"/>
          <p:cNvSpPr>
            <a:spLocks noChangeArrowheads="1"/>
          </p:cNvSpPr>
          <p:nvPr/>
        </p:nvSpPr>
        <p:spPr bwMode="auto">
          <a:xfrm>
            <a:off x="9779499" y="4982493"/>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0" name="Oval 43"/>
          <p:cNvSpPr>
            <a:spLocks noChangeArrowheads="1"/>
          </p:cNvSpPr>
          <p:nvPr/>
        </p:nvSpPr>
        <p:spPr bwMode="auto">
          <a:xfrm>
            <a:off x="9933528" y="5360867"/>
            <a:ext cx="530729"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1" name="Oval 44"/>
          <p:cNvSpPr>
            <a:spLocks noChangeArrowheads="1"/>
          </p:cNvSpPr>
          <p:nvPr/>
        </p:nvSpPr>
        <p:spPr bwMode="auto">
          <a:xfrm>
            <a:off x="10539597" y="5360867"/>
            <a:ext cx="530729"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2" name="Oval 45"/>
          <p:cNvSpPr>
            <a:spLocks noChangeArrowheads="1"/>
          </p:cNvSpPr>
          <p:nvPr/>
        </p:nvSpPr>
        <p:spPr bwMode="auto">
          <a:xfrm>
            <a:off x="10122715" y="5513222"/>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3" name="Oval 46"/>
          <p:cNvSpPr>
            <a:spLocks noChangeArrowheads="1"/>
          </p:cNvSpPr>
          <p:nvPr/>
        </p:nvSpPr>
        <p:spPr bwMode="auto">
          <a:xfrm>
            <a:off x="10737155" y="551322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4" name="Line 47"/>
          <p:cNvSpPr>
            <a:spLocks noChangeShapeType="1"/>
          </p:cNvSpPr>
          <p:nvPr/>
        </p:nvSpPr>
        <p:spPr bwMode="auto">
          <a:xfrm>
            <a:off x="10159547" y="581793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5" name="Line 48"/>
          <p:cNvSpPr>
            <a:spLocks noChangeShapeType="1"/>
          </p:cNvSpPr>
          <p:nvPr/>
        </p:nvSpPr>
        <p:spPr bwMode="auto">
          <a:xfrm>
            <a:off x="10236562" y="581793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6" name="Line 49"/>
          <p:cNvSpPr>
            <a:spLocks noChangeShapeType="1"/>
          </p:cNvSpPr>
          <p:nvPr/>
        </p:nvSpPr>
        <p:spPr bwMode="auto">
          <a:xfrm>
            <a:off x="10807473" y="580621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7" name="Text Box 50"/>
          <p:cNvSpPr txBox="1">
            <a:spLocks noChangeArrowheads="1"/>
          </p:cNvSpPr>
          <p:nvPr/>
        </p:nvSpPr>
        <p:spPr bwMode="auto">
          <a:xfrm>
            <a:off x="10159547" y="642586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N2</a:t>
            </a:r>
            <a:endPar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75798" name="Text Box 51"/>
          <p:cNvSpPr txBox="1">
            <a:spLocks noChangeArrowheads="1"/>
          </p:cNvSpPr>
          <p:nvPr/>
        </p:nvSpPr>
        <p:spPr bwMode="auto">
          <a:xfrm>
            <a:off x="10159547" y="4417972"/>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cxnSp>
        <p:nvCxnSpPr>
          <p:cNvPr id="390196" name="AutoShape 52"/>
          <p:cNvCxnSpPr>
            <a:cxnSpLocks noChangeShapeType="1"/>
          </p:cNvCxnSpPr>
          <p:nvPr/>
        </p:nvCxnSpPr>
        <p:spPr bwMode="auto">
          <a:xfrm>
            <a:off x="7567848" y="4831812"/>
            <a:ext cx="2181515" cy="835439"/>
          </a:xfrm>
          <a:prstGeom prst="bentConnector3">
            <a:avLst>
              <a:gd name="adj1" fmla="val 63699"/>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grpSp>
        <p:nvGrpSpPr>
          <p:cNvPr id="8" name="Group 54"/>
          <p:cNvGrpSpPr/>
          <p:nvPr/>
        </p:nvGrpSpPr>
        <p:grpSpPr bwMode="auto">
          <a:xfrm>
            <a:off x="9391079" y="729964"/>
            <a:ext cx="1471643" cy="2457763"/>
            <a:chOff x="4694" y="2659"/>
            <a:chExt cx="879" cy="1468"/>
          </a:xfrm>
        </p:grpSpPr>
        <p:sp>
          <p:nvSpPr>
            <p:cNvPr id="75802" name="Oval 55"/>
            <p:cNvSpPr>
              <a:spLocks noChangeArrowheads="1"/>
            </p:cNvSpPr>
            <p:nvPr/>
          </p:nvSpPr>
          <p:spPr bwMode="auto">
            <a:xfrm>
              <a:off x="4694" y="297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3" name="Oval 56"/>
            <p:cNvSpPr>
              <a:spLocks noChangeArrowheads="1"/>
            </p:cNvSpPr>
            <p:nvPr/>
          </p:nvSpPr>
          <p:spPr bwMode="auto">
            <a:xfrm>
              <a:off x="4786" y="320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4" name="Oval 57"/>
            <p:cNvSpPr>
              <a:spLocks noChangeArrowheads="1"/>
            </p:cNvSpPr>
            <p:nvPr/>
          </p:nvSpPr>
          <p:spPr bwMode="auto">
            <a:xfrm>
              <a:off x="5148" y="320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5" name="Oval 58"/>
            <p:cNvSpPr>
              <a:spLocks noChangeArrowheads="1"/>
            </p:cNvSpPr>
            <p:nvPr/>
          </p:nvSpPr>
          <p:spPr bwMode="auto">
            <a:xfrm>
              <a:off x="4831"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6" name="Oval 59"/>
            <p:cNvSpPr>
              <a:spLocks noChangeArrowheads="1"/>
            </p:cNvSpPr>
            <p:nvPr/>
          </p:nvSpPr>
          <p:spPr bwMode="auto">
            <a:xfrm>
              <a:off x="4967"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7" name="Oval 60"/>
            <p:cNvSpPr>
              <a:spLocks noChangeArrowheads="1"/>
            </p:cNvSpPr>
            <p:nvPr/>
          </p:nvSpPr>
          <p:spPr bwMode="auto">
            <a:xfrm>
              <a:off x="5266"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8" name="Line 61"/>
            <p:cNvSpPr>
              <a:spLocks noChangeShapeType="1"/>
            </p:cNvSpPr>
            <p:nvPr/>
          </p:nvSpPr>
          <p:spPr bwMode="auto">
            <a:xfrm>
              <a:off x="4921"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9" name="Line 62"/>
            <p:cNvSpPr>
              <a:spLocks noChangeShapeType="1"/>
            </p:cNvSpPr>
            <p:nvPr/>
          </p:nvSpPr>
          <p:spPr bwMode="auto">
            <a:xfrm>
              <a:off x="5308" y="346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10" name="Text Box 63"/>
            <p:cNvSpPr txBox="1">
              <a:spLocks noChangeArrowheads="1"/>
            </p:cNvSpPr>
            <p:nvPr/>
          </p:nvSpPr>
          <p:spPr bwMode="auto">
            <a:xfrm>
              <a:off x="4740" y="3839"/>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反例</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N1</a:t>
              </a:r>
              <a:endPar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75811" name="Text Box 64"/>
            <p:cNvSpPr txBox="1">
              <a:spLocks noChangeArrowheads="1"/>
            </p:cNvSpPr>
            <p:nvPr/>
          </p:nvSpPr>
          <p:spPr bwMode="auto">
            <a:xfrm>
              <a:off x="4921" y="2659"/>
              <a:ext cx="40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grpSp>
      <p:sp>
        <p:nvSpPr>
          <p:cNvPr id="75801" name="Rectangle 66"/>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90196"/>
                                        </p:tgtEl>
                                        <p:attrNameLst>
                                          <p:attrName>style.visibility</p:attrName>
                                        </p:attrNameLst>
                                      </p:cBhvr>
                                      <p:to>
                                        <p:strVal val="visible"/>
                                      </p:to>
                                    </p:set>
                                    <p:animEffect transition="in" filter="box(in)">
                                      <p:cBhvr>
                                        <p:cTn id="7" dur="500"/>
                                        <p:tgtEl>
                                          <p:spTgt spid="39019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90148"/>
                                        </p:tgtEl>
                                        <p:attrNameLst>
                                          <p:attrName>style.visibility</p:attrName>
                                        </p:attrNameLst>
                                      </p:cBhvr>
                                      <p:to>
                                        <p:strVal val="visible"/>
                                      </p:to>
                                    </p:set>
                                    <p:animEffect transition="in" filter="box(in)">
                                      <p:cBhvr>
                                        <p:cTn id="10" dur="500"/>
                                        <p:tgtEl>
                                          <p:spTgt spid="390148"/>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390147">
                                            <p:txEl>
                                              <p:pRg st="4" end="4"/>
                                            </p:txEl>
                                          </p:spTgt>
                                        </p:tgtEl>
                                        <p:attrNameLst>
                                          <p:attrName>style.visibility</p:attrName>
                                        </p:attrNameLst>
                                      </p:cBhvr>
                                      <p:to>
                                        <p:strVal val="visible"/>
                                      </p:to>
                                    </p:set>
                                    <p:animEffect transition="in" filter="strips(downRight)">
                                      <p:cBhvr>
                                        <p:cTn id="15" dur="500"/>
                                        <p:tgtEl>
                                          <p:spTgt spid="390147">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390147">
                                            <p:txEl>
                                              <p:pRg st="5" end="5"/>
                                            </p:txEl>
                                          </p:spTgt>
                                        </p:tgtEl>
                                        <p:attrNameLst>
                                          <p:attrName>style.visibility</p:attrName>
                                        </p:attrNameLst>
                                      </p:cBhvr>
                                      <p:to>
                                        <p:strVal val="visible"/>
                                      </p:to>
                                    </p:set>
                                    <p:animEffect transition="in" filter="strips(downRight)">
                                      <p:cBhvr>
                                        <p:cTn id="20" dur="500"/>
                                        <p:tgtEl>
                                          <p:spTgt spid="39014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xit" presetSubtype="16" fill="hold" nodeType="clickEffect">
                                  <p:stCondLst>
                                    <p:cond delay="0"/>
                                  </p:stCondLst>
                                  <p:childTnLst>
                                    <p:animEffect transition="out" filter="box(in)">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4" presetClass="exit" presetSubtype="16" fill="hold" nodeType="withEffect">
                                  <p:stCondLst>
                                    <p:cond delay="0"/>
                                  </p:stCondLst>
                                  <p:childTnLst>
                                    <p:animEffect transition="out" filter="box(in)">
                                      <p:cBhvr>
                                        <p:cTn id="27" dur="500"/>
                                        <p:tgtEl>
                                          <p:spTgt spid="390179"/>
                                        </p:tgtEl>
                                      </p:cBhvr>
                                    </p:animEffect>
                                    <p:set>
                                      <p:cBhvr>
                                        <p:cTn id="28" dur="1" fill="hold">
                                          <p:stCondLst>
                                            <p:cond delay="499"/>
                                          </p:stCondLst>
                                        </p:cTn>
                                        <p:tgtEl>
                                          <p:spTgt spid="39017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 presetClass="exit" presetSubtype="16" fill="hold" grpId="1" nodeType="clickEffect">
                                  <p:stCondLst>
                                    <p:cond delay="0"/>
                                  </p:stCondLst>
                                  <p:childTnLst>
                                    <p:animEffect transition="out" filter="box(in)">
                                      <p:cBhvr>
                                        <p:cTn id="32" dur="500"/>
                                        <p:tgtEl>
                                          <p:spTgt spid="390148"/>
                                        </p:tgtEl>
                                      </p:cBhvr>
                                    </p:animEffect>
                                    <p:set>
                                      <p:cBhvr>
                                        <p:cTn id="33" dur="1" fill="hold">
                                          <p:stCondLst>
                                            <p:cond delay="499"/>
                                          </p:stCondLst>
                                        </p:cTn>
                                        <p:tgtEl>
                                          <p:spTgt spid="390148"/>
                                        </p:tgtEl>
                                        <p:attrNameLst>
                                          <p:attrName>style.visibility</p:attrName>
                                        </p:attrNameLst>
                                      </p:cBhvr>
                                      <p:to>
                                        <p:strVal val="hidden"/>
                                      </p:to>
                                    </p:set>
                                  </p:childTnLst>
                                </p:cTn>
                              </p:par>
                              <p:par>
                                <p:cTn id="34" presetID="4" presetClass="exit" presetSubtype="16" fill="hold" nodeType="withEffect">
                                  <p:stCondLst>
                                    <p:cond delay="0"/>
                                  </p:stCondLst>
                                  <p:childTnLst>
                                    <p:animEffect transition="out" filter="box(in)">
                                      <p:cBhvr>
                                        <p:cTn id="35" dur="500"/>
                                        <p:tgtEl>
                                          <p:spTgt spid="390196"/>
                                        </p:tgtEl>
                                      </p:cBhvr>
                                    </p:animEffect>
                                    <p:set>
                                      <p:cBhvr>
                                        <p:cTn id="36" dur="1" fill="hold">
                                          <p:stCondLst>
                                            <p:cond delay="499"/>
                                          </p:stCondLst>
                                        </p:cTn>
                                        <p:tgtEl>
                                          <p:spTgt spid="39019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ox(i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390147">
                                            <p:txEl>
                                              <p:pRg st="6" end="6"/>
                                            </p:txEl>
                                          </p:spTgt>
                                        </p:tgtEl>
                                        <p:attrNameLst>
                                          <p:attrName>style.visibility</p:attrName>
                                        </p:attrNameLst>
                                      </p:cBhvr>
                                      <p:to>
                                        <p:strVal val="visible"/>
                                      </p:to>
                                    </p:set>
                                    <p:animEffect transition="in" filter="strips(downRight)">
                                      <p:cBhvr>
                                        <p:cTn id="46" dur="500"/>
                                        <p:tgtEl>
                                          <p:spTgt spid="3901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8" grpId="0"/>
      <p:bldP spid="390148"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2899DC86-DBB4-449A-A556-7A1EDA9E8890}"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91"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D82FB6E0-F4B9-4139-A1FE-EF22075E7494}"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76804" name="Rectangle 2"/>
          <p:cNvSpPr>
            <a:spLocks noGrp="1" noChangeArrowheads="1"/>
          </p:cNvSpPr>
          <p:nvPr>
            <p:ph type="body" idx="1"/>
          </p:nvPr>
        </p:nvSpPr>
        <p:spPr/>
        <p:txBody>
          <a:bodyPr/>
          <a:lstStyle/>
          <a:p>
            <a:pPr eaLnBrk="1" hangingPunct="1"/>
            <a:endParaRPr lang="zh-CN" altLang="zh-CN" smtClean="0"/>
          </a:p>
        </p:txBody>
      </p:sp>
      <p:sp>
        <p:nvSpPr>
          <p:cNvPr id="76805" name="Oval 3"/>
          <p:cNvSpPr>
            <a:spLocks noChangeArrowheads="1"/>
          </p:cNvSpPr>
          <p:nvPr/>
        </p:nvSpPr>
        <p:spPr bwMode="auto">
          <a:xfrm>
            <a:off x="5821632" y="2022464"/>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6" name="Oval 4"/>
          <p:cNvSpPr>
            <a:spLocks noChangeArrowheads="1"/>
          </p:cNvSpPr>
          <p:nvPr/>
        </p:nvSpPr>
        <p:spPr bwMode="auto">
          <a:xfrm>
            <a:off x="5975661" y="2400838"/>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7" name="Oval 5"/>
          <p:cNvSpPr>
            <a:spLocks noChangeArrowheads="1"/>
          </p:cNvSpPr>
          <p:nvPr/>
        </p:nvSpPr>
        <p:spPr bwMode="auto">
          <a:xfrm>
            <a:off x="6581730" y="2400838"/>
            <a:ext cx="530729"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8" name="Oval 6"/>
          <p:cNvSpPr>
            <a:spLocks noChangeArrowheads="1"/>
          </p:cNvSpPr>
          <p:nvPr/>
        </p:nvSpPr>
        <p:spPr bwMode="auto">
          <a:xfrm>
            <a:off x="6051001" y="2553193"/>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9" name="Oval 7"/>
          <p:cNvSpPr>
            <a:spLocks noChangeArrowheads="1"/>
          </p:cNvSpPr>
          <p:nvPr/>
        </p:nvSpPr>
        <p:spPr bwMode="auto">
          <a:xfrm>
            <a:off x="6278695" y="2553193"/>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0" name="Oval 8"/>
          <p:cNvSpPr>
            <a:spLocks noChangeArrowheads="1"/>
          </p:cNvSpPr>
          <p:nvPr/>
        </p:nvSpPr>
        <p:spPr bwMode="auto">
          <a:xfrm>
            <a:off x="6779288" y="2553193"/>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1" name="Line 9"/>
          <p:cNvSpPr>
            <a:spLocks noChangeShapeType="1"/>
          </p:cNvSpPr>
          <p:nvPr/>
        </p:nvSpPr>
        <p:spPr bwMode="auto">
          <a:xfrm>
            <a:off x="6201680" y="285790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2" name="Line 10"/>
          <p:cNvSpPr>
            <a:spLocks noChangeShapeType="1"/>
          </p:cNvSpPr>
          <p:nvPr/>
        </p:nvSpPr>
        <p:spPr bwMode="auto">
          <a:xfrm>
            <a:off x="6278695" y="285790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3" name="Line 11"/>
          <p:cNvSpPr>
            <a:spLocks noChangeShapeType="1"/>
          </p:cNvSpPr>
          <p:nvPr/>
        </p:nvSpPr>
        <p:spPr bwMode="auto">
          <a:xfrm>
            <a:off x="6849606" y="284618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4" name="Text Box 12"/>
          <p:cNvSpPr txBox="1">
            <a:spLocks noChangeArrowheads="1"/>
          </p:cNvSpPr>
          <p:nvPr/>
        </p:nvSpPr>
        <p:spPr bwMode="auto">
          <a:xfrm>
            <a:off x="6201680" y="3465834"/>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5" name="Text Box 13"/>
          <p:cNvSpPr txBox="1">
            <a:spLocks noChangeArrowheads="1"/>
          </p:cNvSpPr>
          <p:nvPr/>
        </p:nvSpPr>
        <p:spPr bwMode="auto">
          <a:xfrm>
            <a:off x="6201680" y="149041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76816" name="Oval 14"/>
          <p:cNvSpPr>
            <a:spLocks noChangeArrowheads="1"/>
          </p:cNvSpPr>
          <p:nvPr/>
        </p:nvSpPr>
        <p:spPr bwMode="auto">
          <a:xfrm>
            <a:off x="7417168" y="2022464"/>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7" name="Oval 15"/>
          <p:cNvSpPr>
            <a:spLocks noChangeArrowheads="1"/>
          </p:cNvSpPr>
          <p:nvPr/>
        </p:nvSpPr>
        <p:spPr bwMode="auto">
          <a:xfrm>
            <a:off x="7571196" y="2400838"/>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8" name="Oval 16"/>
          <p:cNvSpPr>
            <a:spLocks noChangeArrowheads="1"/>
          </p:cNvSpPr>
          <p:nvPr/>
        </p:nvSpPr>
        <p:spPr bwMode="auto">
          <a:xfrm>
            <a:off x="8177265" y="2400838"/>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9" name="Oval 17"/>
          <p:cNvSpPr>
            <a:spLocks noChangeArrowheads="1"/>
          </p:cNvSpPr>
          <p:nvPr/>
        </p:nvSpPr>
        <p:spPr bwMode="auto">
          <a:xfrm>
            <a:off x="7646537" y="2553193"/>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0" name="Oval 18"/>
          <p:cNvSpPr>
            <a:spLocks noChangeArrowheads="1"/>
          </p:cNvSpPr>
          <p:nvPr/>
        </p:nvSpPr>
        <p:spPr bwMode="auto">
          <a:xfrm>
            <a:off x="7874231" y="2553193"/>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1" name="Oval 19"/>
          <p:cNvSpPr>
            <a:spLocks noChangeArrowheads="1"/>
          </p:cNvSpPr>
          <p:nvPr/>
        </p:nvSpPr>
        <p:spPr bwMode="auto">
          <a:xfrm>
            <a:off x="8374824" y="2553193"/>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2" name="Line 20"/>
          <p:cNvSpPr>
            <a:spLocks noChangeShapeType="1"/>
          </p:cNvSpPr>
          <p:nvPr/>
        </p:nvSpPr>
        <p:spPr bwMode="auto">
          <a:xfrm>
            <a:off x="7844095" y="285790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3" name="Line 21"/>
          <p:cNvSpPr>
            <a:spLocks noChangeShapeType="1"/>
          </p:cNvSpPr>
          <p:nvPr/>
        </p:nvSpPr>
        <p:spPr bwMode="auto">
          <a:xfrm>
            <a:off x="8379847" y="285790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4" name="Line 22"/>
          <p:cNvSpPr>
            <a:spLocks noChangeShapeType="1"/>
          </p:cNvSpPr>
          <p:nvPr/>
        </p:nvSpPr>
        <p:spPr bwMode="auto">
          <a:xfrm>
            <a:off x="8497043" y="284618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5" name="Text Box 23"/>
          <p:cNvSpPr txBox="1">
            <a:spLocks noChangeArrowheads="1"/>
          </p:cNvSpPr>
          <p:nvPr/>
        </p:nvSpPr>
        <p:spPr bwMode="auto">
          <a:xfrm>
            <a:off x="7797217" y="3465834"/>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6" name="Text Box 24"/>
          <p:cNvSpPr txBox="1">
            <a:spLocks noChangeArrowheads="1"/>
          </p:cNvSpPr>
          <p:nvPr/>
        </p:nvSpPr>
        <p:spPr bwMode="auto">
          <a:xfrm>
            <a:off x="7797217" y="149041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76827" name="Oval 25"/>
          <p:cNvSpPr>
            <a:spLocks noChangeArrowheads="1"/>
          </p:cNvSpPr>
          <p:nvPr/>
        </p:nvSpPr>
        <p:spPr bwMode="auto">
          <a:xfrm>
            <a:off x="6278695" y="4830138"/>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8" name="Oval 26"/>
          <p:cNvSpPr>
            <a:spLocks noChangeArrowheads="1"/>
          </p:cNvSpPr>
          <p:nvPr/>
        </p:nvSpPr>
        <p:spPr bwMode="auto">
          <a:xfrm>
            <a:off x="6432723" y="5208513"/>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9" name="Oval 27"/>
          <p:cNvSpPr>
            <a:spLocks noChangeArrowheads="1"/>
          </p:cNvSpPr>
          <p:nvPr/>
        </p:nvSpPr>
        <p:spPr bwMode="auto">
          <a:xfrm>
            <a:off x="7038793" y="5208513"/>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0" name="Oval 28"/>
          <p:cNvSpPr>
            <a:spLocks noChangeArrowheads="1"/>
          </p:cNvSpPr>
          <p:nvPr/>
        </p:nvSpPr>
        <p:spPr bwMode="auto">
          <a:xfrm>
            <a:off x="6508064" y="5360867"/>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1" name="Oval 29"/>
          <p:cNvSpPr>
            <a:spLocks noChangeArrowheads="1"/>
          </p:cNvSpPr>
          <p:nvPr/>
        </p:nvSpPr>
        <p:spPr bwMode="auto">
          <a:xfrm>
            <a:off x="6735759" y="5360867"/>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2" name="Oval 30"/>
          <p:cNvSpPr>
            <a:spLocks noChangeArrowheads="1"/>
          </p:cNvSpPr>
          <p:nvPr/>
        </p:nvSpPr>
        <p:spPr bwMode="auto">
          <a:xfrm>
            <a:off x="7236352" y="5360867"/>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3" name="Line 31"/>
          <p:cNvSpPr>
            <a:spLocks noChangeShapeType="1"/>
          </p:cNvSpPr>
          <p:nvPr/>
        </p:nvSpPr>
        <p:spPr bwMode="auto">
          <a:xfrm>
            <a:off x="6658744" y="566557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4" name="Line 32"/>
          <p:cNvSpPr>
            <a:spLocks noChangeShapeType="1"/>
          </p:cNvSpPr>
          <p:nvPr/>
        </p:nvSpPr>
        <p:spPr bwMode="auto">
          <a:xfrm>
            <a:off x="7306669" y="5653857"/>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5" name="Text Box 33"/>
          <p:cNvSpPr txBox="1">
            <a:spLocks noChangeArrowheads="1"/>
          </p:cNvSpPr>
          <p:nvPr/>
        </p:nvSpPr>
        <p:spPr bwMode="auto">
          <a:xfrm>
            <a:off x="6658744" y="6273509"/>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6" name="Text Box 34"/>
          <p:cNvSpPr txBox="1">
            <a:spLocks noChangeArrowheads="1"/>
          </p:cNvSpPr>
          <p:nvPr/>
        </p:nvSpPr>
        <p:spPr bwMode="auto">
          <a:xfrm>
            <a:off x="6658744" y="4265617"/>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76837" name="Oval 35"/>
          <p:cNvSpPr>
            <a:spLocks noChangeArrowheads="1"/>
          </p:cNvSpPr>
          <p:nvPr/>
        </p:nvSpPr>
        <p:spPr bwMode="auto">
          <a:xfrm>
            <a:off x="9011030" y="2071016"/>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8" name="Oval 36"/>
          <p:cNvSpPr>
            <a:spLocks noChangeArrowheads="1"/>
          </p:cNvSpPr>
          <p:nvPr/>
        </p:nvSpPr>
        <p:spPr bwMode="auto">
          <a:xfrm>
            <a:off x="9165058" y="2449391"/>
            <a:ext cx="530730"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9" name="Oval 37"/>
          <p:cNvSpPr>
            <a:spLocks noChangeArrowheads="1"/>
          </p:cNvSpPr>
          <p:nvPr/>
        </p:nvSpPr>
        <p:spPr bwMode="auto">
          <a:xfrm>
            <a:off x="9771127" y="2449391"/>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0" name="Oval 38"/>
          <p:cNvSpPr>
            <a:spLocks noChangeArrowheads="1"/>
          </p:cNvSpPr>
          <p:nvPr/>
        </p:nvSpPr>
        <p:spPr bwMode="auto">
          <a:xfrm>
            <a:off x="9349223" y="2601745"/>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1" name="Oval 39"/>
          <p:cNvSpPr>
            <a:spLocks noChangeArrowheads="1"/>
          </p:cNvSpPr>
          <p:nvPr/>
        </p:nvSpPr>
        <p:spPr bwMode="auto">
          <a:xfrm>
            <a:off x="10074162" y="2601745"/>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2" name="Oval 40"/>
          <p:cNvSpPr>
            <a:spLocks noChangeArrowheads="1"/>
          </p:cNvSpPr>
          <p:nvPr/>
        </p:nvSpPr>
        <p:spPr bwMode="auto">
          <a:xfrm>
            <a:off x="9846468" y="2601745"/>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3" name="Line 41"/>
          <p:cNvSpPr>
            <a:spLocks noChangeShapeType="1"/>
          </p:cNvSpPr>
          <p:nvPr/>
        </p:nvSpPr>
        <p:spPr bwMode="auto">
          <a:xfrm>
            <a:off x="9391079" y="2906454"/>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4" name="Line 42"/>
          <p:cNvSpPr>
            <a:spLocks noChangeShapeType="1"/>
          </p:cNvSpPr>
          <p:nvPr/>
        </p:nvSpPr>
        <p:spPr bwMode="auto">
          <a:xfrm>
            <a:off x="9468093" y="2906454"/>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5" name="Line 43"/>
          <p:cNvSpPr>
            <a:spLocks noChangeShapeType="1"/>
          </p:cNvSpPr>
          <p:nvPr/>
        </p:nvSpPr>
        <p:spPr bwMode="auto">
          <a:xfrm>
            <a:off x="10039003" y="2894735"/>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6" name="Text Box 44"/>
          <p:cNvSpPr txBox="1">
            <a:spLocks noChangeArrowheads="1"/>
          </p:cNvSpPr>
          <p:nvPr/>
        </p:nvSpPr>
        <p:spPr bwMode="auto">
          <a:xfrm>
            <a:off x="9391079" y="351438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7" name="Text Box 45"/>
          <p:cNvSpPr txBox="1">
            <a:spLocks noChangeArrowheads="1"/>
          </p:cNvSpPr>
          <p:nvPr/>
        </p:nvSpPr>
        <p:spPr bwMode="auto">
          <a:xfrm>
            <a:off x="9391079" y="1538972"/>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76848" name="Oval 46"/>
          <p:cNvSpPr>
            <a:spLocks noChangeArrowheads="1"/>
          </p:cNvSpPr>
          <p:nvPr/>
        </p:nvSpPr>
        <p:spPr bwMode="auto">
          <a:xfrm>
            <a:off x="8177266" y="4779912"/>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9" name="Oval 47"/>
          <p:cNvSpPr>
            <a:spLocks noChangeArrowheads="1"/>
          </p:cNvSpPr>
          <p:nvPr/>
        </p:nvSpPr>
        <p:spPr bwMode="auto">
          <a:xfrm>
            <a:off x="8331294" y="5158287"/>
            <a:ext cx="530730"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0" name="Oval 48"/>
          <p:cNvSpPr>
            <a:spLocks noChangeArrowheads="1"/>
          </p:cNvSpPr>
          <p:nvPr/>
        </p:nvSpPr>
        <p:spPr bwMode="auto">
          <a:xfrm>
            <a:off x="8937363" y="5158287"/>
            <a:ext cx="530730"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1" name="Oval 49"/>
          <p:cNvSpPr>
            <a:spLocks noChangeArrowheads="1"/>
          </p:cNvSpPr>
          <p:nvPr/>
        </p:nvSpPr>
        <p:spPr bwMode="auto">
          <a:xfrm>
            <a:off x="8520482" y="5310641"/>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2" name="Oval 50"/>
          <p:cNvSpPr>
            <a:spLocks noChangeArrowheads="1"/>
          </p:cNvSpPr>
          <p:nvPr/>
        </p:nvSpPr>
        <p:spPr bwMode="auto">
          <a:xfrm>
            <a:off x="9134922" y="5310641"/>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3" name="Line 51"/>
          <p:cNvSpPr>
            <a:spLocks noChangeShapeType="1"/>
          </p:cNvSpPr>
          <p:nvPr/>
        </p:nvSpPr>
        <p:spPr bwMode="auto">
          <a:xfrm>
            <a:off x="8557315" y="5615350"/>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4" name="Line 52"/>
          <p:cNvSpPr>
            <a:spLocks noChangeShapeType="1"/>
          </p:cNvSpPr>
          <p:nvPr/>
        </p:nvSpPr>
        <p:spPr bwMode="auto">
          <a:xfrm>
            <a:off x="8634329" y="5615350"/>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5" name="Line 53"/>
          <p:cNvSpPr>
            <a:spLocks noChangeShapeType="1"/>
          </p:cNvSpPr>
          <p:nvPr/>
        </p:nvSpPr>
        <p:spPr bwMode="auto">
          <a:xfrm>
            <a:off x="9205239" y="560363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6" name="Text Box 54"/>
          <p:cNvSpPr txBox="1">
            <a:spLocks noChangeArrowheads="1"/>
          </p:cNvSpPr>
          <p:nvPr/>
        </p:nvSpPr>
        <p:spPr bwMode="auto">
          <a:xfrm>
            <a:off x="8557315" y="622328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7" name="Text Box 55"/>
          <p:cNvSpPr txBox="1">
            <a:spLocks noChangeArrowheads="1"/>
          </p:cNvSpPr>
          <p:nvPr/>
        </p:nvSpPr>
        <p:spPr bwMode="auto">
          <a:xfrm>
            <a:off x="8557315" y="4215390"/>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403518" name="Rectangle 62"/>
          <p:cNvSpPr>
            <a:spLocks noChangeArrowheads="1"/>
          </p:cNvSpPr>
          <p:nvPr/>
        </p:nvSpPr>
        <p:spPr bwMode="auto">
          <a:xfrm>
            <a:off x="5821633" y="1565401"/>
            <a:ext cx="1595535" cy="2734008"/>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 name="Group 64"/>
          <p:cNvGrpSpPr/>
          <p:nvPr/>
        </p:nvGrpSpPr>
        <p:grpSpPr bwMode="auto">
          <a:xfrm>
            <a:off x="2404540" y="5211862"/>
            <a:ext cx="2126265" cy="1952146"/>
            <a:chOff x="1157" y="2976"/>
            <a:chExt cx="1270" cy="1166"/>
          </a:xfrm>
        </p:grpSpPr>
        <p:grpSp>
          <p:nvGrpSpPr>
            <p:cNvPr id="76881" name="Group 65"/>
            <p:cNvGrpSpPr/>
            <p:nvPr/>
          </p:nvGrpSpPr>
          <p:grpSpPr bwMode="auto">
            <a:xfrm>
              <a:off x="1338" y="2976"/>
              <a:ext cx="879" cy="831"/>
              <a:chOff x="1338" y="2976"/>
              <a:chExt cx="879" cy="831"/>
            </a:xfrm>
          </p:grpSpPr>
          <p:sp>
            <p:nvSpPr>
              <p:cNvPr id="76883" name="Oval 66"/>
              <p:cNvSpPr>
                <a:spLocks noChangeArrowheads="1"/>
              </p:cNvSpPr>
              <p:nvPr/>
            </p:nvSpPr>
            <p:spPr bwMode="auto">
              <a:xfrm>
                <a:off x="1338" y="297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4" name="Oval 67"/>
              <p:cNvSpPr>
                <a:spLocks noChangeArrowheads="1"/>
              </p:cNvSpPr>
              <p:nvPr/>
            </p:nvSpPr>
            <p:spPr bwMode="auto">
              <a:xfrm>
                <a:off x="1430" y="320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5" name="Oval 68"/>
              <p:cNvSpPr>
                <a:spLocks noChangeArrowheads="1"/>
              </p:cNvSpPr>
              <p:nvPr/>
            </p:nvSpPr>
            <p:spPr bwMode="auto">
              <a:xfrm>
                <a:off x="1792" y="3202"/>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6" name="Oval 69"/>
              <p:cNvSpPr>
                <a:spLocks noChangeArrowheads="1"/>
              </p:cNvSpPr>
              <p:nvPr/>
            </p:nvSpPr>
            <p:spPr bwMode="auto">
              <a:xfrm>
                <a:off x="1475"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7" name="Oval 70"/>
              <p:cNvSpPr>
                <a:spLocks noChangeArrowheads="1"/>
              </p:cNvSpPr>
              <p:nvPr/>
            </p:nvSpPr>
            <p:spPr bwMode="auto">
              <a:xfrm>
                <a:off x="1611"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8" name="Oval 71"/>
              <p:cNvSpPr>
                <a:spLocks noChangeArrowheads="1"/>
              </p:cNvSpPr>
              <p:nvPr/>
            </p:nvSpPr>
            <p:spPr bwMode="auto">
              <a:xfrm>
                <a:off x="1910"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9" name="Line 72"/>
              <p:cNvSpPr>
                <a:spLocks noChangeShapeType="1"/>
              </p:cNvSpPr>
              <p:nvPr/>
            </p:nvSpPr>
            <p:spPr bwMode="auto">
              <a:xfrm>
                <a:off x="1565"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90" name="Line 73"/>
              <p:cNvSpPr>
                <a:spLocks noChangeShapeType="1"/>
              </p:cNvSpPr>
              <p:nvPr/>
            </p:nvSpPr>
            <p:spPr bwMode="auto">
              <a:xfrm>
                <a:off x="1611"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91" name="Line 74"/>
              <p:cNvSpPr>
                <a:spLocks noChangeShapeType="1"/>
              </p:cNvSpPr>
              <p:nvPr/>
            </p:nvSpPr>
            <p:spPr bwMode="auto">
              <a:xfrm>
                <a:off x="1952" y="346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82" name="Text Box 75"/>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grpSp>
        <p:nvGrpSpPr>
          <p:cNvPr id="4" name="Group 106"/>
          <p:cNvGrpSpPr/>
          <p:nvPr/>
        </p:nvGrpSpPr>
        <p:grpSpPr bwMode="auto">
          <a:xfrm>
            <a:off x="1796797" y="2933242"/>
            <a:ext cx="1557029" cy="1846670"/>
            <a:chOff x="0" y="1389"/>
            <a:chExt cx="930" cy="1103"/>
          </a:xfrm>
        </p:grpSpPr>
        <p:sp>
          <p:nvSpPr>
            <p:cNvPr id="76874" name="Oval 107"/>
            <p:cNvSpPr>
              <a:spLocks noChangeArrowheads="1"/>
            </p:cNvSpPr>
            <p:nvPr/>
          </p:nvSpPr>
          <p:spPr bwMode="auto">
            <a:xfrm>
              <a:off x="0" y="1661"/>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5" name="Oval 108"/>
            <p:cNvSpPr>
              <a:spLocks noChangeArrowheads="1"/>
            </p:cNvSpPr>
            <p:nvPr/>
          </p:nvSpPr>
          <p:spPr bwMode="auto">
            <a:xfrm>
              <a:off x="92" y="1887"/>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6" name="Oval 109"/>
            <p:cNvSpPr>
              <a:spLocks noChangeArrowheads="1"/>
            </p:cNvSpPr>
            <p:nvPr/>
          </p:nvSpPr>
          <p:spPr bwMode="auto">
            <a:xfrm>
              <a:off x="454" y="1887"/>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7" name="Oval 110"/>
            <p:cNvSpPr>
              <a:spLocks noChangeArrowheads="1"/>
            </p:cNvSpPr>
            <p:nvPr/>
          </p:nvSpPr>
          <p:spPr bwMode="auto">
            <a:xfrm>
              <a:off x="137"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8" name="Oval 111"/>
            <p:cNvSpPr>
              <a:spLocks noChangeArrowheads="1"/>
            </p:cNvSpPr>
            <p:nvPr/>
          </p:nvSpPr>
          <p:spPr bwMode="auto">
            <a:xfrm>
              <a:off x="273"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9" name="Oval 112"/>
            <p:cNvSpPr>
              <a:spLocks noChangeArrowheads="1"/>
            </p:cNvSpPr>
            <p:nvPr/>
          </p:nvSpPr>
          <p:spPr bwMode="auto">
            <a:xfrm>
              <a:off x="572" y="19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0" name="Text Box 113"/>
            <p:cNvSpPr txBox="1">
              <a:spLocks noChangeArrowheads="1"/>
            </p:cNvSpPr>
            <p:nvPr/>
          </p:nvSpPr>
          <p:spPr bwMode="auto">
            <a:xfrm>
              <a:off x="0" y="138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H2</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grpSp>
        <p:nvGrpSpPr>
          <p:cNvPr id="5" name="Group 114"/>
          <p:cNvGrpSpPr/>
          <p:nvPr/>
        </p:nvGrpSpPr>
        <p:grpSpPr bwMode="auto">
          <a:xfrm>
            <a:off x="3620027" y="2933241"/>
            <a:ext cx="1557029" cy="1846670"/>
            <a:chOff x="1383" y="2069"/>
            <a:chExt cx="930" cy="1103"/>
          </a:xfrm>
        </p:grpSpPr>
        <p:sp>
          <p:nvSpPr>
            <p:cNvPr id="76867" name="Oval 115"/>
            <p:cNvSpPr>
              <a:spLocks noChangeArrowheads="1"/>
            </p:cNvSpPr>
            <p:nvPr/>
          </p:nvSpPr>
          <p:spPr bwMode="auto">
            <a:xfrm>
              <a:off x="1383" y="2341"/>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68" name="Oval 116"/>
            <p:cNvSpPr>
              <a:spLocks noChangeArrowheads="1"/>
            </p:cNvSpPr>
            <p:nvPr/>
          </p:nvSpPr>
          <p:spPr bwMode="auto">
            <a:xfrm>
              <a:off x="1475" y="2567"/>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69" name="Oval 117"/>
            <p:cNvSpPr>
              <a:spLocks noChangeArrowheads="1"/>
            </p:cNvSpPr>
            <p:nvPr/>
          </p:nvSpPr>
          <p:spPr bwMode="auto">
            <a:xfrm>
              <a:off x="1837" y="2567"/>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0" name="Text Box 118"/>
            <p:cNvSpPr txBox="1">
              <a:spLocks noChangeArrowheads="1"/>
            </p:cNvSpPr>
            <p:nvPr/>
          </p:nvSpPr>
          <p:spPr bwMode="auto">
            <a:xfrm>
              <a:off x="1383" y="206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6871" name="Line 119"/>
            <p:cNvSpPr>
              <a:spLocks noChangeShapeType="1"/>
            </p:cNvSpPr>
            <p:nvPr/>
          </p:nvSpPr>
          <p:spPr bwMode="auto">
            <a:xfrm>
              <a:off x="1610" y="2847"/>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2" name="Line 120"/>
            <p:cNvSpPr>
              <a:spLocks noChangeShapeType="1"/>
            </p:cNvSpPr>
            <p:nvPr/>
          </p:nvSpPr>
          <p:spPr bwMode="auto">
            <a:xfrm>
              <a:off x="1656" y="2847"/>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3" name="Line 121"/>
            <p:cNvSpPr>
              <a:spLocks noChangeShapeType="1"/>
            </p:cNvSpPr>
            <p:nvPr/>
          </p:nvSpPr>
          <p:spPr bwMode="auto">
            <a:xfrm>
              <a:off x="2018" y="2840"/>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03585" name="Rectangle 129"/>
          <p:cNvSpPr>
            <a:spLocks noChangeArrowheads="1"/>
          </p:cNvSpPr>
          <p:nvPr/>
        </p:nvSpPr>
        <p:spPr bwMode="auto">
          <a:xfrm>
            <a:off x="5821632" y="1565401"/>
            <a:ext cx="3114058" cy="2734008"/>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3586" name="Freeform 130"/>
          <p:cNvSpPr/>
          <p:nvPr/>
        </p:nvSpPr>
        <p:spPr bwMode="auto">
          <a:xfrm>
            <a:off x="5282532" y="957656"/>
            <a:ext cx="3921034" cy="5995399"/>
          </a:xfrm>
          <a:custGeom>
            <a:avLst/>
            <a:gdLst>
              <a:gd name="T0" fmla="*/ 2147483647 w 2342"/>
              <a:gd name="T1" fmla="*/ 2147483647 h 3581"/>
              <a:gd name="T2" fmla="*/ 2147483647 w 2342"/>
              <a:gd name="T3" fmla="*/ 2147483647 h 3581"/>
              <a:gd name="T4" fmla="*/ 2147483647 w 2342"/>
              <a:gd name="T5" fmla="*/ 2147483647 h 3581"/>
              <a:gd name="T6" fmla="*/ 2147483647 w 2342"/>
              <a:gd name="T7" fmla="*/ 2147483647 h 3581"/>
              <a:gd name="T8" fmla="*/ 2147483647 w 2342"/>
              <a:gd name="T9" fmla="*/ 2147483647 h 3581"/>
              <a:gd name="T10" fmla="*/ 0 w 2342"/>
              <a:gd name="T11" fmla="*/ 2147483647 h 3581"/>
              <a:gd name="T12" fmla="*/ 2147483647 w 2342"/>
              <a:gd name="T13" fmla="*/ 2147483647 h 3581"/>
              <a:gd name="T14" fmla="*/ 2147483647 w 2342"/>
              <a:gd name="T15" fmla="*/ 2147483647 h 3581"/>
              <a:gd name="T16" fmla="*/ 2147483647 w 2342"/>
              <a:gd name="T17" fmla="*/ 2147483647 h 3581"/>
              <a:gd name="T18" fmla="*/ 2147483647 w 2342"/>
              <a:gd name="T19" fmla="*/ 2147483647 h 3581"/>
              <a:gd name="T20" fmla="*/ 2147483647 w 2342"/>
              <a:gd name="T21" fmla="*/ 2147483647 h 3581"/>
              <a:gd name="T22" fmla="*/ 2147483647 w 2342"/>
              <a:gd name="T23" fmla="*/ 2147483647 h 3581"/>
              <a:gd name="T24" fmla="*/ 2147483647 w 2342"/>
              <a:gd name="T25" fmla="*/ 2147483647 h 3581"/>
              <a:gd name="T26" fmla="*/ 2147483647 w 2342"/>
              <a:gd name="T27" fmla="*/ 2147483647 h 3581"/>
              <a:gd name="T28" fmla="*/ 2147483647 w 2342"/>
              <a:gd name="T29" fmla="*/ 2147483647 h 3581"/>
              <a:gd name="T30" fmla="*/ 2147483647 w 2342"/>
              <a:gd name="T31" fmla="*/ 2147483647 h 3581"/>
              <a:gd name="T32" fmla="*/ 2147483647 w 2342"/>
              <a:gd name="T33" fmla="*/ 2147483647 h 3581"/>
              <a:gd name="T34" fmla="*/ 2147483647 w 2342"/>
              <a:gd name="T35" fmla="*/ 2147483647 h 3581"/>
              <a:gd name="T36" fmla="*/ 2147483647 w 2342"/>
              <a:gd name="T37" fmla="*/ 2147483647 h 3581"/>
              <a:gd name="T38" fmla="*/ 2147483647 w 2342"/>
              <a:gd name="T39" fmla="*/ 2147483647 h 3581"/>
              <a:gd name="T40" fmla="*/ 2147483647 w 2342"/>
              <a:gd name="T41" fmla="*/ 2147483647 h 3581"/>
              <a:gd name="T42" fmla="*/ 2147483647 w 2342"/>
              <a:gd name="T43" fmla="*/ 2147483647 h 3581"/>
              <a:gd name="T44" fmla="*/ 2147483647 w 2342"/>
              <a:gd name="T45" fmla="*/ 2147483647 h 3581"/>
              <a:gd name="T46" fmla="*/ 2147483647 w 2342"/>
              <a:gd name="T47" fmla="*/ 2147483647 h 3581"/>
              <a:gd name="T48" fmla="*/ 2147483647 w 2342"/>
              <a:gd name="T49" fmla="*/ 2147483647 h 3581"/>
              <a:gd name="T50" fmla="*/ 2147483647 w 2342"/>
              <a:gd name="T51" fmla="*/ 2147483647 h 3581"/>
              <a:gd name="T52" fmla="*/ 2147483647 w 2342"/>
              <a:gd name="T53" fmla="*/ 2147483647 h 3581"/>
              <a:gd name="T54" fmla="*/ 2147483647 w 2342"/>
              <a:gd name="T55" fmla="*/ 2147483647 h 3581"/>
              <a:gd name="T56" fmla="*/ 2147483647 w 2342"/>
              <a:gd name="T57" fmla="*/ 2147483647 h 3581"/>
              <a:gd name="T58" fmla="*/ 2147483647 w 2342"/>
              <a:gd name="T59" fmla="*/ 2147483647 h 3581"/>
              <a:gd name="T60" fmla="*/ 2147483647 w 2342"/>
              <a:gd name="T61" fmla="*/ 2147483647 h 3581"/>
              <a:gd name="T62" fmla="*/ 2147483647 w 2342"/>
              <a:gd name="T63" fmla="*/ 2147483647 h 3581"/>
              <a:gd name="T64" fmla="*/ 2147483647 w 2342"/>
              <a:gd name="T65" fmla="*/ 2147483647 h 3581"/>
              <a:gd name="T66" fmla="*/ 2147483647 w 2342"/>
              <a:gd name="T67" fmla="*/ 2147483647 h 3581"/>
              <a:gd name="T68" fmla="*/ 2147483647 w 2342"/>
              <a:gd name="T69" fmla="*/ 2147483647 h 3581"/>
              <a:gd name="T70" fmla="*/ 2147483647 w 2342"/>
              <a:gd name="T71" fmla="*/ 2147483647 h 3581"/>
              <a:gd name="T72" fmla="*/ 2147483647 w 2342"/>
              <a:gd name="T73" fmla="*/ 2147483647 h 3581"/>
              <a:gd name="T74" fmla="*/ 2147483647 w 2342"/>
              <a:gd name="T75" fmla="*/ 2147483647 h 3581"/>
              <a:gd name="T76" fmla="*/ 2147483647 w 2342"/>
              <a:gd name="T77" fmla="*/ 2147483647 h 3581"/>
              <a:gd name="T78" fmla="*/ 2147483647 w 2342"/>
              <a:gd name="T79" fmla="*/ 2147483647 h 3581"/>
              <a:gd name="T80" fmla="*/ 2147483647 w 2342"/>
              <a:gd name="T81" fmla="*/ 2147483647 h 3581"/>
              <a:gd name="T82" fmla="*/ 2147483647 w 2342"/>
              <a:gd name="T83" fmla="*/ 2147483647 h 35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42"/>
              <a:gd name="T127" fmla="*/ 0 h 3581"/>
              <a:gd name="T128" fmla="*/ 2342 w 2342"/>
              <a:gd name="T129" fmla="*/ 3581 h 35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42" h="3581">
                <a:moveTo>
                  <a:pt x="179" y="133"/>
                </a:moveTo>
                <a:cubicBezTo>
                  <a:pt x="154" y="209"/>
                  <a:pt x="155" y="293"/>
                  <a:pt x="109" y="362"/>
                </a:cubicBezTo>
                <a:cubicBezTo>
                  <a:pt x="106" y="385"/>
                  <a:pt x="104" y="408"/>
                  <a:pt x="99" y="431"/>
                </a:cubicBezTo>
                <a:cubicBezTo>
                  <a:pt x="94" y="452"/>
                  <a:pt x="79" y="491"/>
                  <a:pt x="79" y="491"/>
                </a:cubicBezTo>
                <a:cubicBezTo>
                  <a:pt x="68" y="658"/>
                  <a:pt x="67" y="625"/>
                  <a:pt x="30" y="749"/>
                </a:cubicBezTo>
                <a:cubicBezTo>
                  <a:pt x="23" y="813"/>
                  <a:pt x="10" y="865"/>
                  <a:pt x="0" y="928"/>
                </a:cubicBezTo>
                <a:cubicBezTo>
                  <a:pt x="3" y="1471"/>
                  <a:pt x="3" y="2013"/>
                  <a:pt x="10" y="2556"/>
                </a:cubicBezTo>
                <a:cubicBezTo>
                  <a:pt x="11" y="2605"/>
                  <a:pt x="51" y="2728"/>
                  <a:pt x="79" y="2765"/>
                </a:cubicBezTo>
                <a:cubicBezTo>
                  <a:pt x="149" y="2857"/>
                  <a:pt x="231" y="2947"/>
                  <a:pt x="318" y="3023"/>
                </a:cubicBezTo>
                <a:cubicBezTo>
                  <a:pt x="375" y="3073"/>
                  <a:pt x="420" y="3148"/>
                  <a:pt x="486" y="3182"/>
                </a:cubicBezTo>
                <a:cubicBezTo>
                  <a:pt x="545" y="3271"/>
                  <a:pt x="439" y="3119"/>
                  <a:pt x="586" y="3271"/>
                </a:cubicBezTo>
                <a:cubicBezTo>
                  <a:pt x="630" y="3317"/>
                  <a:pt x="681" y="3355"/>
                  <a:pt x="735" y="3390"/>
                </a:cubicBezTo>
                <a:cubicBezTo>
                  <a:pt x="780" y="3419"/>
                  <a:pt x="803" y="3473"/>
                  <a:pt x="854" y="3490"/>
                </a:cubicBezTo>
                <a:cubicBezTo>
                  <a:pt x="891" y="3527"/>
                  <a:pt x="933" y="3544"/>
                  <a:pt x="983" y="3559"/>
                </a:cubicBezTo>
                <a:cubicBezTo>
                  <a:pt x="1003" y="3565"/>
                  <a:pt x="1043" y="3579"/>
                  <a:pt x="1043" y="3579"/>
                </a:cubicBezTo>
                <a:cubicBezTo>
                  <a:pt x="1119" y="3576"/>
                  <a:pt x="1196" y="3581"/>
                  <a:pt x="1271" y="3569"/>
                </a:cubicBezTo>
                <a:cubicBezTo>
                  <a:pt x="1285" y="3567"/>
                  <a:pt x="1289" y="3547"/>
                  <a:pt x="1301" y="3539"/>
                </a:cubicBezTo>
                <a:cubicBezTo>
                  <a:pt x="1318" y="3528"/>
                  <a:pt x="1340" y="3527"/>
                  <a:pt x="1360" y="3520"/>
                </a:cubicBezTo>
                <a:cubicBezTo>
                  <a:pt x="1384" y="3448"/>
                  <a:pt x="1390" y="3460"/>
                  <a:pt x="1430" y="3400"/>
                </a:cubicBezTo>
                <a:cubicBezTo>
                  <a:pt x="1438" y="3343"/>
                  <a:pt x="1440" y="3317"/>
                  <a:pt x="1470" y="3271"/>
                </a:cubicBezTo>
                <a:cubicBezTo>
                  <a:pt x="1479" y="3234"/>
                  <a:pt x="1482" y="3196"/>
                  <a:pt x="1499" y="3162"/>
                </a:cubicBezTo>
                <a:cubicBezTo>
                  <a:pt x="1504" y="3151"/>
                  <a:pt x="1514" y="3143"/>
                  <a:pt x="1519" y="3132"/>
                </a:cubicBezTo>
                <a:cubicBezTo>
                  <a:pt x="1567" y="3026"/>
                  <a:pt x="1514" y="3111"/>
                  <a:pt x="1559" y="3043"/>
                </a:cubicBezTo>
                <a:cubicBezTo>
                  <a:pt x="1573" y="2866"/>
                  <a:pt x="1579" y="2691"/>
                  <a:pt x="1609" y="2517"/>
                </a:cubicBezTo>
                <a:cubicBezTo>
                  <a:pt x="1612" y="2437"/>
                  <a:pt x="1608" y="2357"/>
                  <a:pt x="1619" y="2278"/>
                </a:cubicBezTo>
                <a:cubicBezTo>
                  <a:pt x="1621" y="2264"/>
                  <a:pt x="1639" y="2259"/>
                  <a:pt x="1648" y="2248"/>
                </a:cubicBezTo>
                <a:cubicBezTo>
                  <a:pt x="1669" y="2223"/>
                  <a:pt x="1668" y="2209"/>
                  <a:pt x="1698" y="2189"/>
                </a:cubicBezTo>
                <a:cubicBezTo>
                  <a:pt x="1756" y="2150"/>
                  <a:pt x="1996" y="2160"/>
                  <a:pt x="2016" y="2159"/>
                </a:cubicBezTo>
                <a:cubicBezTo>
                  <a:pt x="2077" y="2146"/>
                  <a:pt x="2100" y="2127"/>
                  <a:pt x="2155" y="2109"/>
                </a:cubicBezTo>
                <a:cubicBezTo>
                  <a:pt x="2173" y="2091"/>
                  <a:pt x="2198" y="2080"/>
                  <a:pt x="2214" y="2060"/>
                </a:cubicBezTo>
                <a:cubicBezTo>
                  <a:pt x="2220" y="2052"/>
                  <a:pt x="2219" y="2039"/>
                  <a:pt x="2224" y="2030"/>
                </a:cubicBezTo>
                <a:cubicBezTo>
                  <a:pt x="2239" y="2000"/>
                  <a:pt x="2255" y="1969"/>
                  <a:pt x="2274" y="1941"/>
                </a:cubicBezTo>
                <a:cubicBezTo>
                  <a:pt x="2342" y="1736"/>
                  <a:pt x="2278" y="1440"/>
                  <a:pt x="2204" y="1226"/>
                </a:cubicBezTo>
                <a:cubicBezTo>
                  <a:pt x="2203" y="1160"/>
                  <a:pt x="2331" y="496"/>
                  <a:pt x="2085" y="332"/>
                </a:cubicBezTo>
                <a:cubicBezTo>
                  <a:pt x="2039" y="262"/>
                  <a:pt x="2066" y="285"/>
                  <a:pt x="2016" y="252"/>
                </a:cubicBezTo>
                <a:cubicBezTo>
                  <a:pt x="1978" y="195"/>
                  <a:pt x="1886" y="137"/>
                  <a:pt x="1817" y="123"/>
                </a:cubicBezTo>
                <a:cubicBezTo>
                  <a:pt x="1707" y="50"/>
                  <a:pt x="1523" y="68"/>
                  <a:pt x="1410" y="64"/>
                </a:cubicBezTo>
                <a:cubicBezTo>
                  <a:pt x="923" y="46"/>
                  <a:pt x="1278" y="62"/>
                  <a:pt x="894" y="44"/>
                </a:cubicBezTo>
                <a:cubicBezTo>
                  <a:pt x="867" y="41"/>
                  <a:pt x="841" y="37"/>
                  <a:pt x="814" y="34"/>
                </a:cubicBezTo>
                <a:cubicBezTo>
                  <a:pt x="741" y="27"/>
                  <a:pt x="596" y="14"/>
                  <a:pt x="596" y="14"/>
                </a:cubicBezTo>
                <a:cubicBezTo>
                  <a:pt x="468" y="19"/>
                  <a:pt x="329" y="0"/>
                  <a:pt x="218" y="74"/>
                </a:cubicBezTo>
                <a:cubicBezTo>
                  <a:pt x="211" y="93"/>
                  <a:pt x="204" y="133"/>
                  <a:pt x="179" y="133"/>
                </a:cubicBezTo>
                <a:close/>
              </a:path>
            </a:pathLst>
          </a:cu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403587" name="AutoShape 131"/>
          <p:cNvCxnSpPr>
            <a:cxnSpLocks noChangeShapeType="1"/>
            <a:stCxn id="76867" idx="4"/>
            <a:endCxn id="76883" idx="7"/>
          </p:cNvCxnSpPr>
          <p:nvPr/>
        </p:nvCxnSpPr>
        <p:spPr bwMode="auto">
          <a:xfrm flipH="1">
            <a:off x="3963243" y="4779912"/>
            <a:ext cx="393442" cy="636205"/>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cxnSp>
        <p:nvCxnSpPr>
          <p:cNvPr id="403588" name="AutoShape 132"/>
          <p:cNvCxnSpPr>
            <a:cxnSpLocks noChangeShapeType="1"/>
            <a:stCxn id="76874" idx="4"/>
            <a:endCxn id="76883" idx="1"/>
          </p:cNvCxnSpPr>
          <p:nvPr/>
        </p:nvCxnSpPr>
        <p:spPr bwMode="auto">
          <a:xfrm>
            <a:off x="2533455" y="4779912"/>
            <a:ext cx="390094" cy="636205"/>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76866" name="Rectangle 134"/>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3518"/>
                                        </p:tgtEl>
                                        <p:attrNameLst>
                                          <p:attrName>style.visibility</p:attrName>
                                        </p:attrNameLst>
                                      </p:cBhvr>
                                      <p:to>
                                        <p:strVal val="visible"/>
                                      </p:to>
                                    </p:set>
                                    <p:anim calcmode="lin" valueType="num">
                                      <p:cBhvr additive="base">
                                        <p:cTn id="13" dur="500" fill="hold"/>
                                        <p:tgtEl>
                                          <p:spTgt spid="403518"/>
                                        </p:tgtEl>
                                        <p:attrNameLst>
                                          <p:attrName>ppt_x</p:attrName>
                                        </p:attrNameLst>
                                      </p:cBhvr>
                                      <p:tavLst>
                                        <p:tav tm="0">
                                          <p:val>
                                            <p:strVal val="#ppt_x"/>
                                          </p:val>
                                        </p:tav>
                                        <p:tav tm="100000">
                                          <p:val>
                                            <p:strVal val="#ppt_x"/>
                                          </p:val>
                                        </p:tav>
                                      </p:tavLst>
                                    </p:anim>
                                    <p:anim calcmode="lin" valueType="num">
                                      <p:cBhvr additive="base">
                                        <p:cTn id="14" dur="500" fill="hold"/>
                                        <p:tgtEl>
                                          <p:spTgt spid="4035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403518"/>
                                        </p:tgtEl>
                                        <p:attrNameLst>
                                          <p:attrName>ppt_x</p:attrName>
                                        </p:attrNameLst>
                                      </p:cBhvr>
                                      <p:tavLst>
                                        <p:tav tm="0">
                                          <p:val>
                                            <p:strVal val="ppt_x"/>
                                          </p:val>
                                        </p:tav>
                                        <p:tav tm="100000">
                                          <p:val>
                                            <p:strVal val="ppt_x"/>
                                          </p:val>
                                        </p:tav>
                                      </p:tavLst>
                                    </p:anim>
                                    <p:anim calcmode="lin" valueType="num">
                                      <p:cBhvr additive="base">
                                        <p:cTn id="19" dur="500"/>
                                        <p:tgtEl>
                                          <p:spTgt spid="403518"/>
                                        </p:tgtEl>
                                        <p:attrNameLst>
                                          <p:attrName>ppt_y</p:attrName>
                                        </p:attrNameLst>
                                      </p:cBhvr>
                                      <p:tavLst>
                                        <p:tav tm="0">
                                          <p:val>
                                            <p:strVal val="ppt_y"/>
                                          </p:val>
                                        </p:tav>
                                        <p:tav tm="100000">
                                          <p:val>
                                            <p:strVal val="1+ppt_h/2"/>
                                          </p:val>
                                        </p:tav>
                                      </p:tavLst>
                                    </p:anim>
                                    <p:set>
                                      <p:cBhvr>
                                        <p:cTn id="20" dur="1" fill="hold">
                                          <p:stCondLst>
                                            <p:cond delay="499"/>
                                          </p:stCondLst>
                                        </p:cTn>
                                        <p:tgtEl>
                                          <p:spTgt spid="40351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03588"/>
                                        </p:tgtEl>
                                        <p:attrNameLst>
                                          <p:attrName>style.visibility</p:attrName>
                                        </p:attrNameLst>
                                      </p:cBhvr>
                                      <p:to>
                                        <p:strVal val="visible"/>
                                      </p:to>
                                    </p:set>
                                    <p:anim calcmode="lin" valueType="num">
                                      <p:cBhvr additive="base">
                                        <p:cTn id="29" dur="500" fill="hold"/>
                                        <p:tgtEl>
                                          <p:spTgt spid="403588"/>
                                        </p:tgtEl>
                                        <p:attrNameLst>
                                          <p:attrName>ppt_x</p:attrName>
                                        </p:attrNameLst>
                                      </p:cBhvr>
                                      <p:tavLst>
                                        <p:tav tm="0">
                                          <p:val>
                                            <p:strVal val="#ppt_x"/>
                                          </p:val>
                                        </p:tav>
                                        <p:tav tm="100000">
                                          <p:val>
                                            <p:strVal val="#ppt_x"/>
                                          </p:val>
                                        </p:tav>
                                      </p:tavLst>
                                    </p:anim>
                                    <p:anim calcmode="lin" valueType="num">
                                      <p:cBhvr additive="base">
                                        <p:cTn id="30" dur="500" fill="hold"/>
                                        <p:tgtEl>
                                          <p:spTgt spid="40358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03586"/>
                                        </p:tgtEl>
                                        <p:attrNameLst>
                                          <p:attrName>style.visibility</p:attrName>
                                        </p:attrNameLst>
                                      </p:cBhvr>
                                      <p:to>
                                        <p:strVal val="visible"/>
                                      </p:to>
                                    </p:set>
                                    <p:anim calcmode="lin" valueType="num">
                                      <p:cBhvr additive="base">
                                        <p:cTn id="35" dur="500" fill="hold"/>
                                        <p:tgtEl>
                                          <p:spTgt spid="403586"/>
                                        </p:tgtEl>
                                        <p:attrNameLst>
                                          <p:attrName>ppt_x</p:attrName>
                                        </p:attrNameLst>
                                      </p:cBhvr>
                                      <p:tavLst>
                                        <p:tav tm="0">
                                          <p:val>
                                            <p:strVal val="#ppt_x"/>
                                          </p:val>
                                        </p:tav>
                                        <p:tav tm="100000">
                                          <p:val>
                                            <p:strVal val="#ppt_x"/>
                                          </p:val>
                                        </p:tav>
                                      </p:tavLst>
                                    </p:anim>
                                    <p:anim calcmode="lin" valueType="num">
                                      <p:cBhvr additive="base">
                                        <p:cTn id="36" dur="500" fill="hold"/>
                                        <p:tgtEl>
                                          <p:spTgt spid="40358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3587"/>
                                        </p:tgtEl>
                                        <p:attrNameLst>
                                          <p:attrName>style.visibility</p:attrName>
                                        </p:attrNameLst>
                                      </p:cBhvr>
                                      <p:to>
                                        <p:strVal val="visible"/>
                                      </p:to>
                                    </p:set>
                                    <p:anim calcmode="lin" valueType="num">
                                      <p:cBhvr additive="base">
                                        <p:cTn id="45" dur="500" fill="hold"/>
                                        <p:tgtEl>
                                          <p:spTgt spid="403587"/>
                                        </p:tgtEl>
                                        <p:attrNameLst>
                                          <p:attrName>ppt_x</p:attrName>
                                        </p:attrNameLst>
                                      </p:cBhvr>
                                      <p:tavLst>
                                        <p:tav tm="0">
                                          <p:val>
                                            <p:strVal val="#ppt_x"/>
                                          </p:val>
                                        </p:tav>
                                        <p:tav tm="100000">
                                          <p:val>
                                            <p:strVal val="#ppt_x"/>
                                          </p:val>
                                        </p:tav>
                                      </p:tavLst>
                                    </p:anim>
                                    <p:anim calcmode="lin" valueType="num">
                                      <p:cBhvr additive="base">
                                        <p:cTn id="46" dur="500" fill="hold"/>
                                        <p:tgtEl>
                                          <p:spTgt spid="40358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3585"/>
                                        </p:tgtEl>
                                        <p:attrNameLst>
                                          <p:attrName>style.visibility</p:attrName>
                                        </p:attrNameLst>
                                      </p:cBhvr>
                                      <p:to>
                                        <p:strVal val="visible"/>
                                      </p:to>
                                    </p:set>
                                    <p:anim calcmode="lin" valueType="num">
                                      <p:cBhvr additive="base">
                                        <p:cTn id="51" dur="500" fill="hold"/>
                                        <p:tgtEl>
                                          <p:spTgt spid="403585"/>
                                        </p:tgtEl>
                                        <p:attrNameLst>
                                          <p:attrName>ppt_x</p:attrName>
                                        </p:attrNameLst>
                                      </p:cBhvr>
                                      <p:tavLst>
                                        <p:tav tm="0">
                                          <p:val>
                                            <p:strVal val="#ppt_x"/>
                                          </p:val>
                                        </p:tav>
                                        <p:tav tm="100000">
                                          <p:val>
                                            <p:strVal val="#ppt_x"/>
                                          </p:val>
                                        </p:tav>
                                      </p:tavLst>
                                    </p:anim>
                                    <p:anim calcmode="lin" valueType="num">
                                      <p:cBhvr additive="base">
                                        <p:cTn id="52" dur="500" fill="hold"/>
                                        <p:tgtEl>
                                          <p:spTgt spid="40358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403586"/>
                                        </p:tgtEl>
                                        <p:attrNameLst>
                                          <p:attrName>ppt_x</p:attrName>
                                        </p:attrNameLst>
                                      </p:cBhvr>
                                      <p:tavLst>
                                        <p:tav tm="0">
                                          <p:val>
                                            <p:strVal val="ppt_x"/>
                                          </p:val>
                                        </p:tav>
                                        <p:tav tm="100000">
                                          <p:val>
                                            <p:strVal val="ppt_x"/>
                                          </p:val>
                                        </p:tav>
                                      </p:tavLst>
                                    </p:anim>
                                    <p:anim calcmode="lin" valueType="num">
                                      <p:cBhvr additive="base">
                                        <p:cTn id="57" dur="500"/>
                                        <p:tgtEl>
                                          <p:spTgt spid="403586"/>
                                        </p:tgtEl>
                                        <p:attrNameLst>
                                          <p:attrName>ppt_y</p:attrName>
                                        </p:attrNameLst>
                                      </p:cBhvr>
                                      <p:tavLst>
                                        <p:tav tm="0">
                                          <p:val>
                                            <p:strVal val="ppt_y"/>
                                          </p:val>
                                        </p:tav>
                                        <p:tav tm="100000">
                                          <p:val>
                                            <p:strVal val="1+ppt_h/2"/>
                                          </p:val>
                                        </p:tav>
                                      </p:tavLst>
                                    </p:anim>
                                    <p:set>
                                      <p:cBhvr>
                                        <p:cTn id="58" dur="1" fill="hold">
                                          <p:stCondLst>
                                            <p:cond delay="499"/>
                                          </p:stCondLst>
                                        </p:cTn>
                                        <p:tgtEl>
                                          <p:spTgt spid="403586"/>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4"/>
                                        </p:tgtEl>
                                        <p:attrNameLst>
                                          <p:attrName>ppt_x</p:attrName>
                                        </p:attrNameLst>
                                      </p:cBhvr>
                                      <p:tavLst>
                                        <p:tav tm="0">
                                          <p:val>
                                            <p:strVal val="ppt_x"/>
                                          </p:val>
                                        </p:tav>
                                        <p:tav tm="100000">
                                          <p:val>
                                            <p:strVal val="ppt_x"/>
                                          </p:val>
                                        </p:tav>
                                      </p:tavLst>
                                    </p:anim>
                                    <p:anim calcmode="lin" valueType="num">
                                      <p:cBhvr additive="base">
                                        <p:cTn id="61" dur="500"/>
                                        <p:tgtEl>
                                          <p:spTgt spid="4"/>
                                        </p:tgtEl>
                                        <p:attrNameLst>
                                          <p:attrName>ppt_y</p:attrName>
                                        </p:attrNameLst>
                                      </p:cBhvr>
                                      <p:tavLst>
                                        <p:tav tm="0">
                                          <p:val>
                                            <p:strVal val="ppt_y"/>
                                          </p:val>
                                        </p:tav>
                                        <p:tav tm="100000">
                                          <p:val>
                                            <p:strVal val="1+ppt_h/2"/>
                                          </p:val>
                                        </p:tav>
                                      </p:tavLst>
                                    </p:anim>
                                    <p:set>
                                      <p:cBhvr>
                                        <p:cTn id="62" dur="1" fill="hold">
                                          <p:stCondLst>
                                            <p:cond delay="499"/>
                                          </p:stCondLst>
                                        </p:cTn>
                                        <p:tgtEl>
                                          <p:spTgt spid="4"/>
                                        </p:tgtEl>
                                        <p:attrNameLst>
                                          <p:attrName>style.visibility</p:attrName>
                                        </p:attrNameLst>
                                      </p:cBhvr>
                                      <p:to>
                                        <p:strVal val="hidden"/>
                                      </p:to>
                                    </p:set>
                                  </p:childTnLst>
                                </p:cTn>
                              </p:par>
                              <p:par>
                                <p:cTn id="63" presetID="4" presetClass="exit" presetSubtype="16" fill="hold" nodeType="withEffect">
                                  <p:stCondLst>
                                    <p:cond delay="0"/>
                                  </p:stCondLst>
                                  <p:childTnLst>
                                    <p:animEffect transition="out" filter="box(in)">
                                      <p:cBhvr>
                                        <p:cTn id="64" dur="500"/>
                                        <p:tgtEl>
                                          <p:spTgt spid="403588"/>
                                        </p:tgtEl>
                                      </p:cBhvr>
                                    </p:animEffect>
                                    <p:set>
                                      <p:cBhvr>
                                        <p:cTn id="65" dur="1" fill="hold">
                                          <p:stCondLst>
                                            <p:cond delay="499"/>
                                          </p:stCondLst>
                                        </p:cTn>
                                        <p:tgtEl>
                                          <p:spTgt spid="4035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518" grpId="0" animBg="1"/>
      <p:bldP spid="403518" grpId="1" animBg="1"/>
      <p:bldP spid="40358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14003F17-57A8-46AF-BD30-FD8B2B121EAF}"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99"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C330FCC1-9CF7-4C8B-AF3F-A46EBB7B67A4}"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77828" name="Rectangle 3"/>
          <p:cNvSpPr>
            <a:spLocks noGrp="1" noChangeArrowheads="1"/>
          </p:cNvSpPr>
          <p:nvPr>
            <p:ph type="body" idx="1"/>
          </p:nvPr>
        </p:nvSpPr>
        <p:spPr/>
        <p:txBody>
          <a:bodyPr/>
          <a:lstStyle/>
          <a:p>
            <a:pPr eaLnBrk="1" hangingPunct="1"/>
            <a:endParaRPr lang="zh-CN" altLang="zh-CN" smtClean="0"/>
          </a:p>
        </p:txBody>
      </p:sp>
      <p:sp>
        <p:nvSpPr>
          <p:cNvPr id="77829" name="Oval 52"/>
          <p:cNvSpPr>
            <a:spLocks noChangeArrowheads="1"/>
          </p:cNvSpPr>
          <p:nvPr/>
        </p:nvSpPr>
        <p:spPr bwMode="auto">
          <a:xfrm>
            <a:off x="5821632" y="2022464"/>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0" name="Oval 53"/>
          <p:cNvSpPr>
            <a:spLocks noChangeArrowheads="1"/>
          </p:cNvSpPr>
          <p:nvPr/>
        </p:nvSpPr>
        <p:spPr bwMode="auto">
          <a:xfrm>
            <a:off x="5975661" y="2400838"/>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1" name="Oval 54"/>
          <p:cNvSpPr>
            <a:spLocks noChangeArrowheads="1"/>
          </p:cNvSpPr>
          <p:nvPr/>
        </p:nvSpPr>
        <p:spPr bwMode="auto">
          <a:xfrm>
            <a:off x="6581730" y="2400838"/>
            <a:ext cx="530729"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2" name="Oval 55"/>
          <p:cNvSpPr>
            <a:spLocks noChangeArrowheads="1"/>
          </p:cNvSpPr>
          <p:nvPr/>
        </p:nvSpPr>
        <p:spPr bwMode="auto">
          <a:xfrm>
            <a:off x="6051001" y="2553193"/>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3" name="Oval 56"/>
          <p:cNvSpPr>
            <a:spLocks noChangeArrowheads="1"/>
          </p:cNvSpPr>
          <p:nvPr/>
        </p:nvSpPr>
        <p:spPr bwMode="auto">
          <a:xfrm>
            <a:off x="6278695" y="2553193"/>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4" name="Oval 57"/>
          <p:cNvSpPr>
            <a:spLocks noChangeArrowheads="1"/>
          </p:cNvSpPr>
          <p:nvPr/>
        </p:nvSpPr>
        <p:spPr bwMode="auto">
          <a:xfrm>
            <a:off x="6779288" y="2553193"/>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5" name="Line 58"/>
          <p:cNvSpPr>
            <a:spLocks noChangeShapeType="1"/>
          </p:cNvSpPr>
          <p:nvPr/>
        </p:nvSpPr>
        <p:spPr bwMode="auto">
          <a:xfrm>
            <a:off x="6201680" y="285790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6" name="Line 59"/>
          <p:cNvSpPr>
            <a:spLocks noChangeShapeType="1"/>
          </p:cNvSpPr>
          <p:nvPr/>
        </p:nvSpPr>
        <p:spPr bwMode="auto">
          <a:xfrm>
            <a:off x="6278695" y="285790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7" name="Line 60"/>
          <p:cNvSpPr>
            <a:spLocks noChangeShapeType="1"/>
          </p:cNvSpPr>
          <p:nvPr/>
        </p:nvSpPr>
        <p:spPr bwMode="auto">
          <a:xfrm>
            <a:off x="6849606" y="284618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8" name="Text Box 61"/>
          <p:cNvSpPr txBox="1">
            <a:spLocks noChangeArrowheads="1"/>
          </p:cNvSpPr>
          <p:nvPr/>
        </p:nvSpPr>
        <p:spPr bwMode="auto">
          <a:xfrm>
            <a:off x="6201680" y="3465834"/>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9" name="Text Box 62"/>
          <p:cNvSpPr txBox="1">
            <a:spLocks noChangeArrowheads="1"/>
          </p:cNvSpPr>
          <p:nvPr/>
        </p:nvSpPr>
        <p:spPr bwMode="auto">
          <a:xfrm>
            <a:off x="6201680" y="149041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77840" name="Oval 63"/>
          <p:cNvSpPr>
            <a:spLocks noChangeArrowheads="1"/>
          </p:cNvSpPr>
          <p:nvPr/>
        </p:nvSpPr>
        <p:spPr bwMode="auto">
          <a:xfrm>
            <a:off x="7417168" y="2022464"/>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1" name="Oval 64"/>
          <p:cNvSpPr>
            <a:spLocks noChangeArrowheads="1"/>
          </p:cNvSpPr>
          <p:nvPr/>
        </p:nvSpPr>
        <p:spPr bwMode="auto">
          <a:xfrm>
            <a:off x="7571196" y="2400838"/>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2" name="Oval 65"/>
          <p:cNvSpPr>
            <a:spLocks noChangeArrowheads="1"/>
          </p:cNvSpPr>
          <p:nvPr/>
        </p:nvSpPr>
        <p:spPr bwMode="auto">
          <a:xfrm>
            <a:off x="8177265" y="2400838"/>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3" name="Oval 66"/>
          <p:cNvSpPr>
            <a:spLocks noChangeArrowheads="1"/>
          </p:cNvSpPr>
          <p:nvPr/>
        </p:nvSpPr>
        <p:spPr bwMode="auto">
          <a:xfrm>
            <a:off x="7646537" y="2553193"/>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4" name="Oval 67"/>
          <p:cNvSpPr>
            <a:spLocks noChangeArrowheads="1"/>
          </p:cNvSpPr>
          <p:nvPr/>
        </p:nvSpPr>
        <p:spPr bwMode="auto">
          <a:xfrm>
            <a:off x="7874231" y="2553193"/>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5" name="Oval 68"/>
          <p:cNvSpPr>
            <a:spLocks noChangeArrowheads="1"/>
          </p:cNvSpPr>
          <p:nvPr/>
        </p:nvSpPr>
        <p:spPr bwMode="auto">
          <a:xfrm>
            <a:off x="8374824" y="2553193"/>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6" name="Line 69"/>
          <p:cNvSpPr>
            <a:spLocks noChangeShapeType="1"/>
          </p:cNvSpPr>
          <p:nvPr/>
        </p:nvSpPr>
        <p:spPr bwMode="auto">
          <a:xfrm>
            <a:off x="7844095" y="285790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7" name="Line 70"/>
          <p:cNvSpPr>
            <a:spLocks noChangeShapeType="1"/>
          </p:cNvSpPr>
          <p:nvPr/>
        </p:nvSpPr>
        <p:spPr bwMode="auto">
          <a:xfrm>
            <a:off x="8379847" y="285790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8" name="Line 71"/>
          <p:cNvSpPr>
            <a:spLocks noChangeShapeType="1"/>
          </p:cNvSpPr>
          <p:nvPr/>
        </p:nvSpPr>
        <p:spPr bwMode="auto">
          <a:xfrm>
            <a:off x="8497043" y="284618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9" name="Text Box 72"/>
          <p:cNvSpPr txBox="1">
            <a:spLocks noChangeArrowheads="1"/>
          </p:cNvSpPr>
          <p:nvPr/>
        </p:nvSpPr>
        <p:spPr bwMode="auto">
          <a:xfrm>
            <a:off x="7797217" y="3465834"/>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0" name="Text Box 73"/>
          <p:cNvSpPr txBox="1">
            <a:spLocks noChangeArrowheads="1"/>
          </p:cNvSpPr>
          <p:nvPr/>
        </p:nvSpPr>
        <p:spPr bwMode="auto">
          <a:xfrm>
            <a:off x="7797217" y="149041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77851" name="Oval 74"/>
          <p:cNvSpPr>
            <a:spLocks noChangeArrowheads="1"/>
          </p:cNvSpPr>
          <p:nvPr/>
        </p:nvSpPr>
        <p:spPr bwMode="auto">
          <a:xfrm>
            <a:off x="6278695" y="4830138"/>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2" name="Oval 75"/>
          <p:cNvSpPr>
            <a:spLocks noChangeArrowheads="1"/>
          </p:cNvSpPr>
          <p:nvPr/>
        </p:nvSpPr>
        <p:spPr bwMode="auto">
          <a:xfrm>
            <a:off x="6432723" y="5208513"/>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3" name="Oval 76"/>
          <p:cNvSpPr>
            <a:spLocks noChangeArrowheads="1"/>
          </p:cNvSpPr>
          <p:nvPr/>
        </p:nvSpPr>
        <p:spPr bwMode="auto">
          <a:xfrm>
            <a:off x="7038793" y="5208513"/>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4" name="Oval 77"/>
          <p:cNvSpPr>
            <a:spLocks noChangeArrowheads="1"/>
          </p:cNvSpPr>
          <p:nvPr/>
        </p:nvSpPr>
        <p:spPr bwMode="auto">
          <a:xfrm>
            <a:off x="6508064" y="5360867"/>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5" name="Oval 78"/>
          <p:cNvSpPr>
            <a:spLocks noChangeArrowheads="1"/>
          </p:cNvSpPr>
          <p:nvPr/>
        </p:nvSpPr>
        <p:spPr bwMode="auto">
          <a:xfrm>
            <a:off x="6735759" y="5360867"/>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6" name="Oval 79"/>
          <p:cNvSpPr>
            <a:spLocks noChangeArrowheads="1"/>
          </p:cNvSpPr>
          <p:nvPr/>
        </p:nvSpPr>
        <p:spPr bwMode="auto">
          <a:xfrm>
            <a:off x="7236352" y="5360867"/>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7" name="Line 80"/>
          <p:cNvSpPr>
            <a:spLocks noChangeShapeType="1"/>
          </p:cNvSpPr>
          <p:nvPr/>
        </p:nvSpPr>
        <p:spPr bwMode="auto">
          <a:xfrm>
            <a:off x="6658744" y="566557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8" name="Line 81"/>
          <p:cNvSpPr>
            <a:spLocks noChangeShapeType="1"/>
          </p:cNvSpPr>
          <p:nvPr/>
        </p:nvSpPr>
        <p:spPr bwMode="auto">
          <a:xfrm>
            <a:off x="7306669" y="5653857"/>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9" name="Text Box 82"/>
          <p:cNvSpPr txBox="1">
            <a:spLocks noChangeArrowheads="1"/>
          </p:cNvSpPr>
          <p:nvPr/>
        </p:nvSpPr>
        <p:spPr bwMode="auto">
          <a:xfrm>
            <a:off x="6658744" y="6273509"/>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0" name="Text Box 83"/>
          <p:cNvSpPr txBox="1">
            <a:spLocks noChangeArrowheads="1"/>
          </p:cNvSpPr>
          <p:nvPr/>
        </p:nvSpPr>
        <p:spPr bwMode="auto">
          <a:xfrm>
            <a:off x="6658744" y="4265617"/>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77861" name="Oval 84"/>
          <p:cNvSpPr>
            <a:spLocks noChangeArrowheads="1"/>
          </p:cNvSpPr>
          <p:nvPr/>
        </p:nvSpPr>
        <p:spPr bwMode="auto">
          <a:xfrm>
            <a:off x="9011030" y="2071016"/>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2" name="Oval 85"/>
          <p:cNvSpPr>
            <a:spLocks noChangeArrowheads="1"/>
          </p:cNvSpPr>
          <p:nvPr/>
        </p:nvSpPr>
        <p:spPr bwMode="auto">
          <a:xfrm>
            <a:off x="9165058" y="2449391"/>
            <a:ext cx="530730"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3" name="Oval 86"/>
          <p:cNvSpPr>
            <a:spLocks noChangeArrowheads="1"/>
          </p:cNvSpPr>
          <p:nvPr/>
        </p:nvSpPr>
        <p:spPr bwMode="auto">
          <a:xfrm>
            <a:off x="9771127" y="2449391"/>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4" name="Oval 87"/>
          <p:cNvSpPr>
            <a:spLocks noChangeArrowheads="1"/>
          </p:cNvSpPr>
          <p:nvPr/>
        </p:nvSpPr>
        <p:spPr bwMode="auto">
          <a:xfrm>
            <a:off x="9349223" y="2601745"/>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5" name="Oval 88"/>
          <p:cNvSpPr>
            <a:spLocks noChangeArrowheads="1"/>
          </p:cNvSpPr>
          <p:nvPr/>
        </p:nvSpPr>
        <p:spPr bwMode="auto">
          <a:xfrm>
            <a:off x="10074162" y="2601745"/>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6" name="Oval 89"/>
          <p:cNvSpPr>
            <a:spLocks noChangeArrowheads="1"/>
          </p:cNvSpPr>
          <p:nvPr/>
        </p:nvSpPr>
        <p:spPr bwMode="auto">
          <a:xfrm>
            <a:off x="9846468" y="2601745"/>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7" name="Line 90"/>
          <p:cNvSpPr>
            <a:spLocks noChangeShapeType="1"/>
          </p:cNvSpPr>
          <p:nvPr/>
        </p:nvSpPr>
        <p:spPr bwMode="auto">
          <a:xfrm>
            <a:off x="9391079" y="2906454"/>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8" name="Line 91"/>
          <p:cNvSpPr>
            <a:spLocks noChangeShapeType="1"/>
          </p:cNvSpPr>
          <p:nvPr/>
        </p:nvSpPr>
        <p:spPr bwMode="auto">
          <a:xfrm>
            <a:off x="9468093" y="2906454"/>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9" name="Line 92"/>
          <p:cNvSpPr>
            <a:spLocks noChangeShapeType="1"/>
          </p:cNvSpPr>
          <p:nvPr/>
        </p:nvSpPr>
        <p:spPr bwMode="auto">
          <a:xfrm>
            <a:off x="10039003" y="2894735"/>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0" name="Text Box 93"/>
          <p:cNvSpPr txBox="1">
            <a:spLocks noChangeArrowheads="1"/>
          </p:cNvSpPr>
          <p:nvPr/>
        </p:nvSpPr>
        <p:spPr bwMode="auto">
          <a:xfrm>
            <a:off x="9391079" y="351438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1" name="Text Box 94"/>
          <p:cNvSpPr txBox="1">
            <a:spLocks noChangeArrowheads="1"/>
          </p:cNvSpPr>
          <p:nvPr/>
        </p:nvSpPr>
        <p:spPr bwMode="auto">
          <a:xfrm>
            <a:off x="9391079" y="1538972"/>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77872" name="Oval 95"/>
          <p:cNvSpPr>
            <a:spLocks noChangeArrowheads="1"/>
          </p:cNvSpPr>
          <p:nvPr/>
        </p:nvSpPr>
        <p:spPr bwMode="auto">
          <a:xfrm>
            <a:off x="8177266" y="4779912"/>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3" name="Oval 96"/>
          <p:cNvSpPr>
            <a:spLocks noChangeArrowheads="1"/>
          </p:cNvSpPr>
          <p:nvPr/>
        </p:nvSpPr>
        <p:spPr bwMode="auto">
          <a:xfrm>
            <a:off x="8331294" y="5158287"/>
            <a:ext cx="530730"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4" name="Oval 97"/>
          <p:cNvSpPr>
            <a:spLocks noChangeArrowheads="1"/>
          </p:cNvSpPr>
          <p:nvPr/>
        </p:nvSpPr>
        <p:spPr bwMode="auto">
          <a:xfrm>
            <a:off x="8937363" y="5158287"/>
            <a:ext cx="530730"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5" name="Oval 98"/>
          <p:cNvSpPr>
            <a:spLocks noChangeArrowheads="1"/>
          </p:cNvSpPr>
          <p:nvPr/>
        </p:nvSpPr>
        <p:spPr bwMode="auto">
          <a:xfrm>
            <a:off x="8520482" y="5310641"/>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6" name="Oval 99"/>
          <p:cNvSpPr>
            <a:spLocks noChangeArrowheads="1"/>
          </p:cNvSpPr>
          <p:nvPr/>
        </p:nvSpPr>
        <p:spPr bwMode="auto">
          <a:xfrm>
            <a:off x="9134922" y="5310641"/>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7" name="Line 100"/>
          <p:cNvSpPr>
            <a:spLocks noChangeShapeType="1"/>
          </p:cNvSpPr>
          <p:nvPr/>
        </p:nvSpPr>
        <p:spPr bwMode="auto">
          <a:xfrm>
            <a:off x="8557315" y="5615350"/>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8" name="Line 101"/>
          <p:cNvSpPr>
            <a:spLocks noChangeShapeType="1"/>
          </p:cNvSpPr>
          <p:nvPr/>
        </p:nvSpPr>
        <p:spPr bwMode="auto">
          <a:xfrm>
            <a:off x="8634329" y="5615350"/>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9" name="Line 102"/>
          <p:cNvSpPr>
            <a:spLocks noChangeShapeType="1"/>
          </p:cNvSpPr>
          <p:nvPr/>
        </p:nvSpPr>
        <p:spPr bwMode="auto">
          <a:xfrm>
            <a:off x="9205239" y="560363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80" name="Text Box 103"/>
          <p:cNvSpPr txBox="1">
            <a:spLocks noChangeArrowheads="1"/>
          </p:cNvSpPr>
          <p:nvPr/>
        </p:nvSpPr>
        <p:spPr bwMode="auto">
          <a:xfrm>
            <a:off x="8557315" y="622328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81" name="Text Box 104"/>
          <p:cNvSpPr txBox="1">
            <a:spLocks noChangeArrowheads="1"/>
          </p:cNvSpPr>
          <p:nvPr/>
        </p:nvSpPr>
        <p:spPr bwMode="auto">
          <a:xfrm>
            <a:off x="8557315" y="4215390"/>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grpSp>
        <p:nvGrpSpPr>
          <p:cNvPr id="2" name="Group 106"/>
          <p:cNvGrpSpPr/>
          <p:nvPr/>
        </p:nvGrpSpPr>
        <p:grpSpPr bwMode="auto">
          <a:xfrm>
            <a:off x="3770707" y="2173143"/>
            <a:ext cx="1557029" cy="1846670"/>
            <a:chOff x="3470" y="3113"/>
            <a:chExt cx="930" cy="1103"/>
          </a:xfrm>
        </p:grpSpPr>
        <p:sp>
          <p:nvSpPr>
            <p:cNvPr id="77920" name="Oval 107"/>
            <p:cNvSpPr>
              <a:spLocks noChangeArrowheads="1"/>
            </p:cNvSpPr>
            <p:nvPr/>
          </p:nvSpPr>
          <p:spPr bwMode="auto">
            <a:xfrm>
              <a:off x="3470" y="3385"/>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21" name="Oval 108"/>
            <p:cNvSpPr>
              <a:spLocks noChangeArrowheads="1"/>
            </p:cNvSpPr>
            <p:nvPr/>
          </p:nvSpPr>
          <p:spPr bwMode="auto">
            <a:xfrm>
              <a:off x="3562" y="3611"/>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22" name="Oval 109"/>
            <p:cNvSpPr>
              <a:spLocks noChangeArrowheads="1"/>
            </p:cNvSpPr>
            <p:nvPr/>
          </p:nvSpPr>
          <p:spPr bwMode="auto">
            <a:xfrm>
              <a:off x="3924" y="3611"/>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23" name="Text Box 110"/>
            <p:cNvSpPr txBox="1">
              <a:spLocks noChangeArrowheads="1"/>
            </p:cNvSpPr>
            <p:nvPr/>
          </p:nvSpPr>
          <p:spPr bwMode="auto">
            <a:xfrm>
              <a:off x="3470" y="3113"/>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H5</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sp>
        <p:nvSpPr>
          <p:cNvPr id="362609" name="Rectangle 113"/>
          <p:cNvSpPr>
            <a:spLocks noChangeArrowheads="1"/>
          </p:cNvSpPr>
          <p:nvPr/>
        </p:nvSpPr>
        <p:spPr bwMode="auto">
          <a:xfrm>
            <a:off x="5518597" y="1337706"/>
            <a:ext cx="5163308" cy="2961703"/>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77884" name="Group 116"/>
          <p:cNvGrpSpPr/>
          <p:nvPr/>
        </p:nvGrpSpPr>
        <p:grpSpPr bwMode="auto">
          <a:xfrm>
            <a:off x="2024491" y="4071714"/>
            <a:ext cx="1557029" cy="1846670"/>
            <a:chOff x="1383" y="2069"/>
            <a:chExt cx="930" cy="1103"/>
          </a:xfrm>
        </p:grpSpPr>
        <p:sp>
          <p:nvSpPr>
            <p:cNvPr id="77913" name="Oval 117"/>
            <p:cNvSpPr>
              <a:spLocks noChangeArrowheads="1"/>
            </p:cNvSpPr>
            <p:nvPr/>
          </p:nvSpPr>
          <p:spPr bwMode="auto">
            <a:xfrm>
              <a:off x="1383" y="2341"/>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4" name="Oval 118"/>
            <p:cNvSpPr>
              <a:spLocks noChangeArrowheads="1"/>
            </p:cNvSpPr>
            <p:nvPr/>
          </p:nvSpPr>
          <p:spPr bwMode="auto">
            <a:xfrm>
              <a:off x="1475" y="2567"/>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5" name="Oval 119"/>
            <p:cNvSpPr>
              <a:spLocks noChangeArrowheads="1"/>
            </p:cNvSpPr>
            <p:nvPr/>
          </p:nvSpPr>
          <p:spPr bwMode="auto">
            <a:xfrm>
              <a:off x="1837" y="2567"/>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6" name="Text Box 120"/>
            <p:cNvSpPr txBox="1">
              <a:spLocks noChangeArrowheads="1"/>
            </p:cNvSpPr>
            <p:nvPr/>
          </p:nvSpPr>
          <p:spPr bwMode="auto">
            <a:xfrm>
              <a:off x="1383" y="206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7917" name="Line 121"/>
            <p:cNvSpPr>
              <a:spLocks noChangeShapeType="1"/>
            </p:cNvSpPr>
            <p:nvPr/>
          </p:nvSpPr>
          <p:spPr bwMode="auto">
            <a:xfrm>
              <a:off x="1610" y="2847"/>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8" name="Line 122"/>
            <p:cNvSpPr>
              <a:spLocks noChangeShapeType="1"/>
            </p:cNvSpPr>
            <p:nvPr/>
          </p:nvSpPr>
          <p:spPr bwMode="auto">
            <a:xfrm>
              <a:off x="1656" y="2847"/>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9" name="Line 123"/>
            <p:cNvSpPr>
              <a:spLocks noChangeShapeType="1"/>
            </p:cNvSpPr>
            <p:nvPr/>
          </p:nvSpPr>
          <p:spPr bwMode="auto">
            <a:xfrm>
              <a:off x="2018" y="2840"/>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 name="Group 124"/>
          <p:cNvGrpSpPr/>
          <p:nvPr/>
        </p:nvGrpSpPr>
        <p:grpSpPr bwMode="auto">
          <a:xfrm>
            <a:off x="1872136" y="2097803"/>
            <a:ext cx="1557029" cy="1846669"/>
            <a:chOff x="2426" y="3217"/>
            <a:chExt cx="930" cy="1103"/>
          </a:xfrm>
        </p:grpSpPr>
        <p:sp>
          <p:nvSpPr>
            <p:cNvPr id="77905" name="Oval 125"/>
            <p:cNvSpPr>
              <a:spLocks noChangeArrowheads="1"/>
            </p:cNvSpPr>
            <p:nvPr/>
          </p:nvSpPr>
          <p:spPr bwMode="auto">
            <a:xfrm>
              <a:off x="2426" y="3489"/>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77906" name="Group 126"/>
            <p:cNvGrpSpPr/>
            <p:nvPr/>
          </p:nvGrpSpPr>
          <p:grpSpPr bwMode="auto">
            <a:xfrm>
              <a:off x="2426" y="3217"/>
              <a:ext cx="930" cy="960"/>
              <a:chOff x="2426" y="3217"/>
              <a:chExt cx="930" cy="960"/>
            </a:xfrm>
          </p:grpSpPr>
          <p:sp>
            <p:nvSpPr>
              <p:cNvPr id="77907" name="Oval 127"/>
              <p:cNvSpPr>
                <a:spLocks noChangeArrowheads="1"/>
              </p:cNvSpPr>
              <p:nvPr/>
            </p:nvSpPr>
            <p:spPr bwMode="auto">
              <a:xfrm>
                <a:off x="2518" y="3715"/>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8" name="Oval 128"/>
              <p:cNvSpPr>
                <a:spLocks noChangeArrowheads="1"/>
              </p:cNvSpPr>
              <p:nvPr/>
            </p:nvSpPr>
            <p:spPr bwMode="auto">
              <a:xfrm>
                <a:off x="2880" y="3715"/>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9" name="Text Box 129"/>
              <p:cNvSpPr txBox="1">
                <a:spLocks noChangeArrowheads="1"/>
              </p:cNvSpPr>
              <p:nvPr/>
            </p:nvSpPr>
            <p:spPr bwMode="auto">
              <a:xfrm>
                <a:off x="2426" y="3217"/>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H4</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77910" name="Line 130"/>
              <p:cNvSpPr>
                <a:spLocks noChangeShapeType="1"/>
              </p:cNvSpPr>
              <p:nvPr/>
            </p:nvSpPr>
            <p:spPr bwMode="auto">
              <a:xfrm>
                <a:off x="2653" y="399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1" name="Line 131"/>
              <p:cNvSpPr>
                <a:spLocks noChangeShapeType="1"/>
              </p:cNvSpPr>
              <p:nvPr/>
            </p:nvSpPr>
            <p:spPr bwMode="auto">
              <a:xfrm>
                <a:off x="2699" y="399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2" name="Line 132"/>
              <p:cNvSpPr>
                <a:spLocks noChangeShapeType="1"/>
              </p:cNvSpPr>
              <p:nvPr/>
            </p:nvSpPr>
            <p:spPr bwMode="auto">
              <a:xfrm>
                <a:off x="3061" y="398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7886" name="Group 133"/>
          <p:cNvGrpSpPr/>
          <p:nvPr/>
        </p:nvGrpSpPr>
        <p:grpSpPr bwMode="auto">
          <a:xfrm>
            <a:off x="3770707" y="5280504"/>
            <a:ext cx="2126265" cy="1952146"/>
            <a:chOff x="1157" y="2976"/>
            <a:chExt cx="1270" cy="1166"/>
          </a:xfrm>
        </p:grpSpPr>
        <p:grpSp>
          <p:nvGrpSpPr>
            <p:cNvPr id="77894" name="Group 134"/>
            <p:cNvGrpSpPr/>
            <p:nvPr/>
          </p:nvGrpSpPr>
          <p:grpSpPr bwMode="auto">
            <a:xfrm>
              <a:off x="1338" y="2976"/>
              <a:ext cx="879" cy="831"/>
              <a:chOff x="1338" y="2976"/>
              <a:chExt cx="879" cy="831"/>
            </a:xfrm>
          </p:grpSpPr>
          <p:sp>
            <p:nvSpPr>
              <p:cNvPr id="77896" name="Oval 135"/>
              <p:cNvSpPr>
                <a:spLocks noChangeArrowheads="1"/>
              </p:cNvSpPr>
              <p:nvPr/>
            </p:nvSpPr>
            <p:spPr bwMode="auto">
              <a:xfrm>
                <a:off x="1338" y="297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97" name="Oval 136"/>
              <p:cNvSpPr>
                <a:spLocks noChangeArrowheads="1"/>
              </p:cNvSpPr>
              <p:nvPr/>
            </p:nvSpPr>
            <p:spPr bwMode="auto">
              <a:xfrm>
                <a:off x="1430" y="320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98" name="Oval 137"/>
              <p:cNvSpPr>
                <a:spLocks noChangeArrowheads="1"/>
              </p:cNvSpPr>
              <p:nvPr/>
            </p:nvSpPr>
            <p:spPr bwMode="auto">
              <a:xfrm>
                <a:off x="1792" y="3202"/>
                <a:ext cx="317" cy="27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99" name="Oval 138"/>
              <p:cNvSpPr>
                <a:spLocks noChangeArrowheads="1"/>
              </p:cNvSpPr>
              <p:nvPr/>
            </p:nvSpPr>
            <p:spPr bwMode="auto">
              <a:xfrm>
                <a:off x="1475"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0" name="Oval 139"/>
              <p:cNvSpPr>
                <a:spLocks noChangeArrowheads="1"/>
              </p:cNvSpPr>
              <p:nvPr/>
            </p:nvSpPr>
            <p:spPr bwMode="auto">
              <a:xfrm>
                <a:off x="1611"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1" name="Oval 140"/>
              <p:cNvSpPr>
                <a:spLocks noChangeArrowheads="1"/>
              </p:cNvSpPr>
              <p:nvPr/>
            </p:nvSpPr>
            <p:spPr bwMode="auto">
              <a:xfrm>
                <a:off x="1910" y="329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2" name="Line 141"/>
              <p:cNvSpPr>
                <a:spLocks noChangeShapeType="1"/>
              </p:cNvSpPr>
              <p:nvPr/>
            </p:nvSpPr>
            <p:spPr bwMode="auto">
              <a:xfrm>
                <a:off x="1565"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3" name="Line 142"/>
              <p:cNvSpPr>
                <a:spLocks noChangeShapeType="1"/>
              </p:cNvSpPr>
              <p:nvPr/>
            </p:nvSpPr>
            <p:spPr bwMode="auto">
              <a:xfrm>
                <a:off x="1611" y="347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4" name="Line 143"/>
              <p:cNvSpPr>
                <a:spLocks noChangeShapeType="1"/>
              </p:cNvSpPr>
              <p:nvPr/>
            </p:nvSpPr>
            <p:spPr bwMode="auto">
              <a:xfrm>
                <a:off x="1952" y="3468"/>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7895" name="Text Box 144"/>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sp>
        <p:nvSpPr>
          <p:cNvPr id="362643" name="Freeform 147"/>
          <p:cNvSpPr/>
          <p:nvPr/>
        </p:nvSpPr>
        <p:spPr bwMode="auto">
          <a:xfrm>
            <a:off x="5414795" y="1051413"/>
            <a:ext cx="5776075" cy="5935127"/>
          </a:xfrm>
          <a:custGeom>
            <a:avLst/>
            <a:gdLst>
              <a:gd name="T0" fmla="*/ 2147483647 w 3450"/>
              <a:gd name="T1" fmla="*/ 2147483647 h 3545"/>
              <a:gd name="T2" fmla="*/ 2147483647 w 3450"/>
              <a:gd name="T3" fmla="*/ 2147483647 h 3545"/>
              <a:gd name="T4" fmla="*/ 2147483647 w 3450"/>
              <a:gd name="T5" fmla="*/ 2147483647 h 3545"/>
              <a:gd name="T6" fmla="*/ 2147483647 w 3450"/>
              <a:gd name="T7" fmla="*/ 2147483647 h 3545"/>
              <a:gd name="T8" fmla="*/ 2147483647 w 3450"/>
              <a:gd name="T9" fmla="*/ 2147483647 h 3545"/>
              <a:gd name="T10" fmla="*/ 2147483647 w 3450"/>
              <a:gd name="T11" fmla="*/ 2147483647 h 3545"/>
              <a:gd name="T12" fmla="*/ 2147483647 w 3450"/>
              <a:gd name="T13" fmla="*/ 2147483647 h 3545"/>
              <a:gd name="T14" fmla="*/ 2147483647 w 3450"/>
              <a:gd name="T15" fmla="*/ 2147483647 h 3545"/>
              <a:gd name="T16" fmla="*/ 2147483647 w 3450"/>
              <a:gd name="T17" fmla="*/ 2147483647 h 3545"/>
              <a:gd name="T18" fmla="*/ 2147483647 w 3450"/>
              <a:gd name="T19" fmla="*/ 2147483647 h 3545"/>
              <a:gd name="T20" fmla="*/ 2147483647 w 3450"/>
              <a:gd name="T21" fmla="*/ 2147483647 h 3545"/>
              <a:gd name="T22" fmla="*/ 2147483647 w 3450"/>
              <a:gd name="T23" fmla="*/ 2147483647 h 3545"/>
              <a:gd name="T24" fmla="*/ 2147483647 w 3450"/>
              <a:gd name="T25" fmla="*/ 2147483647 h 3545"/>
              <a:gd name="T26" fmla="*/ 2147483647 w 3450"/>
              <a:gd name="T27" fmla="*/ 2147483647 h 3545"/>
              <a:gd name="T28" fmla="*/ 2147483647 w 3450"/>
              <a:gd name="T29" fmla="*/ 2147483647 h 3545"/>
              <a:gd name="T30" fmla="*/ 2147483647 w 3450"/>
              <a:gd name="T31" fmla="*/ 2147483647 h 3545"/>
              <a:gd name="T32" fmla="*/ 2147483647 w 3450"/>
              <a:gd name="T33" fmla="*/ 2147483647 h 3545"/>
              <a:gd name="T34" fmla="*/ 2147483647 w 3450"/>
              <a:gd name="T35" fmla="*/ 2147483647 h 3545"/>
              <a:gd name="T36" fmla="*/ 2147483647 w 3450"/>
              <a:gd name="T37" fmla="*/ 2147483647 h 3545"/>
              <a:gd name="T38" fmla="*/ 2147483647 w 3450"/>
              <a:gd name="T39" fmla="*/ 2147483647 h 3545"/>
              <a:gd name="T40" fmla="*/ 2147483647 w 3450"/>
              <a:gd name="T41" fmla="*/ 2147483647 h 3545"/>
              <a:gd name="T42" fmla="*/ 2147483647 w 3450"/>
              <a:gd name="T43" fmla="*/ 2147483647 h 3545"/>
              <a:gd name="T44" fmla="*/ 2147483647 w 3450"/>
              <a:gd name="T45" fmla="*/ 2147483647 h 3545"/>
              <a:gd name="T46" fmla="*/ 2147483647 w 3450"/>
              <a:gd name="T47" fmla="*/ 2147483647 h 3545"/>
              <a:gd name="T48" fmla="*/ 2147483647 w 3450"/>
              <a:gd name="T49" fmla="*/ 2147483647 h 3545"/>
              <a:gd name="T50" fmla="*/ 2147483647 w 3450"/>
              <a:gd name="T51" fmla="*/ 2147483647 h 3545"/>
              <a:gd name="T52" fmla="*/ 2147483647 w 3450"/>
              <a:gd name="T53" fmla="*/ 2147483647 h 3545"/>
              <a:gd name="T54" fmla="*/ 2147483647 w 3450"/>
              <a:gd name="T55" fmla="*/ 2147483647 h 3545"/>
              <a:gd name="T56" fmla="*/ 2147483647 w 3450"/>
              <a:gd name="T57" fmla="*/ 2147483647 h 3545"/>
              <a:gd name="T58" fmla="*/ 2147483647 w 3450"/>
              <a:gd name="T59" fmla="*/ 2147483647 h 3545"/>
              <a:gd name="T60" fmla="*/ 2147483647 w 3450"/>
              <a:gd name="T61" fmla="*/ 2147483647 h 3545"/>
              <a:gd name="T62" fmla="*/ 2147483647 w 3450"/>
              <a:gd name="T63" fmla="*/ 2147483647 h 3545"/>
              <a:gd name="T64" fmla="*/ 2147483647 w 3450"/>
              <a:gd name="T65" fmla="*/ 2147483647 h 3545"/>
              <a:gd name="T66" fmla="*/ 2147483647 w 3450"/>
              <a:gd name="T67" fmla="*/ 2147483647 h 3545"/>
              <a:gd name="T68" fmla="*/ 0 w 3450"/>
              <a:gd name="T69" fmla="*/ 2147483647 h 3545"/>
              <a:gd name="T70" fmla="*/ 2147483647 w 3450"/>
              <a:gd name="T71" fmla="*/ 2147483647 h 3545"/>
              <a:gd name="T72" fmla="*/ 2147483647 w 3450"/>
              <a:gd name="T73" fmla="*/ 2147483647 h 35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50"/>
              <a:gd name="T112" fmla="*/ 0 h 3545"/>
              <a:gd name="T113" fmla="*/ 3450 w 3450"/>
              <a:gd name="T114" fmla="*/ 3545 h 35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50" h="3545">
                <a:moveTo>
                  <a:pt x="50" y="236"/>
                </a:moveTo>
                <a:cubicBezTo>
                  <a:pt x="15" y="377"/>
                  <a:pt x="41" y="255"/>
                  <a:pt x="50" y="584"/>
                </a:cubicBezTo>
                <a:cubicBezTo>
                  <a:pt x="54" y="736"/>
                  <a:pt x="52" y="888"/>
                  <a:pt x="60" y="1040"/>
                </a:cubicBezTo>
                <a:cubicBezTo>
                  <a:pt x="62" y="1067"/>
                  <a:pt x="80" y="1120"/>
                  <a:pt x="80" y="1120"/>
                </a:cubicBezTo>
                <a:cubicBezTo>
                  <a:pt x="92" y="1263"/>
                  <a:pt x="101" y="1414"/>
                  <a:pt x="119" y="1557"/>
                </a:cubicBezTo>
                <a:cubicBezTo>
                  <a:pt x="128" y="1632"/>
                  <a:pt x="200" y="1688"/>
                  <a:pt x="248" y="1736"/>
                </a:cubicBezTo>
                <a:cubicBezTo>
                  <a:pt x="292" y="1780"/>
                  <a:pt x="326" y="1830"/>
                  <a:pt x="378" y="1865"/>
                </a:cubicBezTo>
                <a:cubicBezTo>
                  <a:pt x="436" y="1953"/>
                  <a:pt x="559" y="1975"/>
                  <a:pt x="656" y="1994"/>
                </a:cubicBezTo>
                <a:cubicBezTo>
                  <a:pt x="722" y="2028"/>
                  <a:pt x="791" y="2036"/>
                  <a:pt x="864" y="2043"/>
                </a:cubicBezTo>
                <a:cubicBezTo>
                  <a:pt x="1040" y="2087"/>
                  <a:pt x="1219" y="2109"/>
                  <a:pt x="1400" y="2123"/>
                </a:cubicBezTo>
                <a:cubicBezTo>
                  <a:pt x="1508" y="2159"/>
                  <a:pt x="1455" y="2310"/>
                  <a:pt x="1460" y="2401"/>
                </a:cubicBezTo>
                <a:cubicBezTo>
                  <a:pt x="1463" y="2451"/>
                  <a:pt x="1467" y="2500"/>
                  <a:pt x="1470" y="2550"/>
                </a:cubicBezTo>
                <a:cubicBezTo>
                  <a:pt x="1473" y="2663"/>
                  <a:pt x="1472" y="2776"/>
                  <a:pt x="1480" y="2888"/>
                </a:cubicBezTo>
                <a:cubicBezTo>
                  <a:pt x="1486" y="2966"/>
                  <a:pt x="1528" y="3024"/>
                  <a:pt x="1569" y="3086"/>
                </a:cubicBezTo>
                <a:cubicBezTo>
                  <a:pt x="1604" y="3138"/>
                  <a:pt x="1619" y="3203"/>
                  <a:pt x="1669" y="3245"/>
                </a:cubicBezTo>
                <a:cubicBezTo>
                  <a:pt x="1680" y="3254"/>
                  <a:pt x="1696" y="3256"/>
                  <a:pt x="1708" y="3265"/>
                </a:cubicBezTo>
                <a:cubicBezTo>
                  <a:pt x="1719" y="3273"/>
                  <a:pt x="1726" y="3287"/>
                  <a:pt x="1738" y="3295"/>
                </a:cubicBezTo>
                <a:cubicBezTo>
                  <a:pt x="1806" y="3338"/>
                  <a:pt x="1909" y="3373"/>
                  <a:pt x="1986" y="3384"/>
                </a:cubicBezTo>
                <a:cubicBezTo>
                  <a:pt x="2258" y="3381"/>
                  <a:pt x="2607" y="3545"/>
                  <a:pt x="2801" y="3354"/>
                </a:cubicBezTo>
                <a:cubicBezTo>
                  <a:pt x="2834" y="3322"/>
                  <a:pt x="2851" y="3291"/>
                  <a:pt x="2890" y="3265"/>
                </a:cubicBezTo>
                <a:cubicBezTo>
                  <a:pt x="2922" y="3169"/>
                  <a:pt x="2952" y="3157"/>
                  <a:pt x="3029" y="3086"/>
                </a:cubicBezTo>
                <a:cubicBezTo>
                  <a:pt x="3080" y="3039"/>
                  <a:pt x="3111" y="2995"/>
                  <a:pt x="3158" y="2947"/>
                </a:cubicBezTo>
                <a:cubicBezTo>
                  <a:pt x="3165" y="2927"/>
                  <a:pt x="3171" y="2908"/>
                  <a:pt x="3178" y="2888"/>
                </a:cubicBezTo>
                <a:cubicBezTo>
                  <a:pt x="3189" y="2856"/>
                  <a:pt x="3238" y="2808"/>
                  <a:pt x="3238" y="2808"/>
                </a:cubicBezTo>
                <a:cubicBezTo>
                  <a:pt x="3249" y="2764"/>
                  <a:pt x="3268" y="2724"/>
                  <a:pt x="3297" y="2689"/>
                </a:cubicBezTo>
                <a:cubicBezTo>
                  <a:pt x="3326" y="2655"/>
                  <a:pt x="3328" y="2667"/>
                  <a:pt x="3347" y="2629"/>
                </a:cubicBezTo>
                <a:cubicBezTo>
                  <a:pt x="3362" y="2599"/>
                  <a:pt x="3397" y="2540"/>
                  <a:pt x="3397" y="2540"/>
                </a:cubicBezTo>
                <a:cubicBezTo>
                  <a:pt x="3380" y="2193"/>
                  <a:pt x="3450" y="1818"/>
                  <a:pt x="3367" y="1487"/>
                </a:cubicBezTo>
                <a:cubicBezTo>
                  <a:pt x="3321" y="1028"/>
                  <a:pt x="3369" y="1539"/>
                  <a:pt x="3347" y="335"/>
                </a:cubicBezTo>
                <a:cubicBezTo>
                  <a:pt x="3347" y="318"/>
                  <a:pt x="3318" y="257"/>
                  <a:pt x="3307" y="246"/>
                </a:cubicBezTo>
                <a:cubicBezTo>
                  <a:pt x="3265" y="203"/>
                  <a:pt x="3185" y="166"/>
                  <a:pt x="3128" y="147"/>
                </a:cubicBezTo>
                <a:cubicBezTo>
                  <a:pt x="2986" y="0"/>
                  <a:pt x="2321" y="47"/>
                  <a:pt x="2314" y="47"/>
                </a:cubicBezTo>
                <a:cubicBezTo>
                  <a:pt x="1609" y="50"/>
                  <a:pt x="904" y="51"/>
                  <a:pt x="199" y="57"/>
                </a:cubicBezTo>
                <a:cubicBezTo>
                  <a:pt x="171" y="57"/>
                  <a:pt x="89" y="68"/>
                  <a:pt x="60" y="87"/>
                </a:cubicBezTo>
                <a:cubicBezTo>
                  <a:pt x="40" y="100"/>
                  <a:pt x="0" y="127"/>
                  <a:pt x="0" y="127"/>
                </a:cubicBezTo>
                <a:cubicBezTo>
                  <a:pt x="8" y="183"/>
                  <a:pt x="4" y="242"/>
                  <a:pt x="20" y="296"/>
                </a:cubicBezTo>
                <a:cubicBezTo>
                  <a:pt x="22" y="302"/>
                  <a:pt x="33" y="296"/>
                  <a:pt x="40" y="296"/>
                </a:cubicBezTo>
              </a:path>
            </a:pathLst>
          </a:cu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2608" name="Rectangle 112"/>
          <p:cNvSpPr>
            <a:spLocks noChangeArrowheads="1"/>
          </p:cNvSpPr>
          <p:nvPr/>
        </p:nvSpPr>
        <p:spPr bwMode="auto">
          <a:xfrm>
            <a:off x="1949150" y="1110012"/>
            <a:ext cx="3797141" cy="1140146"/>
          </a:xfrm>
          <a:prstGeom prst="rect">
            <a:avLst/>
          </a:prstGeom>
          <a:solidFill>
            <a:srgbClr val="FFFFCC"/>
          </a:solidFill>
          <a:ln w="9525">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sym typeface="Symbol" panose="05050102010706020507" pitchFamily="18" charset="2"/>
              </a:rPr>
              <a:t>假设</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sym typeface="Symbol" panose="05050102010706020507" pitchFamily="18" charset="2"/>
              </a:rPr>
              <a:t>H5</a:t>
            </a:r>
            <a:endPar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sym typeface="Symbol" panose="05050102010706020507" pitchFamily="18" charset="2"/>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sym typeface="Symbol" panose="05050102010706020507" pitchFamily="18" charset="2"/>
              </a:rPr>
              <a:t>足够泛化的解描述</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sym typeface="Symbol" panose="05050102010706020507" pitchFamily="18" charset="2"/>
            </a:endParaRPr>
          </a:p>
        </p:txBody>
      </p:sp>
      <p:cxnSp>
        <p:nvCxnSpPr>
          <p:cNvPr id="77889" name="AutoShape 148"/>
          <p:cNvCxnSpPr>
            <a:cxnSpLocks noChangeShapeType="1"/>
            <a:stCxn id="77913" idx="5"/>
            <a:endCxn id="77896" idx="2"/>
          </p:cNvCxnSpPr>
          <p:nvPr/>
        </p:nvCxnSpPr>
        <p:spPr bwMode="auto">
          <a:xfrm>
            <a:off x="3280160" y="5714129"/>
            <a:ext cx="793582" cy="262853"/>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cxnSp>
        <p:nvCxnSpPr>
          <p:cNvPr id="362645" name="AutoShape 149"/>
          <p:cNvCxnSpPr>
            <a:cxnSpLocks noChangeShapeType="1"/>
            <a:stCxn id="77920" idx="4"/>
            <a:endCxn id="77913" idx="7"/>
          </p:cNvCxnSpPr>
          <p:nvPr/>
        </p:nvCxnSpPr>
        <p:spPr bwMode="auto">
          <a:xfrm flipH="1">
            <a:off x="3280160" y="4019814"/>
            <a:ext cx="1227206" cy="711545"/>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cxnSp>
        <p:nvCxnSpPr>
          <p:cNvPr id="362646" name="AutoShape 150"/>
          <p:cNvCxnSpPr>
            <a:cxnSpLocks noChangeShapeType="1"/>
            <a:stCxn id="77905" idx="4"/>
            <a:endCxn id="77913" idx="0"/>
          </p:cNvCxnSpPr>
          <p:nvPr/>
        </p:nvCxnSpPr>
        <p:spPr bwMode="auto">
          <a:xfrm>
            <a:off x="2608795" y="3944473"/>
            <a:ext cx="152355" cy="58263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362647" name="Rectangle 151"/>
          <p:cNvSpPr>
            <a:spLocks noChangeArrowheads="1"/>
          </p:cNvSpPr>
          <p:nvPr/>
        </p:nvSpPr>
        <p:spPr bwMode="auto">
          <a:xfrm>
            <a:off x="5821632" y="1565401"/>
            <a:ext cx="3114058" cy="2734008"/>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93" name="Rectangle 153"/>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62647"/>
                                        </p:tgtEl>
                                        <p:attrNameLst>
                                          <p:attrName>ppt_x</p:attrName>
                                        </p:attrNameLst>
                                      </p:cBhvr>
                                      <p:tavLst>
                                        <p:tav tm="0">
                                          <p:val>
                                            <p:strVal val="ppt_x"/>
                                          </p:val>
                                        </p:tav>
                                        <p:tav tm="100000">
                                          <p:val>
                                            <p:strVal val="ppt_x"/>
                                          </p:val>
                                        </p:tav>
                                      </p:tavLst>
                                    </p:anim>
                                    <p:anim calcmode="lin" valueType="num">
                                      <p:cBhvr additive="base">
                                        <p:cTn id="7" dur="500"/>
                                        <p:tgtEl>
                                          <p:spTgt spid="362647"/>
                                        </p:tgtEl>
                                        <p:attrNameLst>
                                          <p:attrName>ppt_y</p:attrName>
                                        </p:attrNameLst>
                                      </p:cBhvr>
                                      <p:tavLst>
                                        <p:tav tm="0">
                                          <p:val>
                                            <p:strVal val="ppt_y"/>
                                          </p:val>
                                        </p:tav>
                                        <p:tav tm="100000">
                                          <p:val>
                                            <p:strVal val="1+ppt_h/2"/>
                                          </p:val>
                                        </p:tav>
                                      </p:tavLst>
                                    </p:anim>
                                    <p:set>
                                      <p:cBhvr>
                                        <p:cTn id="8" dur="1" fill="hold">
                                          <p:stCondLst>
                                            <p:cond delay="499"/>
                                          </p:stCondLst>
                                        </p:cTn>
                                        <p:tgtEl>
                                          <p:spTgt spid="36264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62646"/>
                                        </p:tgtEl>
                                        <p:attrNameLst>
                                          <p:attrName>style.visibility</p:attrName>
                                        </p:attrNameLst>
                                      </p:cBhvr>
                                      <p:to>
                                        <p:strVal val="visible"/>
                                      </p:to>
                                    </p:set>
                                    <p:anim calcmode="lin" valueType="num">
                                      <p:cBhvr additive="base">
                                        <p:cTn id="17" dur="500" fill="hold"/>
                                        <p:tgtEl>
                                          <p:spTgt spid="362646"/>
                                        </p:tgtEl>
                                        <p:attrNameLst>
                                          <p:attrName>ppt_x</p:attrName>
                                        </p:attrNameLst>
                                      </p:cBhvr>
                                      <p:tavLst>
                                        <p:tav tm="0">
                                          <p:val>
                                            <p:strVal val="#ppt_x"/>
                                          </p:val>
                                        </p:tav>
                                        <p:tav tm="100000">
                                          <p:val>
                                            <p:strVal val="#ppt_x"/>
                                          </p:val>
                                        </p:tav>
                                      </p:tavLst>
                                    </p:anim>
                                    <p:anim calcmode="lin" valueType="num">
                                      <p:cBhvr additive="base">
                                        <p:cTn id="18" dur="500" fill="hold"/>
                                        <p:tgtEl>
                                          <p:spTgt spid="3626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62643"/>
                                        </p:tgtEl>
                                        <p:attrNameLst>
                                          <p:attrName>style.visibility</p:attrName>
                                        </p:attrNameLst>
                                      </p:cBhvr>
                                      <p:to>
                                        <p:strVal val="visible"/>
                                      </p:to>
                                    </p:set>
                                    <p:anim calcmode="lin" valueType="num">
                                      <p:cBhvr additive="base">
                                        <p:cTn id="23" dur="500" fill="hold"/>
                                        <p:tgtEl>
                                          <p:spTgt spid="362643"/>
                                        </p:tgtEl>
                                        <p:attrNameLst>
                                          <p:attrName>ppt_x</p:attrName>
                                        </p:attrNameLst>
                                      </p:cBhvr>
                                      <p:tavLst>
                                        <p:tav tm="0">
                                          <p:val>
                                            <p:strVal val="#ppt_x"/>
                                          </p:val>
                                        </p:tav>
                                        <p:tav tm="100000">
                                          <p:val>
                                            <p:strVal val="#ppt_x"/>
                                          </p:val>
                                        </p:tav>
                                      </p:tavLst>
                                    </p:anim>
                                    <p:anim calcmode="lin" valueType="num">
                                      <p:cBhvr additive="base">
                                        <p:cTn id="24" dur="500" fill="hold"/>
                                        <p:tgtEl>
                                          <p:spTgt spid="3626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4"/>
                                        </p:tgtEl>
                                        <p:attrNameLst>
                                          <p:attrName>ppt_x</p:attrName>
                                        </p:attrNameLst>
                                      </p:cBhvr>
                                      <p:tavLst>
                                        <p:tav tm="0">
                                          <p:val>
                                            <p:strVal val="ppt_x"/>
                                          </p:val>
                                        </p:tav>
                                        <p:tav tm="100000">
                                          <p:val>
                                            <p:strVal val="ppt_x"/>
                                          </p:val>
                                        </p:tav>
                                      </p:tavLst>
                                    </p:anim>
                                    <p:anim calcmode="lin" valueType="num">
                                      <p:cBhvr additive="base">
                                        <p:cTn id="29" dur="500"/>
                                        <p:tgtEl>
                                          <p:spTgt spid="4"/>
                                        </p:tgtEl>
                                        <p:attrNameLst>
                                          <p:attrName>ppt_y</p:attrName>
                                        </p:attrNameLst>
                                      </p:cBhvr>
                                      <p:tavLst>
                                        <p:tav tm="0">
                                          <p:val>
                                            <p:strVal val="ppt_y"/>
                                          </p:val>
                                        </p:tav>
                                        <p:tav tm="100000">
                                          <p:val>
                                            <p:strVal val="1+ppt_h/2"/>
                                          </p:val>
                                        </p:tav>
                                      </p:tavLst>
                                    </p:anim>
                                    <p:set>
                                      <p:cBhvr>
                                        <p:cTn id="30" dur="1" fill="hold">
                                          <p:stCondLst>
                                            <p:cond delay="499"/>
                                          </p:stCondLst>
                                        </p:cTn>
                                        <p:tgtEl>
                                          <p:spTgt spid="4"/>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362646"/>
                                        </p:tgtEl>
                                        <p:attrNameLst>
                                          <p:attrName>ppt_x</p:attrName>
                                        </p:attrNameLst>
                                      </p:cBhvr>
                                      <p:tavLst>
                                        <p:tav tm="0">
                                          <p:val>
                                            <p:strVal val="ppt_x"/>
                                          </p:val>
                                        </p:tav>
                                        <p:tav tm="100000">
                                          <p:val>
                                            <p:strVal val="ppt_x"/>
                                          </p:val>
                                        </p:tav>
                                      </p:tavLst>
                                    </p:anim>
                                    <p:anim calcmode="lin" valueType="num">
                                      <p:cBhvr additive="base">
                                        <p:cTn id="33" dur="500"/>
                                        <p:tgtEl>
                                          <p:spTgt spid="362646"/>
                                        </p:tgtEl>
                                        <p:attrNameLst>
                                          <p:attrName>ppt_y</p:attrName>
                                        </p:attrNameLst>
                                      </p:cBhvr>
                                      <p:tavLst>
                                        <p:tav tm="0">
                                          <p:val>
                                            <p:strVal val="ppt_y"/>
                                          </p:val>
                                        </p:tav>
                                        <p:tav tm="100000">
                                          <p:val>
                                            <p:strVal val="1+ppt_h/2"/>
                                          </p:val>
                                        </p:tav>
                                      </p:tavLst>
                                    </p:anim>
                                    <p:set>
                                      <p:cBhvr>
                                        <p:cTn id="34" dur="1" fill="hold">
                                          <p:stCondLst>
                                            <p:cond delay="499"/>
                                          </p:stCondLst>
                                        </p:cTn>
                                        <p:tgtEl>
                                          <p:spTgt spid="362646"/>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362643"/>
                                        </p:tgtEl>
                                        <p:attrNameLst>
                                          <p:attrName>ppt_x</p:attrName>
                                        </p:attrNameLst>
                                      </p:cBhvr>
                                      <p:tavLst>
                                        <p:tav tm="0">
                                          <p:val>
                                            <p:strVal val="ppt_x"/>
                                          </p:val>
                                        </p:tav>
                                        <p:tav tm="100000">
                                          <p:val>
                                            <p:strVal val="ppt_x"/>
                                          </p:val>
                                        </p:tav>
                                      </p:tavLst>
                                    </p:anim>
                                    <p:anim calcmode="lin" valueType="num">
                                      <p:cBhvr additive="base">
                                        <p:cTn id="37" dur="500"/>
                                        <p:tgtEl>
                                          <p:spTgt spid="362643"/>
                                        </p:tgtEl>
                                        <p:attrNameLst>
                                          <p:attrName>ppt_y</p:attrName>
                                        </p:attrNameLst>
                                      </p:cBhvr>
                                      <p:tavLst>
                                        <p:tav tm="0">
                                          <p:val>
                                            <p:strVal val="ppt_y"/>
                                          </p:val>
                                        </p:tav>
                                        <p:tav tm="100000">
                                          <p:val>
                                            <p:strVal val="1+ppt_h/2"/>
                                          </p:val>
                                        </p:tav>
                                      </p:tavLst>
                                    </p:anim>
                                    <p:set>
                                      <p:cBhvr>
                                        <p:cTn id="38" dur="1" fill="hold">
                                          <p:stCondLst>
                                            <p:cond delay="499"/>
                                          </p:stCondLst>
                                        </p:cTn>
                                        <p:tgtEl>
                                          <p:spTgt spid="36264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62645"/>
                                        </p:tgtEl>
                                        <p:attrNameLst>
                                          <p:attrName>style.visibility</p:attrName>
                                        </p:attrNameLst>
                                      </p:cBhvr>
                                      <p:to>
                                        <p:strVal val="visible"/>
                                      </p:to>
                                    </p:set>
                                    <p:anim calcmode="lin" valueType="num">
                                      <p:cBhvr additive="base">
                                        <p:cTn id="47" dur="500" fill="hold"/>
                                        <p:tgtEl>
                                          <p:spTgt spid="362645"/>
                                        </p:tgtEl>
                                        <p:attrNameLst>
                                          <p:attrName>ppt_x</p:attrName>
                                        </p:attrNameLst>
                                      </p:cBhvr>
                                      <p:tavLst>
                                        <p:tav tm="0">
                                          <p:val>
                                            <p:strVal val="#ppt_x"/>
                                          </p:val>
                                        </p:tav>
                                        <p:tav tm="100000">
                                          <p:val>
                                            <p:strVal val="#ppt_x"/>
                                          </p:val>
                                        </p:tav>
                                      </p:tavLst>
                                    </p:anim>
                                    <p:anim calcmode="lin" valueType="num">
                                      <p:cBhvr additive="base">
                                        <p:cTn id="48" dur="500" fill="hold"/>
                                        <p:tgtEl>
                                          <p:spTgt spid="36264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62609"/>
                                        </p:tgtEl>
                                        <p:attrNameLst>
                                          <p:attrName>style.visibility</p:attrName>
                                        </p:attrNameLst>
                                      </p:cBhvr>
                                      <p:to>
                                        <p:strVal val="visible"/>
                                      </p:to>
                                    </p:set>
                                    <p:anim calcmode="lin" valueType="num">
                                      <p:cBhvr additive="base">
                                        <p:cTn id="53" dur="500" fill="hold"/>
                                        <p:tgtEl>
                                          <p:spTgt spid="362609"/>
                                        </p:tgtEl>
                                        <p:attrNameLst>
                                          <p:attrName>ppt_x</p:attrName>
                                        </p:attrNameLst>
                                      </p:cBhvr>
                                      <p:tavLst>
                                        <p:tav tm="0">
                                          <p:val>
                                            <p:strVal val="#ppt_x"/>
                                          </p:val>
                                        </p:tav>
                                        <p:tav tm="100000">
                                          <p:val>
                                            <p:strVal val="#ppt_x"/>
                                          </p:val>
                                        </p:tav>
                                      </p:tavLst>
                                    </p:anim>
                                    <p:anim calcmode="lin" valueType="num">
                                      <p:cBhvr additive="base">
                                        <p:cTn id="54" dur="500" fill="hold"/>
                                        <p:tgtEl>
                                          <p:spTgt spid="36260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62608"/>
                                        </p:tgtEl>
                                        <p:attrNameLst>
                                          <p:attrName>style.visibility</p:attrName>
                                        </p:attrNameLst>
                                      </p:cBhvr>
                                      <p:to>
                                        <p:strVal val="visible"/>
                                      </p:to>
                                    </p:set>
                                    <p:anim calcmode="lin" valueType="num">
                                      <p:cBhvr additive="base">
                                        <p:cTn id="59" dur="500" fill="hold"/>
                                        <p:tgtEl>
                                          <p:spTgt spid="362608"/>
                                        </p:tgtEl>
                                        <p:attrNameLst>
                                          <p:attrName>ppt_x</p:attrName>
                                        </p:attrNameLst>
                                      </p:cBhvr>
                                      <p:tavLst>
                                        <p:tav tm="0">
                                          <p:val>
                                            <p:strVal val="#ppt_x"/>
                                          </p:val>
                                        </p:tav>
                                        <p:tav tm="100000">
                                          <p:val>
                                            <p:strVal val="#ppt_x"/>
                                          </p:val>
                                        </p:tav>
                                      </p:tavLst>
                                    </p:anim>
                                    <p:anim calcmode="lin" valueType="num">
                                      <p:cBhvr additive="base">
                                        <p:cTn id="60" dur="500" fill="hold"/>
                                        <p:tgtEl>
                                          <p:spTgt spid="3626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609" grpId="0" animBg="1"/>
      <p:bldP spid="362608" grpId="0" animBg="1"/>
      <p:bldP spid="36264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0792EF75-BF2A-450D-B472-CCD860FF1D1A}"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B388A07C-9DB9-48B3-8046-556C1F8A2369}"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82947" name="Rectangle 3"/>
          <p:cNvSpPr>
            <a:spLocks noGrp="1" noChangeArrowheads="1"/>
          </p:cNvSpPr>
          <p:nvPr>
            <p:ph type="body" idx="1"/>
          </p:nvPr>
        </p:nvSpPr>
        <p:spPr>
          <a:xfrm>
            <a:off x="2101505" y="1110012"/>
            <a:ext cx="8679180" cy="5848066"/>
          </a:xfrm>
        </p:spPr>
        <p:txBody>
          <a:bodyPr/>
          <a:lstStyle/>
          <a:p>
            <a:pPr eaLnBrk="1" hangingPunct="1">
              <a:lnSpc>
                <a:spcPct val="90000"/>
              </a:lnSpc>
            </a:pPr>
            <a:r>
              <a:rPr lang="en-US" altLang="zh-CN" sz="2530">
                <a:solidFill>
                  <a:srgbClr val="0000FF"/>
                </a:solidFill>
                <a:sym typeface="Symbol" panose="05050102010706020507" pitchFamily="18" charset="2"/>
              </a:rPr>
              <a:t>2</a:t>
            </a:r>
            <a:r>
              <a:rPr lang="zh-CN" altLang="en-US" sz="2530">
                <a:solidFill>
                  <a:srgbClr val="0000FF"/>
                </a:solidFill>
                <a:sym typeface="Symbol" panose="05050102010706020507" pitchFamily="18" charset="2"/>
              </a:rPr>
              <a:t>、逐步泛化的学习策略</a:t>
            </a:r>
            <a:endParaRPr lang="zh-CN" altLang="en-US" sz="2530">
              <a:solidFill>
                <a:srgbClr val="0000FF"/>
              </a:solidFill>
              <a:sym typeface="Symbol" panose="05050102010706020507" pitchFamily="18" charset="2"/>
            </a:endParaRPr>
          </a:p>
          <a:p>
            <a:pPr lvl="1" eaLnBrk="1" hangingPunct="1">
              <a:lnSpc>
                <a:spcPct val="90000"/>
              </a:lnSpc>
            </a:pPr>
            <a:r>
              <a:rPr lang="zh-CN" altLang="en-US" sz="2320">
                <a:sym typeface="Symbol" panose="05050102010706020507" pitchFamily="18" charset="2"/>
              </a:rPr>
              <a:t>符号说明：</a:t>
            </a:r>
            <a:endParaRPr lang="zh-CN" altLang="en-US" sz="2320">
              <a:sym typeface="Symbol" panose="05050102010706020507" pitchFamily="18" charset="2"/>
            </a:endParaRPr>
          </a:p>
          <a:p>
            <a:pPr lvl="2" eaLnBrk="1" hangingPunct="1">
              <a:lnSpc>
                <a:spcPct val="90000"/>
              </a:lnSpc>
            </a:pPr>
            <a:r>
              <a:rPr lang="en-US" altLang="zh-CN" sz="2110">
                <a:solidFill>
                  <a:srgbClr val="0000FF"/>
                </a:solidFill>
                <a:sym typeface="Symbol" panose="05050102010706020507" pitchFamily="18" charset="2"/>
              </a:rPr>
              <a:t>H</a:t>
            </a:r>
            <a:r>
              <a:rPr lang="zh-CN" altLang="en-US" sz="2110">
                <a:solidFill>
                  <a:srgbClr val="0000FF"/>
                </a:solidFill>
                <a:sym typeface="Symbol" panose="05050102010706020507" pitchFamily="18" charset="2"/>
              </a:rPr>
              <a:t>：当前的假设集</a:t>
            </a:r>
            <a:r>
              <a:rPr lang="zh-CN" altLang="en-US" sz="2110">
                <a:sym typeface="Symbol" panose="05050102010706020507" pitchFamily="18" charset="2"/>
              </a:rPr>
              <a:t>，初始值为</a:t>
            </a:r>
            <a:r>
              <a:rPr lang="en-US" altLang="zh-CN" sz="2110">
                <a:solidFill>
                  <a:srgbClr val="FF0000"/>
                </a:solidFill>
                <a:sym typeface="Symbol" panose="05050102010706020507" pitchFamily="18" charset="2"/>
              </a:rPr>
              <a:t>{</a:t>
            </a:r>
            <a:r>
              <a:rPr lang="zh-CN" altLang="en-US" sz="2110">
                <a:solidFill>
                  <a:srgbClr val="FF0000"/>
                </a:solidFill>
                <a:sym typeface="Symbol" panose="05050102010706020507" pitchFamily="18" charset="2"/>
              </a:rPr>
              <a:t>第一个观察的正例</a:t>
            </a:r>
            <a:r>
              <a:rPr lang="en-US" altLang="zh-CN" sz="2110">
                <a:solidFill>
                  <a:srgbClr val="FF0000"/>
                </a:solidFill>
                <a:sym typeface="Symbol" panose="05050102010706020507" pitchFamily="18" charset="2"/>
              </a:rPr>
              <a:t>}</a:t>
            </a:r>
            <a:r>
              <a:rPr lang="zh-CN" altLang="en-US" sz="2110">
                <a:sym typeface="Symbol" panose="05050102010706020507" pitchFamily="18" charset="2"/>
              </a:rPr>
              <a:t>；</a:t>
            </a:r>
            <a:endParaRPr lang="zh-CN" altLang="en-US" sz="2110">
              <a:sym typeface="Symbol" panose="05050102010706020507" pitchFamily="18" charset="2"/>
            </a:endParaRPr>
          </a:p>
          <a:p>
            <a:pPr lvl="2" eaLnBrk="1" hangingPunct="1">
              <a:lnSpc>
                <a:spcPct val="90000"/>
              </a:lnSpc>
            </a:pPr>
            <a:r>
              <a:rPr lang="en-US" altLang="zh-CN" sz="2110">
                <a:solidFill>
                  <a:srgbClr val="FF0000"/>
                </a:solidFill>
                <a:sym typeface="Symbol" panose="05050102010706020507" pitchFamily="18" charset="2"/>
              </a:rPr>
              <a:t>N</a:t>
            </a:r>
            <a:r>
              <a:rPr lang="zh-CN" altLang="en-US" sz="2110">
                <a:solidFill>
                  <a:srgbClr val="FF0000"/>
                </a:solidFill>
                <a:sym typeface="Symbol" panose="05050102010706020507" pitchFamily="18" charset="2"/>
              </a:rPr>
              <a:t>：</a:t>
            </a:r>
            <a:r>
              <a:rPr lang="zh-CN" altLang="en-US" sz="2110">
                <a:sym typeface="Symbol" panose="05050102010706020507" pitchFamily="18" charset="2"/>
              </a:rPr>
              <a:t>已观察到的</a:t>
            </a:r>
            <a:r>
              <a:rPr lang="zh-CN" altLang="en-US" sz="2110">
                <a:solidFill>
                  <a:srgbClr val="FF0000"/>
                </a:solidFill>
                <a:sym typeface="Symbol" panose="05050102010706020507" pitchFamily="18" charset="2"/>
              </a:rPr>
              <a:t>反例集</a:t>
            </a:r>
            <a:r>
              <a:rPr lang="zh-CN" altLang="en-US" sz="2110">
                <a:solidFill>
                  <a:srgbClr val="0000FF"/>
                </a:solidFill>
                <a:sym typeface="Symbol" panose="05050102010706020507" pitchFamily="18" charset="2"/>
              </a:rPr>
              <a:t>，</a:t>
            </a:r>
            <a:r>
              <a:rPr lang="zh-CN" altLang="en-US" sz="2110">
                <a:sym typeface="Symbol" panose="05050102010706020507" pitchFamily="18" charset="2"/>
              </a:rPr>
              <a:t>初始值为空集</a:t>
            </a:r>
            <a:r>
              <a:rPr lang="en-US" altLang="zh-CN" sz="2110">
                <a:solidFill>
                  <a:srgbClr val="FF0000"/>
                </a:solidFill>
                <a:sym typeface="Symbol" panose="05050102010706020507" pitchFamily="18" charset="2"/>
              </a:rPr>
              <a:t>{}</a:t>
            </a:r>
            <a:r>
              <a:rPr lang="zh-CN" altLang="en-US" sz="2110">
                <a:sym typeface="Symbol" panose="05050102010706020507" pitchFamily="18" charset="2"/>
              </a:rPr>
              <a:t>；</a:t>
            </a:r>
            <a:endParaRPr lang="zh-CN" altLang="en-US" sz="2110">
              <a:sym typeface="Symbol" panose="05050102010706020507" pitchFamily="18" charset="2"/>
            </a:endParaRPr>
          </a:p>
          <a:p>
            <a:pPr lvl="2" eaLnBrk="1" hangingPunct="1">
              <a:lnSpc>
                <a:spcPct val="90000"/>
              </a:lnSpc>
            </a:pPr>
            <a:r>
              <a:rPr lang="en-US" altLang="zh-CN" sz="2110">
                <a:solidFill>
                  <a:srgbClr val="0000FF"/>
                </a:solidFill>
                <a:sym typeface="Symbol" panose="05050102010706020507" pitchFamily="18" charset="2"/>
              </a:rPr>
              <a:t>i</a:t>
            </a:r>
            <a:r>
              <a:rPr lang="zh-CN" altLang="en-US" sz="2110">
                <a:solidFill>
                  <a:srgbClr val="0000FF"/>
                </a:solidFill>
                <a:sym typeface="Symbol" panose="05050102010706020507" pitchFamily="18" charset="2"/>
              </a:rPr>
              <a:t>：</a:t>
            </a:r>
            <a:r>
              <a:rPr lang="zh-CN" altLang="en-US" sz="2110">
                <a:sym typeface="Symbol" panose="05050102010706020507" pitchFamily="18" charset="2"/>
              </a:rPr>
              <a:t>观察的下一个例子；</a:t>
            </a:r>
            <a:endParaRPr lang="zh-CN" altLang="en-US" sz="2110">
              <a:sym typeface="Symbol" panose="05050102010706020507" pitchFamily="18" charset="2"/>
            </a:endParaRPr>
          </a:p>
          <a:p>
            <a:pPr lvl="1" eaLnBrk="1" hangingPunct="1">
              <a:lnSpc>
                <a:spcPct val="90000"/>
              </a:lnSpc>
            </a:pPr>
            <a:r>
              <a:rPr lang="zh-CN" altLang="en-US" sz="2320">
                <a:sym typeface="Symbol" panose="05050102010706020507" pitchFamily="18" charset="2"/>
              </a:rPr>
              <a:t>算法描述：</a:t>
            </a:r>
            <a:endParaRPr lang="zh-CN" altLang="en-US" sz="2320">
              <a:sym typeface="Symbol" panose="05050102010706020507" pitchFamily="18" charset="2"/>
            </a:endParaRPr>
          </a:p>
          <a:p>
            <a:pPr lvl="2" eaLnBrk="1" hangingPunct="1">
              <a:lnSpc>
                <a:spcPct val="90000"/>
              </a:lnSpc>
            </a:pPr>
            <a:r>
              <a:rPr lang="en-US" altLang="zh-CN" sz="2110">
                <a:solidFill>
                  <a:srgbClr val="0000FF"/>
                </a:solidFill>
                <a:sym typeface="Symbol" panose="05050102010706020507" pitchFamily="18" charset="2"/>
              </a:rPr>
              <a:t>IF</a:t>
            </a:r>
            <a:r>
              <a:rPr lang="en-US" altLang="zh-CN" sz="2110">
                <a:sym typeface="Symbol" panose="05050102010706020507" pitchFamily="18" charset="2"/>
              </a:rPr>
              <a:t> </a:t>
            </a:r>
            <a:r>
              <a:rPr lang="en-US" altLang="zh-CN" sz="2110">
                <a:solidFill>
                  <a:srgbClr val="FF0000"/>
                </a:solidFill>
                <a:sym typeface="Symbol" panose="05050102010706020507" pitchFamily="18" charset="2"/>
              </a:rPr>
              <a:t>i</a:t>
            </a:r>
            <a:r>
              <a:rPr lang="zh-CN" altLang="en-US" sz="2110">
                <a:solidFill>
                  <a:srgbClr val="FF0000"/>
                </a:solidFill>
                <a:sym typeface="Symbol" panose="05050102010706020507" pitchFamily="18" charset="2"/>
              </a:rPr>
              <a:t>是正例</a:t>
            </a:r>
            <a:r>
              <a:rPr lang="zh-CN" altLang="en-US" sz="2110">
                <a:sym typeface="Symbol" panose="05050102010706020507" pitchFamily="18" charset="2"/>
              </a:rPr>
              <a:t> </a:t>
            </a:r>
            <a:r>
              <a:rPr lang="en-US" altLang="zh-CN" sz="2110">
                <a:sym typeface="Symbol" panose="05050102010706020507" pitchFamily="18" charset="2"/>
              </a:rPr>
              <a:t>THEN {</a:t>
            </a:r>
            <a:endParaRPr lang="en-US" altLang="zh-CN" sz="2110">
              <a:sym typeface="Symbol" panose="05050102010706020507" pitchFamily="18" charset="2"/>
            </a:endParaRPr>
          </a:p>
          <a:p>
            <a:pPr lvl="3" eaLnBrk="1" hangingPunct="1">
              <a:lnSpc>
                <a:spcPct val="90000"/>
              </a:lnSpc>
            </a:pPr>
            <a:r>
              <a:rPr lang="en-US" altLang="zh-CN" sz="2110">
                <a:latin typeface="宋体" panose="02010600030101010101" pitchFamily="2" charset="-122"/>
                <a:sym typeface="Symbol" panose="05050102010706020507" pitchFamily="18" charset="2"/>
              </a:rPr>
              <a:t>⑴</a:t>
            </a:r>
            <a:r>
              <a:rPr lang="zh-CN" altLang="en-US" sz="2110">
                <a:sym typeface="Symbol" panose="05050102010706020507" pitchFamily="18" charset="2"/>
              </a:rPr>
              <a:t>对每一个</a:t>
            </a:r>
            <a:r>
              <a:rPr lang="zh-CN" altLang="en-US" sz="2110">
                <a:solidFill>
                  <a:srgbClr val="0000FF"/>
                </a:solidFill>
                <a:sym typeface="Symbol" panose="05050102010706020507" pitchFamily="18" charset="2"/>
              </a:rPr>
              <a:t>不覆盖</a:t>
            </a:r>
            <a:r>
              <a:rPr lang="en-US" altLang="zh-CN" sz="2110">
                <a:solidFill>
                  <a:srgbClr val="0000FF"/>
                </a:solidFill>
                <a:sym typeface="Symbol" panose="05050102010706020507" pitchFamily="18" charset="2"/>
              </a:rPr>
              <a:t>i</a:t>
            </a:r>
            <a:r>
              <a:rPr lang="zh-CN" altLang="en-US" sz="2110">
                <a:sym typeface="Symbol" panose="05050102010706020507" pitchFamily="18" charset="2"/>
              </a:rPr>
              <a:t>的假设</a:t>
            </a:r>
            <a:r>
              <a:rPr lang="en-US" altLang="zh-CN" sz="2110">
                <a:solidFill>
                  <a:srgbClr val="0000FF"/>
                </a:solidFill>
                <a:sym typeface="Symbol" panose="05050102010706020507" pitchFamily="18" charset="2"/>
              </a:rPr>
              <a:t>h</a:t>
            </a:r>
            <a:r>
              <a:rPr lang="en-US" altLang="zh-CN" sz="2110">
                <a:sym typeface="Symbol" panose="05050102010706020507" pitchFamily="18" charset="2"/>
              </a:rPr>
              <a:t>∈</a:t>
            </a:r>
            <a:r>
              <a:rPr lang="en-US" altLang="zh-CN" sz="2110">
                <a:solidFill>
                  <a:srgbClr val="0000FF"/>
                </a:solidFill>
                <a:sym typeface="Symbol" panose="05050102010706020507" pitchFamily="18" charset="2"/>
              </a:rPr>
              <a:t>H</a:t>
            </a:r>
            <a:r>
              <a:rPr lang="en-US" altLang="zh-CN" sz="2110">
                <a:sym typeface="Symbol" panose="05050102010706020507" pitchFamily="18" charset="2"/>
              </a:rPr>
              <a:t>, </a:t>
            </a:r>
            <a:r>
              <a:rPr lang="zh-CN" altLang="en-US" sz="2110">
                <a:sym typeface="Symbol" panose="05050102010706020507" pitchFamily="18" charset="2"/>
              </a:rPr>
              <a:t>用</a:t>
            </a:r>
            <a:r>
              <a:rPr lang="zh-CN" altLang="en-US" sz="2110">
                <a:solidFill>
                  <a:srgbClr val="FF0000"/>
                </a:solidFill>
                <a:sym typeface="Symbol" panose="05050102010706020507" pitchFamily="18" charset="2"/>
              </a:rPr>
              <a:t>能覆盖</a:t>
            </a:r>
            <a:r>
              <a:rPr lang="en-US" altLang="zh-CN" sz="2110">
                <a:solidFill>
                  <a:srgbClr val="FF0000"/>
                </a:solidFill>
                <a:sym typeface="Symbol" panose="05050102010706020507" pitchFamily="18" charset="2"/>
              </a:rPr>
              <a:t>i</a:t>
            </a:r>
            <a:r>
              <a:rPr lang="zh-CN" altLang="en-US" sz="2110">
                <a:sym typeface="Symbol" panose="05050102010706020507" pitchFamily="18" charset="2"/>
              </a:rPr>
              <a:t>和</a:t>
            </a:r>
            <a:r>
              <a:rPr lang="en-US" altLang="zh-CN" sz="2110">
                <a:solidFill>
                  <a:srgbClr val="FF0000"/>
                </a:solidFill>
                <a:sym typeface="Symbol" panose="05050102010706020507" pitchFamily="18" charset="2"/>
              </a:rPr>
              <a:t>h</a:t>
            </a:r>
            <a:r>
              <a:rPr lang="zh-CN" altLang="en-US" sz="2110">
                <a:solidFill>
                  <a:srgbClr val="0000FF"/>
                </a:solidFill>
                <a:sym typeface="Symbol" panose="05050102010706020507" pitchFamily="18" charset="2"/>
              </a:rPr>
              <a:t>（</a:t>
            </a:r>
            <a:r>
              <a:rPr lang="zh-CN" altLang="en-US" sz="2110">
                <a:solidFill>
                  <a:srgbClr val="FF0000"/>
                </a:solidFill>
                <a:sym typeface="Symbol" panose="05050102010706020507" pitchFamily="18" charset="2"/>
              </a:rPr>
              <a:t>假设</a:t>
            </a:r>
            <a:r>
              <a:rPr lang="en-US" altLang="zh-CN" sz="2110">
                <a:solidFill>
                  <a:srgbClr val="FF0000"/>
                </a:solidFill>
                <a:sym typeface="Symbol" panose="05050102010706020507" pitchFamily="18" charset="2"/>
              </a:rPr>
              <a:t>/</a:t>
            </a:r>
            <a:r>
              <a:rPr lang="zh-CN" altLang="en-US" sz="2110">
                <a:solidFill>
                  <a:srgbClr val="FF0000"/>
                </a:solidFill>
                <a:sym typeface="Symbol" panose="05050102010706020507" pitchFamily="18" charset="2"/>
              </a:rPr>
              <a:t>例子</a:t>
            </a:r>
            <a:r>
              <a:rPr lang="zh-CN" altLang="en-US" sz="2110">
                <a:solidFill>
                  <a:srgbClr val="0000FF"/>
                </a:solidFill>
                <a:sym typeface="Symbol" panose="05050102010706020507" pitchFamily="18" charset="2"/>
              </a:rPr>
              <a:t>）</a:t>
            </a:r>
            <a:r>
              <a:rPr lang="zh-CN" altLang="en-US" sz="2110">
                <a:sym typeface="Symbol" panose="05050102010706020507" pitchFamily="18" charset="2"/>
              </a:rPr>
              <a:t>，且</a:t>
            </a:r>
            <a:r>
              <a:rPr lang="zh-CN" altLang="en-US" sz="2110">
                <a:solidFill>
                  <a:srgbClr val="FF0000"/>
                </a:solidFill>
                <a:sym typeface="Symbol" panose="05050102010706020507" pitchFamily="18" charset="2"/>
              </a:rPr>
              <a:t>泛化程度又最低的假设</a:t>
            </a:r>
            <a:r>
              <a:rPr lang="zh-CN" altLang="en-US" sz="2110">
                <a:sym typeface="Symbol" panose="05050102010706020507" pitchFamily="18" charset="2"/>
              </a:rPr>
              <a:t>（可以有多个）代替</a:t>
            </a:r>
            <a:r>
              <a:rPr lang="en-US" altLang="zh-CN" sz="2110">
                <a:solidFill>
                  <a:srgbClr val="FF0000"/>
                </a:solidFill>
                <a:sym typeface="Symbol" panose="05050102010706020507" pitchFamily="18" charset="2"/>
              </a:rPr>
              <a:t>h</a:t>
            </a:r>
            <a:r>
              <a:rPr lang="zh-CN" altLang="en-US" sz="2110">
                <a:sym typeface="Symbol" panose="05050102010706020507" pitchFamily="18" charset="2"/>
              </a:rPr>
              <a:t>； </a:t>
            </a:r>
            <a:endParaRPr lang="zh-CN" altLang="en-US" sz="2110">
              <a:sym typeface="Symbol" panose="05050102010706020507" pitchFamily="18" charset="2"/>
            </a:endParaRPr>
          </a:p>
          <a:p>
            <a:pPr lvl="3" eaLnBrk="1" hangingPunct="1">
              <a:lnSpc>
                <a:spcPct val="90000"/>
              </a:lnSpc>
            </a:pPr>
            <a:r>
              <a:rPr lang="zh-CN" altLang="en-US" sz="2110">
                <a:latin typeface="宋体" panose="02010600030101010101" pitchFamily="2" charset="-122"/>
                <a:sym typeface="Symbol" panose="05050102010706020507" pitchFamily="18" charset="2"/>
              </a:rPr>
              <a:t>⑵</a:t>
            </a:r>
            <a:r>
              <a:rPr lang="zh-CN" altLang="en-US" sz="2110">
                <a:solidFill>
                  <a:srgbClr val="FF0000"/>
                </a:solidFill>
                <a:sym typeface="Symbol" panose="05050102010706020507" pitchFamily="18" charset="2"/>
              </a:rPr>
              <a:t>移去</a:t>
            </a:r>
            <a:r>
              <a:rPr lang="en-US" altLang="zh-CN" sz="2110">
                <a:solidFill>
                  <a:srgbClr val="0000FF"/>
                </a:solidFill>
                <a:sym typeface="Symbol" panose="05050102010706020507" pitchFamily="18" charset="2"/>
              </a:rPr>
              <a:t>H</a:t>
            </a:r>
            <a:r>
              <a:rPr lang="zh-CN" altLang="en-US" sz="2110">
                <a:sym typeface="Symbol" panose="05050102010706020507" pitchFamily="18" charset="2"/>
              </a:rPr>
              <a:t>中</a:t>
            </a:r>
            <a:r>
              <a:rPr lang="zh-CN" altLang="en-US" sz="2110">
                <a:solidFill>
                  <a:srgbClr val="0000FF"/>
                </a:solidFill>
                <a:sym typeface="Symbol" panose="05050102010706020507" pitchFamily="18" charset="2"/>
              </a:rPr>
              <a:t>能覆盖</a:t>
            </a:r>
            <a:r>
              <a:rPr lang="zh-CN" altLang="en-US" sz="2110">
                <a:sym typeface="Symbol" panose="05050102010706020507" pitchFamily="18" charset="2"/>
              </a:rPr>
              <a:t>已往观察到的</a:t>
            </a:r>
            <a:r>
              <a:rPr lang="zh-CN" altLang="en-US" sz="2110">
                <a:solidFill>
                  <a:srgbClr val="FF0000"/>
                </a:solidFill>
                <a:sym typeface="Symbol" panose="05050102010706020507" pitchFamily="18" charset="2"/>
              </a:rPr>
              <a:t>反例</a:t>
            </a:r>
            <a:r>
              <a:rPr lang="en-US" altLang="zh-CN" sz="2110">
                <a:solidFill>
                  <a:srgbClr val="FF0000"/>
                </a:solidFill>
                <a:sym typeface="Symbol" panose="05050102010706020507" pitchFamily="18" charset="2"/>
              </a:rPr>
              <a:t>n∈N</a:t>
            </a:r>
            <a:r>
              <a:rPr lang="zh-CN" altLang="en-US" sz="2110">
                <a:sym typeface="Symbol" panose="05050102010706020507" pitchFamily="18" charset="2"/>
              </a:rPr>
              <a:t>的假设</a:t>
            </a:r>
            <a:r>
              <a:rPr lang="en-US" altLang="zh-CN" sz="2110">
                <a:sym typeface="Symbol" panose="05050102010706020507" pitchFamily="18" charset="2"/>
              </a:rPr>
              <a:t>(</a:t>
            </a:r>
            <a:r>
              <a:rPr lang="zh-CN" altLang="en-US" sz="2110">
                <a:sym typeface="Symbol" panose="05050102010706020507" pitchFamily="18" charset="2"/>
              </a:rPr>
              <a:t>以保证一致性</a:t>
            </a:r>
            <a:r>
              <a:rPr lang="en-US" altLang="zh-CN" sz="2110">
                <a:sym typeface="Symbol" panose="05050102010706020507" pitchFamily="18" charset="2"/>
              </a:rPr>
              <a:t>)</a:t>
            </a:r>
            <a:r>
              <a:rPr lang="zh-CN" altLang="en-US" sz="2110">
                <a:sym typeface="Symbol" panose="05050102010706020507" pitchFamily="18" charset="2"/>
              </a:rPr>
              <a:t>；</a:t>
            </a:r>
            <a:endParaRPr lang="zh-CN" altLang="en-US" sz="2110">
              <a:sym typeface="Symbol" panose="05050102010706020507" pitchFamily="18" charset="2"/>
            </a:endParaRPr>
          </a:p>
          <a:p>
            <a:pPr lvl="3" eaLnBrk="1" hangingPunct="1">
              <a:lnSpc>
                <a:spcPct val="90000"/>
              </a:lnSpc>
              <a:buFont typeface="Wingdings" panose="05000000000000000000" pitchFamily="2" charset="2"/>
              <a:buNone/>
            </a:pPr>
            <a:r>
              <a:rPr lang="en-US" altLang="zh-CN" sz="2110">
                <a:sym typeface="Symbol" panose="05050102010706020507" pitchFamily="18" charset="2"/>
              </a:rPr>
              <a:t>} </a:t>
            </a:r>
            <a:endParaRPr lang="en-US" altLang="zh-CN" sz="2110">
              <a:latin typeface="宋体" panose="02010600030101010101" pitchFamily="2" charset="-122"/>
              <a:sym typeface="Symbol" panose="05050102010706020507" pitchFamily="18" charset="2"/>
            </a:endParaRPr>
          </a:p>
          <a:p>
            <a:pPr lvl="2" eaLnBrk="1" hangingPunct="1">
              <a:lnSpc>
                <a:spcPct val="90000"/>
              </a:lnSpc>
            </a:pPr>
            <a:r>
              <a:rPr lang="en-US" altLang="zh-CN" sz="2110">
                <a:solidFill>
                  <a:srgbClr val="0000FF"/>
                </a:solidFill>
                <a:sym typeface="Symbol" panose="05050102010706020507" pitchFamily="18" charset="2"/>
              </a:rPr>
              <a:t>ELSE</a:t>
            </a:r>
            <a:r>
              <a:rPr lang="en-US" altLang="zh-CN" sz="2110">
                <a:sym typeface="Symbol" panose="05050102010706020507" pitchFamily="18" charset="2"/>
              </a:rPr>
              <a:t>//</a:t>
            </a:r>
            <a:r>
              <a:rPr lang="en-US" altLang="zh-CN" sz="2110">
                <a:solidFill>
                  <a:srgbClr val="FF0000"/>
                </a:solidFill>
                <a:sym typeface="Symbol" panose="05050102010706020507" pitchFamily="18" charset="2"/>
              </a:rPr>
              <a:t>i</a:t>
            </a:r>
            <a:r>
              <a:rPr lang="zh-CN" altLang="en-US" sz="2110">
                <a:solidFill>
                  <a:srgbClr val="FF0000"/>
                </a:solidFill>
                <a:sym typeface="Symbol" panose="05050102010706020507" pitchFamily="18" charset="2"/>
              </a:rPr>
              <a:t>是反例</a:t>
            </a:r>
            <a:r>
              <a:rPr lang="en-US" altLang="zh-CN" sz="2110">
                <a:sym typeface="Symbol" panose="05050102010706020507" pitchFamily="18" charset="2"/>
              </a:rPr>
              <a:t>{</a:t>
            </a:r>
            <a:endParaRPr lang="en-US" altLang="zh-CN" sz="2110">
              <a:sym typeface="Symbol" panose="05050102010706020507" pitchFamily="18" charset="2"/>
            </a:endParaRPr>
          </a:p>
          <a:p>
            <a:pPr lvl="3" eaLnBrk="1" hangingPunct="1">
              <a:lnSpc>
                <a:spcPct val="90000"/>
              </a:lnSpc>
            </a:pPr>
            <a:r>
              <a:rPr lang="en-US" altLang="zh-CN" sz="2110">
                <a:latin typeface="宋体" panose="02010600030101010101" pitchFamily="2" charset="-122"/>
                <a:sym typeface="Symbol" panose="05050102010706020507" pitchFamily="18" charset="2"/>
              </a:rPr>
              <a:t>⑴</a:t>
            </a:r>
            <a:r>
              <a:rPr lang="zh-CN" altLang="en-US" sz="2110">
                <a:sym typeface="Symbol" panose="05050102010706020507" pitchFamily="18" charset="2"/>
              </a:rPr>
              <a:t>把</a:t>
            </a:r>
            <a:r>
              <a:rPr lang="en-US" altLang="zh-CN" sz="2110">
                <a:solidFill>
                  <a:srgbClr val="0000FF"/>
                </a:solidFill>
                <a:sym typeface="Symbol" panose="05050102010706020507" pitchFamily="18" charset="2"/>
              </a:rPr>
              <a:t>i</a:t>
            </a:r>
            <a:r>
              <a:rPr lang="zh-CN" altLang="en-US" sz="2110">
                <a:sym typeface="Symbol" panose="05050102010706020507" pitchFamily="18" charset="2"/>
              </a:rPr>
              <a:t>加入到</a:t>
            </a:r>
            <a:r>
              <a:rPr lang="zh-CN" altLang="en-US" sz="2110">
                <a:solidFill>
                  <a:srgbClr val="0000FF"/>
                </a:solidFill>
                <a:sym typeface="Symbol" panose="05050102010706020507" pitchFamily="18" charset="2"/>
              </a:rPr>
              <a:t>反例集</a:t>
            </a:r>
            <a:r>
              <a:rPr lang="en-US" altLang="zh-CN" sz="2110">
                <a:solidFill>
                  <a:srgbClr val="0000FF"/>
                </a:solidFill>
                <a:sym typeface="Symbol" panose="05050102010706020507" pitchFamily="18" charset="2"/>
              </a:rPr>
              <a:t>N</a:t>
            </a:r>
            <a:r>
              <a:rPr lang="zh-CN" altLang="en-US" sz="2110">
                <a:sym typeface="Symbol" panose="05050102010706020507" pitchFamily="18" charset="2"/>
              </a:rPr>
              <a:t>；</a:t>
            </a:r>
            <a:endParaRPr lang="zh-CN" altLang="en-US" sz="2110">
              <a:sym typeface="Symbol" panose="05050102010706020507" pitchFamily="18" charset="2"/>
            </a:endParaRPr>
          </a:p>
          <a:p>
            <a:pPr lvl="3" eaLnBrk="1" hangingPunct="1">
              <a:lnSpc>
                <a:spcPct val="90000"/>
              </a:lnSpc>
            </a:pPr>
            <a:r>
              <a:rPr lang="zh-CN" altLang="en-US" sz="2110">
                <a:latin typeface="宋体" panose="02010600030101010101" pitchFamily="2" charset="-122"/>
                <a:sym typeface="Symbol" panose="05050102010706020507" pitchFamily="18" charset="2"/>
              </a:rPr>
              <a:t>⑵</a:t>
            </a:r>
            <a:r>
              <a:rPr lang="zh-CN" altLang="en-US" sz="2110">
                <a:solidFill>
                  <a:srgbClr val="FF0000"/>
                </a:solidFill>
                <a:sym typeface="Symbol" panose="05050102010706020507" pitchFamily="18" charset="2"/>
              </a:rPr>
              <a:t>移去</a:t>
            </a:r>
            <a:r>
              <a:rPr lang="en-US" altLang="zh-CN" sz="2110">
                <a:solidFill>
                  <a:srgbClr val="0000FF"/>
                </a:solidFill>
                <a:sym typeface="Symbol" panose="05050102010706020507" pitchFamily="18" charset="2"/>
              </a:rPr>
              <a:t>H</a:t>
            </a:r>
            <a:r>
              <a:rPr lang="zh-CN" altLang="en-US" sz="2110">
                <a:sym typeface="Symbol" panose="05050102010706020507" pitchFamily="18" charset="2"/>
              </a:rPr>
              <a:t>中</a:t>
            </a:r>
            <a:r>
              <a:rPr lang="zh-CN" altLang="en-US" sz="2110">
                <a:solidFill>
                  <a:srgbClr val="0000FF"/>
                </a:solidFill>
                <a:sym typeface="Symbol" panose="05050102010706020507" pitchFamily="18" charset="2"/>
              </a:rPr>
              <a:t>能覆盖</a:t>
            </a:r>
            <a:r>
              <a:rPr lang="en-US" altLang="zh-CN" sz="2110">
                <a:solidFill>
                  <a:srgbClr val="0000FF"/>
                </a:solidFill>
                <a:sym typeface="Symbol" panose="05050102010706020507" pitchFamily="18" charset="2"/>
              </a:rPr>
              <a:t>i</a:t>
            </a:r>
            <a:r>
              <a:rPr lang="zh-CN" altLang="en-US" sz="2110">
                <a:sym typeface="Symbol" panose="05050102010706020507" pitchFamily="18" charset="2"/>
              </a:rPr>
              <a:t>的假设；</a:t>
            </a:r>
            <a:endParaRPr lang="zh-CN" altLang="en-US" sz="2110">
              <a:sym typeface="Symbol" panose="05050102010706020507" pitchFamily="18" charset="2"/>
            </a:endParaRPr>
          </a:p>
          <a:p>
            <a:pPr lvl="3" eaLnBrk="1" hangingPunct="1">
              <a:lnSpc>
                <a:spcPct val="90000"/>
              </a:lnSpc>
              <a:buFont typeface="Wingdings" panose="05000000000000000000" pitchFamily="2" charset="2"/>
              <a:buNone/>
            </a:pPr>
            <a:r>
              <a:rPr lang="en-US" altLang="zh-CN" sz="2110">
                <a:sym typeface="Symbol" panose="05050102010706020507" pitchFamily="18" charset="2"/>
              </a:rPr>
              <a:t>}</a:t>
            </a:r>
            <a:endParaRPr lang="en-US" altLang="zh-CN" sz="2110">
              <a:sym typeface="Symbol" panose="05050102010706020507" pitchFamily="18" charset="2"/>
            </a:endParaRPr>
          </a:p>
        </p:txBody>
      </p:sp>
      <p:sp>
        <p:nvSpPr>
          <p:cNvPr id="78853" name="Rectangle 8"/>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2947">
                                            <p:txEl>
                                              <p:pRg st="2" end="2"/>
                                            </p:txEl>
                                          </p:spTgt>
                                        </p:tgtEl>
                                        <p:attrNameLst>
                                          <p:attrName>style.visibility</p:attrName>
                                        </p:attrNameLst>
                                      </p:cBhvr>
                                      <p:to>
                                        <p:strVal val="visible"/>
                                      </p:to>
                                    </p:set>
                                    <p:animEffect transition="in" filter="strips(downRight)">
                                      <p:cBhvr>
                                        <p:cTn id="7" dur="500"/>
                                        <p:tgtEl>
                                          <p:spTgt spid="8294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2947">
                                            <p:txEl>
                                              <p:pRg st="3" end="3"/>
                                            </p:txEl>
                                          </p:spTgt>
                                        </p:tgtEl>
                                        <p:attrNameLst>
                                          <p:attrName>style.visibility</p:attrName>
                                        </p:attrNameLst>
                                      </p:cBhvr>
                                      <p:to>
                                        <p:strVal val="visible"/>
                                      </p:to>
                                    </p:set>
                                    <p:animEffect transition="in" filter="strips(downRight)">
                                      <p:cBhvr>
                                        <p:cTn id="12" dur="500"/>
                                        <p:tgtEl>
                                          <p:spTgt spid="8294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82947">
                                            <p:txEl>
                                              <p:pRg st="4" end="4"/>
                                            </p:txEl>
                                          </p:spTgt>
                                        </p:tgtEl>
                                        <p:attrNameLst>
                                          <p:attrName>style.visibility</p:attrName>
                                        </p:attrNameLst>
                                      </p:cBhvr>
                                      <p:to>
                                        <p:strVal val="visible"/>
                                      </p:to>
                                    </p:set>
                                    <p:animEffect transition="in" filter="strips(downRight)">
                                      <p:cBhvr>
                                        <p:cTn id="17" dur="500"/>
                                        <p:tgtEl>
                                          <p:spTgt spid="8294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82947">
                                            <p:txEl>
                                              <p:pRg st="6" end="6"/>
                                            </p:txEl>
                                          </p:spTgt>
                                        </p:tgtEl>
                                        <p:attrNameLst>
                                          <p:attrName>style.visibility</p:attrName>
                                        </p:attrNameLst>
                                      </p:cBhvr>
                                      <p:to>
                                        <p:strVal val="visible"/>
                                      </p:to>
                                    </p:set>
                                    <p:animEffect transition="in" filter="strips(downRight)">
                                      <p:cBhvr>
                                        <p:cTn id="22" dur="500"/>
                                        <p:tgtEl>
                                          <p:spTgt spid="82947">
                                            <p:txEl>
                                              <p:pRg st="6" end="6"/>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82947">
                                            <p:txEl>
                                              <p:pRg st="9" end="9"/>
                                            </p:txEl>
                                          </p:spTgt>
                                        </p:tgtEl>
                                        <p:attrNameLst>
                                          <p:attrName>style.visibility</p:attrName>
                                        </p:attrNameLst>
                                      </p:cBhvr>
                                      <p:to>
                                        <p:strVal val="visible"/>
                                      </p:to>
                                    </p:set>
                                    <p:animEffect transition="in" filter="strips(downRight)">
                                      <p:cBhvr>
                                        <p:cTn id="25" dur="500"/>
                                        <p:tgtEl>
                                          <p:spTgt spid="82947">
                                            <p:txEl>
                                              <p:pRg st="9" end="9"/>
                                            </p:txEl>
                                          </p:spTgt>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82947">
                                            <p:txEl>
                                              <p:pRg st="10" end="10"/>
                                            </p:txEl>
                                          </p:spTgt>
                                        </p:tgtEl>
                                        <p:attrNameLst>
                                          <p:attrName>style.visibility</p:attrName>
                                        </p:attrNameLst>
                                      </p:cBhvr>
                                      <p:to>
                                        <p:strVal val="visible"/>
                                      </p:to>
                                    </p:set>
                                    <p:animEffect transition="in" filter="strips(downRight)">
                                      <p:cBhvr>
                                        <p:cTn id="28" dur="500"/>
                                        <p:tgtEl>
                                          <p:spTgt spid="82947">
                                            <p:txEl>
                                              <p:pRg st="10" end="10"/>
                                            </p:txEl>
                                          </p:spTgt>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82947">
                                            <p:txEl>
                                              <p:pRg st="13" end="13"/>
                                            </p:txEl>
                                          </p:spTgt>
                                        </p:tgtEl>
                                        <p:attrNameLst>
                                          <p:attrName>style.visibility</p:attrName>
                                        </p:attrNameLst>
                                      </p:cBhvr>
                                      <p:to>
                                        <p:strVal val="visible"/>
                                      </p:to>
                                    </p:set>
                                    <p:animEffect transition="in" filter="strips(downRight)">
                                      <p:cBhvr>
                                        <p:cTn id="31" dur="500"/>
                                        <p:tgtEl>
                                          <p:spTgt spid="82947">
                                            <p:txEl>
                                              <p:pRg st="13" end="1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82947">
                                            <p:txEl>
                                              <p:pRg st="7" end="7"/>
                                            </p:txEl>
                                          </p:spTgt>
                                        </p:tgtEl>
                                        <p:attrNameLst>
                                          <p:attrName>style.visibility</p:attrName>
                                        </p:attrNameLst>
                                      </p:cBhvr>
                                      <p:to>
                                        <p:strVal val="visible"/>
                                      </p:to>
                                    </p:set>
                                    <p:animEffect transition="in" filter="strips(downRight)">
                                      <p:cBhvr>
                                        <p:cTn id="36" dur="500"/>
                                        <p:tgtEl>
                                          <p:spTgt spid="82947">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82947">
                                            <p:txEl>
                                              <p:pRg st="8" end="8"/>
                                            </p:txEl>
                                          </p:spTgt>
                                        </p:tgtEl>
                                        <p:attrNameLst>
                                          <p:attrName>style.visibility</p:attrName>
                                        </p:attrNameLst>
                                      </p:cBhvr>
                                      <p:to>
                                        <p:strVal val="visible"/>
                                      </p:to>
                                    </p:set>
                                    <p:animEffect transition="in" filter="strips(downRight)">
                                      <p:cBhvr>
                                        <p:cTn id="41" dur="500"/>
                                        <p:tgtEl>
                                          <p:spTgt spid="82947">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82947">
                                            <p:txEl>
                                              <p:pRg st="11" end="11"/>
                                            </p:txEl>
                                          </p:spTgt>
                                        </p:tgtEl>
                                        <p:attrNameLst>
                                          <p:attrName>style.visibility</p:attrName>
                                        </p:attrNameLst>
                                      </p:cBhvr>
                                      <p:to>
                                        <p:strVal val="visible"/>
                                      </p:to>
                                    </p:set>
                                    <p:animEffect transition="in" filter="strips(downRight)">
                                      <p:cBhvr>
                                        <p:cTn id="46" dur="500"/>
                                        <p:tgtEl>
                                          <p:spTgt spid="82947">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82947">
                                            <p:txEl>
                                              <p:pRg st="12" end="12"/>
                                            </p:txEl>
                                          </p:spTgt>
                                        </p:tgtEl>
                                        <p:attrNameLst>
                                          <p:attrName>style.visibility</p:attrName>
                                        </p:attrNameLst>
                                      </p:cBhvr>
                                      <p:to>
                                        <p:strVal val="visible"/>
                                      </p:to>
                                    </p:set>
                                    <p:animEffect transition="in" filter="strips(downRight)">
                                      <p:cBhvr>
                                        <p:cTn id="51" dur="500"/>
                                        <p:tgtEl>
                                          <p:spTgt spid="8294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611C0D7F-B8F4-4B06-B02E-85A505714B5D}"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A5A572FB-BC05-470A-AA46-6B0AB3978000}"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45091"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00FF"/>
                </a:solidFill>
                <a:sym typeface="Symbol" panose="05050102010706020507" pitchFamily="18" charset="2"/>
              </a:rPr>
              <a:t>1</a:t>
            </a:r>
            <a:r>
              <a:rPr lang="zh-CN" altLang="en-US" smtClean="0">
                <a:solidFill>
                  <a:srgbClr val="0000FF"/>
                </a:solidFill>
                <a:sym typeface="Symbol" panose="05050102010706020507" pitchFamily="18" charset="2"/>
              </a:rPr>
              <a:t>、概念描述的搜索和获取</a:t>
            </a:r>
            <a:endParaRPr lang="zh-CN" altLang="en-US" smtClean="0">
              <a:solidFill>
                <a:srgbClr val="0000FF"/>
              </a:solidFill>
              <a:latin typeface="宋体" panose="02010600030101010101" pitchFamily="2" charset="-122"/>
              <a:sym typeface="Symbol" panose="05050102010706020507" pitchFamily="18" charset="2"/>
            </a:endParaRPr>
          </a:p>
          <a:p>
            <a:pPr lvl="1" eaLnBrk="1" hangingPunct="1"/>
            <a:r>
              <a:rPr lang="zh-CN" altLang="en-US" smtClean="0">
                <a:solidFill>
                  <a:srgbClr val="0000FF"/>
                </a:solidFill>
                <a:sym typeface="Symbol" panose="05050102010706020507" pitchFamily="18" charset="2"/>
              </a:rPr>
              <a:t>示例学习的过程</a:t>
            </a:r>
            <a:r>
              <a:rPr lang="zh-CN" altLang="en-US" smtClean="0">
                <a:solidFill>
                  <a:srgbClr val="0066FF"/>
                </a:solidFill>
                <a:sym typeface="Symbol" panose="05050102010706020507" pitchFamily="18" charset="2"/>
              </a:rPr>
              <a:t>（</a:t>
            </a:r>
            <a:r>
              <a:rPr lang="en-US" altLang="zh-CN" smtClean="0">
                <a:sym typeface="Symbol" panose="05050102010706020507" pitchFamily="18" charset="2"/>
              </a:rPr>
              <a:t>T.Mitchell, 1982 </a:t>
            </a:r>
            <a:r>
              <a:rPr lang="zh-CN" altLang="en-US" smtClean="0">
                <a:solidFill>
                  <a:srgbClr val="0066FF"/>
                </a:solidFill>
                <a:sym typeface="Symbol" panose="05050102010706020507" pitchFamily="18" charset="2"/>
              </a:rPr>
              <a:t>）：</a:t>
            </a:r>
            <a:endParaRPr lang="zh-CN" altLang="en-US" smtClean="0">
              <a:solidFill>
                <a:srgbClr val="0066FF"/>
              </a:solidFill>
              <a:sym typeface="Symbol" panose="05050102010706020507" pitchFamily="18" charset="2"/>
            </a:endParaRPr>
          </a:p>
          <a:p>
            <a:pPr lvl="2" eaLnBrk="1" hangingPunct="1"/>
            <a:r>
              <a:rPr lang="zh-CN" altLang="en-US" smtClean="0">
                <a:sym typeface="Symbol" panose="05050102010706020507" pitchFamily="18" charset="2"/>
              </a:rPr>
              <a:t>在</a:t>
            </a:r>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中</a:t>
            </a:r>
            <a:r>
              <a:rPr lang="zh-CN" altLang="en-US" smtClean="0">
                <a:solidFill>
                  <a:srgbClr val="FF0000"/>
                </a:solidFill>
                <a:sym typeface="Symbol" panose="05050102010706020507" pitchFamily="18" charset="2"/>
              </a:rPr>
              <a:t>搜索</a:t>
            </a:r>
            <a:r>
              <a:rPr lang="zh-CN" altLang="en-US" smtClean="0">
                <a:sym typeface="Symbol" panose="05050102010706020507" pitchFamily="18" charset="2"/>
              </a:rPr>
              <a:t>的过程。</a:t>
            </a:r>
            <a:endParaRPr lang="zh-CN" altLang="en-US" smtClean="0">
              <a:sym typeface="Symbol" panose="05050102010706020507" pitchFamily="18" charset="2"/>
            </a:endParaRPr>
          </a:p>
          <a:p>
            <a:pPr lvl="1" eaLnBrk="1" hangingPunct="1"/>
            <a:r>
              <a:rPr lang="zh-CN" altLang="en-US" smtClean="0">
                <a:solidFill>
                  <a:srgbClr val="FF0000"/>
                </a:solidFill>
                <a:latin typeface="宋体" panose="02010600030101010101" pitchFamily="2" charset="-122"/>
                <a:sym typeface="Symbol" panose="05050102010706020507" pitchFamily="18" charset="2"/>
              </a:rPr>
              <a:t>假设空间中的搜索方法</a:t>
            </a:r>
            <a:endParaRPr lang="zh-CN" altLang="en-US" smtClean="0">
              <a:solidFill>
                <a:srgbClr val="FF0000"/>
              </a:solidFill>
              <a:latin typeface="宋体" panose="02010600030101010101" pitchFamily="2" charset="-122"/>
              <a:sym typeface="Symbol" panose="05050102010706020507" pitchFamily="18" charset="2"/>
            </a:endParaRPr>
          </a:p>
          <a:p>
            <a:pPr lvl="2" eaLnBrk="1" hangingPunct="1"/>
            <a:r>
              <a:rPr lang="zh-CN" altLang="en-US" smtClean="0">
                <a:solidFill>
                  <a:srgbClr val="FF0000"/>
                </a:solidFill>
                <a:latin typeface="宋体" panose="02010600030101010101" pitchFamily="2" charset="-122"/>
                <a:sym typeface="Symbol" panose="05050102010706020507" pitchFamily="18" charset="2"/>
              </a:rPr>
              <a:t>①</a:t>
            </a:r>
            <a:r>
              <a:rPr lang="zh-CN" altLang="en-US" smtClean="0">
                <a:solidFill>
                  <a:srgbClr val="FF0000"/>
                </a:solidFill>
                <a:sym typeface="Symbol" panose="05050102010706020507" pitchFamily="18" charset="2"/>
              </a:rPr>
              <a:t>泛化搜索</a:t>
            </a:r>
            <a:endParaRPr lang="zh-CN" altLang="en-US" smtClean="0">
              <a:solidFill>
                <a:srgbClr val="FF0000"/>
              </a:solidFill>
              <a:sym typeface="Symbol" panose="05050102010706020507" pitchFamily="18" charset="2"/>
            </a:endParaRPr>
          </a:p>
          <a:p>
            <a:pPr lvl="3" eaLnBrk="1" hangingPunct="1"/>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最特化的假设</a:t>
            </a:r>
            <a:r>
              <a:rPr lang="zh-CN" altLang="en-US" smtClean="0">
                <a:sym typeface="Symbol" panose="05050102010706020507" pitchFamily="18" charset="2"/>
              </a:rPr>
              <a:t>（例子空间中的</a:t>
            </a:r>
            <a:r>
              <a:rPr lang="zh-CN" altLang="en-US" smtClean="0">
                <a:solidFill>
                  <a:srgbClr val="FF0000"/>
                </a:solidFill>
                <a:sym typeface="Symbol" panose="05050102010706020507" pitchFamily="18" charset="2"/>
              </a:rPr>
              <a:t>一个正例</a:t>
            </a:r>
            <a:r>
              <a:rPr lang="zh-CN" altLang="en-US" smtClean="0">
                <a:sym typeface="Symbol" panose="05050102010706020507" pitchFamily="18" charset="2"/>
              </a:rPr>
              <a:t>）开始；</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每次取用一个</a:t>
            </a:r>
            <a:r>
              <a:rPr lang="zh-CN" altLang="en-US" smtClean="0">
                <a:solidFill>
                  <a:srgbClr val="0000FF"/>
                </a:solidFill>
                <a:sym typeface="Symbol" panose="05050102010706020507" pitchFamily="18" charset="2"/>
              </a:rPr>
              <a:t>新的例子</a:t>
            </a:r>
            <a:r>
              <a:rPr lang="zh-CN" altLang="en-US" smtClean="0">
                <a:sym typeface="Symbol" panose="05050102010706020507" pitchFamily="18" charset="2"/>
              </a:rPr>
              <a:t>，产生一些</a:t>
            </a:r>
            <a:r>
              <a:rPr lang="zh-CN" altLang="en-US" smtClean="0">
                <a:solidFill>
                  <a:srgbClr val="0000FF"/>
                </a:solidFill>
                <a:sym typeface="Symbol" panose="05050102010706020507" pitchFamily="18" charset="2"/>
              </a:rPr>
              <a:t>泛化</a:t>
            </a:r>
            <a:r>
              <a:rPr lang="zh-CN" altLang="en-US" smtClean="0">
                <a:sym typeface="Symbol" panose="05050102010706020507" pitchFamily="18" charset="2"/>
              </a:rPr>
              <a:t>的描述；</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直到产生出</a:t>
            </a:r>
            <a:r>
              <a:rPr lang="zh-CN" altLang="en-US" smtClean="0">
                <a:solidFill>
                  <a:srgbClr val="0000FF"/>
                </a:solidFill>
                <a:sym typeface="Symbol" panose="05050102010706020507" pitchFamily="18" charset="2"/>
              </a:rPr>
              <a:t>足够</a:t>
            </a:r>
            <a:r>
              <a:rPr lang="zh-CN" altLang="en-US" smtClean="0">
                <a:solidFill>
                  <a:srgbClr val="FF0000"/>
                </a:solidFill>
                <a:sym typeface="Symbol" panose="05050102010706020507" pitchFamily="18" charset="2"/>
              </a:rPr>
              <a:t>泛化</a:t>
            </a:r>
            <a:r>
              <a:rPr lang="zh-CN" altLang="en-US" smtClean="0">
                <a:solidFill>
                  <a:srgbClr val="0000FF"/>
                </a:solidFill>
                <a:sym typeface="Symbol" panose="05050102010706020507" pitchFamily="18" charset="2"/>
              </a:rPr>
              <a:t>的</a:t>
            </a:r>
            <a:r>
              <a:rPr lang="zh-CN" altLang="en-US" smtClean="0">
                <a:solidFill>
                  <a:srgbClr val="FF0000"/>
                </a:solidFill>
                <a:sym typeface="Symbol" panose="05050102010706020507" pitchFamily="18" charset="2"/>
              </a:rPr>
              <a:t>解描述</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zh-CN" altLang="en-US" smtClean="0">
                <a:solidFill>
                  <a:srgbClr val="FF0000"/>
                </a:solidFill>
                <a:latin typeface="宋体" panose="02010600030101010101" pitchFamily="2" charset="-122"/>
                <a:sym typeface="Symbol" panose="05050102010706020507" pitchFamily="18" charset="2"/>
              </a:rPr>
              <a:t>②</a:t>
            </a:r>
            <a:r>
              <a:rPr lang="zh-CN" altLang="en-US" smtClean="0">
                <a:solidFill>
                  <a:srgbClr val="FF0000"/>
                </a:solidFill>
                <a:sym typeface="Symbol" panose="05050102010706020507" pitchFamily="18" charset="2"/>
              </a:rPr>
              <a:t>特化搜索</a:t>
            </a:r>
            <a:endParaRPr lang="zh-CN" altLang="en-US" smtClean="0">
              <a:solidFill>
                <a:srgbClr val="FF0000"/>
              </a:solidFill>
              <a:sym typeface="Symbol" panose="05050102010706020507" pitchFamily="18" charset="2"/>
            </a:endParaRPr>
          </a:p>
          <a:p>
            <a:pPr lvl="3" eaLnBrk="1" hangingPunct="1"/>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最泛化的假设</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概念描述</a:t>
            </a:r>
            <a:r>
              <a:rPr lang="zh-CN" altLang="en-US" smtClean="0">
                <a:sym typeface="Symbol" panose="05050102010706020507" pitchFamily="18" charset="2"/>
              </a:rPr>
              <a:t>）出发；</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每次取用一个</a:t>
            </a:r>
            <a:r>
              <a:rPr lang="zh-CN" altLang="en-US" smtClean="0">
                <a:solidFill>
                  <a:srgbClr val="0000FF"/>
                </a:solidFill>
                <a:sym typeface="Symbol" panose="05050102010706020507" pitchFamily="18" charset="2"/>
              </a:rPr>
              <a:t>新的例子</a:t>
            </a:r>
            <a:r>
              <a:rPr lang="zh-CN" altLang="en-US" smtClean="0">
                <a:sym typeface="Symbol" panose="05050102010706020507" pitchFamily="18" charset="2"/>
              </a:rPr>
              <a:t>，产生一些</a:t>
            </a:r>
            <a:r>
              <a:rPr lang="zh-CN" altLang="en-US" smtClean="0">
                <a:solidFill>
                  <a:srgbClr val="0000FF"/>
                </a:solidFill>
                <a:sym typeface="Symbol" panose="05050102010706020507" pitchFamily="18" charset="2"/>
              </a:rPr>
              <a:t>特化</a:t>
            </a:r>
            <a:r>
              <a:rPr lang="zh-CN" altLang="en-US" smtClean="0">
                <a:sym typeface="Symbol" panose="05050102010706020507" pitchFamily="18" charset="2"/>
              </a:rPr>
              <a:t>的描述；</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直到产生出</a:t>
            </a:r>
            <a:r>
              <a:rPr lang="zh-CN" altLang="en-US" smtClean="0">
                <a:solidFill>
                  <a:srgbClr val="0000FF"/>
                </a:solidFill>
                <a:sym typeface="Symbol" panose="05050102010706020507" pitchFamily="18" charset="2"/>
              </a:rPr>
              <a:t>足够</a:t>
            </a:r>
            <a:r>
              <a:rPr lang="zh-CN" altLang="en-US" smtClean="0">
                <a:solidFill>
                  <a:srgbClr val="FF0000"/>
                </a:solidFill>
                <a:sym typeface="Symbol" panose="05050102010706020507" pitchFamily="18" charset="2"/>
              </a:rPr>
              <a:t>特化</a:t>
            </a:r>
            <a:r>
              <a:rPr lang="zh-CN" altLang="en-US" smtClean="0">
                <a:solidFill>
                  <a:srgbClr val="0000FF"/>
                </a:solidFill>
                <a:sym typeface="Symbol" panose="05050102010706020507" pitchFamily="18" charset="2"/>
              </a:rPr>
              <a:t>的</a:t>
            </a:r>
            <a:r>
              <a:rPr lang="zh-CN" altLang="en-US" smtClean="0">
                <a:solidFill>
                  <a:srgbClr val="FF0000"/>
                </a:solidFill>
                <a:sym typeface="Symbol" panose="05050102010706020507" pitchFamily="18" charset="2"/>
              </a:rPr>
              <a:t>解描述</a:t>
            </a:r>
            <a:r>
              <a:rPr lang="zh-CN" altLang="en-US" smtClean="0">
                <a:sym typeface="Symbol" panose="05050102010706020507" pitchFamily="18" charset="2"/>
              </a:rPr>
              <a:t>； </a:t>
            </a:r>
            <a:endParaRPr lang="zh-CN" altLang="en-US" smtClean="0">
              <a:sym typeface="Symbol" panose="05050102010706020507" pitchFamily="18" charset="2"/>
            </a:endParaRPr>
          </a:p>
          <a:p>
            <a:pPr lvl="2" eaLnBrk="1" hangingPunct="1"/>
            <a:endParaRPr lang="en-US" altLang="zh-CN" smtClean="0">
              <a:sym typeface="Symbol" panose="05050102010706020507" pitchFamily="18" charset="2"/>
            </a:endParaRPr>
          </a:p>
        </p:txBody>
      </p:sp>
      <p:sp>
        <p:nvSpPr>
          <p:cNvPr id="79877" name="Rectangle 5"/>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45091">
                                            <p:txEl>
                                              <p:pRg st="8" end="8"/>
                                            </p:txEl>
                                          </p:spTgt>
                                        </p:tgtEl>
                                        <p:attrNameLst>
                                          <p:attrName>style.visibility</p:attrName>
                                        </p:attrNameLst>
                                      </p:cBhvr>
                                      <p:to>
                                        <p:strVal val="visible"/>
                                      </p:to>
                                    </p:set>
                                    <p:animEffect transition="in" filter="strips(downRight)">
                                      <p:cBhvr>
                                        <p:cTn id="7" dur="500"/>
                                        <p:tgtEl>
                                          <p:spTgt spid="345091">
                                            <p:txEl>
                                              <p:pRg st="8" end="8"/>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345091">
                                            <p:txEl>
                                              <p:pRg st="9" end="9"/>
                                            </p:txEl>
                                          </p:spTgt>
                                        </p:tgtEl>
                                        <p:attrNameLst>
                                          <p:attrName>style.visibility</p:attrName>
                                        </p:attrNameLst>
                                      </p:cBhvr>
                                      <p:to>
                                        <p:strVal val="visible"/>
                                      </p:to>
                                    </p:set>
                                    <p:animEffect transition="in" filter="strips(downRight)">
                                      <p:cBhvr>
                                        <p:cTn id="10" dur="500"/>
                                        <p:tgtEl>
                                          <p:spTgt spid="345091">
                                            <p:txEl>
                                              <p:pRg st="9" end="9"/>
                                            </p:txEl>
                                          </p:spTgt>
                                        </p:tgtEl>
                                      </p:cBhvr>
                                    </p:animEffect>
                                  </p:childTnLst>
                                </p:cTn>
                              </p:par>
                              <p:par>
                                <p:cTn id="11" presetID="18" presetClass="entr" presetSubtype="6" fill="hold" nodeType="withEffect">
                                  <p:stCondLst>
                                    <p:cond delay="0"/>
                                  </p:stCondLst>
                                  <p:childTnLst>
                                    <p:set>
                                      <p:cBhvr>
                                        <p:cTn id="12" dur="1" fill="hold">
                                          <p:stCondLst>
                                            <p:cond delay="0"/>
                                          </p:stCondLst>
                                        </p:cTn>
                                        <p:tgtEl>
                                          <p:spTgt spid="345091">
                                            <p:txEl>
                                              <p:pRg st="10" end="10"/>
                                            </p:txEl>
                                          </p:spTgt>
                                        </p:tgtEl>
                                        <p:attrNameLst>
                                          <p:attrName>style.visibility</p:attrName>
                                        </p:attrNameLst>
                                      </p:cBhvr>
                                      <p:to>
                                        <p:strVal val="visible"/>
                                      </p:to>
                                    </p:set>
                                    <p:animEffect transition="in" filter="strips(downRight)">
                                      <p:cBhvr>
                                        <p:cTn id="13" dur="500"/>
                                        <p:tgtEl>
                                          <p:spTgt spid="345091">
                                            <p:txEl>
                                              <p:pRg st="10" end="10"/>
                                            </p:txEl>
                                          </p:spTgt>
                                        </p:tgtEl>
                                      </p:cBhvr>
                                    </p:animEffect>
                                  </p:childTnLst>
                                </p:cTn>
                              </p:par>
                              <p:par>
                                <p:cTn id="14" presetID="18" presetClass="entr" presetSubtype="6" fill="hold" nodeType="withEffect">
                                  <p:stCondLst>
                                    <p:cond delay="0"/>
                                  </p:stCondLst>
                                  <p:childTnLst>
                                    <p:set>
                                      <p:cBhvr>
                                        <p:cTn id="15" dur="1" fill="hold">
                                          <p:stCondLst>
                                            <p:cond delay="0"/>
                                          </p:stCondLst>
                                        </p:cTn>
                                        <p:tgtEl>
                                          <p:spTgt spid="345091">
                                            <p:txEl>
                                              <p:pRg st="11" end="11"/>
                                            </p:txEl>
                                          </p:spTgt>
                                        </p:tgtEl>
                                        <p:attrNameLst>
                                          <p:attrName>style.visibility</p:attrName>
                                        </p:attrNameLst>
                                      </p:cBhvr>
                                      <p:to>
                                        <p:strVal val="visible"/>
                                      </p:to>
                                    </p:set>
                                    <p:animEffect transition="in" filter="strips(downRight)">
                                      <p:cBhvr>
                                        <p:cTn id="16" dur="500"/>
                                        <p:tgtEl>
                                          <p:spTgt spid="34509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85763"/>
            <a:ext cx="11090275" cy="1397000"/>
          </a:xfrm>
        </p:spPr>
        <p:txBody>
          <a:bodyPr>
            <a:normAutofit/>
          </a:bodyPr>
          <a:lstStyle/>
          <a:p>
            <a:r>
              <a:rPr lang="zh-CN" altLang="en-US" sz="3800" dirty="0">
                <a:solidFill>
                  <a:srgbClr val="E7E6E6">
                    <a:lumMod val="25000"/>
                  </a:srgbClr>
                </a:solidFill>
                <a:latin typeface="微软雅黑" panose="020B0503020204020204" pitchFamily="34" charset="-122"/>
                <a:ea typeface="微软雅黑" panose="020B0503020204020204" pitchFamily="34" charset="-122"/>
                <a:cs typeface="+mn-ea"/>
              </a:rPr>
              <a:t>机器学习本质</a:t>
            </a:r>
            <a:endParaRPr lang="zh-CN" altLang="en-US" sz="3800" dirty="0">
              <a:solidFill>
                <a:srgbClr val="E7E6E6">
                  <a:lumMod val="25000"/>
                </a:srgbClr>
              </a:solidFill>
              <a:latin typeface="微软雅黑" panose="020B0503020204020204" pitchFamily="34" charset="-122"/>
              <a:ea typeface="微软雅黑" panose="020B0503020204020204" pitchFamily="34" charset="-122"/>
              <a:cs typeface="+mn-ea"/>
            </a:endParaRPr>
          </a:p>
        </p:txBody>
      </p:sp>
      <mc:AlternateContent xmlns:mc="http://schemas.openxmlformats.org/markup-compatibility/2006">
        <mc:Choice xmlns:a14="http://schemas.microsoft.com/office/drawing/2010/main" Requires="a14">
          <p:sp>
            <p:nvSpPr>
              <p:cNvPr id="5" name="内容占位符 2"/>
              <p:cNvSpPr txBox="1"/>
              <p:nvPr/>
            </p:nvSpPr>
            <p:spPr>
              <a:xfrm>
                <a:off x="524719" y="1672525"/>
                <a:ext cx="11161240" cy="1956793"/>
              </a:xfrm>
              <a:prstGeom prst="rect">
                <a:avLst/>
              </a:prstGeom>
            </p:spPr>
            <p:txBody>
              <a:bodyPr vert="horz" lIns="96435" tIns="49357" rIns="96435" bIns="48218"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“假设用</a:t>
                </a:r>
                <a14:m>
                  <m:oMath xmlns:m="http://schemas.openxmlformats.org/officeDocument/2006/math">
                    <m:r>
                      <a:rPr lang="en-US" altLang="zh-CN" sz="2800">
                        <a:latin typeface="Cambria Math" panose="02040503050406030204" pitchFamily="18" charset="0"/>
                        <a:ea typeface="微软雅黑" panose="020B0503020204020204" pitchFamily="34" charset="-122"/>
                      </a:rPr>
                      <m:t>𝑃</m:t>
                    </m:r>
                  </m:oMath>
                </a14:m>
                <a:r>
                  <a:rPr lang="zh-CN" altLang="en-US" sz="2800" dirty="0">
                    <a:latin typeface="微软雅黑" panose="020B0503020204020204" pitchFamily="34" charset="-122"/>
                    <a:ea typeface="微软雅黑" panose="020B0503020204020204" pitchFamily="34" charset="-122"/>
                  </a:rPr>
                  <a:t>来评估计算机程序在某任务类</a:t>
                </a:r>
                <a14:m>
                  <m:oMath xmlns:m="http://schemas.openxmlformats.org/officeDocument/2006/math">
                    <m:r>
                      <a:rPr lang="en-US" altLang="zh-CN" sz="2800">
                        <a:latin typeface="Cambria Math" panose="02040503050406030204" pitchFamily="18" charset="0"/>
                        <a:ea typeface="微软雅黑" panose="020B0503020204020204" pitchFamily="34" charset="-122"/>
                      </a:rPr>
                      <m:t>𝑇</m:t>
                    </m:r>
                  </m:oMath>
                </a14:m>
                <a:r>
                  <a:rPr lang="zh-CN" altLang="en-US" sz="2800" dirty="0">
                    <a:latin typeface="微软雅黑" panose="020B0503020204020204" pitchFamily="34" charset="-122"/>
                    <a:ea typeface="微软雅黑" panose="020B0503020204020204" pitchFamily="34" charset="-122"/>
                  </a:rPr>
                  <a:t>上的性能，若一个程序通过利用经验</a:t>
                </a:r>
                <a14:m>
                  <m:oMath xmlns:m="http://schemas.openxmlformats.org/officeDocument/2006/math">
                    <m:r>
                      <a:rPr lang="en-US" altLang="zh-CN" sz="2800">
                        <a:latin typeface="Cambria Math" panose="02040503050406030204" pitchFamily="18" charset="0"/>
                        <a:ea typeface="微软雅黑" panose="020B0503020204020204" pitchFamily="34" charset="-122"/>
                      </a:rPr>
                      <m:t>𝐸</m:t>
                    </m:r>
                  </m:oMath>
                </a14:m>
                <a:r>
                  <a:rPr lang="zh-CN" altLang="en-US" sz="2800" dirty="0">
                    <a:latin typeface="微软雅黑" panose="020B0503020204020204" pitchFamily="34" charset="-122"/>
                    <a:ea typeface="微软雅黑" panose="020B0503020204020204" pitchFamily="34" charset="-122"/>
                  </a:rPr>
                  <a:t>在</a:t>
                </a:r>
                <a14:m>
                  <m:oMath xmlns:m="http://schemas.openxmlformats.org/officeDocument/2006/math">
                    <m:r>
                      <a:rPr lang="en-US" altLang="zh-CN" sz="2800">
                        <a:latin typeface="Cambria Math" panose="02040503050406030204" pitchFamily="18" charset="0"/>
                        <a:ea typeface="微软雅黑" panose="020B0503020204020204" pitchFamily="34" charset="-122"/>
                      </a:rPr>
                      <m:t>𝑇</m:t>
                    </m:r>
                  </m:oMath>
                </a14:m>
                <a:r>
                  <a:rPr lang="zh-CN" altLang="en-US" sz="2800" dirty="0">
                    <a:latin typeface="微软雅黑" panose="020B0503020204020204" pitchFamily="34" charset="-122"/>
                    <a:ea typeface="微软雅黑" panose="020B0503020204020204" pitchFamily="34" charset="-122"/>
                  </a:rPr>
                  <a:t>中任务上获得了</a:t>
                </a:r>
                <a:r>
                  <a:rPr lang="zh-CN" altLang="en-US" sz="2800" dirty="0">
                    <a:solidFill>
                      <a:srgbClr val="FF0000"/>
                    </a:solidFill>
                    <a:latin typeface="微软雅黑" panose="020B0503020204020204" pitchFamily="34" charset="-122"/>
                    <a:ea typeface="微软雅黑" panose="020B0503020204020204" pitchFamily="34" charset="-122"/>
                  </a:rPr>
                  <a:t>性能改善</a:t>
                </a:r>
                <a:r>
                  <a:rPr lang="zh-CN" altLang="en-US" sz="2800" dirty="0">
                    <a:latin typeface="微软雅黑" panose="020B0503020204020204" pitchFamily="34" charset="-122"/>
                    <a:ea typeface="微软雅黑" panose="020B0503020204020204" pitchFamily="34" charset="-122"/>
                  </a:rPr>
                  <a:t>，则我们就说关于</a:t>
                </a:r>
                <a14:m>
                  <m:oMath xmlns:m="http://schemas.openxmlformats.org/officeDocument/2006/math">
                    <m:r>
                      <a:rPr lang="en-US" altLang="zh-CN" sz="2800">
                        <a:latin typeface="Cambria Math" panose="02040503050406030204" pitchFamily="18" charset="0"/>
                        <a:ea typeface="微软雅黑" panose="020B0503020204020204" pitchFamily="34" charset="-122"/>
                      </a:rPr>
                      <m:t>𝑇</m:t>
                    </m:r>
                  </m:oMath>
                </a14:m>
                <a:r>
                  <a:rPr lang="zh-CN" altLang="en-US" sz="2800" dirty="0">
                    <a:latin typeface="微软雅黑" panose="020B0503020204020204" pitchFamily="34" charset="-122"/>
                    <a:ea typeface="微软雅黑" panose="020B0503020204020204" pitchFamily="34" charset="-122"/>
                  </a:rPr>
                  <a:t>和</a:t>
                </a:r>
                <a14:m>
                  <m:oMath xmlns:m="http://schemas.openxmlformats.org/officeDocument/2006/math">
                    <m:r>
                      <a:rPr lang="en-US" altLang="zh-CN" sz="2800">
                        <a:latin typeface="Cambria Math" panose="02040503050406030204" pitchFamily="18" charset="0"/>
                        <a:ea typeface="微软雅黑" panose="020B0503020204020204" pitchFamily="34" charset="-122"/>
                      </a:rPr>
                      <m:t>𝑃</m:t>
                    </m:r>
                  </m:oMath>
                </a14:m>
                <a:r>
                  <a:rPr lang="zh-CN" altLang="en-US" sz="2800" dirty="0">
                    <a:latin typeface="微软雅黑" panose="020B0503020204020204" pitchFamily="34" charset="-122"/>
                    <a:ea typeface="微软雅黑" panose="020B0503020204020204" pitchFamily="34" charset="-122"/>
                  </a:rPr>
                  <a:t>，该程序对</a:t>
                </a:r>
                <a14:m>
                  <m:oMath xmlns:m="http://schemas.openxmlformats.org/officeDocument/2006/math">
                    <m:r>
                      <a:rPr lang="en-US" altLang="zh-CN" sz="2800">
                        <a:latin typeface="Cambria Math" panose="02040503050406030204" pitchFamily="18" charset="0"/>
                        <a:ea typeface="微软雅黑" panose="020B0503020204020204" pitchFamily="34" charset="-122"/>
                      </a:rPr>
                      <m:t>𝐸</m:t>
                    </m:r>
                  </m:oMath>
                </a14:m>
                <a:r>
                  <a:rPr lang="zh-CN" altLang="en-US" sz="2800" dirty="0">
                    <a:latin typeface="微软雅黑" panose="020B0503020204020204" pitchFamily="34" charset="-122"/>
                    <a:ea typeface="微软雅黑" panose="020B0503020204020204" pitchFamily="34" charset="-122"/>
                  </a:rPr>
                  <a:t>进行了学习”</a:t>
                </a:r>
                <a:endParaRPr lang="zh-CN" altLang="en-US" sz="2800" dirty="0">
                  <a:latin typeface="微软雅黑" panose="020B0503020204020204" pitchFamily="34" charset="-122"/>
                  <a:ea typeface="微软雅黑" panose="020B0503020204020204" pitchFamily="34"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524719" y="1672525"/>
                <a:ext cx="11161240" cy="1956793"/>
              </a:xfrm>
              <a:prstGeom prst="rect">
                <a:avLst/>
              </a:prstGeom>
              <a:blipFill rotWithShape="1">
                <a:blip r:embed="rId1"/>
                <a:stretch>
                  <a:fillRect l="-2" t="-29" b="15"/>
                </a:stretch>
              </a:blipFill>
            </p:spPr>
            <p:txBody>
              <a:bodyPr/>
              <a:lstStyle/>
              <a:p>
                <a:r>
                  <a:rPr lang="zh-CN" altLang="en-US">
                    <a:noFill/>
                  </a:rPr>
                  <a:t> </a:t>
                </a:r>
              </a:p>
            </p:txBody>
          </p:sp>
        </mc:Fallback>
      </mc:AlternateContent>
      <p:sp>
        <p:nvSpPr>
          <p:cNvPr id="6" name="内容占位符 2"/>
          <p:cNvSpPr>
            <a:spLocks noGrp="1"/>
          </p:cNvSpPr>
          <p:nvPr/>
        </p:nvSpPr>
        <p:spPr>
          <a:xfrm>
            <a:off x="596727" y="3331324"/>
            <a:ext cx="11017224" cy="1149097"/>
          </a:xfrm>
          <a:prstGeom prst="rect">
            <a:avLst/>
          </a:prstGeom>
        </p:spPr>
        <p:txBody>
          <a:bodyPr vert="horz" lIns="96435" tIns="49357" rIns="96435" bIns="48218" rtlCol="0">
            <a:no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dirty="0">
                <a:latin typeface="微软雅黑" panose="020B0503020204020204" pitchFamily="34" charset="-122"/>
                <a:ea typeface="微软雅黑" panose="020B0503020204020204" pitchFamily="34" charset="-122"/>
              </a:rPr>
              <a:t>机器学习致力于研究如何通过计算的手段，利用经验来改善系统自身的性能，从而在计算机上从数据中产生“</a:t>
            </a:r>
            <a:r>
              <a:rPr lang="zh-CN" altLang="en-US" sz="2800" dirty="0">
                <a:solidFill>
                  <a:srgbClr val="FF0000"/>
                </a:solidFill>
                <a:latin typeface="微软雅黑" panose="020B0503020204020204" pitchFamily="34" charset="-122"/>
                <a:ea typeface="微软雅黑" panose="020B0503020204020204" pitchFamily="34" charset="-122"/>
              </a:rPr>
              <a:t>模型</a:t>
            </a:r>
            <a:r>
              <a:rPr lang="zh-CN" altLang="en-US" sz="2800" dirty="0">
                <a:latin typeface="微软雅黑" panose="020B0503020204020204" pitchFamily="34" charset="-122"/>
                <a:ea typeface="微软雅黑" panose="020B0503020204020204" pitchFamily="34" charset="-122"/>
              </a:rPr>
              <a:t>”，用于</a:t>
            </a:r>
            <a:r>
              <a:rPr lang="zh-CN" altLang="en-US" sz="2800" dirty="0">
                <a:solidFill>
                  <a:srgbClr val="FF0000"/>
                </a:solidFill>
                <a:latin typeface="微软雅黑" panose="020B0503020204020204" pitchFamily="34" charset="-122"/>
                <a:ea typeface="微软雅黑" panose="020B0503020204020204" pitchFamily="34" charset="-122"/>
              </a:rPr>
              <a:t>对新的情况给出判断</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76C45301-710B-4272-B813-9A9563FE990D}"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46"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FD1F3679-189E-46A5-9869-04C7D0699F18}"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25603"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3</a:t>
            </a:r>
            <a:r>
              <a:rPr lang="zh-CN" altLang="en-US" smtClean="0">
                <a:solidFill>
                  <a:srgbClr val="0000FF"/>
                </a:solidFill>
                <a:sym typeface="Symbol" panose="05050102010706020507" pitchFamily="18" charset="2"/>
              </a:rPr>
              <a:t>、逐步特化的学习策略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a:t>
            </a:r>
            <a:r>
              <a:rPr lang="zh-CN" altLang="en-US" smtClean="0">
                <a:solidFill>
                  <a:srgbClr val="0000FF"/>
                </a:solidFill>
                <a:sym typeface="Symbol" panose="05050102010706020507" pitchFamily="18" charset="2"/>
              </a:rPr>
              <a:t>泛化策略</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zh-CN" altLang="en-US" smtClean="0">
                <a:sym typeface="Symbol" panose="05050102010706020507" pitchFamily="18" charset="2"/>
              </a:rPr>
              <a:t>采用</a:t>
            </a:r>
            <a:r>
              <a:rPr lang="zh-CN" altLang="en-US" smtClean="0">
                <a:solidFill>
                  <a:srgbClr val="0000FF"/>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endParaRPr lang="zh-CN" altLang="en-US" smtClean="0">
              <a:sym typeface="Symbol" panose="05050102010706020507" pitchFamily="18" charset="2"/>
            </a:endParaRPr>
          </a:p>
          <a:p>
            <a:pPr lvl="1" eaLnBrk="1" hangingPunct="1"/>
            <a:r>
              <a:rPr lang="zh-CN" altLang="en-US" smtClean="0">
                <a:sym typeface="Symbol" panose="05050102010706020507" pitchFamily="18" charset="2"/>
              </a:rPr>
              <a:t>“</a:t>
            </a:r>
            <a:r>
              <a:rPr lang="zh-CN" altLang="en-US" smtClean="0">
                <a:solidFill>
                  <a:srgbClr val="0000FF"/>
                </a:solidFill>
                <a:sym typeface="Symbol" panose="05050102010706020507" pitchFamily="18" charset="2"/>
              </a:rPr>
              <a:t>特化策略</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zh-CN" altLang="en-US" smtClean="0">
                <a:sym typeface="Symbol" panose="05050102010706020507" pitchFamily="18" charset="2"/>
              </a:rPr>
              <a:t>采用</a:t>
            </a:r>
            <a:r>
              <a:rPr lang="zh-CN" altLang="en-US" smtClean="0">
                <a:solidFill>
                  <a:srgbClr val="0000FF"/>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自顶向下</a:t>
            </a:r>
            <a:r>
              <a:rPr lang="zh-CN" altLang="en-US" smtClean="0">
                <a:sym typeface="Symbol" panose="05050102010706020507" pitchFamily="18" charset="2"/>
              </a:rPr>
              <a:t>的搜索方式；</a:t>
            </a:r>
            <a:endParaRPr lang="zh-CN" altLang="en-US" smtClean="0">
              <a:sym typeface="Symbol" panose="05050102010706020507" pitchFamily="18" charset="2"/>
            </a:endParaRPr>
          </a:p>
          <a:p>
            <a:pPr lvl="1" eaLnBrk="1" hangingPunct="1"/>
            <a:r>
              <a:rPr lang="en-US" altLang="zh-CN" smtClean="0">
                <a:solidFill>
                  <a:srgbClr val="FF0000"/>
                </a:solidFill>
                <a:sym typeface="Symbol" panose="05050102010706020507" pitchFamily="18" charset="2"/>
              </a:rPr>
              <a:t>【</a:t>
            </a:r>
            <a:r>
              <a:rPr lang="zh-CN" altLang="en-US" smtClean="0">
                <a:solidFill>
                  <a:srgbClr val="FF0000"/>
                </a:solidFill>
                <a:sym typeface="Symbol" panose="05050102010706020507" pitchFamily="18" charset="2"/>
              </a:rPr>
              <a:t>相同点</a:t>
            </a:r>
            <a:r>
              <a:rPr lang="en-US" altLang="zh-CN" smtClean="0">
                <a:solidFill>
                  <a:srgbClr val="FF0000"/>
                </a:solidFill>
                <a:sym typeface="Symbol" panose="05050102010706020507" pitchFamily="18" charset="2"/>
              </a:rPr>
              <a:t>】</a:t>
            </a:r>
            <a:endParaRPr lang="en-US" altLang="zh-CN" smtClean="0">
              <a:solidFill>
                <a:srgbClr val="FF0000"/>
              </a:solidFill>
              <a:sym typeface="Symbol" panose="05050102010706020507" pitchFamily="18" charset="2"/>
            </a:endParaRPr>
          </a:p>
          <a:p>
            <a:pPr lvl="2" eaLnBrk="1" hangingPunct="1"/>
            <a:r>
              <a:rPr lang="zh-CN" altLang="en-US" smtClean="0">
                <a:solidFill>
                  <a:srgbClr val="FF0000"/>
                </a:solidFill>
                <a:sym typeface="Symbol" panose="05050102010706020507" pitchFamily="18" charset="2"/>
              </a:rPr>
              <a:t>新例子</a:t>
            </a:r>
            <a:r>
              <a:rPr lang="zh-CN" altLang="en-US" smtClean="0">
                <a:sym typeface="Symbol" panose="05050102010706020507" pitchFamily="18" charset="2"/>
              </a:rPr>
              <a:t>的加入会导致新</a:t>
            </a:r>
            <a:r>
              <a:rPr lang="zh-CN" altLang="en-US" smtClean="0">
                <a:solidFill>
                  <a:srgbClr val="FF0000"/>
                </a:solidFill>
                <a:sym typeface="Symbol" panose="05050102010706020507" pitchFamily="18" charset="2"/>
              </a:rPr>
              <a:t>假设的增加</a:t>
            </a:r>
            <a:r>
              <a:rPr lang="zh-CN" altLang="en-US" smtClean="0">
                <a:sym typeface="Symbol" panose="05050102010706020507" pitchFamily="18" charset="2"/>
              </a:rPr>
              <a:t>和已存在</a:t>
            </a:r>
            <a:r>
              <a:rPr lang="zh-CN" altLang="en-US" smtClean="0">
                <a:solidFill>
                  <a:srgbClr val="FF0000"/>
                </a:solidFill>
                <a:sym typeface="Symbol" panose="05050102010706020507" pitchFamily="18" charset="2"/>
              </a:rPr>
              <a:t>假设的删除</a:t>
            </a:r>
            <a:r>
              <a:rPr lang="zh-CN" altLang="en-US" smtClean="0">
                <a:sym typeface="Symbol" panose="05050102010706020507" pitchFamily="18" charset="2"/>
              </a:rPr>
              <a:t> ；</a:t>
            </a:r>
            <a:endParaRPr lang="zh-CN" altLang="en-US" smtClean="0">
              <a:sym typeface="Symbol" panose="05050102010706020507" pitchFamily="18" charset="2"/>
            </a:endParaRPr>
          </a:p>
        </p:txBody>
      </p:sp>
      <p:sp>
        <p:nvSpPr>
          <p:cNvPr id="25604" name="Oval 4"/>
          <p:cNvSpPr>
            <a:spLocks noChangeArrowheads="1"/>
          </p:cNvSpPr>
          <p:nvPr/>
        </p:nvSpPr>
        <p:spPr bwMode="auto">
          <a:xfrm>
            <a:off x="3969940" y="5059507"/>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5" name="Oval 5"/>
          <p:cNvSpPr>
            <a:spLocks noChangeArrowheads="1"/>
          </p:cNvSpPr>
          <p:nvPr/>
        </p:nvSpPr>
        <p:spPr bwMode="auto">
          <a:xfrm>
            <a:off x="4123969" y="5437881"/>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6" name="Oval 6"/>
          <p:cNvSpPr>
            <a:spLocks noChangeArrowheads="1"/>
          </p:cNvSpPr>
          <p:nvPr/>
        </p:nvSpPr>
        <p:spPr bwMode="auto">
          <a:xfrm>
            <a:off x="4730038" y="5437881"/>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7" name="Oval 7"/>
          <p:cNvSpPr>
            <a:spLocks noChangeArrowheads="1"/>
          </p:cNvSpPr>
          <p:nvPr/>
        </p:nvSpPr>
        <p:spPr bwMode="auto">
          <a:xfrm>
            <a:off x="4314830" y="5590236"/>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8" name="Oval 8"/>
          <p:cNvSpPr>
            <a:spLocks noChangeArrowheads="1"/>
          </p:cNvSpPr>
          <p:nvPr/>
        </p:nvSpPr>
        <p:spPr bwMode="auto">
          <a:xfrm>
            <a:off x="5033072" y="5590236"/>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9" name="Oval 9"/>
          <p:cNvSpPr>
            <a:spLocks noChangeArrowheads="1"/>
          </p:cNvSpPr>
          <p:nvPr/>
        </p:nvSpPr>
        <p:spPr bwMode="auto">
          <a:xfrm>
            <a:off x="4805378" y="5590236"/>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0" name="Line 10"/>
          <p:cNvSpPr>
            <a:spLocks noChangeShapeType="1"/>
          </p:cNvSpPr>
          <p:nvPr/>
        </p:nvSpPr>
        <p:spPr bwMode="auto">
          <a:xfrm>
            <a:off x="4390170" y="589494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2" name="Line 12"/>
          <p:cNvSpPr>
            <a:spLocks noChangeShapeType="1"/>
          </p:cNvSpPr>
          <p:nvPr/>
        </p:nvSpPr>
        <p:spPr bwMode="auto">
          <a:xfrm>
            <a:off x="4997914" y="5883225"/>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3" name="Text Box 13"/>
          <p:cNvSpPr txBox="1">
            <a:spLocks noChangeArrowheads="1"/>
          </p:cNvSpPr>
          <p:nvPr/>
        </p:nvSpPr>
        <p:spPr bwMode="auto">
          <a:xfrm>
            <a:off x="4349988"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4" name="Text Box 14"/>
          <p:cNvSpPr txBox="1">
            <a:spLocks noChangeArrowheads="1"/>
          </p:cNvSpPr>
          <p:nvPr/>
        </p:nvSpPr>
        <p:spPr bwMode="auto">
          <a:xfrm>
            <a:off x="4349988" y="452746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25615" name="Oval 15"/>
          <p:cNvSpPr>
            <a:spLocks noChangeArrowheads="1"/>
          </p:cNvSpPr>
          <p:nvPr/>
        </p:nvSpPr>
        <p:spPr bwMode="auto">
          <a:xfrm>
            <a:off x="5565476" y="5059507"/>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6" name="Oval 16"/>
          <p:cNvSpPr>
            <a:spLocks noChangeArrowheads="1"/>
          </p:cNvSpPr>
          <p:nvPr/>
        </p:nvSpPr>
        <p:spPr bwMode="auto">
          <a:xfrm>
            <a:off x="5719504" y="5437881"/>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7" name="Oval 17"/>
          <p:cNvSpPr>
            <a:spLocks noChangeArrowheads="1"/>
          </p:cNvSpPr>
          <p:nvPr/>
        </p:nvSpPr>
        <p:spPr bwMode="auto">
          <a:xfrm>
            <a:off x="6325573" y="5437881"/>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8" name="Oval 18"/>
          <p:cNvSpPr>
            <a:spLocks noChangeArrowheads="1"/>
          </p:cNvSpPr>
          <p:nvPr/>
        </p:nvSpPr>
        <p:spPr bwMode="auto">
          <a:xfrm>
            <a:off x="5900321" y="5601956"/>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9" name="Oval 19"/>
          <p:cNvSpPr>
            <a:spLocks noChangeArrowheads="1"/>
          </p:cNvSpPr>
          <p:nvPr/>
        </p:nvSpPr>
        <p:spPr bwMode="auto">
          <a:xfrm>
            <a:off x="6628608" y="5590236"/>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0" name="Oval 20"/>
          <p:cNvSpPr>
            <a:spLocks noChangeArrowheads="1"/>
          </p:cNvSpPr>
          <p:nvPr/>
        </p:nvSpPr>
        <p:spPr bwMode="auto">
          <a:xfrm>
            <a:off x="6400914" y="5590236"/>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1" name="Line 21"/>
          <p:cNvSpPr>
            <a:spLocks noChangeShapeType="1"/>
          </p:cNvSpPr>
          <p:nvPr/>
        </p:nvSpPr>
        <p:spPr bwMode="auto">
          <a:xfrm>
            <a:off x="5933805" y="589494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2" name="Line 22"/>
          <p:cNvSpPr>
            <a:spLocks noChangeShapeType="1"/>
          </p:cNvSpPr>
          <p:nvPr/>
        </p:nvSpPr>
        <p:spPr bwMode="auto">
          <a:xfrm>
            <a:off x="6037606" y="589494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3" name="Line 23"/>
          <p:cNvSpPr>
            <a:spLocks noChangeShapeType="1"/>
          </p:cNvSpPr>
          <p:nvPr/>
        </p:nvSpPr>
        <p:spPr bwMode="auto">
          <a:xfrm>
            <a:off x="6586752" y="589494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4" name="Text Box 24"/>
          <p:cNvSpPr txBox="1">
            <a:spLocks noChangeArrowheads="1"/>
          </p:cNvSpPr>
          <p:nvPr/>
        </p:nvSpPr>
        <p:spPr bwMode="auto">
          <a:xfrm>
            <a:off x="5945524"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5" name="Text Box 25"/>
          <p:cNvSpPr txBox="1">
            <a:spLocks noChangeArrowheads="1"/>
          </p:cNvSpPr>
          <p:nvPr/>
        </p:nvSpPr>
        <p:spPr bwMode="auto">
          <a:xfrm>
            <a:off x="7539386" y="452746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25626" name="Oval 26"/>
          <p:cNvSpPr>
            <a:spLocks noChangeArrowheads="1"/>
          </p:cNvSpPr>
          <p:nvPr/>
        </p:nvSpPr>
        <p:spPr bwMode="auto">
          <a:xfrm>
            <a:off x="7159337" y="5059507"/>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7" name="Oval 27"/>
          <p:cNvSpPr>
            <a:spLocks noChangeArrowheads="1"/>
          </p:cNvSpPr>
          <p:nvPr/>
        </p:nvSpPr>
        <p:spPr bwMode="auto">
          <a:xfrm>
            <a:off x="7313365" y="5437881"/>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8" name="Oval 28"/>
          <p:cNvSpPr>
            <a:spLocks noChangeArrowheads="1"/>
          </p:cNvSpPr>
          <p:nvPr/>
        </p:nvSpPr>
        <p:spPr bwMode="auto">
          <a:xfrm>
            <a:off x="7919435" y="5437881"/>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9" name="Oval 29"/>
          <p:cNvSpPr>
            <a:spLocks noChangeArrowheads="1"/>
          </p:cNvSpPr>
          <p:nvPr/>
        </p:nvSpPr>
        <p:spPr bwMode="auto">
          <a:xfrm>
            <a:off x="7494182" y="5613675"/>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0" name="Oval 30"/>
          <p:cNvSpPr>
            <a:spLocks noChangeArrowheads="1"/>
          </p:cNvSpPr>
          <p:nvPr/>
        </p:nvSpPr>
        <p:spPr bwMode="auto">
          <a:xfrm>
            <a:off x="8222470" y="5590236"/>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1" name="Oval 31"/>
          <p:cNvSpPr>
            <a:spLocks noChangeArrowheads="1"/>
          </p:cNvSpPr>
          <p:nvPr/>
        </p:nvSpPr>
        <p:spPr bwMode="auto">
          <a:xfrm>
            <a:off x="7994775" y="5590236"/>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2" name="Line 32"/>
          <p:cNvSpPr>
            <a:spLocks noChangeShapeType="1"/>
          </p:cNvSpPr>
          <p:nvPr/>
        </p:nvSpPr>
        <p:spPr bwMode="auto">
          <a:xfrm>
            <a:off x="7586265" y="589494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3" name="Line 33"/>
          <p:cNvSpPr>
            <a:spLocks noChangeShapeType="1"/>
          </p:cNvSpPr>
          <p:nvPr/>
        </p:nvSpPr>
        <p:spPr bwMode="auto">
          <a:xfrm>
            <a:off x="8128713" y="5883225"/>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4" name="Text Box 34"/>
          <p:cNvSpPr txBox="1">
            <a:spLocks noChangeArrowheads="1"/>
          </p:cNvSpPr>
          <p:nvPr/>
        </p:nvSpPr>
        <p:spPr bwMode="auto">
          <a:xfrm>
            <a:off x="7539386"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5" name="Text Box 35"/>
          <p:cNvSpPr txBox="1">
            <a:spLocks noChangeArrowheads="1"/>
          </p:cNvSpPr>
          <p:nvPr/>
        </p:nvSpPr>
        <p:spPr bwMode="auto">
          <a:xfrm>
            <a:off x="6020864" y="4526796"/>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25636" name="Oval 36"/>
          <p:cNvSpPr>
            <a:spLocks noChangeArrowheads="1"/>
          </p:cNvSpPr>
          <p:nvPr/>
        </p:nvSpPr>
        <p:spPr bwMode="auto">
          <a:xfrm>
            <a:off x="8754873" y="5059507"/>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7" name="Oval 37"/>
          <p:cNvSpPr>
            <a:spLocks noChangeArrowheads="1"/>
          </p:cNvSpPr>
          <p:nvPr/>
        </p:nvSpPr>
        <p:spPr bwMode="auto">
          <a:xfrm>
            <a:off x="8908902" y="5437881"/>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8" name="Oval 38"/>
          <p:cNvSpPr>
            <a:spLocks noChangeArrowheads="1"/>
          </p:cNvSpPr>
          <p:nvPr/>
        </p:nvSpPr>
        <p:spPr bwMode="auto">
          <a:xfrm>
            <a:off x="9514972" y="5437881"/>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9" name="Oval 39"/>
          <p:cNvSpPr>
            <a:spLocks noChangeArrowheads="1"/>
          </p:cNvSpPr>
          <p:nvPr/>
        </p:nvSpPr>
        <p:spPr bwMode="auto">
          <a:xfrm>
            <a:off x="9093067" y="5590236"/>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41" name="Oval 41"/>
          <p:cNvSpPr>
            <a:spLocks noChangeArrowheads="1"/>
          </p:cNvSpPr>
          <p:nvPr/>
        </p:nvSpPr>
        <p:spPr bwMode="auto">
          <a:xfrm>
            <a:off x="9707507" y="5590236"/>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42" name="Line 42"/>
          <p:cNvSpPr>
            <a:spLocks noChangeShapeType="1"/>
          </p:cNvSpPr>
          <p:nvPr/>
        </p:nvSpPr>
        <p:spPr bwMode="auto">
          <a:xfrm>
            <a:off x="9170081" y="589494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44" name="Line 44"/>
          <p:cNvSpPr>
            <a:spLocks noChangeShapeType="1"/>
          </p:cNvSpPr>
          <p:nvPr/>
        </p:nvSpPr>
        <p:spPr bwMode="auto">
          <a:xfrm>
            <a:off x="9782847" y="5883225"/>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45" name="Text Box 45"/>
          <p:cNvSpPr txBox="1">
            <a:spLocks noChangeArrowheads="1"/>
          </p:cNvSpPr>
          <p:nvPr/>
        </p:nvSpPr>
        <p:spPr bwMode="auto">
          <a:xfrm>
            <a:off x="9134922"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46" name="Text Box 46"/>
          <p:cNvSpPr txBox="1">
            <a:spLocks noChangeArrowheads="1"/>
          </p:cNvSpPr>
          <p:nvPr/>
        </p:nvSpPr>
        <p:spPr bwMode="auto">
          <a:xfrm>
            <a:off x="9134922" y="452746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25647" name="Line 47"/>
          <p:cNvSpPr>
            <a:spLocks noChangeShapeType="1"/>
          </p:cNvSpPr>
          <p:nvPr/>
        </p:nvSpPr>
        <p:spPr bwMode="auto">
          <a:xfrm>
            <a:off x="8240886" y="589494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42" name="Rectangle 49"/>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5603">
                                            <p:txEl>
                                              <p:pRg st="3" end="3"/>
                                            </p:txEl>
                                          </p:spTgt>
                                        </p:tgtEl>
                                        <p:attrNameLst>
                                          <p:attrName>style.visibility</p:attrName>
                                        </p:attrNameLst>
                                      </p:cBhvr>
                                      <p:to>
                                        <p:strVal val="visible"/>
                                      </p:to>
                                    </p:set>
                                    <p:animEffect transition="in" filter="strips(downLeft)">
                                      <p:cBhvr>
                                        <p:cTn id="7" dur="500"/>
                                        <p:tgtEl>
                                          <p:spTgt spid="2560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5603">
                                            <p:txEl>
                                              <p:pRg st="4" end="4"/>
                                            </p:txEl>
                                          </p:spTgt>
                                        </p:tgtEl>
                                        <p:attrNameLst>
                                          <p:attrName>style.visibility</p:attrName>
                                        </p:attrNameLst>
                                      </p:cBhvr>
                                      <p:to>
                                        <p:strVal val="visible"/>
                                      </p:to>
                                    </p:set>
                                    <p:animEffect transition="in" filter="strips(downLeft)">
                                      <p:cBhvr>
                                        <p:cTn id="12" dur="500"/>
                                        <p:tgtEl>
                                          <p:spTgt spid="2560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5603">
                                            <p:txEl>
                                              <p:pRg st="5" end="5"/>
                                            </p:txEl>
                                          </p:spTgt>
                                        </p:tgtEl>
                                        <p:attrNameLst>
                                          <p:attrName>style.visibility</p:attrName>
                                        </p:attrNameLst>
                                      </p:cBhvr>
                                      <p:to>
                                        <p:strVal val="visible"/>
                                      </p:to>
                                    </p:set>
                                    <p:animEffect transition="in" filter="strips(downLeft)">
                                      <p:cBhvr>
                                        <p:cTn id="17" dur="500"/>
                                        <p:tgtEl>
                                          <p:spTgt spid="2560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25603">
                                            <p:txEl>
                                              <p:pRg st="6" end="6"/>
                                            </p:txEl>
                                          </p:spTgt>
                                        </p:tgtEl>
                                        <p:attrNameLst>
                                          <p:attrName>style.visibility</p:attrName>
                                        </p:attrNameLst>
                                      </p:cBhvr>
                                      <p:to>
                                        <p:strVal val="visible"/>
                                      </p:to>
                                    </p:set>
                                    <p:animEffect transition="in" filter="strips(downLeft)">
                                      <p:cBhvr>
                                        <p:cTn id="22" dur="500"/>
                                        <p:tgtEl>
                                          <p:spTgt spid="2560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5604"/>
                                        </p:tgtEl>
                                        <p:attrNameLst>
                                          <p:attrName>style.visibility</p:attrName>
                                        </p:attrNameLst>
                                      </p:cBhvr>
                                      <p:to>
                                        <p:strVal val="visible"/>
                                      </p:to>
                                    </p:set>
                                    <p:animEffect transition="in" filter="box(in)">
                                      <p:cBhvr>
                                        <p:cTn id="27" dur="500"/>
                                        <p:tgtEl>
                                          <p:spTgt spid="25604"/>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5605"/>
                                        </p:tgtEl>
                                        <p:attrNameLst>
                                          <p:attrName>style.visibility</p:attrName>
                                        </p:attrNameLst>
                                      </p:cBhvr>
                                      <p:to>
                                        <p:strVal val="visible"/>
                                      </p:to>
                                    </p:set>
                                    <p:animEffect transition="in" filter="box(in)">
                                      <p:cBhvr>
                                        <p:cTn id="30" dur="500"/>
                                        <p:tgtEl>
                                          <p:spTgt spid="25605"/>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25606"/>
                                        </p:tgtEl>
                                        <p:attrNameLst>
                                          <p:attrName>style.visibility</p:attrName>
                                        </p:attrNameLst>
                                      </p:cBhvr>
                                      <p:to>
                                        <p:strVal val="visible"/>
                                      </p:to>
                                    </p:set>
                                    <p:animEffect transition="in" filter="box(in)">
                                      <p:cBhvr>
                                        <p:cTn id="33" dur="500"/>
                                        <p:tgtEl>
                                          <p:spTgt spid="25606"/>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5607"/>
                                        </p:tgtEl>
                                        <p:attrNameLst>
                                          <p:attrName>style.visibility</p:attrName>
                                        </p:attrNameLst>
                                      </p:cBhvr>
                                      <p:to>
                                        <p:strVal val="visible"/>
                                      </p:to>
                                    </p:set>
                                    <p:animEffect transition="in" filter="box(in)">
                                      <p:cBhvr>
                                        <p:cTn id="36" dur="500"/>
                                        <p:tgtEl>
                                          <p:spTgt spid="25607"/>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25608"/>
                                        </p:tgtEl>
                                        <p:attrNameLst>
                                          <p:attrName>style.visibility</p:attrName>
                                        </p:attrNameLst>
                                      </p:cBhvr>
                                      <p:to>
                                        <p:strVal val="visible"/>
                                      </p:to>
                                    </p:set>
                                    <p:animEffect transition="in" filter="box(in)">
                                      <p:cBhvr>
                                        <p:cTn id="39" dur="500"/>
                                        <p:tgtEl>
                                          <p:spTgt spid="25608"/>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25609"/>
                                        </p:tgtEl>
                                        <p:attrNameLst>
                                          <p:attrName>style.visibility</p:attrName>
                                        </p:attrNameLst>
                                      </p:cBhvr>
                                      <p:to>
                                        <p:strVal val="visible"/>
                                      </p:to>
                                    </p:set>
                                    <p:animEffect transition="in" filter="box(in)">
                                      <p:cBhvr>
                                        <p:cTn id="42" dur="500"/>
                                        <p:tgtEl>
                                          <p:spTgt spid="25609"/>
                                        </p:tgtEl>
                                      </p:cBhvr>
                                    </p:animEffect>
                                  </p:childTnLst>
                                </p:cTn>
                              </p:par>
                              <p:par>
                                <p:cTn id="43" presetID="4" presetClass="entr" presetSubtype="16" fill="hold" nodeType="withEffect">
                                  <p:stCondLst>
                                    <p:cond delay="0"/>
                                  </p:stCondLst>
                                  <p:childTnLst>
                                    <p:set>
                                      <p:cBhvr>
                                        <p:cTn id="44" dur="1" fill="hold">
                                          <p:stCondLst>
                                            <p:cond delay="0"/>
                                          </p:stCondLst>
                                        </p:cTn>
                                        <p:tgtEl>
                                          <p:spTgt spid="25610"/>
                                        </p:tgtEl>
                                        <p:attrNameLst>
                                          <p:attrName>style.visibility</p:attrName>
                                        </p:attrNameLst>
                                      </p:cBhvr>
                                      <p:to>
                                        <p:strVal val="visible"/>
                                      </p:to>
                                    </p:set>
                                    <p:animEffect transition="in" filter="box(in)">
                                      <p:cBhvr>
                                        <p:cTn id="45" dur="500"/>
                                        <p:tgtEl>
                                          <p:spTgt spid="25610"/>
                                        </p:tgtEl>
                                      </p:cBhvr>
                                    </p:animEffect>
                                  </p:childTnLst>
                                </p:cTn>
                              </p:par>
                              <p:par>
                                <p:cTn id="46" presetID="4" presetClass="entr" presetSubtype="16" fill="hold" nodeType="withEffect">
                                  <p:stCondLst>
                                    <p:cond delay="0"/>
                                  </p:stCondLst>
                                  <p:childTnLst>
                                    <p:set>
                                      <p:cBhvr>
                                        <p:cTn id="47" dur="1" fill="hold">
                                          <p:stCondLst>
                                            <p:cond delay="0"/>
                                          </p:stCondLst>
                                        </p:cTn>
                                        <p:tgtEl>
                                          <p:spTgt spid="25612"/>
                                        </p:tgtEl>
                                        <p:attrNameLst>
                                          <p:attrName>style.visibility</p:attrName>
                                        </p:attrNameLst>
                                      </p:cBhvr>
                                      <p:to>
                                        <p:strVal val="visible"/>
                                      </p:to>
                                    </p:set>
                                    <p:animEffect transition="in" filter="box(in)">
                                      <p:cBhvr>
                                        <p:cTn id="48" dur="500"/>
                                        <p:tgtEl>
                                          <p:spTgt spid="25612"/>
                                        </p:tgtEl>
                                      </p:cBhvr>
                                    </p:animEffect>
                                  </p:childTnLst>
                                </p:cTn>
                              </p:par>
                              <p:par>
                                <p:cTn id="49" presetID="4" presetClass="entr" presetSubtype="16" fill="hold" nodeType="withEffect">
                                  <p:stCondLst>
                                    <p:cond delay="0"/>
                                  </p:stCondLst>
                                  <p:childTnLst>
                                    <p:set>
                                      <p:cBhvr>
                                        <p:cTn id="50" dur="1" fill="hold">
                                          <p:stCondLst>
                                            <p:cond delay="0"/>
                                          </p:stCondLst>
                                        </p:cTn>
                                        <p:tgtEl>
                                          <p:spTgt spid="25613"/>
                                        </p:tgtEl>
                                        <p:attrNameLst>
                                          <p:attrName>style.visibility</p:attrName>
                                        </p:attrNameLst>
                                      </p:cBhvr>
                                      <p:to>
                                        <p:strVal val="visible"/>
                                      </p:to>
                                    </p:set>
                                    <p:animEffect transition="in" filter="box(in)">
                                      <p:cBhvr>
                                        <p:cTn id="51" dur="500"/>
                                        <p:tgtEl>
                                          <p:spTgt spid="25613"/>
                                        </p:tgtEl>
                                      </p:cBhvr>
                                    </p:animEffect>
                                  </p:childTnLst>
                                </p:cTn>
                              </p:par>
                              <p:par>
                                <p:cTn id="52" presetID="4" presetClass="entr" presetSubtype="16" fill="hold" nodeType="withEffect">
                                  <p:stCondLst>
                                    <p:cond delay="0"/>
                                  </p:stCondLst>
                                  <p:childTnLst>
                                    <p:set>
                                      <p:cBhvr>
                                        <p:cTn id="53" dur="1" fill="hold">
                                          <p:stCondLst>
                                            <p:cond delay="0"/>
                                          </p:stCondLst>
                                        </p:cTn>
                                        <p:tgtEl>
                                          <p:spTgt spid="25614"/>
                                        </p:tgtEl>
                                        <p:attrNameLst>
                                          <p:attrName>style.visibility</p:attrName>
                                        </p:attrNameLst>
                                      </p:cBhvr>
                                      <p:to>
                                        <p:strVal val="visible"/>
                                      </p:to>
                                    </p:set>
                                    <p:animEffect transition="in" filter="box(in)">
                                      <p:cBhvr>
                                        <p:cTn id="54" dur="500"/>
                                        <p:tgtEl>
                                          <p:spTgt spid="25614"/>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25615"/>
                                        </p:tgtEl>
                                        <p:attrNameLst>
                                          <p:attrName>style.visibility</p:attrName>
                                        </p:attrNameLst>
                                      </p:cBhvr>
                                      <p:to>
                                        <p:strVal val="visible"/>
                                      </p:to>
                                    </p:set>
                                    <p:animEffect transition="in" filter="box(in)">
                                      <p:cBhvr>
                                        <p:cTn id="57" dur="500"/>
                                        <p:tgtEl>
                                          <p:spTgt spid="25615"/>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25616"/>
                                        </p:tgtEl>
                                        <p:attrNameLst>
                                          <p:attrName>style.visibility</p:attrName>
                                        </p:attrNameLst>
                                      </p:cBhvr>
                                      <p:to>
                                        <p:strVal val="visible"/>
                                      </p:to>
                                    </p:set>
                                    <p:animEffect transition="in" filter="box(in)">
                                      <p:cBhvr>
                                        <p:cTn id="60" dur="500"/>
                                        <p:tgtEl>
                                          <p:spTgt spid="25616"/>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25617"/>
                                        </p:tgtEl>
                                        <p:attrNameLst>
                                          <p:attrName>style.visibility</p:attrName>
                                        </p:attrNameLst>
                                      </p:cBhvr>
                                      <p:to>
                                        <p:strVal val="visible"/>
                                      </p:to>
                                    </p:set>
                                    <p:animEffect transition="in" filter="box(in)">
                                      <p:cBhvr>
                                        <p:cTn id="63" dur="500"/>
                                        <p:tgtEl>
                                          <p:spTgt spid="25617"/>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25618"/>
                                        </p:tgtEl>
                                        <p:attrNameLst>
                                          <p:attrName>style.visibility</p:attrName>
                                        </p:attrNameLst>
                                      </p:cBhvr>
                                      <p:to>
                                        <p:strVal val="visible"/>
                                      </p:to>
                                    </p:set>
                                    <p:animEffect transition="in" filter="box(in)">
                                      <p:cBhvr>
                                        <p:cTn id="66" dur="500"/>
                                        <p:tgtEl>
                                          <p:spTgt spid="25618"/>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25619"/>
                                        </p:tgtEl>
                                        <p:attrNameLst>
                                          <p:attrName>style.visibility</p:attrName>
                                        </p:attrNameLst>
                                      </p:cBhvr>
                                      <p:to>
                                        <p:strVal val="visible"/>
                                      </p:to>
                                    </p:set>
                                    <p:animEffect transition="in" filter="box(in)">
                                      <p:cBhvr>
                                        <p:cTn id="69" dur="500"/>
                                        <p:tgtEl>
                                          <p:spTgt spid="25619"/>
                                        </p:tgtEl>
                                      </p:cBhvr>
                                    </p:animEffect>
                                  </p:childTnLst>
                                </p:cTn>
                              </p:par>
                              <p:par>
                                <p:cTn id="70" presetID="4" presetClass="entr" presetSubtype="16" fill="hold" grpId="0" nodeType="withEffect">
                                  <p:stCondLst>
                                    <p:cond delay="0"/>
                                  </p:stCondLst>
                                  <p:childTnLst>
                                    <p:set>
                                      <p:cBhvr>
                                        <p:cTn id="71" dur="1" fill="hold">
                                          <p:stCondLst>
                                            <p:cond delay="0"/>
                                          </p:stCondLst>
                                        </p:cTn>
                                        <p:tgtEl>
                                          <p:spTgt spid="25620"/>
                                        </p:tgtEl>
                                        <p:attrNameLst>
                                          <p:attrName>style.visibility</p:attrName>
                                        </p:attrNameLst>
                                      </p:cBhvr>
                                      <p:to>
                                        <p:strVal val="visible"/>
                                      </p:to>
                                    </p:set>
                                    <p:animEffect transition="in" filter="box(in)">
                                      <p:cBhvr>
                                        <p:cTn id="72" dur="500"/>
                                        <p:tgtEl>
                                          <p:spTgt spid="25620"/>
                                        </p:tgtEl>
                                      </p:cBhvr>
                                    </p:animEffect>
                                  </p:childTnLst>
                                </p:cTn>
                              </p:par>
                              <p:par>
                                <p:cTn id="73" presetID="4" presetClass="entr" presetSubtype="16" fill="hold" nodeType="withEffect">
                                  <p:stCondLst>
                                    <p:cond delay="0"/>
                                  </p:stCondLst>
                                  <p:childTnLst>
                                    <p:set>
                                      <p:cBhvr>
                                        <p:cTn id="74" dur="1" fill="hold">
                                          <p:stCondLst>
                                            <p:cond delay="0"/>
                                          </p:stCondLst>
                                        </p:cTn>
                                        <p:tgtEl>
                                          <p:spTgt spid="25621"/>
                                        </p:tgtEl>
                                        <p:attrNameLst>
                                          <p:attrName>style.visibility</p:attrName>
                                        </p:attrNameLst>
                                      </p:cBhvr>
                                      <p:to>
                                        <p:strVal val="visible"/>
                                      </p:to>
                                    </p:set>
                                    <p:animEffect transition="in" filter="box(in)">
                                      <p:cBhvr>
                                        <p:cTn id="75" dur="500"/>
                                        <p:tgtEl>
                                          <p:spTgt spid="25621"/>
                                        </p:tgtEl>
                                      </p:cBhvr>
                                    </p:animEffect>
                                  </p:childTnLst>
                                </p:cTn>
                              </p:par>
                              <p:par>
                                <p:cTn id="76" presetID="4" presetClass="entr" presetSubtype="16" fill="hold" nodeType="withEffect">
                                  <p:stCondLst>
                                    <p:cond delay="0"/>
                                  </p:stCondLst>
                                  <p:childTnLst>
                                    <p:set>
                                      <p:cBhvr>
                                        <p:cTn id="77" dur="1" fill="hold">
                                          <p:stCondLst>
                                            <p:cond delay="0"/>
                                          </p:stCondLst>
                                        </p:cTn>
                                        <p:tgtEl>
                                          <p:spTgt spid="25622"/>
                                        </p:tgtEl>
                                        <p:attrNameLst>
                                          <p:attrName>style.visibility</p:attrName>
                                        </p:attrNameLst>
                                      </p:cBhvr>
                                      <p:to>
                                        <p:strVal val="visible"/>
                                      </p:to>
                                    </p:set>
                                    <p:animEffect transition="in" filter="box(in)">
                                      <p:cBhvr>
                                        <p:cTn id="78" dur="500"/>
                                        <p:tgtEl>
                                          <p:spTgt spid="25622"/>
                                        </p:tgtEl>
                                      </p:cBhvr>
                                    </p:animEffect>
                                  </p:childTnLst>
                                </p:cTn>
                              </p:par>
                              <p:par>
                                <p:cTn id="79" presetID="4" presetClass="entr" presetSubtype="16" fill="hold" nodeType="withEffect">
                                  <p:stCondLst>
                                    <p:cond delay="0"/>
                                  </p:stCondLst>
                                  <p:childTnLst>
                                    <p:set>
                                      <p:cBhvr>
                                        <p:cTn id="80" dur="1" fill="hold">
                                          <p:stCondLst>
                                            <p:cond delay="0"/>
                                          </p:stCondLst>
                                        </p:cTn>
                                        <p:tgtEl>
                                          <p:spTgt spid="25623"/>
                                        </p:tgtEl>
                                        <p:attrNameLst>
                                          <p:attrName>style.visibility</p:attrName>
                                        </p:attrNameLst>
                                      </p:cBhvr>
                                      <p:to>
                                        <p:strVal val="visible"/>
                                      </p:to>
                                    </p:set>
                                    <p:animEffect transition="in" filter="box(in)">
                                      <p:cBhvr>
                                        <p:cTn id="81" dur="500"/>
                                        <p:tgtEl>
                                          <p:spTgt spid="25623"/>
                                        </p:tgtEl>
                                      </p:cBhvr>
                                    </p:animEffect>
                                  </p:childTnLst>
                                </p:cTn>
                              </p:par>
                              <p:par>
                                <p:cTn id="82" presetID="4" presetClass="entr" presetSubtype="16" fill="hold" nodeType="withEffect">
                                  <p:stCondLst>
                                    <p:cond delay="0"/>
                                  </p:stCondLst>
                                  <p:childTnLst>
                                    <p:set>
                                      <p:cBhvr>
                                        <p:cTn id="83" dur="1" fill="hold">
                                          <p:stCondLst>
                                            <p:cond delay="0"/>
                                          </p:stCondLst>
                                        </p:cTn>
                                        <p:tgtEl>
                                          <p:spTgt spid="25624"/>
                                        </p:tgtEl>
                                        <p:attrNameLst>
                                          <p:attrName>style.visibility</p:attrName>
                                        </p:attrNameLst>
                                      </p:cBhvr>
                                      <p:to>
                                        <p:strVal val="visible"/>
                                      </p:to>
                                    </p:set>
                                    <p:animEffect transition="in" filter="box(in)">
                                      <p:cBhvr>
                                        <p:cTn id="84" dur="500"/>
                                        <p:tgtEl>
                                          <p:spTgt spid="25624"/>
                                        </p:tgtEl>
                                      </p:cBhvr>
                                    </p:animEffect>
                                  </p:childTnLst>
                                </p:cTn>
                              </p:par>
                              <p:par>
                                <p:cTn id="85" presetID="4" presetClass="entr" presetSubtype="16" fill="hold" nodeType="withEffect">
                                  <p:stCondLst>
                                    <p:cond delay="0"/>
                                  </p:stCondLst>
                                  <p:childTnLst>
                                    <p:set>
                                      <p:cBhvr>
                                        <p:cTn id="86" dur="1" fill="hold">
                                          <p:stCondLst>
                                            <p:cond delay="0"/>
                                          </p:stCondLst>
                                        </p:cTn>
                                        <p:tgtEl>
                                          <p:spTgt spid="25625"/>
                                        </p:tgtEl>
                                        <p:attrNameLst>
                                          <p:attrName>style.visibility</p:attrName>
                                        </p:attrNameLst>
                                      </p:cBhvr>
                                      <p:to>
                                        <p:strVal val="visible"/>
                                      </p:to>
                                    </p:set>
                                    <p:animEffect transition="in" filter="box(in)">
                                      <p:cBhvr>
                                        <p:cTn id="87" dur="500"/>
                                        <p:tgtEl>
                                          <p:spTgt spid="25625"/>
                                        </p:tgtEl>
                                      </p:cBhvr>
                                    </p:animEffect>
                                  </p:childTnLst>
                                </p:cTn>
                              </p:par>
                              <p:par>
                                <p:cTn id="88" presetID="4" presetClass="entr" presetSubtype="16" fill="hold" grpId="0" nodeType="withEffect">
                                  <p:stCondLst>
                                    <p:cond delay="0"/>
                                  </p:stCondLst>
                                  <p:childTnLst>
                                    <p:set>
                                      <p:cBhvr>
                                        <p:cTn id="89" dur="1" fill="hold">
                                          <p:stCondLst>
                                            <p:cond delay="0"/>
                                          </p:stCondLst>
                                        </p:cTn>
                                        <p:tgtEl>
                                          <p:spTgt spid="25626"/>
                                        </p:tgtEl>
                                        <p:attrNameLst>
                                          <p:attrName>style.visibility</p:attrName>
                                        </p:attrNameLst>
                                      </p:cBhvr>
                                      <p:to>
                                        <p:strVal val="visible"/>
                                      </p:to>
                                    </p:set>
                                    <p:animEffect transition="in" filter="box(in)">
                                      <p:cBhvr>
                                        <p:cTn id="90" dur="500"/>
                                        <p:tgtEl>
                                          <p:spTgt spid="25626"/>
                                        </p:tgtEl>
                                      </p:cBhvr>
                                    </p:animEffect>
                                  </p:childTnLst>
                                </p:cTn>
                              </p:par>
                              <p:par>
                                <p:cTn id="91" presetID="4" presetClass="entr" presetSubtype="16" fill="hold" grpId="0" nodeType="withEffect">
                                  <p:stCondLst>
                                    <p:cond delay="0"/>
                                  </p:stCondLst>
                                  <p:childTnLst>
                                    <p:set>
                                      <p:cBhvr>
                                        <p:cTn id="92" dur="1" fill="hold">
                                          <p:stCondLst>
                                            <p:cond delay="0"/>
                                          </p:stCondLst>
                                        </p:cTn>
                                        <p:tgtEl>
                                          <p:spTgt spid="25627"/>
                                        </p:tgtEl>
                                        <p:attrNameLst>
                                          <p:attrName>style.visibility</p:attrName>
                                        </p:attrNameLst>
                                      </p:cBhvr>
                                      <p:to>
                                        <p:strVal val="visible"/>
                                      </p:to>
                                    </p:set>
                                    <p:animEffect transition="in" filter="box(in)">
                                      <p:cBhvr>
                                        <p:cTn id="93" dur="500"/>
                                        <p:tgtEl>
                                          <p:spTgt spid="25627"/>
                                        </p:tgtEl>
                                      </p:cBhvr>
                                    </p:animEffect>
                                  </p:childTnLst>
                                </p:cTn>
                              </p:par>
                              <p:par>
                                <p:cTn id="94" presetID="4" presetClass="entr" presetSubtype="16" fill="hold" grpId="0" nodeType="withEffect">
                                  <p:stCondLst>
                                    <p:cond delay="0"/>
                                  </p:stCondLst>
                                  <p:childTnLst>
                                    <p:set>
                                      <p:cBhvr>
                                        <p:cTn id="95" dur="1" fill="hold">
                                          <p:stCondLst>
                                            <p:cond delay="0"/>
                                          </p:stCondLst>
                                        </p:cTn>
                                        <p:tgtEl>
                                          <p:spTgt spid="25628"/>
                                        </p:tgtEl>
                                        <p:attrNameLst>
                                          <p:attrName>style.visibility</p:attrName>
                                        </p:attrNameLst>
                                      </p:cBhvr>
                                      <p:to>
                                        <p:strVal val="visible"/>
                                      </p:to>
                                    </p:set>
                                    <p:animEffect transition="in" filter="box(in)">
                                      <p:cBhvr>
                                        <p:cTn id="96" dur="500"/>
                                        <p:tgtEl>
                                          <p:spTgt spid="25628"/>
                                        </p:tgtEl>
                                      </p:cBhvr>
                                    </p:animEffect>
                                  </p:childTnLst>
                                </p:cTn>
                              </p:par>
                              <p:par>
                                <p:cTn id="97" presetID="4" presetClass="entr" presetSubtype="16" fill="hold" grpId="0" nodeType="withEffect">
                                  <p:stCondLst>
                                    <p:cond delay="0"/>
                                  </p:stCondLst>
                                  <p:childTnLst>
                                    <p:set>
                                      <p:cBhvr>
                                        <p:cTn id="98" dur="1" fill="hold">
                                          <p:stCondLst>
                                            <p:cond delay="0"/>
                                          </p:stCondLst>
                                        </p:cTn>
                                        <p:tgtEl>
                                          <p:spTgt spid="25629"/>
                                        </p:tgtEl>
                                        <p:attrNameLst>
                                          <p:attrName>style.visibility</p:attrName>
                                        </p:attrNameLst>
                                      </p:cBhvr>
                                      <p:to>
                                        <p:strVal val="visible"/>
                                      </p:to>
                                    </p:set>
                                    <p:animEffect transition="in" filter="box(in)">
                                      <p:cBhvr>
                                        <p:cTn id="99" dur="500"/>
                                        <p:tgtEl>
                                          <p:spTgt spid="25629"/>
                                        </p:tgtEl>
                                      </p:cBhvr>
                                    </p:animEffect>
                                  </p:childTnLst>
                                </p:cTn>
                              </p:par>
                              <p:par>
                                <p:cTn id="100" presetID="4" presetClass="entr" presetSubtype="16" fill="hold" grpId="0" nodeType="withEffect">
                                  <p:stCondLst>
                                    <p:cond delay="0"/>
                                  </p:stCondLst>
                                  <p:childTnLst>
                                    <p:set>
                                      <p:cBhvr>
                                        <p:cTn id="101" dur="1" fill="hold">
                                          <p:stCondLst>
                                            <p:cond delay="0"/>
                                          </p:stCondLst>
                                        </p:cTn>
                                        <p:tgtEl>
                                          <p:spTgt spid="25630"/>
                                        </p:tgtEl>
                                        <p:attrNameLst>
                                          <p:attrName>style.visibility</p:attrName>
                                        </p:attrNameLst>
                                      </p:cBhvr>
                                      <p:to>
                                        <p:strVal val="visible"/>
                                      </p:to>
                                    </p:set>
                                    <p:animEffect transition="in" filter="box(in)">
                                      <p:cBhvr>
                                        <p:cTn id="102" dur="500"/>
                                        <p:tgtEl>
                                          <p:spTgt spid="25630"/>
                                        </p:tgtEl>
                                      </p:cBhvr>
                                    </p:animEffect>
                                  </p:childTnLst>
                                </p:cTn>
                              </p:par>
                              <p:par>
                                <p:cTn id="103" presetID="4" presetClass="entr" presetSubtype="16" fill="hold" grpId="0" nodeType="withEffect">
                                  <p:stCondLst>
                                    <p:cond delay="0"/>
                                  </p:stCondLst>
                                  <p:childTnLst>
                                    <p:set>
                                      <p:cBhvr>
                                        <p:cTn id="104" dur="1" fill="hold">
                                          <p:stCondLst>
                                            <p:cond delay="0"/>
                                          </p:stCondLst>
                                        </p:cTn>
                                        <p:tgtEl>
                                          <p:spTgt spid="25631"/>
                                        </p:tgtEl>
                                        <p:attrNameLst>
                                          <p:attrName>style.visibility</p:attrName>
                                        </p:attrNameLst>
                                      </p:cBhvr>
                                      <p:to>
                                        <p:strVal val="visible"/>
                                      </p:to>
                                    </p:set>
                                    <p:animEffect transition="in" filter="box(in)">
                                      <p:cBhvr>
                                        <p:cTn id="105" dur="500"/>
                                        <p:tgtEl>
                                          <p:spTgt spid="25631"/>
                                        </p:tgtEl>
                                      </p:cBhvr>
                                    </p:animEffect>
                                  </p:childTnLst>
                                </p:cTn>
                              </p:par>
                              <p:par>
                                <p:cTn id="106" presetID="4" presetClass="entr" presetSubtype="16" fill="hold" nodeType="withEffect">
                                  <p:stCondLst>
                                    <p:cond delay="0"/>
                                  </p:stCondLst>
                                  <p:childTnLst>
                                    <p:set>
                                      <p:cBhvr>
                                        <p:cTn id="107" dur="1" fill="hold">
                                          <p:stCondLst>
                                            <p:cond delay="0"/>
                                          </p:stCondLst>
                                        </p:cTn>
                                        <p:tgtEl>
                                          <p:spTgt spid="25632"/>
                                        </p:tgtEl>
                                        <p:attrNameLst>
                                          <p:attrName>style.visibility</p:attrName>
                                        </p:attrNameLst>
                                      </p:cBhvr>
                                      <p:to>
                                        <p:strVal val="visible"/>
                                      </p:to>
                                    </p:set>
                                    <p:animEffect transition="in" filter="box(in)">
                                      <p:cBhvr>
                                        <p:cTn id="108" dur="500"/>
                                        <p:tgtEl>
                                          <p:spTgt spid="25632"/>
                                        </p:tgtEl>
                                      </p:cBhvr>
                                    </p:animEffect>
                                  </p:childTnLst>
                                </p:cTn>
                              </p:par>
                              <p:par>
                                <p:cTn id="109" presetID="4" presetClass="entr" presetSubtype="16" fill="hold" nodeType="withEffect">
                                  <p:stCondLst>
                                    <p:cond delay="0"/>
                                  </p:stCondLst>
                                  <p:childTnLst>
                                    <p:set>
                                      <p:cBhvr>
                                        <p:cTn id="110" dur="1" fill="hold">
                                          <p:stCondLst>
                                            <p:cond delay="0"/>
                                          </p:stCondLst>
                                        </p:cTn>
                                        <p:tgtEl>
                                          <p:spTgt spid="25633"/>
                                        </p:tgtEl>
                                        <p:attrNameLst>
                                          <p:attrName>style.visibility</p:attrName>
                                        </p:attrNameLst>
                                      </p:cBhvr>
                                      <p:to>
                                        <p:strVal val="visible"/>
                                      </p:to>
                                    </p:set>
                                    <p:animEffect transition="in" filter="box(in)">
                                      <p:cBhvr>
                                        <p:cTn id="111" dur="500"/>
                                        <p:tgtEl>
                                          <p:spTgt spid="25633"/>
                                        </p:tgtEl>
                                      </p:cBhvr>
                                    </p:animEffect>
                                  </p:childTnLst>
                                </p:cTn>
                              </p:par>
                              <p:par>
                                <p:cTn id="112" presetID="4" presetClass="entr" presetSubtype="16" fill="hold" nodeType="withEffect">
                                  <p:stCondLst>
                                    <p:cond delay="0"/>
                                  </p:stCondLst>
                                  <p:childTnLst>
                                    <p:set>
                                      <p:cBhvr>
                                        <p:cTn id="113" dur="1" fill="hold">
                                          <p:stCondLst>
                                            <p:cond delay="0"/>
                                          </p:stCondLst>
                                        </p:cTn>
                                        <p:tgtEl>
                                          <p:spTgt spid="25634"/>
                                        </p:tgtEl>
                                        <p:attrNameLst>
                                          <p:attrName>style.visibility</p:attrName>
                                        </p:attrNameLst>
                                      </p:cBhvr>
                                      <p:to>
                                        <p:strVal val="visible"/>
                                      </p:to>
                                    </p:set>
                                    <p:animEffect transition="in" filter="box(in)">
                                      <p:cBhvr>
                                        <p:cTn id="114" dur="500"/>
                                        <p:tgtEl>
                                          <p:spTgt spid="25634"/>
                                        </p:tgtEl>
                                      </p:cBhvr>
                                    </p:animEffect>
                                  </p:childTnLst>
                                </p:cTn>
                              </p:par>
                              <p:par>
                                <p:cTn id="115" presetID="4" presetClass="entr" presetSubtype="16" fill="hold" nodeType="withEffect">
                                  <p:stCondLst>
                                    <p:cond delay="0"/>
                                  </p:stCondLst>
                                  <p:childTnLst>
                                    <p:set>
                                      <p:cBhvr>
                                        <p:cTn id="116" dur="1" fill="hold">
                                          <p:stCondLst>
                                            <p:cond delay="0"/>
                                          </p:stCondLst>
                                        </p:cTn>
                                        <p:tgtEl>
                                          <p:spTgt spid="25635"/>
                                        </p:tgtEl>
                                        <p:attrNameLst>
                                          <p:attrName>style.visibility</p:attrName>
                                        </p:attrNameLst>
                                      </p:cBhvr>
                                      <p:to>
                                        <p:strVal val="visible"/>
                                      </p:to>
                                    </p:set>
                                    <p:animEffect transition="in" filter="box(in)">
                                      <p:cBhvr>
                                        <p:cTn id="117" dur="500"/>
                                        <p:tgtEl>
                                          <p:spTgt spid="25635"/>
                                        </p:tgtEl>
                                      </p:cBhvr>
                                    </p:animEffect>
                                  </p:childTnLst>
                                </p:cTn>
                              </p:par>
                              <p:par>
                                <p:cTn id="118" presetID="4" presetClass="entr" presetSubtype="16" fill="hold" grpId="0" nodeType="withEffect">
                                  <p:stCondLst>
                                    <p:cond delay="0"/>
                                  </p:stCondLst>
                                  <p:childTnLst>
                                    <p:set>
                                      <p:cBhvr>
                                        <p:cTn id="119" dur="1" fill="hold">
                                          <p:stCondLst>
                                            <p:cond delay="0"/>
                                          </p:stCondLst>
                                        </p:cTn>
                                        <p:tgtEl>
                                          <p:spTgt spid="25636"/>
                                        </p:tgtEl>
                                        <p:attrNameLst>
                                          <p:attrName>style.visibility</p:attrName>
                                        </p:attrNameLst>
                                      </p:cBhvr>
                                      <p:to>
                                        <p:strVal val="visible"/>
                                      </p:to>
                                    </p:set>
                                    <p:animEffect transition="in" filter="box(in)">
                                      <p:cBhvr>
                                        <p:cTn id="120" dur="500"/>
                                        <p:tgtEl>
                                          <p:spTgt spid="25636"/>
                                        </p:tgtEl>
                                      </p:cBhvr>
                                    </p:animEffect>
                                  </p:childTnLst>
                                </p:cTn>
                              </p:par>
                              <p:par>
                                <p:cTn id="121" presetID="4" presetClass="entr" presetSubtype="16" fill="hold" grpId="0" nodeType="withEffect">
                                  <p:stCondLst>
                                    <p:cond delay="0"/>
                                  </p:stCondLst>
                                  <p:childTnLst>
                                    <p:set>
                                      <p:cBhvr>
                                        <p:cTn id="122" dur="1" fill="hold">
                                          <p:stCondLst>
                                            <p:cond delay="0"/>
                                          </p:stCondLst>
                                        </p:cTn>
                                        <p:tgtEl>
                                          <p:spTgt spid="25637"/>
                                        </p:tgtEl>
                                        <p:attrNameLst>
                                          <p:attrName>style.visibility</p:attrName>
                                        </p:attrNameLst>
                                      </p:cBhvr>
                                      <p:to>
                                        <p:strVal val="visible"/>
                                      </p:to>
                                    </p:set>
                                    <p:animEffect transition="in" filter="box(in)">
                                      <p:cBhvr>
                                        <p:cTn id="123" dur="500"/>
                                        <p:tgtEl>
                                          <p:spTgt spid="25637"/>
                                        </p:tgtEl>
                                      </p:cBhvr>
                                    </p:animEffect>
                                  </p:childTnLst>
                                </p:cTn>
                              </p:par>
                              <p:par>
                                <p:cTn id="124" presetID="4" presetClass="entr" presetSubtype="16" fill="hold" grpId="0" nodeType="withEffect">
                                  <p:stCondLst>
                                    <p:cond delay="0"/>
                                  </p:stCondLst>
                                  <p:childTnLst>
                                    <p:set>
                                      <p:cBhvr>
                                        <p:cTn id="125" dur="1" fill="hold">
                                          <p:stCondLst>
                                            <p:cond delay="0"/>
                                          </p:stCondLst>
                                        </p:cTn>
                                        <p:tgtEl>
                                          <p:spTgt spid="25638"/>
                                        </p:tgtEl>
                                        <p:attrNameLst>
                                          <p:attrName>style.visibility</p:attrName>
                                        </p:attrNameLst>
                                      </p:cBhvr>
                                      <p:to>
                                        <p:strVal val="visible"/>
                                      </p:to>
                                    </p:set>
                                    <p:animEffect transition="in" filter="box(in)">
                                      <p:cBhvr>
                                        <p:cTn id="126" dur="500"/>
                                        <p:tgtEl>
                                          <p:spTgt spid="25638"/>
                                        </p:tgtEl>
                                      </p:cBhvr>
                                    </p:animEffect>
                                  </p:childTnLst>
                                </p:cTn>
                              </p:par>
                              <p:par>
                                <p:cTn id="127" presetID="4" presetClass="entr" presetSubtype="16" fill="hold" grpId="0" nodeType="withEffect">
                                  <p:stCondLst>
                                    <p:cond delay="0"/>
                                  </p:stCondLst>
                                  <p:childTnLst>
                                    <p:set>
                                      <p:cBhvr>
                                        <p:cTn id="128" dur="1" fill="hold">
                                          <p:stCondLst>
                                            <p:cond delay="0"/>
                                          </p:stCondLst>
                                        </p:cTn>
                                        <p:tgtEl>
                                          <p:spTgt spid="25639"/>
                                        </p:tgtEl>
                                        <p:attrNameLst>
                                          <p:attrName>style.visibility</p:attrName>
                                        </p:attrNameLst>
                                      </p:cBhvr>
                                      <p:to>
                                        <p:strVal val="visible"/>
                                      </p:to>
                                    </p:set>
                                    <p:animEffect transition="in" filter="box(in)">
                                      <p:cBhvr>
                                        <p:cTn id="129" dur="500"/>
                                        <p:tgtEl>
                                          <p:spTgt spid="25639"/>
                                        </p:tgtEl>
                                      </p:cBhvr>
                                    </p:animEffect>
                                  </p:childTnLst>
                                </p:cTn>
                              </p:par>
                              <p:par>
                                <p:cTn id="130" presetID="4" presetClass="entr" presetSubtype="16" fill="hold" grpId="0" nodeType="withEffect">
                                  <p:stCondLst>
                                    <p:cond delay="0"/>
                                  </p:stCondLst>
                                  <p:childTnLst>
                                    <p:set>
                                      <p:cBhvr>
                                        <p:cTn id="131" dur="1" fill="hold">
                                          <p:stCondLst>
                                            <p:cond delay="0"/>
                                          </p:stCondLst>
                                        </p:cTn>
                                        <p:tgtEl>
                                          <p:spTgt spid="25641"/>
                                        </p:tgtEl>
                                        <p:attrNameLst>
                                          <p:attrName>style.visibility</p:attrName>
                                        </p:attrNameLst>
                                      </p:cBhvr>
                                      <p:to>
                                        <p:strVal val="visible"/>
                                      </p:to>
                                    </p:set>
                                    <p:animEffect transition="in" filter="box(in)">
                                      <p:cBhvr>
                                        <p:cTn id="132" dur="500"/>
                                        <p:tgtEl>
                                          <p:spTgt spid="25641"/>
                                        </p:tgtEl>
                                      </p:cBhvr>
                                    </p:animEffect>
                                  </p:childTnLst>
                                </p:cTn>
                              </p:par>
                              <p:par>
                                <p:cTn id="133" presetID="4" presetClass="entr" presetSubtype="16" fill="hold" nodeType="withEffect">
                                  <p:stCondLst>
                                    <p:cond delay="0"/>
                                  </p:stCondLst>
                                  <p:childTnLst>
                                    <p:set>
                                      <p:cBhvr>
                                        <p:cTn id="134" dur="1" fill="hold">
                                          <p:stCondLst>
                                            <p:cond delay="0"/>
                                          </p:stCondLst>
                                        </p:cTn>
                                        <p:tgtEl>
                                          <p:spTgt spid="25642"/>
                                        </p:tgtEl>
                                        <p:attrNameLst>
                                          <p:attrName>style.visibility</p:attrName>
                                        </p:attrNameLst>
                                      </p:cBhvr>
                                      <p:to>
                                        <p:strVal val="visible"/>
                                      </p:to>
                                    </p:set>
                                    <p:animEffect transition="in" filter="box(in)">
                                      <p:cBhvr>
                                        <p:cTn id="135" dur="500"/>
                                        <p:tgtEl>
                                          <p:spTgt spid="25642"/>
                                        </p:tgtEl>
                                      </p:cBhvr>
                                    </p:animEffect>
                                  </p:childTnLst>
                                </p:cTn>
                              </p:par>
                              <p:par>
                                <p:cTn id="136" presetID="4" presetClass="entr" presetSubtype="16" fill="hold" nodeType="withEffect">
                                  <p:stCondLst>
                                    <p:cond delay="0"/>
                                  </p:stCondLst>
                                  <p:childTnLst>
                                    <p:set>
                                      <p:cBhvr>
                                        <p:cTn id="137" dur="1" fill="hold">
                                          <p:stCondLst>
                                            <p:cond delay="0"/>
                                          </p:stCondLst>
                                        </p:cTn>
                                        <p:tgtEl>
                                          <p:spTgt spid="25644"/>
                                        </p:tgtEl>
                                        <p:attrNameLst>
                                          <p:attrName>style.visibility</p:attrName>
                                        </p:attrNameLst>
                                      </p:cBhvr>
                                      <p:to>
                                        <p:strVal val="visible"/>
                                      </p:to>
                                    </p:set>
                                    <p:animEffect transition="in" filter="box(in)">
                                      <p:cBhvr>
                                        <p:cTn id="138" dur="500"/>
                                        <p:tgtEl>
                                          <p:spTgt spid="25644"/>
                                        </p:tgtEl>
                                      </p:cBhvr>
                                    </p:animEffect>
                                  </p:childTnLst>
                                </p:cTn>
                              </p:par>
                              <p:par>
                                <p:cTn id="139" presetID="4" presetClass="entr" presetSubtype="16" fill="hold" nodeType="withEffect">
                                  <p:stCondLst>
                                    <p:cond delay="0"/>
                                  </p:stCondLst>
                                  <p:childTnLst>
                                    <p:set>
                                      <p:cBhvr>
                                        <p:cTn id="140" dur="1" fill="hold">
                                          <p:stCondLst>
                                            <p:cond delay="0"/>
                                          </p:stCondLst>
                                        </p:cTn>
                                        <p:tgtEl>
                                          <p:spTgt spid="25645"/>
                                        </p:tgtEl>
                                        <p:attrNameLst>
                                          <p:attrName>style.visibility</p:attrName>
                                        </p:attrNameLst>
                                      </p:cBhvr>
                                      <p:to>
                                        <p:strVal val="visible"/>
                                      </p:to>
                                    </p:set>
                                    <p:animEffect transition="in" filter="box(in)">
                                      <p:cBhvr>
                                        <p:cTn id="141" dur="500"/>
                                        <p:tgtEl>
                                          <p:spTgt spid="25645"/>
                                        </p:tgtEl>
                                      </p:cBhvr>
                                    </p:animEffect>
                                  </p:childTnLst>
                                </p:cTn>
                              </p:par>
                              <p:par>
                                <p:cTn id="142" presetID="4" presetClass="entr" presetSubtype="16" fill="hold" nodeType="withEffect">
                                  <p:stCondLst>
                                    <p:cond delay="0"/>
                                  </p:stCondLst>
                                  <p:childTnLst>
                                    <p:set>
                                      <p:cBhvr>
                                        <p:cTn id="143" dur="1" fill="hold">
                                          <p:stCondLst>
                                            <p:cond delay="0"/>
                                          </p:stCondLst>
                                        </p:cTn>
                                        <p:tgtEl>
                                          <p:spTgt spid="25646"/>
                                        </p:tgtEl>
                                        <p:attrNameLst>
                                          <p:attrName>style.visibility</p:attrName>
                                        </p:attrNameLst>
                                      </p:cBhvr>
                                      <p:to>
                                        <p:strVal val="visible"/>
                                      </p:to>
                                    </p:set>
                                    <p:animEffect transition="in" filter="box(in)">
                                      <p:cBhvr>
                                        <p:cTn id="144" dur="500"/>
                                        <p:tgtEl>
                                          <p:spTgt spid="25646"/>
                                        </p:tgtEl>
                                      </p:cBhvr>
                                    </p:animEffect>
                                  </p:childTnLst>
                                </p:cTn>
                              </p:par>
                              <p:par>
                                <p:cTn id="145" presetID="4" presetClass="entr" presetSubtype="16" fill="hold" nodeType="withEffect">
                                  <p:stCondLst>
                                    <p:cond delay="0"/>
                                  </p:stCondLst>
                                  <p:childTnLst>
                                    <p:set>
                                      <p:cBhvr>
                                        <p:cTn id="146" dur="1" fill="hold">
                                          <p:stCondLst>
                                            <p:cond delay="0"/>
                                          </p:stCondLst>
                                        </p:cTn>
                                        <p:tgtEl>
                                          <p:spTgt spid="25647"/>
                                        </p:tgtEl>
                                        <p:attrNameLst>
                                          <p:attrName>style.visibility</p:attrName>
                                        </p:attrNameLst>
                                      </p:cBhvr>
                                      <p:to>
                                        <p:strVal val="visible"/>
                                      </p:to>
                                    </p:set>
                                    <p:animEffect transition="in" filter="box(in)">
                                      <p:cBhvr>
                                        <p:cTn id="147" dur="500"/>
                                        <p:tgtEl>
                                          <p:spTgt spid="25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P spid="25604" grpId="0" animBg="1"/>
      <p:bldP spid="25605" grpId="0" animBg="1"/>
      <p:bldP spid="25606" grpId="0" animBg="1"/>
      <p:bldP spid="25607" grpId="0" animBg="1"/>
      <p:bldP spid="25608" grpId="0" animBg="1"/>
      <p:bldP spid="25609" grpId="0" animBg="1"/>
      <p:bldP spid="25615" grpId="0" animBg="1"/>
      <p:bldP spid="25616" grpId="0" animBg="1"/>
      <p:bldP spid="25617" grpId="0" animBg="1"/>
      <p:bldP spid="25618" grpId="0" animBg="1"/>
      <p:bldP spid="25619" grpId="0" animBg="1"/>
      <p:bldP spid="25620" grpId="0" animBg="1"/>
      <p:bldP spid="25626" grpId="0" animBg="1"/>
      <p:bldP spid="25627" grpId="0" animBg="1"/>
      <p:bldP spid="25628" grpId="0" animBg="1"/>
      <p:bldP spid="25629" grpId="0" animBg="1"/>
      <p:bldP spid="25630" grpId="0" animBg="1"/>
      <p:bldP spid="25631" grpId="0" animBg="1"/>
      <p:bldP spid="25636" grpId="0" animBg="1"/>
      <p:bldP spid="25637" grpId="0" animBg="1"/>
      <p:bldP spid="25638" grpId="0" animBg="1"/>
      <p:bldP spid="25639" grpId="0" animBg="1"/>
      <p:bldP spid="2564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CD414E0E-21CA-48EC-AAD6-E0D889D3F2CC}"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4" name="灯片编号占位符 2"/>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ABBB2CC3-9693-400A-9EF3-7C52703A1CE4}"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35554" name="Rectangle 2"/>
          <p:cNvSpPr>
            <a:spLocks noChangeArrowheads="1"/>
          </p:cNvSpPr>
          <p:nvPr/>
        </p:nvSpPr>
        <p:spPr bwMode="auto">
          <a:xfrm>
            <a:off x="2089785" y="1187026"/>
            <a:ext cx="9161357" cy="3013261"/>
          </a:xfrm>
          <a:prstGeom prst="rect">
            <a:avLst/>
          </a:prstGeom>
          <a:noFill/>
          <a:ln>
            <a:noFill/>
          </a:ln>
          <a:effectLst/>
        </p:spPr>
        <p:txBody>
          <a:bodyPr>
            <a:spAutoFit/>
          </a:bodyPr>
          <a:lstStyle/>
          <a:p>
            <a:pPr marL="0" marR="0" lvl="0" indent="0" algn="l" defTabSz="964565" rtl="0" eaLnBrk="1" fontAlgn="base" latinLnBrk="0" hangingPunct="1">
              <a:lnSpc>
                <a:spcPct val="100000"/>
              </a:lnSpc>
              <a:spcBef>
                <a:spcPct val="20000"/>
              </a:spcBef>
              <a:spcAft>
                <a:spcPct val="0"/>
              </a:spcAft>
              <a:buClr>
                <a:srgbClr val="333399"/>
              </a:buClr>
              <a:buSzPct val="75000"/>
              <a:buFont typeface="Wingdings" panose="05000000000000000000" pitchFamily="2" charset="2"/>
              <a:buChar char="p"/>
              <a:defRPr/>
            </a:pPr>
            <a:r>
              <a:rPr kumimoji="0" lang="en-US" altLang="zh-CN" sz="2530" b="1" i="0" u="none" strike="noStrike" kern="1200" cap="none" spc="0" normalizeH="0" baseline="0" noProof="0">
                <a:ln>
                  <a:noFill/>
                </a:ln>
                <a:solidFill>
                  <a:srgbClr val="0000FF"/>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3</a:t>
            </a:r>
            <a:r>
              <a:rPr kumimoji="0" lang="zh-CN" altLang="en-US" sz="2530" b="1" i="0" u="none" strike="noStrike" kern="1200" cap="none" spc="0" normalizeH="0" baseline="0" noProof="0">
                <a:ln>
                  <a:noFill/>
                </a:ln>
                <a:solidFill>
                  <a:srgbClr val="0000FF"/>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、逐步特化的学习策略</a:t>
            </a:r>
            <a:endParaRPr kumimoji="0" lang="zh-CN" altLang="en-US" sz="2530" b="1" i="0" u="none" strike="noStrike" kern="1200" cap="none" spc="0" normalizeH="0" baseline="0" noProof="0">
              <a:ln>
                <a:noFill/>
              </a:ln>
              <a:solidFill>
                <a:srgbClr val="0000FF"/>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endParaRPr>
          </a:p>
          <a:p>
            <a:pPr marL="0" marR="0" lvl="0" indent="0" algn="just" defTabSz="964565" rtl="0" eaLnBrk="0" fontAlgn="base" latinLnBrk="0" hangingPunct="0">
              <a:lnSpc>
                <a:spcPct val="130000"/>
              </a:lnSpc>
              <a:spcBef>
                <a:spcPct val="0"/>
              </a:spcBef>
              <a:spcAft>
                <a:spcPct val="0"/>
              </a:spcAft>
              <a:buClrTx/>
              <a:buSzTx/>
              <a:buFontTx/>
              <a:buNone/>
              <a:defRPr/>
            </a:pP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sym typeface="Symbol" panose="05050102010706020507" pitchFamily="18" charset="2"/>
              </a:rPr>
              <a:t></a:t>
            </a: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 </a:t>
            </a: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正例和反例所起的作用与泛化策略</a:t>
            </a:r>
            <a:r>
              <a:rPr kumimoji="0" lang="zh-CN" altLang="en-US" sz="2530" b="1" i="0" u="none" strike="noStrike" kern="1200" cap="none" spc="0" normalizeH="0" baseline="0" noProof="0">
                <a:ln>
                  <a:noFill/>
                </a:ln>
                <a:solidFill>
                  <a:srgbClr val="FF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相反</a:t>
            </a: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a:t>
            </a:r>
            <a:endPar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endParaRPr>
          </a:p>
          <a:p>
            <a:pPr marL="0" marR="0" lvl="0" indent="0" algn="just" defTabSz="964565" rtl="0" eaLnBrk="0" fontAlgn="base" latinLnBrk="0" hangingPunct="0">
              <a:lnSpc>
                <a:spcPct val="130000"/>
              </a:lnSpc>
              <a:spcBef>
                <a:spcPct val="0"/>
              </a:spcBef>
              <a:spcAft>
                <a:spcPct val="0"/>
              </a:spcAft>
              <a:buClrTx/>
              <a:buSzTx/>
              <a:buFontTx/>
              <a:buNone/>
              <a:defRPr/>
            </a:pP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  </a:t>
            </a: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 </a:t>
            </a: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反例</a:t>
            </a:r>
            <a:r>
              <a:rPr kumimoji="0" lang="en-US" altLang="zh-CN"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a:ea typeface="黑体" panose="02010609060101010101" pitchFamily="2" charset="-122"/>
                <a:cs typeface="+mn-cs"/>
                <a:sym typeface="Symbol" panose="05050102010706020507" pitchFamily="18" charset="2"/>
              </a:rPr>
              <a:t>——</a:t>
            </a: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生成一些特化假设；</a:t>
            </a:r>
            <a:endPar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endParaRPr>
          </a:p>
          <a:p>
            <a:pPr marL="0" marR="0" lvl="0" indent="0" algn="just" defTabSz="964565" rtl="0" eaLnBrk="0" fontAlgn="base" latinLnBrk="0" hangingPunct="0">
              <a:lnSpc>
                <a:spcPct val="130000"/>
              </a:lnSpc>
              <a:spcBef>
                <a:spcPct val="0"/>
              </a:spcBef>
              <a:spcAft>
                <a:spcPct val="0"/>
              </a:spcAft>
              <a:buClrTx/>
              <a:buSzTx/>
              <a:buFontTx/>
              <a:buNone/>
              <a:defRPr/>
            </a:pP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    * 采用保守的原则</a:t>
            </a:r>
            <a:r>
              <a:rPr kumimoji="0" lang="en-US" altLang="zh-CN"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a:ea typeface="黑体" panose="02010609060101010101" pitchFamily="2" charset="-122"/>
                <a:cs typeface="+mn-cs"/>
                <a:sym typeface="Symbol" panose="05050102010706020507" pitchFamily="18" charset="2"/>
              </a:rPr>
              <a:t>——</a:t>
            </a: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最低限度的特化：</a:t>
            </a:r>
            <a:endPar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endParaRPr>
          </a:p>
          <a:p>
            <a:pPr marL="0" marR="0" lvl="0" indent="0" algn="just" defTabSz="964565" rtl="0" eaLnBrk="0" fontAlgn="base" latinLnBrk="0" hangingPunct="0">
              <a:lnSpc>
                <a:spcPct val="130000"/>
              </a:lnSpc>
              <a:spcBef>
                <a:spcPct val="0"/>
              </a:spcBef>
              <a:spcAft>
                <a:spcPct val="0"/>
              </a:spcAft>
              <a:buClrTx/>
              <a:buSzTx/>
              <a:buFontTx/>
              <a:buNone/>
              <a:defRPr/>
            </a:pP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     </a:t>
            </a:r>
            <a:r>
              <a:rPr kumimoji="0" lang="en-US" altLang="zh-CN"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 </a:t>
            </a: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新的假设在覆盖已有正例的同时只是刚好能排斥反例；</a:t>
            </a:r>
            <a:endPar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endParaRPr>
          </a:p>
          <a:p>
            <a:pPr marL="0" marR="0" lvl="0" indent="0" algn="just" defTabSz="964565" rtl="0" eaLnBrk="0" fontAlgn="base" latinLnBrk="0" hangingPunct="0">
              <a:lnSpc>
                <a:spcPct val="130000"/>
              </a:lnSpc>
              <a:spcBef>
                <a:spcPct val="0"/>
              </a:spcBef>
              <a:spcAft>
                <a:spcPct val="0"/>
              </a:spcAft>
              <a:buClrTx/>
              <a:buSzTx/>
              <a:buFontTx/>
              <a:buNone/>
              <a:defRPr/>
            </a:pP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  </a:t>
            </a: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 </a:t>
            </a: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正例</a:t>
            </a:r>
            <a:r>
              <a:rPr kumimoji="0" lang="en-US" altLang="zh-CN"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a:ea typeface="黑体" panose="02010609060101010101" pitchFamily="2" charset="-122"/>
                <a:cs typeface="+mn-cs"/>
                <a:sym typeface="Symbol" panose="05050102010706020507" pitchFamily="18" charset="2"/>
              </a:rPr>
              <a:t>——</a:t>
            </a:r>
            <a:r>
              <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rPr>
              <a:t>剪裁过于特化的假设。</a:t>
            </a:r>
            <a:endParaRPr kumimoji="0" lang="zh-CN" altLang="en-US" sz="2530"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sym typeface="Symbol" panose="05050102010706020507"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35554">
                                            <p:txEl>
                                              <p:pRg st="1" end="1"/>
                                            </p:txEl>
                                          </p:spTgt>
                                        </p:tgtEl>
                                        <p:attrNameLst>
                                          <p:attrName>style.visibility</p:attrName>
                                        </p:attrNameLst>
                                      </p:cBhvr>
                                      <p:to>
                                        <p:strVal val="visible"/>
                                      </p:to>
                                    </p:set>
                                    <p:animEffect transition="in" filter="box(in)">
                                      <p:cBhvr>
                                        <p:cTn id="7" dur="500"/>
                                        <p:tgtEl>
                                          <p:spTgt spid="53555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35554">
                                            <p:txEl>
                                              <p:pRg st="2" end="2"/>
                                            </p:txEl>
                                          </p:spTgt>
                                        </p:tgtEl>
                                        <p:attrNameLst>
                                          <p:attrName>style.visibility</p:attrName>
                                        </p:attrNameLst>
                                      </p:cBhvr>
                                      <p:to>
                                        <p:strVal val="visible"/>
                                      </p:to>
                                    </p:set>
                                    <p:animEffect transition="in" filter="box(in)">
                                      <p:cBhvr>
                                        <p:cTn id="12" dur="500"/>
                                        <p:tgtEl>
                                          <p:spTgt spid="5355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35554">
                                            <p:txEl>
                                              <p:pRg st="3" end="3"/>
                                            </p:txEl>
                                          </p:spTgt>
                                        </p:tgtEl>
                                        <p:attrNameLst>
                                          <p:attrName>style.visibility</p:attrName>
                                        </p:attrNameLst>
                                      </p:cBhvr>
                                      <p:to>
                                        <p:strVal val="visible"/>
                                      </p:to>
                                    </p:set>
                                    <p:animEffect transition="in" filter="box(in)">
                                      <p:cBhvr>
                                        <p:cTn id="17" dur="500"/>
                                        <p:tgtEl>
                                          <p:spTgt spid="53555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35554">
                                            <p:txEl>
                                              <p:pRg st="4" end="4"/>
                                            </p:txEl>
                                          </p:spTgt>
                                        </p:tgtEl>
                                        <p:attrNameLst>
                                          <p:attrName>style.visibility</p:attrName>
                                        </p:attrNameLst>
                                      </p:cBhvr>
                                      <p:to>
                                        <p:strVal val="visible"/>
                                      </p:to>
                                    </p:set>
                                    <p:animEffect transition="in" filter="box(in)">
                                      <p:cBhvr>
                                        <p:cTn id="22" dur="500"/>
                                        <p:tgtEl>
                                          <p:spTgt spid="53555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35554">
                                            <p:txEl>
                                              <p:pRg st="5" end="5"/>
                                            </p:txEl>
                                          </p:spTgt>
                                        </p:tgtEl>
                                        <p:attrNameLst>
                                          <p:attrName>style.visibility</p:attrName>
                                        </p:attrNameLst>
                                      </p:cBhvr>
                                      <p:to>
                                        <p:strVal val="visible"/>
                                      </p:to>
                                    </p:set>
                                    <p:animEffect transition="in" filter="box(in)">
                                      <p:cBhvr>
                                        <p:cTn id="27" dur="500"/>
                                        <p:tgtEl>
                                          <p:spTgt spid="5355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4" grpId="0" autoUpdateAnimBg="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79867BFD-244F-4162-AE01-445593531774}"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9"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7281C7FA-931F-4F20-BDF5-1456A198A5B1}"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84995"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3</a:t>
            </a:r>
            <a:r>
              <a:rPr lang="zh-CN" altLang="en-US" smtClean="0">
                <a:solidFill>
                  <a:srgbClr val="0000FF"/>
                </a:solidFill>
                <a:sym typeface="Symbol" panose="05050102010706020507" pitchFamily="18" charset="2"/>
              </a:rPr>
              <a:t>、逐步特化的学习策略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采用</a:t>
            </a:r>
            <a:r>
              <a:rPr lang="zh-CN" altLang="en-US" smtClean="0">
                <a:solidFill>
                  <a:srgbClr val="0000FF"/>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自顶向下</a:t>
            </a:r>
            <a:r>
              <a:rPr lang="zh-CN" altLang="en-US" smtClean="0">
                <a:sym typeface="Symbol" panose="05050102010706020507" pitchFamily="18" charset="2"/>
              </a:rPr>
              <a:t>的搜索方式；</a:t>
            </a:r>
            <a:endParaRPr lang="zh-CN" altLang="en-US" smtClean="0">
              <a:sym typeface="Symbol" panose="05050102010706020507" pitchFamily="18" charset="2"/>
            </a:endParaRPr>
          </a:p>
          <a:p>
            <a:pPr lvl="1" eaLnBrk="1" hangingPunct="1"/>
            <a:r>
              <a:rPr lang="zh-CN" altLang="en-US" smtClean="0">
                <a:solidFill>
                  <a:srgbClr val="0000FF"/>
                </a:solidFill>
                <a:latin typeface="宋体" panose="02010600030101010101" pitchFamily="2" charset="-122"/>
                <a:sym typeface="Symbol" panose="05050102010706020507" pitchFamily="18" charset="2"/>
              </a:rPr>
              <a:t>⑴</a:t>
            </a:r>
            <a:r>
              <a:rPr lang="zh-CN" altLang="en-US" smtClean="0">
                <a:solidFill>
                  <a:srgbClr val="0000FF"/>
                </a:solidFill>
                <a:sym typeface="Symbol" panose="05050102010706020507" pitchFamily="18" charset="2"/>
              </a:rPr>
              <a:t>最泛化</a:t>
            </a:r>
            <a:r>
              <a:rPr lang="zh-CN" altLang="en-US" smtClean="0">
                <a:sym typeface="Symbol" panose="05050102010706020507" pitchFamily="18" charset="2"/>
              </a:rPr>
              <a:t>的假设</a:t>
            </a:r>
            <a:r>
              <a:rPr lang="en-US" altLang="zh-CN" smtClean="0">
                <a:solidFill>
                  <a:srgbClr val="0000FF"/>
                </a:solidFill>
                <a:sym typeface="Symbol" panose="05050102010706020507" pitchFamily="18" charset="2"/>
              </a:rPr>
              <a:t>H1={(?,?,?), (?,?,?)}</a:t>
            </a:r>
            <a:endParaRPr lang="en-US" altLang="zh-CN" smtClean="0">
              <a:solidFill>
                <a:srgbClr val="0000FF"/>
              </a:solidFill>
              <a:sym typeface="Symbol" panose="05050102010706020507" pitchFamily="18" charset="2"/>
            </a:endParaRPr>
          </a:p>
          <a:p>
            <a:pPr lvl="2" eaLnBrk="1" hangingPunct="1"/>
            <a:r>
              <a:rPr lang="zh-CN" altLang="en-US" smtClean="0">
                <a:sym typeface="Symbol" panose="05050102010706020507" pitchFamily="18" charset="2"/>
              </a:rPr>
              <a:t>细胞简化成</a:t>
            </a:r>
            <a:r>
              <a:rPr lang="en-US" altLang="zh-CN" smtClean="0">
                <a:sym typeface="Symbol" panose="05050102010706020507" pitchFamily="18" charset="2"/>
              </a:rPr>
              <a:t>2</a:t>
            </a:r>
            <a:r>
              <a:rPr lang="zh-CN" altLang="en-US" smtClean="0">
                <a:sym typeface="Symbol" panose="05050102010706020507" pitchFamily="18" charset="2"/>
              </a:rPr>
              <a:t>个细胞体</a:t>
            </a:r>
            <a:r>
              <a:rPr lang="en-US" altLang="zh-CN" smtClean="0">
                <a:sym typeface="Symbol" panose="05050102010706020507" pitchFamily="18" charset="2"/>
              </a:rPr>
              <a:t>,</a:t>
            </a:r>
            <a:r>
              <a:rPr lang="zh-CN" altLang="en-US" smtClean="0">
                <a:solidFill>
                  <a:srgbClr val="0000FF"/>
                </a:solidFill>
                <a:sym typeface="Symbol" panose="05050102010706020507" pitchFamily="18" charset="2"/>
              </a:rPr>
              <a:t>不附有任何的属性</a:t>
            </a:r>
            <a:r>
              <a:rPr lang="zh-CN" altLang="en-US" smtClean="0">
                <a:sym typeface="Symbol" panose="05050102010706020507" pitchFamily="18" charset="2"/>
              </a:rPr>
              <a:t>；</a:t>
            </a:r>
            <a:endParaRPr lang="zh-CN" altLang="en-US" smtClean="0">
              <a:sym typeface="Symbol" panose="05050102010706020507" pitchFamily="18" charset="2"/>
            </a:endParaRPr>
          </a:p>
          <a:p>
            <a:pPr lvl="1" eaLnBrk="1" hangingPunct="1"/>
            <a:r>
              <a:rPr lang="zh-CN" altLang="en-US" smtClean="0">
                <a:latin typeface="宋体" panose="02010600030101010101" pitchFamily="2" charset="-122"/>
                <a:sym typeface="Symbol" panose="05050102010706020507" pitchFamily="18" charset="2"/>
              </a:rPr>
              <a:t>⑵</a:t>
            </a:r>
            <a:r>
              <a:rPr lang="zh-CN" altLang="en-US" smtClean="0">
                <a:sym typeface="Symbol" panose="05050102010706020507" pitchFamily="18" charset="2"/>
              </a:rPr>
              <a:t>取出第一个</a:t>
            </a:r>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P1</a:t>
            </a:r>
            <a:endParaRPr lang="en-US" altLang="zh-CN" smtClean="0">
              <a:solidFill>
                <a:srgbClr val="FF0000"/>
              </a:solidFill>
              <a:sym typeface="Symbol" panose="05050102010706020507" pitchFamily="18" charset="2"/>
            </a:endParaRPr>
          </a:p>
          <a:p>
            <a:pPr lvl="2" eaLnBrk="1" hangingPunct="1"/>
            <a:r>
              <a:rPr lang="en-US" altLang="zh-CN" smtClean="0">
                <a:solidFill>
                  <a:srgbClr val="0000FF"/>
                </a:solidFill>
                <a:sym typeface="Symbol" panose="05050102010706020507" pitchFamily="18" charset="2"/>
              </a:rPr>
              <a:t>H1</a:t>
            </a:r>
            <a:r>
              <a:rPr lang="zh-CN" altLang="en-US" smtClean="0">
                <a:solidFill>
                  <a:srgbClr val="FF0000"/>
                </a:solidFill>
                <a:sym typeface="Symbol" panose="05050102010706020507" pitchFamily="18" charset="2"/>
              </a:rPr>
              <a:t>正确地覆盖</a:t>
            </a:r>
            <a:r>
              <a:rPr lang="zh-CN" altLang="en-US" smtClean="0">
                <a:sym typeface="Symbol" panose="05050102010706020507" pitchFamily="18" charset="2"/>
              </a:rPr>
              <a:t>了</a:t>
            </a:r>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P1</a:t>
            </a:r>
            <a:r>
              <a:rPr lang="zh-CN" altLang="en-US" smtClean="0">
                <a:sym typeface="Symbol" panose="05050102010706020507" pitchFamily="18" charset="2"/>
              </a:rPr>
              <a:t>，不必修改；</a:t>
            </a:r>
            <a:endParaRPr lang="zh-CN" altLang="en-US" smtClean="0">
              <a:sym typeface="Symbol" panose="05050102010706020507" pitchFamily="18" charset="2"/>
            </a:endParaRPr>
          </a:p>
          <a:p>
            <a:pPr lvl="2" eaLnBrk="1" hangingPunct="1"/>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P1</a:t>
            </a:r>
            <a:r>
              <a:rPr lang="zh-CN" altLang="en-US" smtClean="0">
                <a:sym typeface="Symbol" panose="05050102010706020507" pitchFamily="18" charset="2"/>
              </a:rPr>
              <a:t>将放入</a:t>
            </a:r>
            <a:r>
              <a:rPr lang="zh-CN" altLang="en-US" smtClean="0">
                <a:solidFill>
                  <a:srgbClr val="FF0000"/>
                </a:solidFill>
                <a:sym typeface="Symbol" panose="05050102010706020507" pitchFamily="18" charset="2"/>
              </a:rPr>
              <a:t>正例集</a:t>
            </a:r>
            <a:r>
              <a:rPr lang="zh-CN" altLang="en-US" smtClean="0">
                <a:sym typeface="Symbol" panose="05050102010706020507" pitchFamily="18" charset="2"/>
              </a:rPr>
              <a:t>，备用； </a:t>
            </a:r>
            <a:endParaRPr lang="zh-CN" altLang="en-US" smtClean="0">
              <a:sym typeface="Symbol" panose="05050102010706020507" pitchFamily="18" charset="2"/>
            </a:endParaRPr>
          </a:p>
        </p:txBody>
      </p:sp>
      <p:sp>
        <p:nvSpPr>
          <p:cNvPr id="85037" name="Oval 45"/>
          <p:cNvSpPr>
            <a:spLocks noChangeArrowheads="1"/>
          </p:cNvSpPr>
          <p:nvPr/>
        </p:nvSpPr>
        <p:spPr bwMode="auto">
          <a:xfrm>
            <a:off x="2175171" y="5136521"/>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8" name="Oval 46"/>
          <p:cNvSpPr>
            <a:spLocks noChangeArrowheads="1"/>
          </p:cNvSpPr>
          <p:nvPr/>
        </p:nvSpPr>
        <p:spPr bwMode="auto">
          <a:xfrm>
            <a:off x="2335897" y="5603630"/>
            <a:ext cx="530729" cy="457063"/>
          </a:xfrm>
          <a:prstGeom prst="ellipse">
            <a:avLst/>
          </a:prstGeom>
          <a:solidFill>
            <a:srgbClr val="FF00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9" name="Oval 47"/>
          <p:cNvSpPr>
            <a:spLocks noChangeArrowheads="1"/>
          </p:cNvSpPr>
          <p:nvPr/>
        </p:nvSpPr>
        <p:spPr bwMode="auto">
          <a:xfrm>
            <a:off x="2941966" y="5603630"/>
            <a:ext cx="530729" cy="457063"/>
          </a:xfrm>
          <a:prstGeom prst="ellipse">
            <a:avLst/>
          </a:prstGeom>
          <a:solidFill>
            <a:srgbClr val="FF00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45" name="Text Box 53"/>
          <p:cNvSpPr txBox="1">
            <a:spLocks noChangeArrowheads="1"/>
          </p:cNvSpPr>
          <p:nvPr/>
        </p:nvSpPr>
        <p:spPr bwMode="auto">
          <a:xfrm>
            <a:off x="1872136" y="4604307"/>
            <a:ext cx="227862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5047" name="Oval 55"/>
          <p:cNvSpPr>
            <a:spLocks noChangeArrowheads="1"/>
          </p:cNvSpPr>
          <p:nvPr/>
        </p:nvSpPr>
        <p:spPr bwMode="auto">
          <a:xfrm>
            <a:off x="4683159" y="5134847"/>
            <a:ext cx="1471643"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48" name="Oval 56"/>
          <p:cNvSpPr>
            <a:spLocks noChangeArrowheads="1"/>
          </p:cNvSpPr>
          <p:nvPr/>
        </p:nvSpPr>
        <p:spPr bwMode="auto">
          <a:xfrm>
            <a:off x="4837188" y="5513222"/>
            <a:ext cx="530729"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49" name="Oval 57"/>
          <p:cNvSpPr>
            <a:spLocks noChangeArrowheads="1"/>
          </p:cNvSpPr>
          <p:nvPr/>
        </p:nvSpPr>
        <p:spPr bwMode="auto">
          <a:xfrm>
            <a:off x="5443258" y="5513222"/>
            <a:ext cx="530729"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0" name="Oval 58"/>
          <p:cNvSpPr>
            <a:spLocks noChangeArrowheads="1"/>
          </p:cNvSpPr>
          <p:nvPr/>
        </p:nvSpPr>
        <p:spPr bwMode="auto">
          <a:xfrm>
            <a:off x="5028050" y="5665576"/>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1" name="Oval 59"/>
          <p:cNvSpPr>
            <a:spLocks noChangeArrowheads="1"/>
          </p:cNvSpPr>
          <p:nvPr/>
        </p:nvSpPr>
        <p:spPr bwMode="auto">
          <a:xfrm>
            <a:off x="5746292" y="5665576"/>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2" name="Oval 60"/>
          <p:cNvSpPr>
            <a:spLocks noChangeArrowheads="1"/>
          </p:cNvSpPr>
          <p:nvPr/>
        </p:nvSpPr>
        <p:spPr bwMode="auto">
          <a:xfrm>
            <a:off x="5518597" y="5665576"/>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3" name="Line 61"/>
          <p:cNvSpPr>
            <a:spLocks noChangeShapeType="1"/>
          </p:cNvSpPr>
          <p:nvPr/>
        </p:nvSpPr>
        <p:spPr bwMode="auto">
          <a:xfrm>
            <a:off x="5103389" y="5970285"/>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4" name="Line 62"/>
          <p:cNvSpPr>
            <a:spLocks noChangeShapeType="1"/>
          </p:cNvSpPr>
          <p:nvPr/>
        </p:nvSpPr>
        <p:spPr bwMode="auto">
          <a:xfrm>
            <a:off x="5711133" y="595856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5" name="Text Box 63"/>
          <p:cNvSpPr txBox="1">
            <a:spLocks noChangeArrowheads="1"/>
          </p:cNvSpPr>
          <p:nvPr/>
        </p:nvSpPr>
        <p:spPr bwMode="auto">
          <a:xfrm>
            <a:off x="5063208" y="6578218"/>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6" name="Text Box 64"/>
          <p:cNvSpPr txBox="1">
            <a:spLocks noChangeArrowheads="1"/>
          </p:cNvSpPr>
          <p:nvPr/>
        </p:nvSpPr>
        <p:spPr bwMode="auto">
          <a:xfrm>
            <a:off x="5063208" y="460280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2963" name="Rectangle 66"/>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4995">
                                            <p:txEl>
                                              <p:pRg st="2" end="2"/>
                                            </p:txEl>
                                          </p:spTgt>
                                        </p:tgtEl>
                                        <p:attrNameLst>
                                          <p:attrName>style.visibility</p:attrName>
                                        </p:attrNameLst>
                                      </p:cBhvr>
                                      <p:to>
                                        <p:strVal val="visible"/>
                                      </p:to>
                                    </p:set>
                                    <p:animEffect transition="in" filter="strips(downLeft)">
                                      <p:cBhvr>
                                        <p:cTn id="7" dur="500"/>
                                        <p:tgtEl>
                                          <p:spTgt spid="8499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5037"/>
                                        </p:tgtEl>
                                        <p:attrNameLst>
                                          <p:attrName>style.visibility</p:attrName>
                                        </p:attrNameLst>
                                      </p:cBhvr>
                                      <p:to>
                                        <p:strVal val="visible"/>
                                      </p:to>
                                    </p:set>
                                    <p:animEffect transition="in" filter="box(in)">
                                      <p:cBhvr>
                                        <p:cTn id="12" dur="500"/>
                                        <p:tgtEl>
                                          <p:spTgt spid="85037"/>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85038"/>
                                        </p:tgtEl>
                                        <p:attrNameLst>
                                          <p:attrName>style.visibility</p:attrName>
                                        </p:attrNameLst>
                                      </p:cBhvr>
                                      <p:to>
                                        <p:strVal val="visible"/>
                                      </p:to>
                                    </p:set>
                                    <p:animEffect transition="in" filter="box(in)">
                                      <p:cBhvr>
                                        <p:cTn id="15" dur="500"/>
                                        <p:tgtEl>
                                          <p:spTgt spid="85038"/>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85039"/>
                                        </p:tgtEl>
                                        <p:attrNameLst>
                                          <p:attrName>style.visibility</p:attrName>
                                        </p:attrNameLst>
                                      </p:cBhvr>
                                      <p:to>
                                        <p:strVal val="visible"/>
                                      </p:to>
                                    </p:set>
                                    <p:animEffect transition="in" filter="box(in)">
                                      <p:cBhvr>
                                        <p:cTn id="18" dur="500"/>
                                        <p:tgtEl>
                                          <p:spTgt spid="85039"/>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85045"/>
                                        </p:tgtEl>
                                        <p:attrNameLst>
                                          <p:attrName>style.visibility</p:attrName>
                                        </p:attrNameLst>
                                      </p:cBhvr>
                                      <p:to>
                                        <p:strVal val="visible"/>
                                      </p:to>
                                    </p:set>
                                    <p:animEffect transition="in" filter="box(in)">
                                      <p:cBhvr>
                                        <p:cTn id="21" dur="500"/>
                                        <p:tgtEl>
                                          <p:spTgt spid="85045"/>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84995">
                                            <p:txEl>
                                              <p:pRg st="3" end="3"/>
                                            </p:txEl>
                                          </p:spTgt>
                                        </p:tgtEl>
                                        <p:attrNameLst>
                                          <p:attrName>style.visibility</p:attrName>
                                        </p:attrNameLst>
                                      </p:cBhvr>
                                      <p:to>
                                        <p:strVal val="visible"/>
                                      </p:to>
                                    </p:set>
                                    <p:animEffect transition="in" filter="strips(downLeft)">
                                      <p:cBhvr>
                                        <p:cTn id="26" dur="500"/>
                                        <p:tgtEl>
                                          <p:spTgt spid="8499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84995">
                                            <p:txEl>
                                              <p:pRg st="4" end="4"/>
                                            </p:txEl>
                                          </p:spTgt>
                                        </p:tgtEl>
                                        <p:attrNameLst>
                                          <p:attrName>style.visibility</p:attrName>
                                        </p:attrNameLst>
                                      </p:cBhvr>
                                      <p:to>
                                        <p:strVal val="visible"/>
                                      </p:to>
                                    </p:set>
                                    <p:animEffect transition="in" filter="strips(downLeft)">
                                      <p:cBhvr>
                                        <p:cTn id="31" dur="500"/>
                                        <p:tgtEl>
                                          <p:spTgt spid="8499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85047"/>
                                        </p:tgtEl>
                                        <p:attrNameLst>
                                          <p:attrName>style.visibility</p:attrName>
                                        </p:attrNameLst>
                                      </p:cBhvr>
                                      <p:to>
                                        <p:strVal val="visible"/>
                                      </p:to>
                                    </p:set>
                                    <p:animEffect transition="in" filter="box(in)">
                                      <p:cBhvr>
                                        <p:cTn id="36" dur="500"/>
                                        <p:tgtEl>
                                          <p:spTgt spid="85047"/>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85048"/>
                                        </p:tgtEl>
                                        <p:attrNameLst>
                                          <p:attrName>style.visibility</p:attrName>
                                        </p:attrNameLst>
                                      </p:cBhvr>
                                      <p:to>
                                        <p:strVal val="visible"/>
                                      </p:to>
                                    </p:set>
                                    <p:animEffect transition="in" filter="box(in)">
                                      <p:cBhvr>
                                        <p:cTn id="39" dur="500"/>
                                        <p:tgtEl>
                                          <p:spTgt spid="85048"/>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85049"/>
                                        </p:tgtEl>
                                        <p:attrNameLst>
                                          <p:attrName>style.visibility</p:attrName>
                                        </p:attrNameLst>
                                      </p:cBhvr>
                                      <p:to>
                                        <p:strVal val="visible"/>
                                      </p:to>
                                    </p:set>
                                    <p:animEffect transition="in" filter="box(in)">
                                      <p:cBhvr>
                                        <p:cTn id="42" dur="500"/>
                                        <p:tgtEl>
                                          <p:spTgt spid="85049"/>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85050"/>
                                        </p:tgtEl>
                                        <p:attrNameLst>
                                          <p:attrName>style.visibility</p:attrName>
                                        </p:attrNameLst>
                                      </p:cBhvr>
                                      <p:to>
                                        <p:strVal val="visible"/>
                                      </p:to>
                                    </p:set>
                                    <p:animEffect transition="in" filter="box(in)">
                                      <p:cBhvr>
                                        <p:cTn id="45" dur="500"/>
                                        <p:tgtEl>
                                          <p:spTgt spid="85050"/>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85051"/>
                                        </p:tgtEl>
                                        <p:attrNameLst>
                                          <p:attrName>style.visibility</p:attrName>
                                        </p:attrNameLst>
                                      </p:cBhvr>
                                      <p:to>
                                        <p:strVal val="visible"/>
                                      </p:to>
                                    </p:set>
                                    <p:animEffect transition="in" filter="box(in)">
                                      <p:cBhvr>
                                        <p:cTn id="48" dur="500"/>
                                        <p:tgtEl>
                                          <p:spTgt spid="85051"/>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85052"/>
                                        </p:tgtEl>
                                        <p:attrNameLst>
                                          <p:attrName>style.visibility</p:attrName>
                                        </p:attrNameLst>
                                      </p:cBhvr>
                                      <p:to>
                                        <p:strVal val="visible"/>
                                      </p:to>
                                    </p:set>
                                    <p:animEffect transition="in" filter="box(in)">
                                      <p:cBhvr>
                                        <p:cTn id="51" dur="500"/>
                                        <p:tgtEl>
                                          <p:spTgt spid="85052"/>
                                        </p:tgtEl>
                                      </p:cBhvr>
                                    </p:animEffect>
                                  </p:childTnLst>
                                </p:cTn>
                              </p:par>
                              <p:par>
                                <p:cTn id="52" presetID="4" presetClass="entr" presetSubtype="16" fill="hold" nodeType="withEffect">
                                  <p:stCondLst>
                                    <p:cond delay="0"/>
                                  </p:stCondLst>
                                  <p:childTnLst>
                                    <p:set>
                                      <p:cBhvr>
                                        <p:cTn id="53" dur="1" fill="hold">
                                          <p:stCondLst>
                                            <p:cond delay="0"/>
                                          </p:stCondLst>
                                        </p:cTn>
                                        <p:tgtEl>
                                          <p:spTgt spid="85053"/>
                                        </p:tgtEl>
                                        <p:attrNameLst>
                                          <p:attrName>style.visibility</p:attrName>
                                        </p:attrNameLst>
                                      </p:cBhvr>
                                      <p:to>
                                        <p:strVal val="visible"/>
                                      </p:to>
                                    </p:set>
                                    <p:animEffect transition="in" filter="box(in)">
                                      <p:cBhvr>
                                        <p:cTn id="54" dur="500"/>
                                        <p:tgtEl>
                                          <p:spTgt spid="85053"/>
                                        </p:tgtEl>
                                      </p:cBhvr>
                                    </p:animEffect>
                                  </p:childTnLst>
                                </p:cTn>
                              </p:par>
                              <p:par>
                                <p:cTn id="55" presetID="4" presetClass="entr" presetSubtype="16" fill="hold" nodeType="withEffect">
                                  <p:stCondLst>
                                    <p:cond delay="0"/>
                                  </p:stCondLst>
                                  <p:childTnLst>
                                    <p:set>
                                      <p:cBhvr>
                                        <p:cTn id="56" dur="1" fill="hold">
                                          <p:stCondLst>
                                            <p:cond delay="0"/>
                                          </p:stCondLst>
                                        </p:cTn>
                                        <p:tgtEl>
                                          <p:spTgt spid="85054"/>
                                        </p:tgtEl>
                                        <p:attrNameLst>
                                          <p:attrName>style.visibility</p:attrName>
                                        </p:attrNameLst>
                                      </p:cBhvr>
                                      <p:to>
                                        <p:strVal val="visible"/>
                                      </p:to>
                                    </p:set>
                                    <p:animEffect transition="in" filter="box(in)">
                                      <p:cBhvr>
                                        <p:cTn id="57" dur="500"/>
                                        <p:tgtEl>
                                          <p:spTgt spid="85054"/>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85055"/>
                                        </p:tgtEl>
                                        <p:attrNameLst>
                                          <p:attrName>style.visibility</p:attrName>
                                        </p:attrNameLst>
                                      </p:cBhvr>
                                      <p:to>
                                        <p:strVal val="visible"/>
                                      </p:to>
                                    </p:set>
                                    <p:animEffect transition="in" filter="box(in)">
                                      <p:cBhvr>
                                        <p:cTn id="60" dur="500"/>
                                        <p:tgtEl>
                                          <p:spTgt spid="85055"/>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85056"/>
                                        </p:tgtEl>
                                        <p:attrNameLst>
                                          <p:attrName>style.visibility</p:attrName>
                                        </p:attrNameLst>
                                      </p:cBhvr>
                                      <p:to>
                                        <p:strVal val="visible"/>
                                      </p:to>
                                    </p:set>
                                    <p:animEffect transition="in" filter="box(in)">
                                      <p:cBhvr>
                                        <p:cTn id="63" dur="500"/>
                                        <p:tgtEl>
                                          <p:spTgt spid="85056"/>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12" fill="hold" grpId="0" nodeType="clickEffect">
                                  <p:stCondLst>
                                    <p:cond delay="0"/>
                                  </p:stCondLst>
                                  <p:childTnLst>
                                    <p:set>
                                      <p:cBhvr>
                                        <p:cTn id="67" dur="1" fill="hold">
                                          <p:stCondLst>
                                            <p:cond delay="0"/>
                                          </p:stCondLst>
                                        </p:cTn>
                                        <p:tgtEl>
                                          <p:spTgt spid="84995">
                                            <p:txEl>
                                              <p:pRg st="5" end="5"/>
                                            </p:txEl>
                                          </p:spTgt>
                                        </p:tgtEl>
                                        <p:attrNameLst>
                                          <p:attrName>style.visibility</p:attrName>
                                        </p:attrNameLst>
                                      </p:cBhvr>
                                      <p:to>
                                        <p:strVal val="visible"/>
                                      </p:to>
                                    </p:set>
                                    <p:animEffect transition="in" filter="strips(downLeft)">
                                      <p:cBhvr>
                                        <p:cTn id="68" dur="500"/>
                                        <p:tgtEl>
                                          <p:spTgt spid="84995">
                                            <p:txEl>
                                              <p:pRg st="5" end="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12" fill="hold" grpId="0" nodeType="clickEffect">
                                  <p:stCondLst>
                                    <p:cond delay="0"/>
                                  </p:stCondLst>
                                  <p:childTnLst>
                                    <p:set>
                                      <p:cBhvr>
                                        <p:cTn id="72" dur="1" fill="hold">
                                          <p:stCondLst>
                                            <p:cond delay="0"/>
                                          </p:stCondLst>
                                        </p:cTn>
                                        <p:tgtEl>
                                          <p:spTgt spid="84995">
                                            <p:txEl>
                                              <p:pRg st="6" end="6"/>
                                            </p:txEl>
                                          </p:spTgt>
                                        </p:tgtEl>
                                        <p:attrNameLst>
                                          <p:attrName>style.visibility</p:attrName>
                                        </p:attrNameLst>
                                      </p:cBhvr>
                                      <p:to>
                                        <p:strVal val="visible"/>
                                      </p:to>
                                    </p:set>
                                    <p:animEffect transition="in" filter="strips(downLeft)">
                                      <p:cBhvr>
                                        <p:cTn id="73" dur="500"/>
                                        <p:tgtEl>
                                          <p:spTgt spid="849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85037" grpId="0" animBg="1"/>
      <p:bldP spid="85038" grpId="0" animBg="1"/>
      <p:bldP spid="85039" grpId="0" animBg="1"/>
      <p:bldP spid="85045" grpId="0"/>
      <p:bldP spid="85047" grpId="0" animBg="1"/>
      <p:bldP spid="85048" grpId="0" animBg="1"/>
      <p:bldP spid="85049" grpId="0" animBg="1"/>
      <p:bldP spid="85050" grpId="0" animBg="1"/>
      <p:bldP spid="85051" grpId="0" animBg="1"/>
      <p:bldP spid="85052" grpId="0" animBg="1"/>
      <p:bldP spid="85055" grpId="0"/>
      <p:bldP spid="8505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65CE351D-B645-4434-9197-14D8F462D400}"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2"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B9F052ED-4F98-41CF-9249-5CAC25A678EE}"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87043" name="Rectangle 3"/>
          <p:cNvSpPr>
            <a:spLocks noGrp="1" noChangeArrowheads="1"/>
          </p:cNvSpPr>
          <p:nvPr>
            <p:ph type="body" idx="1"/>
          </p:nvPr>
        </p:nvSpPr>
        <p:spPr/>
        <p:txBody>
          <a:bodyPr/>
          <a:lstStyle/>
          <a:p>
            <a:pPr eaLnBrk="1" hangingPunct="1"/>
            <a:r>
              <a:rPr lang="en-US" altLang="zh-CN" dirty="0" smtClean="0">
                <a:solidFill>
                  <a:srgbClr val="0000FF"/>
                </a:solidFill>
                <a:sym typeface="Symbol" panose="05050102010706020507" pitchFamily="18" charset="2"/>
              </a:rPr>
              <a:t>3</a:t>
            </a:r>
            <a:r>
              <a:rPr lang="zh-CN" altLang="en-US" dirty="0" smtClean="0">
                <a:solidFill>
                  <a:srgbClr val="0000FF"/>
                </a:solidFill>
                <a:sym typeface="Symbol" panose="05050102010706020507" pitchFamily="18" charset="2"/>
              </a:rPr>
              <a:t>、逐步特化的学习策略</a:t>
            </a:r>
            <a:endParaRPr lang="zh-CN" altLang="en-US" dirty="0" smtClean="0">
              <a:solidFill>
                <a:srgbClr val="0000FF"/>
              </a:solidFill>
              <a:sym typeface="Symbol" panose="05050102010706020507" pitchFamily="18" charset="2"/>
            </a:endParaRPr>
          </a:p>
          <a:p>
            <a:pPr lvl="1" eaLnBrk="1" hangingPunct="1"/>
            <a:r>
              <a:rPr lang="zh-CN" altLang="en-US" dirty="0" smtClean="0">
                <a:sym typeface="Symbol" panose="05050102010706020507" pitchFamily="18" charset="2"/>
              </a:rPr>
              <a:t>采用</a:t>
            </a:r>
            <a:r>
              <a:rPr lang="zh-CN" altLang="en-US" dirty="0" smtClean="0">
                <a:solidFill>
                  <a:srgbClr val="0000FF"/>
                </a:solidFill>
                <a:sym typeface="Symbol" panose="05050102010706020507" pitchFamily="18" charset="2"/>
              </a:rPr>
              <a:t>宽度优先</a:t>
            </a:r>
            <a:r>
              <a:rPr lang="zh-CN" altLang="en-US" dirty="0" smtClean="0">
                <a:sym typeface="Symbol" panose="05050102010706020507" pitchFamily="18" charset="2"/>
              </a:rPr>
              <a:t>、</a:t>
            </a:r>
            <a:r>
              <a:rPr lang="zh-CN" altLang="en-US" dirty="0" smtClean="0">
                <a:solidFill>
                  <a:srgbClr val="FF0000"/>
                </a:solidFill>
                <a:sym typeface="Symbol" panose="05050102010706020507" pitchFamily="18" charset="2"/>
              </a:rPr>
              <a:t>自顶向下</a:t>
            </a:r>
            <a:r>
              <a:rPr lang="zh-CN" altLang="en-US" dirty="0" smtClean="0">
                <a:sym typeface="Symbol" panose="05050102010706020507" pitchFamily="18" charset="2"/>
              </a:rPr>
              <a:t>的搜索方式；</a:t>
            </a:r>
            <a:endParaRPr lang="zh-CN" altLang="en-US" dirty="0" smtClean="0">
              <a:sym typeface="Symbol" panose="05050102010706020507" pitchFamily="18" charset="2"/>
            </a:endParaRPr>
          </a:p>
          <a:p>
            <a:pPr lvl="2" eaLnBrk="1" hangingPunct="1"/>
            <a:r>
              <a:rPr lang="zh-CN" altLang="en-US" dirty="0" smtClean="0">
                <a:latin typeface="宋体" panose="02010600030101010101" pitchFamily="2" charset="-122"/>
                <a:sym typeface="Symbol" panose="05050102010706020507" pitchFamily="18" charset="2"/>
              </a:rPr>
              <a:t>⑶</a:t>
            </a:r>
            <a:r>
              <a:rPr lang="zh-CN" altLang="en-US" dirty="0" smtClean="0">
                <a:sym typeface="Symbol" panose="05050102010706020507" pitchFamily="18" charset="2"/>
              </a:rPr>
              <a:t>取出下一个</a:t>
            </a:r>
            <a:r>
              <a:rPr lang="zh-CN" altLang="en-US" dirty="0" smtClean="0">
                <a:solidFill>
                  <a:srgbClr val="FF0000"/>
                </a:solidFill>
                <a:sym typeface="Symbol" panose="05050102010706020507" pitchFamily="18" charset="2"/>
              </a:rPr>
              <a:t>反例</a:t>
            </a:r>
            <a:r>
              <a:rPr lang="en-US" altLang="zh-CN" dirty="0" smtClean="0">
                <a:solidFill>
                  <a:srgbClr val="FF0000"/>
                </a:solidFill>
                <a:sym typeface="Symbol" panose="05050102010706020507" pitchFamily="18" charset="2"/>
              </a:rPr>
              <a:t>N1</a:t>
            </a:r>
            <a:endParaRPr lang="en-US" altLang="zh-CN" dirty="0" smtClean="0">
              <a:solidFill>
                <a:srgbClr val="FF0000"/>
              </a:solidFill>
              <a:sym typeface="Symbol" panose="05050102010706020507" pitchFamily="18" charset="2"/>
            </a:endParaRPr>
          </a:p>
          <a:p>
            <a:pPr lvl="3" eaLnBrk="1" hangingPunct="1"/>
            <a:r>
              <a:rPr lang="zh-CN" altLang="en-US" dirty="0" smtClean="0">
                <a:solidFill>
                  <a:srgbClr val="0000FF"/>
                </a:solidFill>
                <a:sym typeface="Symbol" panose="05050102010706020507" pitchFamily="18" charset="2"/>
              </a:rPr>
              <a:t>初始假设</a:t>
            </a:r>
            <a:r>
              <a:rPr lang="en-US" altLang="zh-CN" dirty="0" smtClean="0">
                <a:solidFill>
                  <a:srgbClr val="0000FF"/>
                </a:solidFill>
                <a:sym typeface="Symbol" panose="05050102010706020507" pitchFamily="18" charset="2"/>
              </a:rPr>
              <a:t>H1</a:t>
            </a:r>
            <a:r>
              <a:rPr lang="zh-CN" altLang="en-US" dirty="0" smtClean="0">
                <a:sym typeface="Symbol" panose="05050102010706020507" pitchFamily="18" charset="2"/>
              </a:rPr>
              <a:t>过于泛化</a:t>
            </a:r>
            <a:r>
              <a:rPr lang="en-US" altLang="zh-CN" dirty="0" smtClean="0">
                <a:sym typeface="Symbol" panose="05050102010706020507" pitchFamily="18" charset="2"/>
              </a:rPr>
              <a:t>, </a:t>
            </a:r>
            <a:r>
              <a:rPr lang="zh-CN" altLang="en-US" dirty="0" smtClean="0">
                <a:solidFill>
                  <a:srgbClr val="FF0000"/>
                </a:solidFill>
                <a:sym typeface="Symbol" panose="05050102010706020507" pitchFamily="18" charset="2"/>
              </a:rPr>
              <a:t>覆盖</a:t>
            </a:r>
            <a:r>
              <a:rPr lang="zh-CN" altLang="en-US" dirty="0" smtClean="0">
                <a:sym typeface="Symbol" panose="05050102010706020507" pitchFamily="18" charset="2"/>
              </a:rPr>
              <a:t>了这个</a:t>
            </a:r>
            <a:r>
              <a:rPr lang="zh-CN" altLang="en-US" dirty="0" smtClean="0">
                <a:solidFill>
                  <a:srgbClr val="FF0000"/>
                </a:solidFill>
                <a:sym typeface="Symbol" panose="05050102010706020507" pitchFamily="18" charset="2"/>
              </a:rPr>
              <a:t>反例</a:t>
            </a:r>
            <a:r>
              <a:rPr lang="en-US" altLang="zh-CN" dirty="0" smtClean="0">
                <a:solidFill>
                  <a:srgbClr val="FF0000"/>
                </a:solidFill>
                <a:sym typeface="Symbol" panose="05050102010706020507" pitchFamily="18" charset="2"/>
              </a:rPr>
              <a:t>N1</a:t>
            </a:r>
            <a:r>
              <a:rPr lang="en-US" altLang="zh-CN" dirty="0" smtClean="0">
                <a:sym typeface="Symbol" panose="05050102010706020507" pitchFamily="18" charset="2"/>
              </a:rPr>
              <a:t> </a:t>
            </a:r>
            <a:r>
              <a:rPr lang="zh-CN" altLang="en-US" dirty="0" smtClean="0">
                <a:sym typeface="Symbol" panose="05050102010706020507" pitchFamily="18" charset="2"/>
              </a:rPr>
              <a:t>；</a:t>
            </a:r>
            <a:endParaRPr lang="zh-CN" altLang="en-US" dirty="0" smtClean="0">
              <a:sym typeface="Symbol" panose="05050102010706020507" pitchFamily="18" charset="2"/>
            </a:endParaRPr>
          </a:p>
          <a:p>
            <a:pPr lvl="3" eaLnBrk="1" hangingPunct="1"/>
            <a:r>
              <a:rPr lang="zh-CN" altLang="en-US" dirty="0" smtClean="0">
                <a:solidFill>
                  <a:srgbClr val="0000FF"/>
                </a:solidFill>
                <a:sym typeface="Symbol" panose="05050102010706020507" pitchFamily="18" charset="2"/>
              </a:rPr>
              <a:t>假设</a:t>
            </a:r>
            <a:r>
              <a:rPr lang="en-US" altLang="zh-CN" dirty="0" smtClean="0">
                <a:solidFill>
                  <a:srgbClr val="0000FF"/>
                </a:solidFill>
                <a:sym typeface="Symbol" panose="05050102010706020507" pitchFamily="18" charset="2"/>
              </a:rPr>
              <a:t>H1</a:t>
            </a:r>
            <a:r>
              <a:rPr lang="zh-CN" altLang="en-US" dirty="0" smtClean="0">
                <a:sym typeface="Symbol" panose="05050102010706020507" pitchFamily="18" charset="2"/>
              </a:rPr>
              <a:t>必须</a:t>
            </a:r>
            <a:r>
              <a:rPr lang="zh-CN" altLang="en-US" dirty="0" smtClean="0">
                <a:solidFill>
                  <a:srgbClr val="FF0000"/>
                </a:solidFill>
                <a:sym typeface="Symbol" panose="05050102010706020507" pitchFamily="18" charset="2"/>
              </a:rPr>
              <a:t>特化</a:t>
            </a:r>
            <a:r>
              <a:rPr lang="zh-CN" altLang="en-US" dirty="0" smtClean="0">
                <a:sym typeface="Symbol" panose="05050102010706020507" pitchFamily="18" charset="2"/>
              </a:rPr>
              <a:t>，</a:t>
            </a:r>
            <a:r>
              <a:rPr lang="zh-CN" altLang="en-US" dirty="0" smtClean="0">
                <a:solidFill>
                  <a:srgbClr val="FF0000"/>
                </a:solidFill>
                <a:sym typeface="Symbol" panose="05050102010706020507" pitchFamily="18" charset="2"/>
              </a:rPr>
              <a:t>至少</a:t>
            </a:r>
            <a:r>
              <a:rPr lang="zh-CN" altLang="en-US" dirty="0" smtClean="0">
                <a:sym typeface="Symbol" panose="05050102010706020507" pitchFamily="18" charset="2"/>
              </a:rPr>
              <a:t>得到</a:t>
            </a:r>
            <a:r>
              <a:rPr lang="zh-CN" altLang="en-US" dirty="0" smtClean="0">
                <a:solidFill>
                  <a:srgbClr val="FF0000"/>
                </a:solidFill>
                <a:sym typeface="Symbol" panose="05050102010706020507" pitchFamily="18" charset="2"/>
              </a:rPr>
              <a:t>特化假设</a:t>
            </a:r>
            <a:r>
              <a:rPr lang="en-US" altLang="zh-CN" dirty="0" smtClean="0">
                <a:solidFill>
                  <a:srgbClr val="0000FF"/>
                </a:solidFill>
                <a:sym typeface="Symbol" panose="05050102010706020507" pitchFamily="18" charset="2"/>
              </a:rPr>
              <a:t>H2</a:t>
            </a:r>
            <a:r>
              <a:rPr lang="zh-CN" altLang="en-US" dirty="0" smtClean="0">
                <a:solidFill>
                  <a:srgbClr val="0000FF"/>
                </a:solidFill>
                <a:sym typeface="Symbol" panose="05050102010706020507" pitchFamily="18" charset="2"/>
              </a:rPr>
              <a:t>、</a:t>
            </a:r>
            <a:r>
              <a:rPr lang="en-US" altLang="zh-CN" dirty="0" smtClean="0">
                <a:solidFill>
                  <a:srgbClr val="0000FF"/>
                </a:solidFill>
                <a:sym typeface="Symbol" panose="05050102010706020507" pitchFamily="18" charset="2"/>
              </a:rPr>
              <a:t>H3</a:t>
            </a:r>
            <a:r>
              <a:rPr lang="zh-CN" altLang="en-US" dirty="0" smtClean="0">
                <a:sym typeface="Symbol" panose="05050102010706020507" pitchFamily="18" charset="2"/>
              </a:rPr>
              <a:t>；</a:t>
            </a:r>
            <a:endParaRPr lang="zh-CN" altLang="en-US" dirty="0" smtClean="0">
              <a:sym typeface="Symbol" panose="05050102010706020507" pitchFamily="18" charset="2"/>
            </a:endParaRPr>
          </a:p>
          <a:p>
            <a:pPr lvl="3" eaLnBrk="1" hangingPunct="1"/>
            <a:r>
              <a:rPr lang="zh-CN" altLang="en-US" dirty="0" smtClean="0">
                <a:sym typeface="Symbol" panose="05050102010706020507" pitchFamily="18" charset="2"/>
              </a:rPr>
              <a:t>假设</a:t>
            </a:r>
            <a:r>
              <a:rPr lang="en-US" altLang="zh-CN" dirty="0" smtClean="0">
                <a:solidFill>
                  <a:srgbClr val="0000FF"/>
                </a:solidFill>
                <a:sym typeface="Symbol" panose="05050102010706020507" pitchFamily="18" charset="2"/>
              </a:rPr>
              <a:t>H2</a:t>
            </a:r>
            <a:r>
              <a:rPr lang="zh-CN" altLang="en-US" dirty="0" smtClean="0">
                <a:solidFill>
                  <a:srgbClr val="0000FF"/>
                </a:solidFill>
                <a:sym typeface="Symbol" panose="05050102010706020507" pitchFamily="18" charset="2"/>
              </a:rPr>
              <a:t>、</a:t>
            </a:r>
            <a:r>
              <a:rPr lang="en-US" altLang="zh-CN" dirty="0" smtClean="0">
                <a:solidFill>
                  <a:srgbClr val="0000FF"/>
                </a:solidFill>
                <a:sym typeface="Symbol" panose="05050102010706020507" pitchFamily="18" charset="2"/>
              </a:rPr>
              <a:t>H3</a:t>
            </a:r>
            <a:r>
              <a:rPr lang="zh-CN" altLang="en-US" dirty="0" smtClean="0">
                <a:sym typeface="Symbol" panose="05050102010706020507" pitchFamily="18" charset="2"/>
              </a:rPr>
              <a:t>排斥</a:t>
            </a:r>
            <a:r>
              <a:rPr lang="zh-CN" altLang="en-US" dirty="0" smtClean="0">
                <a:solidFill>
                  <a:srgbClr val="FF0000"/>
                </a:solidFill>
                <a:sym typeface="Symbol" panose="05050102010706020507" pitchFamily="18" charset="2"/>
              </a:rPr>
              <a:t>反例</a:t>
            </a:r>
            <a:r>
              <a:rPr lang="en-US" altLang="zh-CN" dirty="0" smtClean="0">
                <a:solidFill>
                  <a:srgbClr val="FF0000"/>
                </a:solidFill>
                <a:sym typeface="Symbol" panose="05050102010706020507" pitchFamily="18" charset="2"/>
              </a:rPr>
              <a:t>N1</a:t>
            </a:r>
            <a:r>
              <a:rPr lang="zh-CN" altLang="en-US" dirty="0" smtClean="0">
                <a:sym typeface="Symbol" panose="05050102010706020507" pitchFamily="18" charset="2"/>
              </a:rPr>
              <a:t>；</a:t>
            </a:r>
            <a:endParaRPr lang="zh-CN" altLang="en-US" dirty="0" smtClean="0">
              <a:sym typeface="Symbol" panose="05050102010706020507" pitchFamily="18" charset="2"/>
            </a:endParaRPr>
          </a:p>
          <a:p>
            <a:pPr lvl="2" eaLnBrk="1" hangingPunct="1"/>
            <a:r>
              <a:rPr lang="zh-CN" altLang="en-US" dirty="0" smtClean="0">
                <a:solidFill>
                  <a:srgbClr val="FF0000"/>
                </a:solidFill>
                <a:sym typeface="Symbol" panose="05050102010706020507" pitchFamily="18" charset="2"/>
              </a:rPr>
              <a:t>系统是依靠反例来生成一些特化假设</a:t>
            </a:r>
            <a:r>
              <a:rPr lang="zh-CN" altLang="en-US" dirty="0" smtClean="0">
                <a:sym typeface="Symbol" panose="05050102010706020507" pitchFamily="18" charset="2"/>
              </a:rPr>
              <a:t>；</a:t>
            </a:r>
            <a:endParaRPr lang="zh-CN" altLang="en-US" dirty="0" smtClean="0">
              <a:sym typeface="Symbol" panose="05050102010706020507" pitchFamily="18" charset="2"/>
            </a:endParaRPr>
          </a:p>
          <a:p>
            <a:pPr lvl="2" eaLnBrk="1" hangingPunct="1"/>
            <a:r>
              <a:rPr lang="zh-CN" altLang="en-US" dirty="0" smtClean="0">
                <a:sym typeface="Symbol" panose="05050102010706020507" pitchFamily="18" charset="2"/>
              </a:rPr>
              <a:t>“</a:t>
            </a:r>
            <a:r>
              <a:rPr lang="zh-CN" altLang="en-US" dirty="0" smtClean="0">
                <a:solidFill>
                  <a:srgbClr val="FF0000"/>
                </a:solidFill>
                <a:sym typeface="Symbol" panose="05050102010706020507" pitchFamily="18" charset="2"/>
              </a:rPr>
              <a:t>最低限度的特化</a:t>
            </a:r>
            <a:r>
              <a:rPr lang="zh-CN" altLang="en-US" dirty="0" smtClean="0">
                <a:sym typeface="Symbol" panose="05050102010706020507" pitchFamily="18" charset="2"/>
              </a:rPr>
              <a:t>”保守的原则：</a:t>
            </a:r>
            <a:endParaRPr lang="zh-CN" altLang="en-US" dirty="0" smtClean="0">
              <a:sym typeface="Symbol" panose="05050102010706020507" pitchFamily="18" charset="2"/>
            </a:endParaRPr>
          </a:p>
          <a:p>
            <a:pPr lvl="3" eaLnBrk="1" hangingPunct="1"/>
            <a:r>
              <a:rPr lang="zh-CN" altLang="en-US" dirty="0" smtClean="0">
                <a:sym typeface="Symbol" panose="05050102010706020507" pitchFamily="18" charset="2"/>
              </a:rPr>
              <a:t>特化的假设在</a:t>
            </a:r>
            <a:r>
              <a:rPr lang="zh-CN" altLang="en-US" dirty="0" smtClean="0">
                <a:solidFill>
                  <a:srgbClr val="FF0000"/>
                </a:solidFill>
                <a:sym typeface="Symbol" panose="05050102010706020507" pitchFamily="18" charset="2"/>
              </a:rPr>
              <a:t>覆盖已有正例</a:t>
            </a:r>
            <a:r>
              <a:rPr lang="zh-CN" altLang="en-US" dirty="0" smtClean="0">
                <a:sym typeface="Symbol" panose="05050102010706020507" pitchFamily="18" charset="2"/>
              </a:rPr>
              <a:t>的</a:t>
            </a:r>
            <a:endParaRPr lang="zh-CN" altLang="en-US" dirty="0" smtClean="0">
              <a:sym typeface="Symbol" panose="05050102010706020507" pitchFamily="18" charset="2"/>
            </a:endParaRPr>
          </a:p>
          <a:p>
            <a:pPr lvl="3" eaLnBrk="1" hangingPunct="1"/>
            <a:r>
              <a:rPr lang="zh-CN" altLang="en-US" dirty="0" smtClean="0">
                <a:sym typeface="Symbol" panose="05050102010706020507" pitchFamily="18" charset="2"/>
              </a:rPr>
              <a:t>同时只是</a:t>
            </a:r>
            <a:r>
              <a:rPr lang="zh-CN" altLang="en-US" dirty="0" smtClean="0">
                <a:solidFill>
                  <a:srgbClr val="FF0000"/>
                </a:solidFill>
                <a:sym typeface="Symbol" panose="05050102010706020507" pitchFamily="18" charset="2"/>
              </a:rPr>
              <a:t>刚好能排斥反例</a:t>
            </a:r>
            <a:r>
              <a:rPr lang="zh-CN" altLang="en-US" dirty="0" smtClean="0">
                <a:sym typeface="Symbol" panose="05050102010706020507" pitchFamily="18" charset="2"/>
              </a:rPr>
              <a:t>。 </a:t>
            </a:r>
            <a:endParaRPr lang="zh-CN" altLang="en-US" dirty="0" smtClean="0">
              <a:sym typeface="Symbol" panose="05050102010706020507" pitchFamily="18" charset="2"/>
            </a:endParaRPr>
          </a:p>
        </p:txBody>
      </p:sp>
      <p:sp>
        <p:nvSpPr>
          <p:cNvPr id="87054" name="Oval 14"/>
          <p:cNvSpPr>
            <a:spLocks noChangeArrowheads="1"/>
          </p:cNvSpPr>
          <p:nvPr/>
        </p:nvSpPr>
        <p:spPr bwMode="auto">
          <a:xfrm>
            <a:off x="9011030" y="5335754"/>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5" name="Oval 15"/>
          <p:cNvSpPr>
            <a:spLocks noChangeArrowheads="1"/>
          </p:cNvSpPr>
          <p:nvPr/>
        </p:nvSpPr>
        <p:spPr bwMode="auto">
          <a:xfrm>
            <a:off x="9165058" y="5714129"/>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6" name="Oval 16"/>
          <p:cNvSpPr>
            <a:spLocks noChangeArrowheads="1"/>
          </p:cNvSpPr>
          <p:nvPr/>
        </p:nvSpPr>
        <p:spPr bwMode="auto">
          <a:xfrm>
            <a:off x="9771127" y="5714129"/>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7" name="Oval 17"/>
          <p:cNvSpPr>
            <a:spLocks noChangeArrowheads="1"/>
          </p:cNvSpPr>
          <p:nvPr/>
        </p:nvSpPr>
        <p:spPr bwMode="auto">
          <a:xfrm>
            <a:off x="9345875" y="5878203"/>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8" name="Oval 18"/>
          <p:cNvSpPr>
            <a:spLocks noChangeArrowheads="1"/>
          </p:cNvSpPr>
          <p:nvPr/>
        </p:nvSpPr>
        <p:spPr bwMode="auto">
          <a:xfrm>
            <a:off x="10074162" y="5866483"/>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9" name="Oval 19"/>
          <p:cNvSpPr>
            <a:spLocks noChangeArrowheads="1"/>
          </p:cNvSpPr>
          <p:nvPr/>
        </p:nvSpPr>
        <p:spPr bwMode="auto">
          <a:xfrm>
            <a:off x="9846468" y="5866483"/>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60" name="Line 20"/>
          <p:cNvSpPr>
            <a:spLocks noChangeShapeType="1"/>
          </p:cNvSpPr>
          <p:nvPr/>
        </p:nvSpPr>
        <p:spPr bwMode="auto">
          <a:xfrm>
            <a:off x="9379359" y="617119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61" name="Line 21"/>
          <p:cNvSpPr>
            <a:spLocks noChangeShapeType="1"/>
          </p:cNvSpPr>
          <p:nvPr/>
        </p:nvSpPr>
        <p:spPr bwMode="auto">
          <a:xfrm>
            <a:off x="9483161" y="617119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62" name="Line 22"/>
          <p:cNvSpPr>
            <a:spLocks noChangeShapeType="1"/>
          </p:cNvSpPr>
          <p:nvPr/>
        </p:nvSpPr>
        <p:spPr bwMode="auto">
          <a:xfrm>
            <a:off x="10032306" y="617119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63" name="Text Box 23"/>
          <p:cNvSpPr txBox="1">
            <a:spLocks noChangeArrowheads="1"/>
          </p:cNvSpPr>
          <p:nvPr/>
        </p:nvSpPr>
        <p:spPr bwMode="auto">
          <a:xfrm>
            <a:off x="10568058" y="574278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4" name="Text Box 34"/>
          <p:cNvSpPr txBox="1">
            <a:spLocks noChangeArrowheads="1"/>
          </p:cNvSpPr>
          <p:nvPr/>
        </p:nvSpPr>
        <p:spPr bwMode="auto">
          <a:xfrm>
            <a:off x="9466418" y="4803043"/>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7085" name="Oval 45"/>
          <p:cNvSpPr>
            <a:spLocks noChangeArrowheads="1"/>
          </p:cNvSpPr>
          <p:nvPr/>
        </p:nvSpPr>
        <p:spPr bwMode="auto">
          <a:xfrm>
            <a:off x="2175171" y="5136521"/>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6" name="Oval 46"/>
          <p:cNvSpPr>
            <a:spLocks noChangeArrowheads="1"/>
          </p:cNvSpPr>
          <p:nvPr/>
        </p:nvSpPr>
        <p:spPr bwMode="auto">
          <a:xfrm>
            <a:off x="2335897" y="5603630"/>
            <a:ext cx="530729" cy="457063"/>
          </a:xfrm>
          <a:prstGeom prst="ellipse">
            <a:avLst/>
          </a:prstGeom>
          <a:solidFill>
            <a:srgbClr val="FF00FF"/>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7" name="Oval 47"/>
          <p:cNvSpPr>
            <a:spLocks noChangeArrowheads="1"/>
          </p:cNvSpPr>
          <p:nvPr/>
        </p:nvSpPr>
        <p:spPr bwMode="auto">
          <a:xfrm>
            <a:off x="2941966" y="5603630"/>
            <a:ext cx="530729" cy="457063"/>
          </a:xfrm>
          <a:prstGeom prst="ellipse">
            <a:avLst/>
          </a:prstGeom>
          <a:solidFill>
            <a:srgbClr val="FF00FF"/>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8" name="Text Box 48"/>
          <p:cNvSpPr txBox="1">
            <a:spLocks noChangeArrowheads="1"/>
          </p:cNvSpPr>
          <p:nvPr/>
        </p:nvSpPr>
        <p:spPr bwMode="auto">
          <a:xfrm>
            <a:off x="1872136" y="4604307"/>
            <a:ext cx="227862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7089" name="Oval 49"/>
          <p:cNvSpPr>
            <a:spLocks noChangeArrowheads="1"/>
          </p:cNvSpPr>
          <p:nvPr/>
        </p:nvSpPr>
        <p:spPr bwMode="auto">
          <a:xfrm>
            <a:off x="4683159" y="4123616"/>
            <a:ext cx="1471643"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0" name="Oval 50"/>
          <p:cNvSpPr>
            <a:spLocks noChangeArrowheads="1"/>
          </p:cNvSpPr>
          <p:nvPr/>
        </p:nvSpPr>
        <p:spPr bwMode="auto">
          <a:xfrm>
            <a:off x="4843885" y="4590724"/>
            <a:ext cx="530729" cy="457064"/>
          </a:xfrm>
          <a:prstGeom prst="ellipse">
            <a:avLst/>
          </a:prstGeom>
          <a:solidFill>
            <a:srgbClr val="FF00FF"/>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1" name="Oval 51"/>
          <p:cNvSpPr>
            <a:spLocks noChangeArrowheads="1"/>
          </p:cNvSpPr>
          <p:nvPr/>
        </p:nvSpPr>
        <p:spPr bwMode="auto">
          <a:xfrm>
            <a:off x="5449955" y="4590724"/>
            <a:ext cx="530729" cy="457064"/>
          </a:xfrm>
          <a:prstGeom prst="ellipse">
            <a:avLst/>
          </a:prstGeom>
          <a:solidFill>
            <a:srgbClr val="FF33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2" name="Text Box 52"/>
          <p:cNvSpPr txBox="1">
            <a:spLocks noChangeArrowheads="1"/>
          </p:cNvSpPr>
          <p:nvPr/>
        </p:nvSpPr>
        <p:spPr bwMode="auto">
          <a:xfrm>
            <a:off x="6049326" y="4604307"/>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H2</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7093" name="Oval 53"/>
          <p:cNvSpPr>
            <a:spLocks noChangeArrowheads="1"/>
          </p:cNvSpPr>
          <p:nvPr/>
        </p:nvSpPr>
        <p:spPr bwMode="auto">
          <a:xfrm>
            <a:off x="5518597" y="473135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4" name="Oval 54"/>
          <p:cNvSpPr>
            <a:spLocks noChangeArrowheads="1"/>
          </p:cNvSpPr>
          <p:nvPr/>
        </p:nvSpPr>
        <p:spPr bwMode="auto">
          <a:xfrm>
            <a:off x="5746292" y="473135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5" name="Line 55"/>
          <p:cNvSpPr>
            <a:spLocks noChangeShapeType="1"/>
          </p:cNvSpPr>
          <p:nvPr/>
        </p:nvSpPr>
        <p:spPr bwMode="auto">
          <a:xfrm>
            <a:off x="5063208" y="5034394"/>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6" name="Oval 56"/>
          <p:cNvSpPr>
            <a:spLocks noChangeArrowheads="1"/>
          </p:cNvSpPr>
          <p:nvPr/>
        </p:nvSpPr>
        <p:spPr bwMode="auto">
          <a:xfrm>
            <a:off x="4758499" y="5667251"/>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7" name="Oval 57"/>
          <p:cNvSpPr>
            <a:spLocks noChangeArrowheads="1"/>
          </p:cNvSpPr>
          <p:nvPr/>
        </p:nvSpPr>
        <p:spPr bwMode="auto">
          <a:xfrm>
            <a:off x="4919224" y="6134359"/>
            <a:ext cx="530730" cy="457064"/>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8" name="Oval 58"/>
          <p:cNvSpPr>
            <a:spLocks noChangeArrowheads="1"/>
          </p:cNvSpPr>
          <p:nvPr/>
        </p:nvSpPr>
        <p:spPr bwMode="auto">
          <a:xfrm>
            <a:off x="5525294" y="6134359"/>
            <a:ext cx="530730" cy="457064"/>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9" name="Text Box 59"/>
          <p:cNvSpPr txBox="1">
            <a:spLocks noChangeArrowheads="1"/>
          </p:cNvSpPr>
          <p:nvPr/>
        </p:nvSpPr>
        <p:spPr bwMode="auto">
          <a:xfrm>
            <a:off x="6201680" y="6122829"/>
            <a:ext cx="144150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H3</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7100" name="Line 60"/>
          <p:cNvSpPr>
            <a:spLocks noChangeShapeType="1"/>
          </p:cNvSpPr>
          <p:nvPr/>
        </p:nvSpPr>
        <p:spPr bwMode="auto">
          <a:xfrm>
            <a:off x="5195472" y="6579703"/>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01" name="Oval 61"/>
          <p:cNvSpPr>
            <a:spLocks noChangeArrowheads="1"/>
          </p:cNvSpPr>
          <p:nvPr/>
        </p:nvSpPr>
        <p:spPr bwMode="auto">
          <a:xfrm>
            <a:off x="5101715" y="6286714"/>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7102" name="AutoShape 62"/>
          <p:cNvCxnSpPr>
            <a:cxnSpLocks noChangeShapeType="1"/>
            <a:stCxn id="87085" idx="7"/>
            <a:endCxn id="87089" idx="2"/>
          </p:cNvCxnSpPr>
          <p:nvPr/>
        </p:nvCxnSpPr>
        <p:spPr bwMode="auto">
          <a:xfrm flipV="1">
            <a:off x="3430839" y="4820093"/>
            <a:ext cx="1252320" cy="520683"/>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cxnSp>
        <p:nvCxnSpPr>
          <p:cNvPr id="87103" name="AutoShape 63"/>
          <p:cNvCxnSpPr>
            <a:cxnSpLocks noChangeShapeType="1"/>
            <a:stCxn id="87085" idx="5"/>
            <a:endCxn id="87096" idx="3"/>
          </p:cNvCxnSpPr>
          <p:nvPr/>
        </p:nvCxnSpPr>
        <p:spPr bwMode="auto">
          <a:xfrm>
            <a:off x="3430840" y="6323547"/>
            <a:ext cx="1543635" cy="530729"/>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87104" name="Oval 64"/>
          <p:cNvSpPr>
            <a:spLocks noChangeArrowheads="1"/>
          </p:cNvSpPr>
          <p:nvPr/>
        </p:nvSpPr>
        <p:spPr bwMode="auto">
          <a:xfrm>
            <a:off x="9163384" y="957657"/>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05" name="Oval 65"/>
          <p:cNvSpPr>
            <a:spLocks noChangeArrowheads="1"/>
          </p:cNvSpPr>
          <p:nvPr/>
        </p:nvSpPr>
        <p:spPr bwMode="auto">
          <a:xfrm>
            <a:off x="9324110" y="1424766"/>
            <a:ext cx="530729" cy="457063"/>
          </a:xfrm>
          <a:prstGeom prst="ellipse">
            <a:avLst/>
          </a:prstGeom>
          <a:solidFill>
            <a:srgbClr val="FF00FF"/>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06" name="Oval 66"/>
          <p:cNvSpPr>
            <a:spLocks noChangeArrowheads="1"/>
          </p:cNvSpPr>
          <p:nvPr/>
        </p:nvSpPr>
        <p:spPr bwMode="auto">
          <a:xfrm>
            <a:off x="9930179" y="1424766"/>
            <a:ext cx="530729" cy="457063"/>
          </a:xfrm>
          <a:prstGeom prst="ellipse">
            <a:avLst/>
          </a:prstGeom>
          <a:solidFill>
            <a:srgbClr val="FF00FF"/>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0" name="Line 70"/>
          <p:cNvSpPr>
            <a:spLocks noChangeShapeType="1"/>
          </p:cNvSpPr>
          <p:nvPr/>
        </p:nvSpPr>
        <p:spPr bwMode="auto">
          <a:xfrm>
            <a:off x="9543433" y="1868435"/>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1" name="Line 71"/>
          <p:cNvSpPr>
            <a:spLocks noChangeShapeType="1"/>
          </p:cNvSpPr>
          <p:nvPr/>
        </p:nvSpPr>
        <p:spPr bwMode="auto">
          <a:xfrm>
            <a:off x="10226516" y="1870110"/>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2" name="Rectangle 72"/>
          <p:cNvSpPr>
            <a:spLocks noChangeArrowheads="1"/>
          </p:cNvSpPr>
          <p:nvPr/>
        </p:nvSpPr>
        <p:spPr bwMode="auto">
          <a:xfrm>
            <a:off x="6069335" y="3008582"/>
            <a:ext cx="760098" cy="455389"/>
          </a:xfrm>
          <a:prstGeom prst="rect">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3" name="Oval 73"/>
          <p:cNvSpPr>
            <a:spLocks noChangeArrowheads="1"/>
          </p:cNvSpPr>
          <p:nvPr/>
        </p:nvSpPr>
        <p:spPr bwMode="auto">
          <a:xfrm>
            <a:off x="308695" y="2628533"/>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4" name="Oval 74"/>
          <p:cNvSpPr>
            <a:spLocks noChangeArrowheads="1"/>
          </p:cNvSpPr>
          <p:nvPr/>
        </p:nvSpPr>
        <p:spPr bwMode="auto">
          <a:xfrm>
            <a:off x="462723" y="3006907"/>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5" name="Oval 75"/>
          <p:cNvSpPr>
            <a:spLocks noChangeArrowheads="1"/>
          </p:cNvSpPr>
          <p:nvPr/>
        </p:nvSpPr>
        <p:spPr bwMode="auto">
          <a:xfrm>
            <a:off x="1068792" y="3006907"/>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6" name="Oval 76"/>
          <p:cNvSpPr>
            <a:spLocks noChangeArrowheads="1"/>
          </p:cNvSpPr>
          <p:nvPr/>
        </p:nvSpPr>
        <p:spPr bwMode="auto">
          <a:xfrm>
            <a:off x="653585" y="3159262"/>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7" name="Oval 77"/>
          <p:cNvSpPr>
            <a:spLocks noChangeArrowheads="1"/>
          </p:cNvSpPr>
          <p:nvPr/>
        </p:nvSpPr>
        <p:spPr bwMode="auto">
          <a:xfrm>
            <a:off x="1371827" y="315926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8" name="Oval 78"/>
          <p:cNvSpPr>
            <a:spLocks noChangeArrowheads="1"/>
          </p:cNvSpPr>
          <p:nvPr/>
        </p:nvSpPr>
        <p:spPr bwMode="auto">
          <a:xfrm>
            <a:off x="1144133" y="315926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9" name="Line 79"/>
          <p:cNvSpPr>
            <a:spLocks noChangeShapeType="1"/>
          </p:cNvSpPr>
          <p:nvPr/>
        </p:nvSpPr>
        <p:spPr bwMode="auto">
          <a:xfrm>
            <a:off x="728925" y="346397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20" name="Line 80"/>
          <p:cNvSpPr>
            <a:spLocks noChangeShapeType="1"/>
          </p:cNvSpPr>
          <p:nvPr/>
        </p:nvSpPr>
        <p:spPr bwMode="auto">
          <a:xfrm>
            <a:off x="1336668" y="345225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21" name="Text Box 81"/>
          <p:cNvSpPr txBox="1">
            <a:spLocks noChangeArrowheads="1"/>
          </p:cNvSpPr>
          <p:nvPr/>
        </p:nvSpPr>
        <p:spPr bwMode="auto">
          <a:xfrm>
            <a:off x="688744" y="407190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22" name="Text Box 82"/>
          <p:cNvSpPr txBox="1">
            <a:spLocks noChangeArrowheads="1"/>
          </p:cNvSpPr>
          <p:nvPr/>
        </p:nvSpPr>
        <p:spPr bwMode="auto">
          <a:xfrm>
            <a:off x="688744" y="209648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7123" name="Rectangle 83"/>
          <p:cNvSpPr>
            <a:spLocks noChangeArrowheads="1"/>
          </p:cNvSpPr>
          <p:nvPr/>
        </p:nvSpPr>
        <p:spPr bwMode="auto">
          <a:xfrm>
            <a:off x="8860350" y="3540986"/>
            <a:ext cx="1883849" cy="48179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Symbol" panose="05050102010706020507" pitchFamily="18" charset="2"/>
              </a:rPr>
              <a:t>覆盖正例</a:t>
            </a:r>
            <a:r>
              <a:rPr kumimoji="0" lang="en-US" altLang="zh-CN" sz="253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Symbol" panose="05050102010706020507" pitchFamily="18" charset="2"/>
              </a:rPr>
              <a:t>P1</a:t>
            </a:r>
            <a:endParaRPr kumimoji="0" lang="en-US" altLang="zh-CN" sz="253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sp>
        <p:nvSpPr>
          <p:cNvPr id="84020" name="Rectangle 85"/>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7043">
                                            <p:txEl>
                                              <p:pRg st="2" end="2"/>
                                            </p:txEl>
                                          </p:spTgt>
                                        </p:tgtEl>
                                        <p:attrNameLst>
                                          <p:attrName>style.visibility</p:attrName>
                                        </p:attrNameLst>
                                      </p:cBhvr>
                                      <p:to>
                                        <p:strVal val="visible"/>
                                      </p:to>
                                    </p:set>
                                    <p:animEffect transition="in" filter="strips(downRight)">
                                      <p:cBhvr>
                                        <p:cTn id="7" dur="500"/>
                                        <p:tgtEl>
                                          <p:spTgt spid="8704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7054"/>
                                        </p:tgtEl>
                                        <p:attrNameLst>
                                          <p:attrName>style.visibility</p:attrName>
                                        </p:attrNameLst>
                                      </p:cBhvr>
                                      <p:to>
                                        <p:strVal val="visible"/>
                                      </p:to>
                                    </p:set>
                                    <p:animEffect transition="in" filter="box(in)">
                                      <p:cBhvr>
                                        <p:cTn id="12" dur="500"/>
                                        <p:tgtEl>
                                          <p:spTgt spid="87054"/>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87055"/>
                                        </p:tgtEl>
                                        <p:attrNameLst>
                                          <p:attrName>style.visibility</p:attrName>
                                        </p:attrNameLst>
                                      </p:cBhvr>
                                      <p:to>
                                        <p:strVal val="visible"/>
                                      </p:to>
                                    </p:set>
                                    <p:animEffect transition="in" filter="box(in)">
                                      <p:cBhvr>
                                        <p:cTn id="15" dur="500"/>
                                        <p:tgtEl>
                                          <p:spTgt spid="87055"/>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87056"/>
                                        </p:tgtEl>
                                        <p:attrNameLst>
                                          <p:attrName>style.visibility</p:attrName>
                                        </p:attrNameLst>
                                      </p:cBhvr>
                                      <p:to>
                                        <p:strVal val="visible"/>
                                      </p:to>
                                    </p:set>
                                    <p:animEffect transition="in" filter="box(in)">
                                      <p:cBhvr>
                                        <p:cTn id="18" dur="500"/>
                                        <p:tgtEl>
                                          <p:spTgt spid="87056"/>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87057"/>
                                        </p:tgtEl>
                                        <p:attrNameLst>
                                          <p:attrName>style.visibility</p:attrName>
                                        </p:attrNameLst>
                                      </p:cBhvr>
                                      <p:to>
                                        <p:strVal val="visible"/>
                                      </p:to>
                                    </p:set>
                                    <p:animEffect transition="in" filter="box(in)">
                                      <p:cBhvr>
                                        <p:cTn id="21" dur="500"/>
                                        <p:tgtEl>
                                          <p:spTgt spid="87057"/>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87058"/>
                                        </p:tgtEl>
                                        <p:attrNameLst>
                                          <p:attrName>style.visibility</p:attrName>
                                        </p:attrNameLst>
                                      </p:cBhvr>
                                      <p:to>
                                        <p:strVal val="visible"/>
                                      </p:to>
                                    </p:set>
                                    <p:animEffect transition="in" filter="box(in)">
                                      <p:cBhvr>
                                        <p:cTn id="24" dur="500"/>
                                        <p:tgtEl>
                                          <p:spTgt spid="87058"/>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87059"/>
                                        </p:tgtEl>
                                        <p:attrNameLst>
                                          <p:attrName>style.visibility</p:attrName>
                                        </p:attrNameLst>
                                      </p:cBhvr>
                                      <p:to>
                                        <p:strVal val="visible"/>
                                      </p:to>
                                    </p:set>
                                    <p:animEffect transition="in" filter="box(in)">
                                      <p:cBhvr>
                                        <p:cTn id="27" dur="500"/>
                                        <p:tgtEl>
                                          <p:spTgt spid="87059"/>
                                        </p:tgtEl>
                                      </p:cBhvr>
                                    </p:animEffect>
                                  </p:childTnLst>
                                </p:cTn>
                              </p:par>
                              <p:par>
                                <p:cTn id="28" presetID="4" presetClass="entr" presetSubtype="16" fill="hold" nodeType="withEffect">
                                  <p:stCondLst>
                                    <p:cond delay="0"/>
                                  </p:stCondLst>
                                  <p:childTnLst>
                                    <p:set>
                                      <p:cBhvr>
                                        <p:cTn id="29" dur="1" fill="hold">
                                          <p:stCondLst>
                                            <p:cond delay="0"/>
                                          </p:stCondLst>
                                        </p:cTn>
                                        <p:tgtEl>
                                          <p:spTgt spid="87060"/>
                                        </p:tgtEl>
                                        <p:attrNameLst>
                                          <p:attrName>style.visibility</p:attrName>
                                        </p:attrNameLst>
                                      </p:cBhvr>
                                      <p:to>
                                        <p:strVal val="visible"/>
                                      </p:to>
                                    </p:set>
                                    <p:animEffect transition="in" filter="box(in)">
                                      <p:cBhvr>
                                        <p:cTn id="30" dur="500"/>
                                        <p:tgtEl>
                                          <p:spTgt spid="87060"/>
                                        </p:tgtEl>
                                      </p:cBhvr>
                                    </p:animEffect>
                                  </p:childTnLst>
                                </p:cTn>
                              </p:par>
                              <p:par>
                                <p:cTn id="31" presetID="4" presetClass="entr" presetSubtype="16" fill="hold" nodeType="withEffect">
                                  <p:stCondLst>
                                    <p:cond delay="0"/>
                                  </p:stCondLst>
                                  <p:childTnLst>
                                    <p:set>
                                      <p:cBhvr>
                                        <p:cTn id="32" dur="1" fill="hold">
                                          <p:stCondLst>
                                            <p:cond delay="0"/>
                                          </p:stCondLst>
                                        </p:cTn>
                                        <p:tgtEl>
                                          <p:spTgt spid="87061"/>
                                        </p:tgtEl>
                                        <p:attrNameLst>
                                          <p:attrName>style.visibility</p:attrName>
                                        </p:attrNameLst>
                                      </p:cBhvr>
                                      <p:to>
                                        <p:strVal val="visible"/>
                                      </p:to>
                                    </p:set>
                                    <p:animEffect transition="in" filter="box(in)">
                                      <p:cBhvr>
                                        <p:cTn id="33" dur="500"/>
                                        <p:tgtEl>
                                          <p:spTgt spid="87061"/>
                                        </p:tgtEl>
                                      </p:cBhvr>
                                    </p:animEffect>
                                  </p:childTnLst>
                                </p:cTn>
                              </p:par>
                              <p:par>
                                <p:cTn id="34" presetID="4" presetClass="entr" presetSubtype="16" fill="hold" nodeType="withEffect">
                                  <p:stCondLst>
                                    <p:cond delay="0"/>
                                  </p:stCondLst>
                                  <p:childTnLst>
                                    <p:set>
                                      <p:cBhvr>
                                        <p:cTn id="35" dur="1" fill="hold">
                                          <p:stCondLst>
                                            <p:cond delay="0"/>
                                          </p:stCondLst>
                                        </p:cTn>
                                        <p:tgtEl>
                                          <p:spTgt spid="87062"/>
                                        </p:tgtEl>
                                        <p:attrNameLst>
                                          <p:attrName>style.visibility</p:attrName>
                                        </p:attrNameLst>
                                      </p:cBhvr>
                                      <p:to>
                                        <p:strVal val="visible"/>
                                      </p:to>
                                    </p:set>
                                    <p:animEffect transition="in" filter="box(in)">
                                      <p:cBhvr>
                                        <p:cTn id="36" dur="500"/>
                                        <p:tgtEl>
                                          <p:spTgt spid="87062"/>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87063"/>
                                        </p:tgtEl>
                                        <p:attrNameLst>
                                          <p:attrName>style.visibility</p:attrName>
                                        </p:attrNameLst>
                                      </p:cBhvr>
                                      <p:to>
                                        <p:strVal val="visible"/>
                                      </p:to>
                                    </p:set>
                                    <p:animEffect transition="in" filter="box(in)">
                                      <p:cBhvr>
                                        <p:cTn id="39" dur="500"/>
                                        <p:tgtEl>
                                          <p:spTgt spid="87063"/>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87074"/>
                                        </p:tgtEl>
                                        <p:attrNameLst>
                                          <p:attrName>style.visibility</p:attrName>
                                        </p:attrNameLst>
                                      </p:cBhvr>
                                      <p:to>
                                        <p:strVal val="visible"/>
                                      </p:to>
                                    </p:set>
                                    <p:animEffect transition="in" filter="box(in)">
                                      <p:cBhvr>
                                        <p:cTn id="42" dur="500"/>
                                        <p:tgtEl>
                                          <p:spTgt spid="87074"/>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87043">
                                            <p:txEl>
                                              <p:pRg st="3" end="3"/>
                                            </p:txEl>
                                          </p:spTgt>
                                        </p:tgtEl>
                                        <p:attrNameLst>
                                          <p:attrName>style.visibility</p:attrName>
                                        </p:attrNameLst>
                                      </p:cBhvr>
                                      <p:to>
                                        <p:strVal val="visible"/>
                                      </p:to>
                                    </p:set>
                                    <p:animEffect transition="in" filter="strips(downRight)">
                                      <p:cBhvr>
                                        <p:cTn id="47" dur="500"/>
                                        <p:tgtEl>
                                          <p:spTgt spid="8704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87043">
                                            <p:txEl>
                                              <p:pRg st="4" end="4"/>
                                            </p:txEl>
                                          </p:spTgt>
                                        </p:tgtEl>
                                        <p:attrNameLst>
                                          <p:attrName>style.visibility</p:attrName>
                                        </p:attrNameLst>
                                      </p:cBhvr>
                                      <p:to>
                                        <p:strVal val="visible"/>
                                      </p:to>
                                    </p:set>
                                    <p:animEffect transition="in" filter="strips(downRight)">
                                      <p:cBhvr>
                                        <p:cTn id="52" dur="500"/>
                                        <p:tgtEl>
                                          <p:spTgt spid="8704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3" fill="hold" grpId="0" nodeType="clickEffect">
                                  <p:stCondLst>
                                    <p:cond delay="0"/>
                                  </p:stCondLst>
                                  <p:childTnLst>
                                    <p:set>
                                      <p:cBhvr>
                                        <p:cTn id="56" dur="1" fill="hold">
                                          <p:stCondLst>
                                            <p:cond delay="0"/>
                                          </p:stCondLst>
                                        </p:cTn>
                                        <p:tgtEl>
                                          <p:spTgt spid="87089"/>
                                        </p:tgtEl>
                                        <p:attrNameLst>
                                          <p:attrName>style.visibility</p:attrName>
                                        </p:attrNameLst>
                                      </p:cBhvr>
                                      <p:to>
                                        <p:strVal val="visible"/>
                                      </p:to>
                                    </p:set>
                                    <p:animEffect transition="in" filter="strips(upRight)">
                                      <p:cBhvr>
                                        <p:cTn id="57" dur="500"/>
                                        <p:tgtEl>
                                          <p:spTgt spid="87089"/>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87090"/>
                                        </p:tgtEl>
                                        <p:attrNameLst>
                                          <p:attrName>style.visibility</p:attrName>
                                        </p:attrNameLst>
                                      </p:cBhvr>
                                      <p:to>
                                        <p:strVal val="visible"/>
                                      </p:to>
                                    </p:set>
                                    <p:animEffect transition="in" filter="strips(upRight)">
                                      <p:cBhvr>
                                        <p:cTn id="60" dur="500"/>
                                        <p:tgtEl>
                                          <p:spTgt spid="87090"/>
                                        </p:tgtEl>
                                      </p:cBhvr>
                                    </p:animEffect>
                                  </p:childTnLst>
                                </p:cTn>
                              </p:par>
                              <p:par>
                                <p:cTn id="61" presetID="18" presetClass="entr" presetSubtype="3" fill="hold" grpId="0" nodeType="withEffect">
                                  <p:stCondLst>
                                    <p:cond delay="0"/>
                                  </p:stCondLst>
                                  <p:childTnLst>
                                    <p:set>
                                      <p:cBhvr>
                                        <p:cTn id="62" dur="1" fill="hold">
                                          <p:stCondLst>
                                            <p:cond delay="0"/>
                                          </p:stCondLst>
                                        </p:cTn>
                                        <p:tgtEl>
                                          <p:spTgt spid="87091"/>
                                        </p:tgtEl>
                                        <p:attrNameLst>
                                          <p:attrName>style.visibility</p:attrName>
                                        </p:attrNameLst>
                                      </p:cBhvr>
                                      <p:to>
                                        <p:strVal val="visible"/>
                                      </p:to>
                                    </p:set>
                                    <p:animEffect transition="in" filter="strips(upRight)">
                                      <p:cBhvr>
                                        <p:cTn id="63" dur="500"/>
                                        <p:tgtEl>
                                          <p:spTgt spid="87091"/>
                                        </p:tgtEl>
                                      </p:cBhvr>
                                    </p:animEffect>
                                  </p:childTnLst>
                                </p:cTn>
                              </p:par>
                              <p:par>
                                <p:cTn id="64" presetID="18" presetClass="entr" presetSubtype="3" fill="hold" grpId="0" nodeType="withEffect">
                                  <p:stCondLst>
                                    <p:cond delay="0"/>
                                  </p:stCondLst>
                                  <p:childTnLst>
                                    <p:set>
                                      <p:cBhvr>
                                        <p:cTn id="65" dur="1" fill="hold">
                                          <p:stCondLst>
                                            <p:cond delay="0"/>
                                          </p:stCondLst>
                                        </p:cTn>
                                        <p:tgtEl>
                                          <p:spTgt spid="87092"/>
                                        </p:tgtEl>
                                        <p:attrNameLst>
                                          <p:attrName>style.visibility</p:attrName>
                                        </p:attrNameLst>
                                      </p:cBhvr>
                                      <p:to>
                                        <p:strVal val="visible"/>
                                      </p:to>
                                    </p:set>
                                    <p:animEffect transition="in" filter="strips(upRight)">
                                      <p:cBhvr>
                                        <p:cTn id="66" dur="500"/>
                                        <p:tgtEl>
                                          <p:spTgt spid="87092"/>
                                        </p:tgtEl>
                                      </p:cBhvr>
                                    </p:animEffect>
                                  </p:childTnLst>
                                </p:cTn>
                              </p:par>
                              <p:par>
                                <p:cTn id="67" presetID="18" presetClass="entr" presetSubtype="3" fill="hold" grpId="0" nodeType="withEffect">
                                  <p:stCondLst>
                                    <p:cond delay="0"/>
                                  </p:stCondLst>
                                  <p:childTnLst>
                                    <p:set>
                                      <p:cBhvr>
                                        <p:cTn id="68" dur="1" fill="hold">
                                          <p:stCondLst>
                                            <p:cond delay="0"/>
                                          </p:stCondLst>
                                        </p:cTn>
                                        <p:tgtEl>
                                          <p:spTgt spid="87093"/>
                                        </p:tgtEl>
                                        <p:attrNameLst>
                                          <p:attrName>style.visibility</p:attrName>
                                        </p:attrNameLst>
                                      </p:cBhvr>
                                      <p:to>
                                        <p:strVal val="visible"/>
                                      </p:to>
                                    </p:set>
                                    <p:animEffect transition="in" filter="strips(upRight)">
                                      <p:cBhvr>
                                        <p:cTn id="69" dur="500"/>
                                        <p:tgtEl>
                                          <p:spTgt spid="87093"/>
                                        </p:tgtEl>
                                      </p:cBhvr>
                                    </p:animEffect>
                                  </p:childTnLst>
                                </p:cTn>
                              </p:par>
                              <p:par>
                                <p:cTn id="70" presetID="18" presetClass="entr" presetSubtype="3" fill="hold" grpId="0" nodeType="withEffect">
                                  <p:stCondLst>
                                    <p:cond delay="0"/>
                                  </p:stCondLst>
                                  <p:childTnLst>
                                    <p:set>
                                      <p:cBhvr>
                                        <p:cTn id="71" dur="1" fill="hold">
                                          <p:stCondLst>
                                            <p:cond delay="0"/>
                                          </p:stCondLst>
                                        </p:cTn>
                                        <p:tgtEl>
                                          <p:spTgt spid="87094"/>
                                        </p:tgtEl>
                                        <p:attrNameLst>
                                          <p:attrName>style.visibility</p:attrName>
                                        </p:attrNameLst>
                                      </p:cBhvr>
                                      <p:to>
                                        <p:strVal val="visible"/>
                                      </p:to>
                                    </p:set>
                                    <p:animEffect transition="in" filter="strips(upRight)">
                                      <p:cBhvr>
                                        <p:cTn id="72" dur="500"/>
                                        <p:tgtEl>
                                          <p:spTgt spid="87094"/>
                                        </p:tgtEl>
                                      </p:cBhvr>
                                    </p:animEffect>
                                  </p:childTnLst>
                                </p:cTn>
                              </p:par>
                              <p:par>
                                <p:cTn id="73" presetID="18" presetClass="entr" presetSubtype="3" fill="hold" nodeType="withEffect">
                                  <p:stCondLst>
                                    <p:cond delay="0"/>
                                  </p:stCondLst>
                                  <p:childTnLst>
                                    <p:set>
                                      <p:cBhvr>
                                        <p:cTn id="74" dur="1" fill="hold">
                                          <p:stCondLst>
                                            <p:cond delay="0"/>
                                          </p:stCondLst>
                                        </p:cTn>
                                        <p:tgtEl>
                                          <p:spTgt spid="87095"/>
                                        </p:tgtEl>
                                        <p:attrNameLst>
                                          <p:attrName>style.visibility</p:attrName>
                                        </p:attrNameLst>
                                      </p:cBhvr>
                                      <p:to>
                                        <p:strVal val="visible"/>
                                      </p:to>
                                    </p:set>
                                    <p:animEffect transition="in" filter="strips(upRight)">
                                      <p:cBhvr>
                                        <p:cTn id="75" dur="500"/>
                                        <p:tgtEl>
                                          <p:spTgt spid="87095"/>
                                        </p:tgtEl>
                                      </p:cBhvr>
                                    </p:animEffect>
                                  </p:childTnLst>
                                </p:cTn>
                              </p:par>
                              <p:par>
                                <p:cTn id="76" presetID="18" presetClass="entr" presetSubtype="3" fill="hold" nodeType="withEffect">
                                  <p:stCondLst>
                                    <p:cond delay="0"/>
                                  </p:stCondLst>
                                  <p:childTnLst>
                                    <p:set>
                                      <p:cBhvr>
                                        <p:cTn id="77" dur="1" fill="hold">
                                          <p:stCondLst>
                                            <p:cond delay="0"/>
                                          </p:stCondLst>
                                        </p:cTn>
                                        <p:tgtEl>
                                          <p:spTgt spid="87102"/>
                                        </p:tgtEl>
                                        <p:attrNameLst>
                                          <p:attrName>style.visibility</p:attrName>
                                        </p:attrNameLst>
                                      </p:cBhvr>
                                      <p:to>
                                        <p:strVal val="visible"/>
                                      </p:to>
                                    </p:set>
                                    <p:animEffect transition="in" filter="strips(upRight)">
                                      <p:cBhvr>
                                        <p:cTn id="78" dur="500"/>
                                        <p:tgtEl>
                                          <p:spTgt spid="87102"/>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6" fill="hold" grpId="0" nodeType="clickEffect">
                                  <p:stCondLst>
                                    <p:cond delay="0"/>
                                  </p:stCondLst>
                                  <p:childTnLst>
                                    <p:set>
                                      <p:cBhvr>
                                        <p:cTn id="82" dur="1" fill="hold">
                                          <p:stCondLst>
                                            <p:cond delay="0"/>
                                          </p:stCondLst>
                                        </p:cTn>
                                        <p:tgtEl>
                                          <p:spTgt spid="87096"/>
                                        </p:tgtEl>
                                        <p:attrNameLst>
                                          <p:attrName>style.visibility</p:attrName>
                                        </p:attrNameLst>
                                      </p:cBhvr>
                                      <p:to>
                                        <p:strVal val="visible"/>
                                      </p:to>
                                    </p:set>
                                    <p:animEffect transition="in" filter="strips(downRight)">
                                      <p:cBhvr>
                                        <p:cTn id="83" dur="500"/>
                                        <p:tgtEl>
                                          <p:spTgt spid="87096"/>
                                        </p:tgtEl>
                                      </p:cBhvr>
                                    </p:animEffect>
                                  </p:childTnLst>
                                </p:cTn>
                              </p:par>
                              <p:par>
                                <p:cTn id="84" presetID="18" presetClass="entr" presetSubtype="6" fill="hold" grpId="0" nodeType="withEffect">
                                  <p:stCondLst>
                                    <p:cond delay="0"/>
                                  </p:stCondLst>
                                  <p:childTnLst>
                                    <p:set>
                                      <p:cBhvr>
                                        <p:cTn id="85" dur="1" fill="hold">
                                          <p:stCondLst>
                                            <p:cond delay="0"/>
                                          </p:stCondLst>
                                        </p:cTn>
                                        <p:tgtEl>
                                          <p:spTgt spid="87097"/>
                                        </p:tgtEl>
                                        <p:attrNameLst>
                                          <p:attrName>style.visibility</p:attrName>
                                        </p:attrNameLst>
                                      </p:cBhvr>
                                      <p:to>
                                        <p:strVal val="visible"/>
                                      </p:to>
                                    </p:set>
                                    <p:animEffect transition="in" filter="strips(downRight)">
                                      <p:cBhvr>
                                        <p:cTn id="86" dur="500"/>
                                        <p:tgtEl>
                                          <p:spTgt spid="87097"/>
                                        </p:tgtEl>
                                      </p:cBhvr>
                                    </p:animEffect>
                                  </p:childTnLst>
                                </p:cTn>
                              </p:par>
                              <p:par>
                                <p:cTn id="87" presetID="18" presetClass="entr" presetSubtype="6" fill="hold" grpId="0" nodeType="withEffect">
                                  <p:stCondLst>
                                    <p:cond delay="0"/>
                                  </p:stCondLst>
                                  <p:childTnLst>
                                    <p:set>
                                      <p:cBhvr>
                                        <p:cTn id="88" dur="1" fill="hold">
                                          <p:stCondLst>
                                            <p:cond delay="0"/>
                                          </p:stCondLst>
                                        </p:cTn>
                                        <p:tgtEl>
                                          <p:spTgt spid="87098"/>
                                        </p:tgtEl>
                                        <p:attrNameLst>
                                          <p:attrName>style.visibility</p:attrName>
                                        </p:attrNameLst>
                                      </p:cBhvr>
                                      <p:to>
                                        <p:strVal val="visible"/>
                                      </p:to>
                                    </p:set>
                                    <p:animEffect transition="in" filter="strips(downRight)">
                                      <p:cBhvr>
                                        <p:cTn id="89" dur="500"/>
                                        <p:tgtEl>
                                          <p:spTgt spid="87098"/>
                                        </p:tgtEl>
                                      </p:cBhvr>
                                    </p:animEffect>
                                  </p:childTnLst>
                                </p:cTn>
                              </p:par>
                              <p:par>
                                <p:cTn id="90" presetID="18" presetClass="entr" presetSubtype="6" fill="hold" grpId="0" nodeType="withEffect">
                                  <p:stCondLst>
                                    <p:cond delay="0"/>
                                  </p:stCondLst>
                                  <p:childTnLst>
                                    <p:set>
                                      <p:cBhvr>
                                        <p:cTn id="91" dur="1" fill="hold">
                                          <p:stCondLst>
                                            <p:cond delay="0"/>
                                          </p:stCondLst>
                                        </p:cTn>
                                        <p:tgtEl>
                                          <p:spTgt spid="87099"/>
                                        </p:tgtEl>
                                        <p:attrNameLst>
                                          <p:attrName>style.visibility</p:attrName>
                                        </p:attrNameLst>
                                      </p:cBhvr>
                                      <p:to>
                                        <p:strVal val="visible"/>
                                      </p:to>
                                    </p:set>
                                    <p:animEffect transition="in" filter="strips(downRight)">
                                      <p:cBhvr>
                                        <p:cTn id="92" dur="500"/>
                                        <p:tgtEl>
                                          <p:spTgt spid="87099"/>
                                        </p:tgtEl>
                                      </p:cBhvr>
                                    </p:animEffect>
                                  </p:childTnLst>
                                </p:cTn>
                              </p:par>
                              <p:par>
                                <p:cTn id="93" presetID="18" presetClass="entr" presetSubtype="6" fill="hold" nodeType="withEffect">
                                  <p:stCondLst>
                                    <p:cond delay="0"/>
                                  </p:stCondLst>
                                  <p:childTnLst>
                                    <p:set>
                                      <p:cBhvr>
                                        <p:cTn id="94" dur="1" fill="hold">
                                          <p:stCondLst>
                                            <p:cond delay="0"/>
                                          </p:stCondLst>
                                        </p:cTn>
                                        <p:tgtEl>
                                          <p:spTgt spid="87100"/>
                                        </p:tgtEl>
                                        <p:attrNameLst>
                                          <p:attrName>style.visibility</p:attrName>
                                        </p:attrNameLst>
                                      </p:cBhvr>
                                      <p:to>
                                        <p:strVal val="visible"/>
                                      </p:to>
                                    </p:set>
                                    <p:animEffect transition="in" filter="strips(downRight)">
                                      <p:cBhvr>
                                        <p:cTn id="95" dur="500"/>
                                        <p:tgtEl>
                                          <p:spTgt spid="87100"/>
                                        </p:tgtEl>
                                      </p:cBhvr>
                                    </p:animEffect>
                                  </p:childTnLst>
                                </p:cTn>
                              </p:par>
                              <p:par>
                                <p:cTn id="96" presetID="18" presetClass="entr" presetSubtype="6" fill="hold" grpId="0" nodeType="withEffect">
                                  <p:stCondLst>
                                    <p:cond delay="0"/>
                                  </p:stCondLst>
                                  <p:childTnLst>
                                    <p:set>
                                      <p:cBhvr>
                                        <p:cTn id="97" dur="1" fill="hold">
                                          <p:stCondLst>
                                            <p:cond delay="0"/>
                                          </p:stCondLst>
                                        </p:cTn>
                                        <p:tgtEl>
                                          <p:spTgt spid="87101"/>
                                        </p:tgtEl>
                                        <p:attrNameLst>
                                          <p:attrName>style.visibility</p:attrName>
                                        </p:attrNameLst>
                                      </p:cBhvr>
                                      <p:to>
                                        <p:strVal val="visible"/>
                                      </p:to>
                                    </p:set>
                                    <p:animEffect transition="in" filter="strips(downRight)">
                                      <p:cBhvr>
                                        <p:cTn id="98" dur="500"/>
                                        <p:tgtEl>
                                          <p:spTgt spid="87101"/>
                                        </p:tgtEl>
                                      </p:cBhvr>
                                    </p:animEffect>
                                  </p:childTnLst>
                                </p:cTn>
                              </p:par>
                              <p:par>
                                <p:cTn id="99" presetID="18" presetClass="entr" presetSubtype="6" fill="hold" nodeType="withEffect">
                                  <p:stCondLst>
                                    <p:cond delay="0"/>
                                  </p:stCondLst>
                                  <p:childTnLst>
                                    <p:set>
                                      <p:cBhvr>
                                        <p:cTn id="100" dur="1" fill="hold">
                                          <p:stCondLst>
                                            <p:cond delay="0"/>
                                          </p:stCondLst>
                                        </p:cTn>
                                        <p:tgtEl>
                                          <p:spTgt spid="87103"/>
                                        </p:tgtEl>
                                        <p:attrNameLst>
                                          <p:attrName>style.visibility</p:attrName>
                                        </p:attrNameLst>
                                      </p:cBhvr>
                                      <p:to>
                                        <p:strVal val="visible"/>
                                      </p:to>
                                    </p:set>
                                    <p:animEffect transition="in" filter="strips(downRight)">
                                      <p:cBhvr>
                                        <p:cTn id="101" dur="500"/>
                                        <p:tgtEl>
                                          <p:spTgt spid="87103"/>
                                        </p:tgtEl>
                                      </p:cBhvr>
                                    </p:animEffect>
                                  </p:childTnLst>
                                </p:cTn>
                              </p:par>
                            </p:childTnLst>
                          </p:cTn>
                        </p:par>
                      </p:childTnLst>
                    </p:cTn>
                  </p:par>
                  <p:par>
                    <p:cTn id="102" fill="hold">
                      <p:stCondLst>
                        <p:cond delay="indefinite"/>
                      </p:stCondLst>
                      <p:childTnLst>
                        <p:par>
                          <p:cTn id="103" fill="hold">
                            <p:stCondLst>
                              <p:cond delay="0"/>
                            </p:stCondLst>
                            <p:childTnLst>
                              <p:par>
                                <p:cTn id="104" presetID="18" presetClass="entr" presetSubtype="6" fill="hold" grpId="0" nodeType="clickEffect">
                                  <p:stCondLst>
                                    <p:cond delay="0"/>
                                  </p:stCondLst>
                                  <p:childTnLst>
                                    <p:set>
                                      <p:cBhvr>
                                        <p:cTn id="105" dur="1" fill="hold">
                                          <p:stCondLst>
                                            <p:cond delay="0"/>
                                          </p:stCondLst>
                                        </p:cTn>
                                        <p:tgtEl>
                                          <p:spTgt spid="87043">
                                            <p:txEl>
                                              <p:pRg st="5" end="5"/>
                                            </p:txEl>
                                          </p:spTgt>
                                        </p:tgtEl>
                                        <p:attrNameLst>
                                          <p:attrName>style.visibility</p:attrName>
                                        </p:attrNameLst>
                                      </p:cBhvr>
                                      <p:to>
                                        <p:strVal val="visible"/>
                                      </p:to>
                                    </p:set>
                                    <p:animEffect transition="in" filter="strips(downRight)">
                                      <p:cBhvr>
                                        <p:cTn id="106" dur="500"/>
                                        <p:tgtEl>
                                          <p:spTgt spid="87043">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4" presetClass="entr" presetSubtype="16" fill="hold" grpId="0" nodeType="clickEffect">
                                  <p:stCondLst>
                                    <p:cond delay="0"/>
                                  </p:stCondLst>
                                  <p:childTnLst>
                                    <p:set>
                                      <p:cBhvr>
                                        <p:cTn id="110" dur="1" fill="hold">
                                          <p:stCondLst>
                                            <p:cond delay="0"/>
                                          </p:stCondLst>
                                        </p:cTn>
                                        <p:tgtEl>
                                          <p:spTgt spid="87112"/>
                                        </p:tgtEl>
                                        <p:attrNameLst>
                                          <p:attrName>style.visibility</p:attrName>
                                        </p:attrNameLst>
                                      </p:cBhvr>
                                      <p:to>
                                        <p:strVal val="visible"/>
                                      </p:to>
                                    </p:set>
                                    <p:animEffect transition="in" filter="box(in)">
                                      <p:cBhvr>
                                        <p:cTn id="111" dur="500"/>
                                        <p:tgtEl>
                                          <p:spTgt spid="87112"/>
                                        </p:tgtEl>
                                      </p:cBhvr>
                                    </p:animEffect>
                                  </p:childTnLst>
                                </p:cTn>
                              </p:par>
                            </p:childTnLst>
                          </p:cTn>
                        </p:par>
                      </p:childTnLst>
                    </p:cTn>
                  </p:par>
                  <p:par>
                    <p:cTn id="112" fill="hold">
                      <p:stCondLst>
                        <p:cond delay="indefinite"/>
                      </p:stCondLst>
                      <p:childTnLst>
                        <p:par>
                          <p:cTn id="113" fill="hold">
                            <p:stCondLst>
                              <p:cond delay="0"/>
                            </p:stCondLst>
                            <p:childTnLst>
                              <p:par>
                                <p:cTn id="114" presetID="18" presetClass="entr" presetSubtype="3" fill="hold" grpId="0" nodeType="clickEffect">
                                  <p:stCondLst>
                                    <p:cond delay="0"/>
                                  </p:stCondLst>
                                  <p:childTnLst>
                                    <p:set>
                                      <p:cBhvr>
                                        <p:cTn id="115" dur="1" fill="hold">
                                          <p:stCondLst>
                                            <p:cond delay="0"/>
                                          </p:stCondLst>
                                        </p:cTn>
                                        <p:tgtEl>
                                          <p:spTgt spid="87104"/>
                                        </p:tgtEl>
                                        <p:attrNameLst>
                                          <p:attrName>style.visibility</p:attrName>
                                        </p:attrNameLst>
                                      </p:cBhvr>
                                      <p:to>
                                        <p:strVal val="visible"/>
                                      </p:to>
                                    </p:set>
                                    <p:animEffect transition="in" filter="strips(upRight)">
                                      <p:cBhvr>
                                        <p:cTn id="116" dur="500"/>
                                        <p:tgtEl>
                                          <p:spTgt spid="87104"/>
                                        </p:tgtEl>
                                      </p:cBhvr>
                                    </p:animEffect>
                                  </p:childTnLst>
                                </p:cTn>
                              </p:par>
                              <p:par>
                                <p:cTn id="117" presetID="18" presetClass="entr" presetSubtype="3" fill="hold" grpId="0" nodeType="withEffect">
                                  <p:stCondLst>
                                    <p:cond delay="0"/>
                                  </p:stCondLst>
                                  <p:childTnLst>
                                    <p:set>
                                      <p:cBhvr>
                                        <p:cTn id="118" dur="1" fill="hold">
                                          <p:stCondLst>
                                            <p:cond delay="0"/>
                                          </p:stCondLst>
                                        </p:cTn>
                                        <p:tgtEl>
                                          <p:spTgt spid="87105"/>
                                        </p:tgtEl>
                                        <p:attrNameLst>
                                          <p:attrName>style.visibility</p:attrName>
                                        </p:attrNameLst>
                                      </p:cBhvr>
                                      <p:to>
                                        <p:strVal val="visible"/>
                                      </p:to>
                                    </p:set>
                                    <p:animEffect transition="in" filter="strips(upRight)">
                                      <p:cBhvr>
                                        <p:cTn id="119" dur="500"/>
                                        <p:tgtEl>
                                          <p:spTgt spid="87105"/>
                                        </p:tgtEl>
                                      </p:cBhvr>
                                    </p:animEffect>
                                  </p:childTnLst>
                                </p:cTn>
                              </p:par>
                              <p:par>
                                <p:cTn id="120" presetID="18" presetClass="entr" presetSubtype="3" fill="hold" grpId="0" nodeType="withEffect">
                                  <p:stCondLst>
                                    <p:cond delay="0"/>
                                  </p:stCondLst>
                                  <p:childTnLst>
                                    <p:set>
                                      <p:cBhvr>
                                        <p:cTn id="121" dur="1" fill="hold">
                                          <p:stCondLst>
                                            <p:cond delay="0"/>
                                          </p:stCondLst>
                                        </p:cTn>
                                        <p:tgtEl>
                                          <p:spTgt spid="87106"/>
                                        </p:tgtEl>
                                        <p:attrNameLst>
                                          <p:attrName>style.visibility</p:attrName>
                                        </p:attrNameLst>
                                      </p:cBhvr>
                                      <p:to>
                                        <p:strVal val="visible"/>
                                      </p:to>
                                    </p:set>
                                    <p:animEffect transition="in" filter="strips(upRight)">
                                      <p:cBhvr>
                                        <p:cTn id="122" dur="500"/>
                                        <p:tgtEl>
                                          <p:spTgt spid="87106"/>
                                        </p:tgtEl>
                                      </p:cBhvr>
                                    </p:animEffect>
                                  </p:childTnLst>
                                </p:cTn>
                              </p:par>
                              <p:par>
                                <p:cTn id="123" presetID="18" presetClass="entr" presetSubtype="3" fill="hold" nodeType="withEffect">
                                  <p:stCondLst>
                                    <p:cond delay="0"/>
                                  </p:stCondLst>
                                  <p:childTnLst>
                                    <p:set>
                                      <p:cBhvr>
                                        <p:cTn id="124" dur="1" fill="hold">
                                          <p:stCondLst>
                                            <p:cond delay="0"/>
                                          </p:stCondLst>
                                        </p:cTn>
                                        <p:tgtEl>
                                          <p:spTgt spid="87110"/>
                                        </p:tgtEl>
                                        <p:attrNameLst>
                                          <p:attrName>style.visibility</p:attrName>
                                        </p:attrNameLst>
                                      </p:cBhvr>
                                      <p:to>
                                        <p:strVal val="visible"/>
                                      </p:to>
                                    </p:set>
                                    <p:animEffect transition="in" filter="strips(upRight)">
                                      <p:cBhvr>
                                        <p:cTn id="125" dur="500"/>
                                        <p:tgtEl>
                                          <p:spTgt spid="87110"/>
                                        </p:tgtEl>
                                      </p:cBhvr>
                                    </p:animEffect>
                                  </p:childTnLst>
                                </p:cTn>
                              </p:par>
                              <p:par>
                                <p:cTn id="126" presetID="18" presetClass="entr" presetSubtype="3" fill="hold" nodeType="withEffect">
                                  <p:stCondLst>
                                    <p:cond delay="0"/>
                                  </p:stCondLst>
                                  <p:childTnLst>
                                    <p:set>
                                      <p:cBhvr>
                                        <p:cTn id="127" dur="1" fill="hold">
                                          <p:stCondLst>
                                            <p:cond delay="0"/>
                                          </p:stCondLst>
                                        </p:cTn>
                                        <p:tgtEl>
                                          <p:spTgt spid="87111"/>
                                        </p:tgtEl>
                                        <p:attrNameLst>
                                          <p:attrName>style.visibility</p:attrName>
                                        </p:attrNameLst>
                                      </p:cBhvr>
                                      <p:to>
                                        <p:strVal val="visible"/>
                                      </p:to>
                                    </p:set>
                                    <p:animEffect transition="in" filter="strips(upRight)">
                                      <p:cBhvr>
                                        <p:cTn id="128" dur="500"/>
                                        <p:tgtEl>
                                          <p:spTgt spid="87111"/>
                                        </p:tgtEl>
                                      </p:cBhvr>
                                    </p:animEffect>
                                  </p:childTnLst>
                                </p:cTn>
                              </p:par>
                            </p:childTnLst>
                          </p:cTn>
                        </p:par>
                      </p:childTnLst>
                    </p:cTn>
                  </p:par>
                  <p:par>
                    <p:cTn id="129" fill="hold">
                      <p:stCondLst>
                        <p:cond delay="indefinite"/>
                      </p:stCondLst>
                      <p:childTnLst>
                        <p:par>
                          <p:cTn id="130" fill="hold">
                            <p:stCondLst>
                              <p:cond delay="0"/>
                            </p:stCondLst>
                            <p:childTnLst>
                              <p:par>
                                <p:cTn id="131" presetID="4" presetClass="entr" presetSubtype="16" fill="hold" grpId="0" nodeType="clickEffect">
                                  <p:stCondLst>
                                    <p:cond delay="0"/>
                                  </p:stCondLst>
                                  <p:childTnLst>
                                    <p:set>
                                      <p:cBhvr>
                                        <p:cTn id="132" dur="1" fill="hold">
                                          <p:stCondLst>
                                            <p:cond delay="0"/>
                                          </p:stCondLst>
                                        </p:cTn>
                                        <p:tgtEl>
                                          <p:spTgt spid="87113"/>
                                        </p:tgtEl>
                                        <p:attrNameLst>
                                          <p:attrName>style.visibility</p:attrName>
                                        </p:attrNameLst>
                                      </p:cBhvr>
                                      <p:to>
                                        <p:strVal val="visible"/>
                                      </p:to>
                                    </p:set>
                                    <p:animEffect transition="in" filter="box(in)">
                                      <p:cBhvr>
                                        <p:cTn id="133" dur="500"/>
                                        <p:tgtEl>
                                          <p:spTgt spid="87113"/>
                                        </p:tgtEl>
                                      </p:cBhvr>
                                    </p:animEffect>
                                  </p:childTnLst>
                                </p:cTn>
                              </p:par>
                              <p:par>
                                <p:cTn id="134" presetID="4" presetClass="entr" presetSubtype="16" fill="hold" grpId="0" nodeType="withEffect">
                                  <p:stCondLst>
                                    <p:cond delay="0"/>
                                  </p:stCondLst>
                                  <p:childTnLst>
                                    <p:set>
                                      <p:cBhvr>
                                        <p:cTn id="135" dur="1" fill="hold">
                                          <p:stCondLst>
                                            <p:cond delay="0"/>
                                          </p:stCondLst>
                                        </p:cTn>
                                        <p:tgtEl>
                                          <p:spTgt spid="87114"/>
                                        </p:tgtEl>
                                        <p:attrNameLst>
                                          <p:attrName>style.visibility</p:attrName>
                                        </p:attrNameLst>
                                      </p:cBhvr>
                                      <p:to>
                                        <p:strVal val="visible"/>
                                      </p:to>
                                    </p:set>
                                    <p:animEffect transition="in" filter="box(in)">
                                      <p:cBhvr>
                                        <p:cTn id="136" dur="500"/>
                                        <p:tgtEl>
                                          <p:spTgt spid="87114"/>
                                        </p:tgtEl>
                                      </p:cBhvr>
                                    </p:animEffect>
                                  </p:childTnLst>
                                </p:cTn>
                              </p:par>
                              <p:par>
                                <p:cTn id="137" presetID="4" presetClass="entr" presetSubtype="16" fill="hold" grpId="0" nodeType="withEffect">
                                  <p:stCondLst>
                                    <p:cond delay="0"/>
                                  </p:stCondLst>
                                  <p:childTnLst>
                                    <p:set>
                                      <p:cBhvr>
                                        <p:cTn id="138" dur="1" fill="hold">
                                          <p:stCondLst>
                                            <p:cond delay="0"/>
                                          </p:stCondLst>
                                        </p:cTn>
                                        <p:tgtEl>
                                          <p:spTgt spid="87115"/>
                                        </p:tgtEl>
                                        <p:attrNameLst>
                                          <p:attrName>style.visibility</p:attrName>
                                        </p:attrNameLst>
                                      </p:cBhvr>
                                      <p:to>
                                        <p:strVal val="visible"/>
                                      </p:to>
                                    </p:set>
                                    <p:animEffect transition="in" filter="box(in)">
                                      <p:cBhvr>
                                        <p:cTn id="139" dur="500"/>
                                        <p:tgtEl>
                                          <p:spTgt spid="87115"/>
                                        </p:tgtEl>
                                      </p:cBhvr>
                                    </p:animEffect>
                                  </p:childTnLst>
                                </p:cTn>
                              </p:par>
                              <p:par>
                                <p:cTn id="140" presetID="4" presetClass="entr" presetSubtype="16" fill="hold" grpId="0" nodeType="withEffect">
                                  <p:stCondLst>
                                    <p:cond delay="0"/>
                                  </p:stCondLst>
                                  <p:childTnLst>
                                    <p:set>
                                      <p:cBhvr>
                                        <p:cTn id="141" dur="1" fill="hold">
                                          <p:stCondLst>
                                            <p:cond delay="0"/>
                                          </p:stCondLst>
                                        </p:cTn>
                                        <p:tgtEl>
                                          <p:spTgt spid="87116"/>
                                        </p:tgtEl>
                                        <p:attrNameLst>
                                          <p:attrName>style.visibility</p:attrName>
                                        </p:attrNameLst>
                                      </p:cBhvr>
                                      <p:to>
                                        <p:strVal val="visible"/>
                                      </p:to>
                                    </p:set>
                                    <p:animEffect transition="in" filter="box(in)">
                                      <p:cBhvr>
                                        <p:cTn id="142" dur="500"/>
                                        <p:tgtEl>
                                          <p:spTgt spid="87116"/>
                                        </p:tgtEl>
                                      </p:cBhvr>
                                    </p:animEffect>
                                  </p:childTnLst>
                                </p:cTn>
                              </p:par>
                              <p:par>
                                <p:cTn id="143" presetID="4" presetClass="entr" presetSubtype="16" fill="hold" grpId="0" nodeType="withEffect">
                                  <p:stCondLst>
                                    <p:cond delay="0"/>
                                  </p:stCondLst>
                                  <p:childTnLst>
                                    <p:set>
                                      <p:cBhvr>
                                        <p:cTn id="144" dur="1" fill="hold">
                                          <p:stCondLst>
                                            <p:cond delay="0"/>
                                          </p:stCondLst>
                                        </p:cTn>
                                        <p:tgtEl>
                                          <p:spTgt spid="87117"/>
                                        </p:tgtEl>
                                        <p:attrNameLst>
                                          <p:attrName>style.visibility</p:attrName>
                                        </p:attrNameLst>
                                      </p:cBhvr>
                                      <p:to>
                                        <p:strVal val="visible"/>
                                      </p:to>
                                    </p:set>
                                    <p:animEffect transition="in" filter="box(in)">
                                      <p:cBhvr>
                                        <p:cTn id="145" dur="500"/>
                                        <p:tgtEl>
                                          <p:spTgt spid="87117"/>
                                        </p:tgtEl>
                                      </p:cBhvr>
                                    </p:animEffect>
                                  </p:childTnLst>
                                </p:cTn>
                              </p:par>
                              <p:par>
                                <p:cTn id="146" presetID="4" presetClass="entr" presetSubtype="16" fill="hold" grpId="0" nodeType="withEffect">
                                  <p:stCondLst>
                                    <p:cond delay="0"/>
                                  </p:stCondLst>
                                  <p:childTnLst>
                                    <p:set>
                                      <p:cBhvr>
                                        <p:cTn id="147" dur="1" fill="hold">
                                          <p:stCondLst>
                                            <p:cond delay="0"/>
                                          </p:stCondLst>
                                        </p:cTn>
                                        <p:tgtEl>
                                          <p:spTgt spid="87118"/>
                                        </p:tgtEl>
                                        <p:attrNameLst>
                                          <p:attrName>style.visibility</p:attrName>
                                        </p:attrNameLst>
                                      </p:cBhvr>
                                      <p:to>
                                        <p:strVal val="visible"/>
                                      </p:to>
                                    </p:set>
                                    <p:animEffect transition="in" filter="box(in)">
                                      <p:cBhvr>
                                        <p:cTn id="148" dur="500"/>
                                        <p:tgtEl>
                                          <p:spTgt spid="87118"/>
                                        </p:tgtEl>
                                      </p:cBhvr>
                                    </p:animEffect>
                                  </p:childTnLst>
                                </p:cTn>
                              </p:par>
                              <p:par>
                                <p:cTn id="149" presetID="4" presetClass="entr" presetSubtype="16" fill="hold" nodeType="withEffect">
                                  <p:stCondLst>
                                    <p:cond delay="0"/>
                                  </p:stCondLst>
                                  <p:childTnLst>
                                    <p:set>
                                      <p:cBhvr>
                                        <p:cTn id="150" dur="1" fill="hold">
                                          <p:stCondLst>
                                            <p:cond delay="0"/>
                                          </p:stCondLst>
                                        </p:cTn>
                                        <p:tgtEl>
                                          <p:spTgt spid="87119"/>
                                        </p:tgtEl>
                                        <p:attrNameLst>
                                          <p:attrName>style.visibility</p:attrName>
                                        </p:attrNameLst>
                                      </p:cBhvr>
                                      <p:to>
                                        <p:strVal val="visible"/>
                                      </p:to>
                                    </p:set>
                                    <p:animEffect transition="in" filter="box(in)">
                                      <p:cBhvr>
                                        <p:cTn id="151" dur="500"/>
                                        <p:tgtEl>
                                          <p:spTgt spid="87119"/>
                                        </p:tgtEl>
                                      </p:cBhvr>
                                    </p:animEffect>
                                  </p:childTnLst>
                                </p:cTn>
                              </p:par>
                              <p:par>
                                <p:cTn id="152" presetID="4" presetClass="entr" presetSubtype="16" fill="hold" nodeType="withEffect">
                                  <p:stCondLst>
                                    <p:cond delay="0"/>
                                  </p:stCondLst>
                                  <p:childTnLst>
                                    <p:set>
                                      <p:cBhvr>
                                        <p:cTn id="153" dur="1" fill="hold">
                                          <p:stCondLst>
                                            <p:cond delay="0"/>
                                          </p:stCondLst>
                                        </p:cTn>
                                        <p:tgtEl>
                                          <p:spTgt spid="87120"/>
                                        </p:tgtEl>
                                        <p:attrNameLst>
                                          <p:attrName>style.visibility</p:attrName>
                                        </p:attrNameLst>
                                      </p:cBhvr>
                                      <p:to>
                                        <p:strVal val="visible"/>
                                      </p:to>
                                    </p:set>
                                    <p:animEffect transition="in" filter="box(in)">
                                      <p:cBhvr>
                                        <p:cTn id="154" dur="500"/>
                                        <p:tgtEl>
                                          <p:spTgt spid="87120"/>
                                        </p:tgtEl>
                                      </p:cBhvr>
                                    </p:animEffect>
                                  </p:childTnLst>
                                </p:cTn>
                              </p:par>
                              <p:par>
                                <p:cTn id="155" presetID="4" presetClass="entr" presetSubtype="16" fill="hold" grpId="0" nodeType="withEffect">
                                  <p:stCondLst>
                                    <p:cond delay="0"/>
                                  </p:stCondLst>
                                  <p:childTnLst>
                                    <p:set>
                                      <p:cBhvr>
                                        <p:cTn id="156" dur="1" fill="hold">
                                          <p:stCondLst>
                                            <p:cond delay="0"/>
                                          </p:stCondLst>
                                        </p:cTn>
                                        <p:tgtEl>
                                          <p:spTgt spid="87121"/>
                                        </p:tgtEl>
                                        <p:attrNameLst>
                                          <p:attrName>style.visibility</p:attrName>
                                        </p:attrNameLst>
                                      </p:cBhvr>
                                      <p:to>
                                        <p:strVal val="visible"/>
                                      </p:to>
                                    </p:set>
                                    <p:animEffect transition="in" filter="box(in)">
                                      <p:cBhvr>
                                        <p:cTn id="157" dur="500"/>
                                        <p:tgtEl>
                                          <p:spTgt spid="87121"/>
                                        </p:tgtEl>
                                      </p:cBhvr>
                                    </p:animEffect>
                                  </p:childTnLst>
                                </p:cTn>
                              </p:par>
                              <p:par>
                                <p:cTn id="158" presetID="4" presetClass="entr" presetSubtype="16" fill="hold" grpId="0" nodeType="withEffect">
                                  <p:stCondLst>
                                    <p:cond delay="0"/>
                                  </p:stCondLst>
                                  <p:childTnLst>
                                    <p:set>
                                      <p:cBhvr>
                                        <p:cTn id="159" dur="1" fill="hold">
                                          <p:stCondLst>
                                            <p:cond delay="0"/>
                                          </p:stCondLst>
                                        </p:cTn>
                                        <p:tgtEl>
                                          <p:spTgt spid="87122"/>
                                        </p:tgtEl>
                                        <p:attrNameLst>
                                          <p:attrName>style.visibility</p:attrName>
                                        </p:attrNameLst>
                                      </p:cBhvr>
                                      <p:to>
                                        <p:strVal val="visible"/>
                                      </p:to>
                                    </p:set>
                                    <p:animEffect transition="in" filter="box(in)">
                                      <p:cBhvr>
                                        <p:cTn id="160" dur="500"/>
                                        <p:tgtEl>
                                          <p:spTgt spid="87122"/>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87123"/>
                                        </p:tgtEl>
                                        <p:attrNameLst>
                                          <p:attrName>style.visibility</p:attrName>
                                        </p:attrNameLst>
                                      </p:cBhvr>
                                      <p:to>
                                        <p:strVal val="visible"/>
                                      </p:to>
                                    </p:set>
                                    <p:anim calcmode="lin" valueType="num">
                                      <p:cBhvr additive="base">
                                        <p:cTn id="165" dur="500" fill="hold"/>
                                        <p:tgtEl>
                                          <p:spTgt spid="87123"/>
                                        </p:tgtEl>
                                        <p:attrNameLst>
                                          <p:attrName>ppt_x</p:attrName>
                                        </p:attrNameLst>
                                      </p:cBhvr>
                                      <p:tavLst>
                                        <p:tav tm="0">
                                          <p:val>
                                            <p:strVal val="#ppt_x"/>
                                          </p:val>
                                        </p:tav>
                                        <p:tav tm="100000">
                                          <p:val>
                                            <p:strVal val="#ppt_x"/>
                                          </p:val>
                                        </p:tav>
                                      </p:tavLst>
                                    </p:anim>
                                    <p:anim calcmode="lin" valueType="num">
                                      <p:cBhvr additive="base">
                                        <p:cTn id="166" dur="500" fill="hold"/>
                                        <p:tgtEl>
                                          <p:spTgt spid="87123"/>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 presetClass="exit" presetSubtype="16" fill="hold" grpId="0" nodeType="clickEffect">
                                  <p:stCondLst>
                                    <p:cond delay="0"/>
                                  </p:stCondLst>
                                  <p:childTnLst>
                                    <p:animEffect transition="out" filter="box(in)">
                                      <p:cBhvr>
                                        <p:cTn id="170" dur="500"/>
                                        <p:tgtEl>
                                          <p:spTgt spid="87085"/>
                                        </p:tgtEl>
                                      </p:cBhvr>
                                    </p:animEffect>
                                    <p:set>
                                      <p:cBhvr>
                                        <p:cTn id="171" dur="1" fill="hold">
                                          <p:stCondLst>
                                            <p:cond delay="499"/>
                                          </p:stCondLst>
                                        </p:cTn>
                                        <p:tgtEl>
                                          <p:spTgt spid="87085"/>
                                        </p:tgtEl>
                                        <p:attrNameLst>
                                          <p:attrName>style.visibility</p:attrName>
                                        </p:attrNameLst>
                                      </p:cBhvr>
                                      <p:to>
                                        <p:strVal val="hidden"/>
                                      </p:to>
                                    </p:set>
                                  </p:childTnLst>
                                </p:cTn>
                              </p:par>
                              <p:par>
                                <p:cTn id="172" presetID="4" presetClass="exit" presetSubtype="16" fill="hold" grpId="0" nodeType="withEffect">
                                  <p:stCondLst>
                                    <p:cond delay="0"/>
                                  </p:stCondLst>
                                  <p:childTnLst>
                                    <p:animEffect transition="out" filter="box(in)">
                                      <p:cBhvr>
                                        <p:cTn id="173" dur="500"/>
                                        <p:tgtEl>
                                          <p:spTgt spid="87086"/>
                                        </p:tgtEl>
                                      </p:cBhvr>
                                    </p:animEffect>
                                    <p:set>
                                      <p:cBhvr>
                                        <p:cTn id="174" dur="1" fill="hold">
                                          <p:stCondLst>
                                            <p:cond delay="499"/>
                                          </p:stCondLst>
                                        </p:cTn>
                                        <p:tgtEl>
                                          <p:spTgt spid="87086"/>
                                        </p:tgtEl>
                                        <p:attrNameLst>
                                          <p:attrName>style.visibility</p:attrName>
                                        </p:attrNameLst>
                                      </p:cBhvr>
                                      <p:to>
                                        <p:strVal val="hidden"/>
                                      </p:to>
                                    </p:set>
                                  </p:childTnLst>
                                </p:cTn>
                              </p:par>
                              <p:par>
                                <p:cTn id="175" presetID="4" presetClass="exit" presetSubtype="16" fill="hold" grpId="0" nodeType="withEffect">
                                  <p:stCondLst>
                                    <p:cond delay="0"/>
                                  </p:stCondLst>
                                  <p:childTnLst>
                                    <p:animEffect transition="out" filter="box(in)">
                                      <p:cBhvr>
                                        <p:cTn id="176" dur="500"/>
                                        <p:tgtEl>
                                          <p:spTgt spid="87087"/>
                                        </p:tgtEl>
                                      </p:cBhvr>
                                    </p:animEffect>
                                    <p:set>
                                      <p:cBhvr>
                                        <p:cTn id="177" dur="1" fill="hold">
                                          <p:stCondLst>
                                            <p:cond delay="499"/>
                                          </p:stCondLst>
                                        </p:cTn>
                                        <p:tgtEl>
                                          <p:spTgt spid="87087"/>
                                        </p:tgtEl>
                                        <p:attrNameLst>
                                          <p:attrName>style.visibility</p:attrName>
                                        </p:attrNameLst>
                                      </p:cBhvr>
                                      <p:to>
                                        <p:strVal val="hidden"/>
                                      </p:to>
                                    </p:set>
                                  </p:childTnLst>
                                </p:cTn>
                              </p:par>
                              <p:par>
                                <p:cTn id="178" presetID="4" presetClass="exit" presetSubtype="16" fill="hold" grpId="0" nodeType="withEffect">
                                  <p:stCondLst>
                                    <p:cond delay="0"/>
                                  </p:stCondLst>
                                  <p:childTnLst>
                                    <p:animEffect transition="out" filter="box(in)">
                                      <p:cBhvr>
                                        <p:cTn id="179" dur="500"/>
                                        <p:tgtEl>
                                          <p:spTgt spid="87088"/>
                                        </p:tgtEl>
                                      </p:cBhvr>
                                    </p:animEffect>
                                    <p:set>
                                      <p:cBhvr>
                                        <p:cTn id="180" dur="1" fill="hold">
                                          <p:stCondLst>
                                            <p:cond delay="499"/>
                                          </p:stCondLst>
                                        </p:cTn>
                                        <p:tgtEl>
                                          <p:spTgt spid="87088"/>
                                        </p:tgtEl>
                                        <p:attrNameLst>
                                          <p:attrName>style.visibility</p:attrName>
                                        </p:attrNameLst>
                                      </p:cBhvr>
                                      <p:to>
                                        <p:strVal val="hidden"/>
                                      </p:to>
                                    </p:set>
                                  </p:childTnLst>
                                </p:cTn>
                              </p:par>
                              <p:par>
                                <p:cTn id="181" presetID="4" presetClass="exit" presetSubtype="16" fill="hold" grpId="1" nodeType="withEffect">
                                  <p:stCondLst>
                                    <p:cond delay="0"/>
                                  </p:stCondLst>
                                  <p:childTnLst>
                                    <p:animEffect transition="out" filter="box(in)">
                                      <p:cBhvr>
                                        <p:cTn id="182" dur="500"/>
                                        <p:tgtEl>
                                          <p:spTgt spid="87089"/>
                                        </p:tgtEl>
                                      </p:cBhvr>
                                    </p:animEffect>
                                    <p:set>
                                      <p:cBhvr>
                                        <p:cTn id="183" dur="1" fill="hold">
                                          <p:stCondLst>
                                            <p:cond delay="499"/>
                                          </p:stCondLst>
                                        </p:cTn>
                                        <p:tgtEl>
                                          <p:spTgt spid="87089"/>
                                        </p:tgtEl>
                                        <p:attrNameLst>
                                          <p:attrName>style.visibility</p:attrName>
                                        </p:attrNameLst>
                                      </p:cBhvr>
                                      <p:to>
                                        <p:strVal val="hidden"/>
                                      </p:to>
                                    </p:set>
                                  </p:childTnLst>
                                </p:cTn>
                              </p:par>
                              <p:par>
                                <p:cTn id="184" presetID="4" presetClass="exit" presetSubtype="16" fill="hold" grpId="1" nodeType="withEffect">
                                  <p:stCondLst>
                                    <p:cond delay="0"/>
                                  </p:stCondLst>
                                  <p:childTnLst>
                                    <p:animEffect transition="out" filter="box(in)">
                                      <p:cBhvr>
                                        <p:cTn id="185" dur="500"/>
                                        <p:tgtEl>
                                          <p:spTgt spid="87090"/>
                                        </p:tgtEl>
                                      </p:cBhvr>
                                    </p:animEffect>
                                    <p:set>
                                      <p:cBhvr>
                                        <p:cTn id="186" dur="1" fill="hold">
                                          <p:stCondLst>
                                            <p:cond delay="499"/>
                                          </p:stCondLst>
                                        </p:cTn>
                                        <p:tgtEl>
                                          <p:spTgt spid="87090"/>
                                        </p:tgtEl>
                                        <p:attrNameLst>
                                          <p:attrName>style.visibility</p:attrName>
                                        </p:attrNameLst>
                                      </p:cBhvr>
                                      <p:to>
                                        <p:strVal val="hidden"/>
                                      </p:to>
                                    </p:set>
                                  </p:childTnLst>
                                </p:cTn>
                              </p:par>
                              <p:par>
                                <p:cTn id="187" presetID="4" presetClass="exit" presetSubtype="16" fill="hold" grpId="1" nodeType="withEffect">
                                  <p:stCondLst>
                                    <p:cond delay="0"/>
                                  </p:stCondLst>
                                  <p:childTnLst>
                                    <p:animEffect transition="out" filter="box(in)">
                                      <p:cBhvr>
                                        <p:cTn id="188" dur="500"/>
                                        <p:tgtEl>
                                          <p:spTgt spid="87091"/>
                                        </p:tgtEl>
                                      </p:cBhvr>
                                    </p:animEffect>
                                    <p:set>
                                      <p:cBhvr>
                                        <p:cTn id="189" dur="1" fill="hold">
                                          <p:stCondLst>
                                            <p:cond delay="499"/>
                                          </p:stCondLst>
                                        </p:cTn>
                                        <p:tgtEl>
                                          <p:spTgt spid="87091"/>
                                        </p:tgtEl>
                                        <p:attrNameLst>
                                          <p:attrName>style.visibility</p:attrName>
                                        </p:attrNameLst>
                                      </p:cBhvr>
                                      <p:to>
                                        <p:strVal val="hidden"/>
                                      </p:to>
                                    </p:set>
                                  </p:childTnLst>
                                </p:cTn>
                              </p:par>
                              <p:par>
                                <p:cTn id="190" presetID="4" presetClass="exit" presetSubtype="16" fill="hold" grpId="1" nodeType="withEffect">
                                  <p:stCondLst>
                                    <p:cond delay="0"/>
                                  </p:stCondLst>
                                  <p:childTnLst>
                                    <p:animEffect transition="out" filter="box(in)">
                                      <p:cBhvr>
                                        <p:cTn id="191" dur="500"/>
                                        <p:tgtEl>
                                          <p:spTgt spid="87092"/>
                                        </p:tgtEl>
                                      </p:cBhvr>
                                    </p:animEffect>
                                    <p:set>
                                      <p:cBhvr>
                                        <p:cTn id="192" dur="1" fill="hold">
                                          <p:stCondLst>
                                            <p:cond delay="499"/>
                                          </p:stCondLst>
                                        </p:cTn>
                                        <p:tgtEl>
                                          <p:spTgt spid="87092"/>
                                        </p:tgtEl>
                                        <p:attrNameLst>
                                          <p:attrName>style.visibility</p:attrName>
                                        </p:attrNameLst>
                                      </p:cBhvr>
                                      <p:to>
                                        <p:strVal val="hidden"/>
                                      </p:to>
                                    </p:set>
                                  </p:childTnLst>
                                </p:cTn>
                              </p:par>
                              <p:par>
                                <p:cTn id="193" presetID="4" presetClass="exit" presetSubtype="16" fill="hold" grpId="1" nodeType="withEffect">
                                  <p:stCondLst>
                                    <p:cond delay="0"/>
                                  </p:stCondLst>
                                  <p:childTnLst>
                                    <p:animEffect transition="out" filter="box(in)">
                                      <p:cBhvr>
                                        <p:cTn id="194" dur="500"/>
                                        <p:tgtEl>
                                          <p:spTgt spid="87093"/>
                                        </p:tgtEl>
                                      </p:cBhvr>
                                    </p:animEffect>
                                    <p:set>
                                      <p:cBhvr>
                                        <p:cTn id="195" dur="1" fill="hold">
                                          <p:stCondLst>
                                            <p:cond delay="499"/>
                                          </p:stCondLst>
                                        </p:cTn>
                                        <p:tgtEl>
                                          <p:spTgt spid="87093"/>
                                        </p:tgtEl>
                                        <p:attrNameLst>
                                          <p:attrName>style.visibility</p:attrName>
                                        </p:attrNameLst>
                                      </p:cBhvr>
                                      <p:to>
                                        <p:strVal val="hidden"/>
                                      </p:to>
                                    </p:set>
                                  </p:childTnLst>
                                </p:cTn>
                              </p:par>
                              <p:par>
                                <p:cTn id="196" presetID="4" presetClass="exit" presetSubtype="16" fill="hold" grpId="1" nodeType="withEffect">
                                  <p:stCondLst>
                                    <p:cond delay="0"/>
                                  </p:stCondLst>
                                  <p:childTnLst>
                                    <p:animEffect transition="out" filter="box(in)">
                                      <p:cBhvr>
                                        <p:cTn id="197" dur="500"/>
                                        <p:tgtEl>
                                          <p:spTgt spid="87094"/>
                                        </p:tgtEl>
                                      </p:cBhvr>
                                    </p:animEffect>
                                    <p:set>
                                      <p:cBhvr>
                                        <p:cTn id="198" dur="1" fill="hold">
                                          <p:stCondLst>
                                            <p:cond delay="499"/>
                                          </p:stCondLst>
                                        </p:cTn>
                                        <p:tgtEl>
                                          <p:spTgt spid="87094"/>
                                        </p:tgtEl>
                                        <p:attrNameLst>
                                          <p:attrName>style.visibility</p:attrName>
                                        </p:attrNameLst>
                                      </p:cBhvr>
                                      <p:to>
                                        <p:strVal val="hidden"/>
                                      </p:to>
                                    </p:set>
                                  </p:childTnLst>
                                </p:cTn>
                              </p:par>
                              <p:par>
                                <p:cTn id="199" presetID="4" presetClass="exit" presetSubtype="16" fill="hold" nodeType="withEffect">
                                  <p:stCondLst>
                                    <p:cond delay="0"/>
                                  </p:stCondLst>
                                  <p:childTnLst>
                                    <p:animEffect transition="out" filter="box(in)">
                                      <p:cBhvr>
                                        <p:cTn id="200" dur="500"/>
                                        <p:tgtEl>
                                          <p:spTgt spid="87095"/>
                                        </p:tgtEl>
                                      </p:cBhvr>
                                    </p:animEffect>
                                    <p:set>
                                      <p:cBhvr>
                                        <p:cTn id="201" dur="1" fill="hold">
                                          <p:stCondLst>
                                            <p:cond delay="499"/>
                                          </p:stCondLst>
                                        </p:cTn>
                                        <p:tgtEl>
                                          <p:spTgt spid="87095"/>
                                        </p:tgtEl>
                                        <p:attrNameLst>
                                          <p:attrName>style.visibility</p:attrName>
                                        </p:attrNameLst>
                                      </p:cBhvr>
                                      <p:to>
                                        <p:strVal val="hidden"/>
                                      </p:to>
                                    </p:set>
                                  </p:childTnLst>
                                </p:cTn>
                              </p:par>
                              <p:par>
                                <p:cTn id="202" presetID="4" presetClass="exit" presetSubtype="16" fill="hold" grpId="1" nodeType="withEffect">
                                  <p:stCondLst>
                                    <p:cond delay="0"/>
                                  </p:stCondLst>
                                  <p:childTnLst>
                                    <p:animEffect transition="out" filter="box(in)">
                                      <p:cBhvr>
                                        <p:cTn id="203" dur="500"/>
                                        <p:tgtEl>
                                          <p:spTgt spid="87096"/>
                                        </p:tgtEl>
                                      </p:cBhvr>
                                    </p:animEffect>
                                    <p:set>
                                      <p:cBhvr>
                                        <p:cTn id="204" dur="1" fill="hold">
                                          <p:stCondLst>
                                            <p:cond delay="499"/>
                                          </p:stCondLst>
                                        </p:cTn>
                                        <p:tgtEl>
                                          <p:spTgt spid="87096"/>
                                        </p:tgtEl>
                                        <p:attrNameLst>
                                          <p:attrName>style.visibility</p:attrName>
                                        </p:attrNameLst>
                                      </p:cBhvr>
                                      <p:to>
                                        <p:strVal val="hidden"/>
                                      </p:to>
                                    </p:set>
                                  </p:childTnLst>
                                </p:cTn>
                              </p:par>
                              <p:par>
                                <p:cTn id="205" presetID="4" presetClass="exit" presetSubtype="16" fill="hold" grpId="1" nodeType="withEffect">
                                  <p:stCondLst>
                                    <p:cond delay="0"/>
                                  </p:stCondLst>
                                  <p:childTnLst>
                                    <p:animEffect transition="out" filter="box(in)">
                                      <p:cBhvr>
                                        <p:cTn id="206" dur="500"/>
                                        <p:tgtEl>
                                          <p:spTgt spid="87097"/>
                                        </p:tgtEl>
                                      </p:cBhvr>
                                    </p:animEffect>
                                    <p:set>
                                      <p:cBhvr>
                                        <p:cTn id="207" dur="1" fill="hold">
                                          <p:stCondLst>
                                            <p:cond delay="499"/>
                                          </p:stCondLst>
                                        </p:cTn>
                                        <p:tgtEl>
                                          <p:spTgt spid="87097"/>
                                        </p:tgtEl>
                                        <p:attrNameLst>
                                          <p:attrName>style.visibility</p:attrName>
                                        </p:attrNameLst>
                                      </p:cBhvr>
                                      <p:to>
                                        <p:strVal val="hidden"/>
                                      </p:to>
                                    </p:set>
                                  </p:childTnLst>
                                </p:cTn>
                              </p:par>
                              <p:par>
                                <p:cTn id="208" presetID="4" presetClass="exit" presetSubtype="16" fill="hold" grpId="1" nodeType="withEffect">
                                  <p:stCondLst>
                                    <p:cond delay="0"/>
                                  </p:stCondLst>
                                  <p:childTnLst>
                                    <p:animEffect transition="out" filter="box(in)">
                                      <p:cBhvr>
                                        <p:cTn id="209" dur="500"/>
                                        <p:tgtEl>
                                          <p:spTgt spid="87098"/>
                                        </p:tgtEl>
                                      </p:cBhvr>
                                    </p:animEffect>
                                    <p:set>
                                      <p:cBhvr>
                                        <p:cTn id="210" dur="1" fill="hold">
                                          <p:stCondLst>
                                            <p:cond delay="499"/>
                                          </p:stCondLst>
                                        </p:cTn>
                                        <p:tgtEl>
                                          <p:spTgt spid="87098"/>
                                        </p:tgtEl>
                                        <p:attrNameLst>
                                          <p:attrName>style.visibility</p:attrName>
                                        </p:attrNameLst>
                                      </p:cBhvr>
                                      <p:to>
                                        <p:strVal val="hidden"/>
                                      </p:to>
                                    </p:set>
                                  </p:childTnLst>
                                </p:cTn>
                              </p:par>
                              <p:par>
                                <p:cTn id="211" presetID="4" presetClass="exit" presetSubtype="16" fill="hold" grpId="1" nodeType="withEffect">
                                  <p:stCondLst>
                                    <p:cond delay="0"/>
                                  </p:stCondLst>
                                  <p:childTnLst>
                                    <p:animEffect transition="out" filter="box(in)">
                                      <p:cBhvr>
                                        <p:cTn id="212" dur="500"/>
                                        <p:tgtEl>
                                          <p:spTgt spid="87099"/>
                                        </p:tgtEl>
                                      </p:cBhvr>
                                    </p:animEffect>
                                    <p:set>
                                      <p:cBhvr>
                                        <p:cTn id="213" dur="1" fill="hold">
                                          <p:stCondLst>
                                            <p:cond delay="499"/>
                                          </p:stCondLst>
                                        </p:cTn>
                                        <p:tgtEl>
                                          <p:spTgt spid="87099"/>
                                        </p:tgtEl>
                                        <p:attrNameLst>
                                          <p:attrName>style.visibility</p:attrName>
                                        </p:attrNameLst>
                                      </p:cBhvr>
                                      <p:to>
                                        <p:strVal val="hidden"/>
                                      </p:to>
                                    </p:set>
                                  </p:childTnLst>
                                </p:cTn>
                              </p:par>
                              <p:par>
                                <p:cTn id="214" presetID="4" presetClass="exit" presetSubtype="16" fill="hold" nodeType="withEffect">
                                  <p:stCondLst>
                                    <p:cond delay="0"/>
                                  </p:stCondLst>
                                  <p:childTnLst>
                                    <p:animEffect transition="out" filter="box(in)">
                                      <p:cBhvr>
                                        <p:cTn id="215" dur="500"/>
                                        <p:tgtEl>
                                          <p:spTgt spid="87100"/>
                                        </p:tgtEl>
                                      </p:cBhvr>
                                    </p:animEffect>
                                    <p:set>
                                      <p:cBhvr>
                                        <p:cTn id="216" dur="1" fill="hold">
                                          <p:stCondLst>
                                            <p:cond delay="499"/>
                                          </p:stCondLst>
                                        </p:cTn>
                                        <p:tgtEl>
                                          <p:spTgt spid="87100"/>
                                        </p:tgtEl>
                                        <p:attrNameLst>
                                          <p:attrName>style.visibility</p:attrName>
                                        </p:attrNameLst>
                                      </p:cBhvr>
                                      <p:to>
                                        <p:strVal val="hidden"/>
                                      </p:to>
                                    </p:set>
                                  </p:childTnLst>
                                </p:cTn>
                              </p:par>
                              <p:par>
                                <p:cTn id="217" presetID="4" presetClass="exit" presetSubtype="16" fill="hold" grpId="1" nodeType="withEffect">
                                  <p:stCondLst>
                                    <p:cond delay="0"/>
                                  </p:stCondLst>
                                  <p:childTnLst>
                                    <p:animEffect transition="out" filter="box(in)">
                                      <p:cBhvr>
                                        <p:cTn id="218" dur="500"/>
                                        <p:tgtEl>
                                          <p:spTgt spid="87101"/>
                                        </p:tgtEl>
                                      </p:cBhvr>
                                    </p:animEffect>
                                    <p:set>
                                      <p:cBhvr>
                                        <p:cTn id="219" dur="1" fill="hold">
                                          <p:stCondLst>
                                            <p:cond delay="499"/>
                                          </p:stCondLst>
                                        </p:cTn>
                                        <p:tgtEl>
                                          <p:spTgt spid="87101"/>
                                        </p:tgtEl>
                                        <p:attrNameLst>
                                          <p:attrName>style.visibility</p:attrName>
                                        </p:attrNameLst>
                                      </p:cBhvr>
                                      <p:to>
                                        <p:strVal val="hidden"/>
                                      </p:to>
                                    </p:set>
                                  </p:childTnLst>
                                </p:cTn>
                              </p:par>
                              <p:par>
                                <p:cTn id="220" presetID="4" presetClass="exit" presetSubtype="16" fill="hold" nodeType="withEffect">
                                  <p:stCondLst>
                                    <p:cond delay="0"/>
                                  </p:stCondLst>
                                  <p:childTnLst>
                                    <p:animEffect transition="out" filter="box(in)">
                                      <p:cBhvr>
                                        <p:cTn id="221" dur="500"/>
                                        <p:tgtEl>
                                          <p:spTgt spid="87102"/>
                                        </p:tgtEl>
                                      </p:cBhvr>
                                    </p:animEffect>
                                    <p:set>
                                      <p:cBhvr>
                                        <p:cTn id="222" dur="1" fill="hold">
                                          <p:stCondLst>
                                            <p:cond delay="499"/>
                                          </p:stCondLst>
                                        </p:cTn>
                                        <p:tgtEl>
                                          <p:spTgt spid="87102"/>
                                        </p:tgtEl>
                                        <p:attrNameLst>
                                          <p:attrName>style.visibility</p:attrName>
                                        </p:attrNameLst>
                                      </p:cBhvr>
                                      <p:to>
                                        <p:strVal val="hidden"/>
                                      </p:to>
                                    </p:set>
                                  </p:childTnLst>
                                </p:cTn>
                              </p:par>
                              <p:par>
                                <p:cTn id="223" presetID="4" presetClass="exit" presetSubtype="16" fill="hold" nodeType="withEffect">
                                  <p:stCondLst>
                                    <p:cond delay="0"/>
                                  </p:stCondLst>
                                  <p:childTnLst>
                                    <p:animEffect transition="out" filter="box(in)">
                                      <p:cBhvr>
                                        <p:cTn id="224" dur="500"/>
                                        <p:tgtEl>
                                          <p:spTgt spid="87103"/>
                                        </p:tgtEl>
                                      </p:cBhvr>
                                    </p:animEffect>
                                    <p:set>
                                      <p:cBhvr>
                                        <p:cTn id="225" dur="1" fill="hold">
                                          <p:stCondLst>
                                            <p:cond delay="499"/>
                                          </p:stCondLst>
                                        </p:cTn>
                                        <p:tgtEl>
                                          <p:spTgt spid="87103"/>
                                        </p:tgtEl>
                                        <p:attrNameLst>
                                          <p:attrName>style.visibility</p:attrName>
                                        </p:attrNameLst>
                                      </p:cBhvr>
                                      <p:to>
                                        <p:strVal val="hidden"/>
                                      </p:to>
                                    </p:set>
                                  </p:childTnLst>
                                </p:cTn>
                              </p:par>
                              <p:par>
                                <p:cTn id="226" presetID="4" presetClass="exit" presetSubtype="16" fill="hold" grpId="1" nodeType="withEffect">
                                  <p:stCondLst>
                                    <p:cond delay="0"/>
                                  </p:stCondLst>
                                  <p:childTnLst>
                                    <p:animEffect transition="out" filter="box(in)">
                                      <p:cBhvr>
                                        <p:cTn id="227" dur="500"/>
                                        <p:tgtEl>
                                          <p:spTgt spid="87104"/>
                                        </p:tgtEl>
                                      </p:cBhvr>
                                    </p:animEffect>
                                    <p:set>
                                      <p:cBhvr>
                                        <p:cTn id="228" dur="1" fill="hold">
                                          <p:stCondLst>
                                            <p:cond delay="499"/>
                                          </p:stCondLst>
                                        </p:cTn>
                                        <p:tgtEl>
                                          <p:spTgt spid="87104"/>
                                        </p:tgtEl>
                                        <p:attrNameLst>
                                          <p:attrName>style.visibility</p:attrName>
                                        </p:attrNameLst>
                                      </p:cBhvr>
                                      <p:to>
                                        <p:strVal val="hidden"/>
                                      </p:to>
                                    </p:set>
                                  </p:childTnLst>
                                </p:cTn>
                              </p:par>
                              <p:par>
                                <p:cTn id="229" presetID="4" presetClass="exit" presetSubtype="16" fill="hold" grpId="1" nodeType="withEffect">
                                  <p:stCondLst>
                                    <p:cond delay="0"/>
                                  </p:stCondLst>
                                  <p:childTnLst>
                                    <p:animEffect transition="out" filter="box(in)">
                                      <p:cBhvr>
                                        <p:cTn id="230" dur="500"/>
                                        <p:tgtEl>
                                          <p:spTgt spid="87105"/>
                                        </p:tgtEl>
                                      </p:cBhvr>
                                    </p:animEffect>
                                    <p:set>
                                      <p:cBhvr>
                                        <p:cTn id="231" dur="1" fill="hold">
                                          <p:stCondLst>
                                            <p:cond delay="499"/>
                                          </p:stCondLst>
                                        </p:cTn>
                                        <p:tgtEl>
                                          <p:spTgt spid="87105"/>
                                        </p:tgtEl>
                                        <p:attrNameLst>
                                          <p:attrName>style.visibility</p:attrName>
                                        </p:attrNameLst>
                                      </p:cBhvr>
                                      <p:to>
                                        <p:strVal val="hidden"/>
                                      </p:to>
                                    </p:set>
                                  </p:childTnLst>
                                </p:cTn>
                              </p:par>
                              <p:par>
                                <p:cTn id="232" presetID="4" presetClass="exit" presetSubtype="16" fill="hold" grpId="1" nodeType="withEffect">
                                  <p:stCondLst>
                                    <p:cond delay="0"/>
                                  </p:stCondLst>
                                  <p:childTnLst>
                                    <p:animEffect transition="out" filter="box(in)">
                                      <p:cBhvr>
                                        <p:cTn id="233" dur="500"/>
                                        <p:tgtEl>
                                          <p:spTgt spid="87106"/>
                                        </p:tgtEl>
                                      </p:cBhvr>
                                    </p:animEffect>
                                    <p:set>
                                      <p:cBhvr>
                                        <p:cTn id="234" dur="1" fill="hold">
                                          <p:stCondLst>
                                            <p:cond delay="499"/>
                                          </p:stCondLst>
                                        </p:cTn>
                                        <p:tgtEl>
                                          <p:spTgt spid="87106"/>
                                        </p:tgtEl>
                                        <p:attrNameLst>
                                          <p:attrName>style.visibility</p:attrName>
                                        </p:attrNameLst>
                                      </p:cBhvr>
                                      <p:to>
                                        <p:strVal val="hidden"/>
                                      </p:to>
                                    </p:set>
                                  </p:childTnLst>
                                </p:cTn>
                              </p:par>
                              <p:par>
                                <p:cTn id="235" presetID="4" presetClass="exit" presetSubtype="16" fill="hold" nodeType="withEffect">
                                  <p:stCondLst>
                                    <p:cond delay="0"/>
                                  </p:stCondLst>
                                  <p:childTnLst>
                                    <p:animEffect transition="out" filter="box(in)">
                                      <p:cBhvr>
                                        <p:cTn id="236" dur="500"/>
                                        <p:tgtEl>
                                          <p:spTgt spid="87110"/>
                                        </p:tgtEl>
                                      </p:cBhvr>
                                    </p:animEffect>
                                    <p:set>
                                      <p:cBhvr>
                                        <p:cTn id="237" dur="1" fill="hold">
                                          <p:stCondLst>
                                            <p:cond delay="499"/>
                                          </p:stCondLst>
                                        </p:cTn>
                                        <p:tgtEl>
                                          <p:spTgt spid="87110"/>
                                        </p:tgtEl>
                                        <p:attrNameLst>
                                          <p:attrName>style.visibility</p:attrName>
                                        </p:attrNameLst>
                                      </p:cBhvr>
                                      <p:to>
                                        <p:strVal val="hidden"/>
                                      </p:to>
                                    </p:set>
                                  </p:childTnLst>
                                </p:cTn>
                              </p:par>
                              <p:par>
                                <p:cTn id="238" presetID="4" presetClass="exit" presetSubtype="16" fill="hold" nodeType="withEffect">
                                  <p:stCondLst>
                                    <p:cond delay="0"/>
                                  </p:stCondLst>
                                  <p:childTnLst>
                                    <p:animEffect transition="out" filter="box(in)">
                                      <p:cBhvr>
                                        <p:cTn id="239" dur="500"/>
                                        <p:tgtEl>
                                          <p:spTgt spid="87111"/>
                                        </p:tgtEl>
                                      </p:cBhvr>
                                    </p:animEffect>
                                    <p:set>
                                      <p:cBhvr>
                                        <p:cTn id="240" dur="1" fill="hold">
                                          <p:stCondLst>
                                            <p:cond delay="499"/>
                                          </p:stCondLst>
                                        </p:cTn>
                                        <p:tgtEl>
                                          <p:spTgt spid="87111"/>
                                        </p:tgtEl>
                                        <p:attrNameLst>
                                          <p:attrName>style.visibility</p:attrName>
                                        </p:attrNameLst>
                                      </p:cBhvr>
                                      <p:to>
                                        <p:strVal val="hidden"/>
                                      </p:to>
                                    </p:set>
                                  </p:childTnLst>
                                </p:cTn>
                              </p:par>
                              <p:par>
                                <p:cTn id="241" presetID="4" presetClass="exit" presetSubtype="16" fill="hold" grpId="1" nodeType="withEffect">
                                  <p:stCondLst>
                                    <p:cond delay="0"/>
                                  </p:stCondLst>
                                  <p:childTnLst>
                                    <p:animEffect transition="out" filter="box(in)">
                                      <p:cBhvr>
                                        <p:cTn id="242" dur="500"/>
                                        <p:tgtEl>
                                          <p:spTgt spid="87113"/>
                                        </p:tgtEl>
                                      </p:cBhvr>
                                    </p:animEffect>
                                    <p:set>
                                      <p:cBhvr>
                                        <p:cTn id="243" dur="1" fill="hold">
                                          <p:stCondLst>
                                            <p:cond delay="499"/>
                                          </p:stCondLst>
                                        </p:cTn>
                                        <p:tgtEl>
                                          <p:spTgt spid="87113"/>
                                        </p:tgtEl>
                                        <p:attrNameLst>
                                          <p:attrName>style.visibility</p:attrName>
                                        </p:attrNameLst>
                                      </p:cBhvr>
                                      <p:to>
                                        <p:strVal val="hidden"/>
                                      </p:to>
                                    </p:set>
                                  </p:childTnLst>
                                </p:cTn>
                              </p:par>
                              <p:par>
                                <p:cTn id="244" presetID="4" presetClass="exit" presetSubtype="16" fill="hold" grpId="1" nodeType="withEffect">
                                  <p:stCondLst>
                                    <p:cond delay="0"/>
                                  </p:stCondLst>
                                  <p:childTnLst>
                                    <p:animEffect transition="out" filter="box(in)">
                                      <p:cBhvr>
                                        <p:cTn id="245" dur="500"/>
                                        <p:tgtEl>
                                          <p:spTgt spid="87114"/>
                                        </p:tgtEl>
                                      </p:cBhvr>
                                    </p:animEffect>
                                    <p:set>
                                      <p:cBhvr>
                                        <p:cTn id="246" dur="1" fill="hold">
                                          <p:stCondLst>
                                            <p:cond delay="499"/>
                                          </p:stCondLst>
                                        </p:cTn>
                                        <p:tgtEl>
                                          <p:spTgt spid="87114"/>
                                        </p:tgtEl>
                                        <p:attrNameLst>
                                          <p:attrName>style.visibility</p:attrName>
                                        </p:attrNameLst>
                                      </p:cBhvr>
                                      <p:to>
                                        <p:strVal val="hidden"/>
                                      </p:to>
                                    </p:set>
                                  </p:childTnLst>
                                </p:cTn>
                              </p:par>
                              <p:par>
                                <p:cTn id="247" presetID="4" presetClass="exit" presetSubtype="16" fill="hold" grpId="1" nodeType="withEffect">
                                  <p:stCondLst>
                                    <p:cond delay="0"/>
                                  </p:stCondLst>
                                  <p:childTnLst>
                                    <p:animEffect transition="out" filter="box(in)">
                                      <p:cBhvr>
                                        <p:cTn id="248" dur="500"/>
                                        <p:tgtEl>
                                          <p:spTgt spid="87115"/>
                                        </p:tgtEl>
                                      </p:cBhvr>
                                    </p:animEffect>
                                    <p:set>
                                      <p:cBhvr>
                                        <p:cTn id="249" dur="1" fill="hold">
                                          <p:stCondLst>
                                            <p:cond delay="499"/>
                                          </p:stCondLst>
                                        </p:cTn>
                                        <p:tgtEl>
                                          <p:spTgt spid="87115"/>
                                        </p:tgtEl>
                                        <p:attrNameLst>
                                          <p:attrName>style.visibility</p:attrName>
                                        </p:attrNameLst>
                                      </p:cBhvr>
                                      <p:to>
                                        <p:strVal val="hidden"/>
                                      </p:to>
                                    </p:set>
                                  </p:childTnLst>
                                </p:cTn>
                              </p:par>
                              <p:par>
                                <p:cTn id="250" presetID="4" presetClass="exit" presetSubtype="16" fill="hold" grpId="1" nodeType="withEffect">
                                  <p:stCondLst>
                                    <p:cond delay="0"/>
                                  </p:stCondLst>
                                  <p:childTnLst>
                                    <p:animEffect transition="out" filter="box(in)">
                                      <p:cBhvr>
                                        <p:cTn id="251" dur="500"/>
                                        <p:tgtEl>
                                          <p:spTgt spid="87116"/>
                                        </p:tgtEl>
                                      </p:cBhvr>
                                    </p:animEffect>
                                    <p:set>
                                      <p:cBhvr>
                                        <p:cTn id="252" dur="1" fill="hold">
                                          <p:stCondLst>
                                            <p:cond delay="499"/>
                                          </p:stCondLst>
                                        </p:cTn>
                                        <p:tgtEl>
                                          <p:spTgt spid="87116"/>
                                        </p:tgtEl>
                                        <p:attrNameLst>
                                          <p:attrName>style.visibility</p:attrName>
                                        </p:attrNameLst>
                                      </p:cBhvr>
                                      <p:to>
                                        <p:strVal val="hidden"/>
                                      </p:to>
                                    </p:set>
                                  </p:childTnLst>
                                </p:cTn>
                              </p:par>
                              <p:par>
                                <p:cTn id="253" presetID="4" presetClass="exit" presetSubtype="16" fill="hold" grpId="1" nodeType="withEffect">
                                  <p:stCondLst>
                                    <p:cond delay="0"/>
                                  </p:stCondLst>
                                  <p:childTnLst>
                                    <p:animEffect transition="out" filter="box(in)">
                                      <p:cBhvr>
                                        <p:cTn id="254" dur="500"/>
                                        <p:tgtEl>
                                          <p:spTgt spid="87117"/>
                                        </p:tgtEl>
                                      </p:cBhvr>
                                    </p:animEffect>
                                    <p:set>
                                      <p:cBhvr>
                                        <p:cTn id="255" dur="1" fill="hold">
                                          <p:stCondLst>
                                            <p:cond delay="499"/>
                                          </p:stCondLst>
                                        </p:cTn>
                                        <p:tgtEl>
                                          <p:spTgt spid="87117"/>
                                        </p:tgtEl>
                                        <p:attrNameLst>
                                          <p:attrName>style.visibility</p:attrName>
                                        </p:attrNameLst>
                                      </p:cBhvr>
                                      <p:to>
                                        <p:strVal val="hidden"/>
                                      </p:to>
                                    </p:set>
                                  </p:childTnLst>
                                </p:cTn>
                              </p:par>
                              <p:par>
                                <p:cTn id="256" presetID="4" presetClass="exit" presetSubtype="16" fill="hold" grpId="1" nodeType="withEffect">
                                  <p:stCondLst>
                                    <p:cond delay="0"/>
                                  </p:stCondLst>
                                  <p:childTnLst>
                                    <p:animEffect transition="out" filter="box(in)">
                                      <p:cBhvr>
                                        <p:cTn id="257" dur="500"/>
                                        <p:tgtEl>
                                          <p:spTgt spid="87118"/>
                                        </p:tgtEl>
                                      </p:cBhvr>
                                    </p:animEffect>
                                    <p:set>
                                      <p:cBhvr>
                                        <p:cTn id="258" dur="1" fill="hold">
                                          <p:stCondLst>
                                            <p:cond delay="499"/>
                                          </p:stCondLst>
                                        </p:cTn>
                                        <p:tgtEl>
                                          <p:spTgt spid="87118"/>
                                        </p:tgtEl>
                                        <p:attrNameLst>
                                          <p:attrName>style.visibility</p:attrName>
                                        </p:attrNameLst>
                                      </p:cBhvr>
                                      <p:to>
                                        <p:strVal val="hidden"/>
                                      </p:to>
                                    </p:set>
                                  </p:childTnLst>
                                </p:cTn>
                              </p:par>
                              <p:par>
                                <p:cTn id="259" presetID="4" presetClass="exit" presetSubtype="16" fill="hold" nodeType="withEffect">
                                  <p:stCondLst>
                                    <p:cond delay="0"/>
                                  </p:stCondLst>
                                  <p:childTnLst>
                                    <p:animEffect transition="out" filter="box(in)">
                                      <p:cBhvr>
                                        <p:cTn id="260" dur="500"/>
                                        <p:tgtEl>
                                          <p:spTgt spid="87119"/>
                                        </p:tgtEl>
                                      </p:cBhvr>
                                    </p:animEffect>
                                    <p:set>
                                      <p:cBhvr>
                                        <p:cTn id="261" dur="1" fill="hold">
                                          <p:stCondLst>
                                            <p:cond delay="499"/>
                                          </p:stCondLst>
                                        </p:cTn>
                                        <p:tgtEl>
                                          <p:spTgt spid="87119"/>
                                        </p:tgtEl>
                                        <p:attrNameLst>
                                          <p:attrName>style.visibility</p:attrName>
                                        </p:attrNameLst>
                                      </p:cBhvr>
                                      <p:to>
                                        <p:strVal val="hidden"/>
                                      </p:to>
                                    </p:set>
                                  </p:childTnLst>
                                </p:cTn>
                              </p:par>
                              <p:par>
                                <p:cTn id="262" presetID="4" presetClass="exit" presetSubtype="16" fill="hold" nodeType="withEffect">
                                  <p:stCondLst>
                                    <p:cond delay="0"/>
                                  </p:stCondLst>
                                  <p:childTnLst>
                                    <p:animEffect transition="out" filter="box(in)">
                                      <p:cBhvr>
                                        <p:cTn id="263" dur="500"/>
                                        <p:tgtEl>
                                          <p:spTgt spid="87120"/>
                                        </p:tgtEl>
                                      </p:cBhvr>
                                    </p:animEffect>
                                    <p:set>
                                      <p:cBhvr>
                                        <p:cTn id="264" dur="1" fill="hold">
                                          <p:stCondLst>
                                            <p:cond delay="499"/>
                                          </p:stCondLst>
                                        </p:cTn>
                                        <p:tgtEl>
                                          <p:spTgt spid="87120"/>
                                        </p:tgtEl>
                                        <p:attrNameLst>
                                          <p:attrName>style.visibility</p:attrName>
                                        </p:attrNameLst>
                                      </p:cBhvr>
                                      <p:to>
                                        <p:strVal val="hidden"/>
                                      </p:to>
                                    </p:set>
                                  </p:childTnLst>
                                </p:cTn>
                              </p:par>
                              <p:par>
                                <p:cTn id="265" presetID="4" presetClass="exit" presetSubtype="16" fill="hold" grpId="1" nodeType="withEffect">
                                  <p:stCondLst>
                                    <p:cond delay="0"/>
                                  </p:stCondLst>
                                  <p:childTnLst>
                                    <p:animEffect transition="out" filter="box(in)">
                                      <p:cBhvr>
                                        <p:cTn id="266" dur="500"/>
                                        <p:tgtEl>
                                          <p:spTgt spid="87121"/>
                                        </p:tgtEl>
                                      </p:cBhvr>
                                    </p:animEffect>
                                    <p:set>
                                      <p:cBhvr>
                                        <p:cTn id="267" dur="1" fill="hold">
                                          <p:stCondLst>
                                            <p:cond delay="499"/>
                                          </p:stCondLst>
                                        </p:cTn>
                                        <p:tgtEl>
                                          <p:spTgt spid="87121"/>
                                        </p:tgtEl>
                                        <p:attrNameLst>
                                          <p:attrName>style.visibility</p:attrName>
                                        </p:attrNameLst>
                                      </p:cBhvr>
                                      <p:to>
                                        <p:strVal val="hidden"/>
                                      </p:to>
                                    </p:set>
                                  </p:childTnLst>
                                </p:cTn>
                              </p:par>
                              <p:par>
                                <p:cTn id="268" presetID="4" presetClass="exit" presetSubtype="16" fill="hold" grpId="1" nodeType="withEffect">
                                  <p:stCondLst>
                                    <p:cond delay="0"/>
                                  </p:stCondLst>
                                  <p:childTnLst>
                                    <p:animEffect transition="out" filter="box(in)">
                                      <p:cBhvr>
                                        <p:cTn id="269" dur="500"/>
                                        <p:tgtEl>
                                          <p:spTgt spid="87122"/>
                                        </p:tgtEl>
                                      </p:cBhvr>
                                    </p:animEffect>
                                    <p:set>
                                      <p:cBhvr>
                                        <p:cTn id="270" dur="1" fill="hold">
                                          <p:stCondLst>
                                            <p:cond delay="499"/>
                                          </p:stCondLst>
                                        </p:cTn>
                                        <p:tgtEl>
                                          <p:spTgt spid="87122"/>
                                        </p:tgtEl>
                                        <p:attrNameLst>
                                          <p:attrName>style.visibility</p:attrName>
                                        </p:attrNameLst>
                                      </p:cBhvr>
                                      <p:to>
                                        <p:strVal val="hidden"/>
                                      </p:to>
                                    </p:set>
                                  </p:childTnLst>
                                </p:cTn>
                              </p:par>
                            </p:childTnLst>
                          </p:cTn>
                        </p:par>
                      </p:childTnLst>
                    </p:cTn>
                  </p:par>
                  <p:par>
                    <p:cTn id="271" fill="hold">
                      <p:stCondLst>
                        <p:cond delay="indefinite"/>
                      </p:stCondLst>
                      <p:childTnLst>
                        <p:par>
                          <p:cTn id="272" fill="hold">
                            <p:stCondLst>
                              <p:cond delay="0"/>
                            </p:stCondLst>
                            <p:childTnLst>
                              <p:par>
                                <p:cTn id="273" presetID="18" presetClass="entr" presetSubtype="6" fill="hold" grpId="0" nodeType="clickEffect">
                                  <p:stCondLst>
                                    <p:cond delay="0"/>
                                  </p:stCondLst>
                                  <p:childTnLst>
                                    <p:set>
                                      <p:cBhvr>
                                        <p:cTn id="274" dur="1" fill="hold">
                                          <p:stCondLst>
                                            <p:cond delay="0"/>
                                          </p:stCondLst>
                                        </p:cTn>
                                        <p:tgtEl>
                                          <p:spTgt spid="87043">
                                            <p:txEl>
                                              <p:pRg st="6" end="6"/>
                                            </p:txEl>
                                          </p:spTgt>
                                        </p:tgtEl>
                                        <p:attrNameLst>
                                          <p:attrName>style.visibility</p:attrName>
                                        </p:attrNameLst>
                                      </p:cBhvr>
                                      <p:to>
                                        <p:strVal val="visible"/>
                                      </p:to>
                                    </p:set>
                                    <p:animEffect transition="in" filter="strips(downRight)">
                                      <p:cBhvr>
                                        <p:cTn id="275" dur="500"/>
                                        <p:tgtEl>
                                          <p:spTgt spid="87043">
                                            <p:txEl>
                                              <p:pRg st="6" end="6"/>
                                            </p:txEl>
                                          </p:spTgt>
                                        </p:tgtEl>
                                      </p:cBhvr>
                                    </p:animEffect>
                                  </p:childTnLst>
                                </p:cTn>
                              </p:par>
                            </p:childTnLst>
                          </p:cTn>
                        </p:par>
                      </p:childTnLst>
                    </p:cTn>
                  </p:par>
                  <p:par>
                    <p:cTn id="276" fill="hold">
                      <p:stCondLst>
                        <p:cond delay="indefinite"/>
                      </p:stCondLst>
                      <p:childTnLst>
                        <p:par>
                          <p:cTn id="277" fill="hold">
                            <p:stCondLst>
                              <p:cond delay="0"/>
                            </p:stCondLst>
                            <p:childTnLst>
                              <p:par>
                                <p:cTn id="278" presetID="18" presetClass="entr" presetSubtype="6" fill="hold" grpId="0" nodeType="clickEffect">
                                  <p:stCondLst>
                                    <p:cond delay="0"/>
                                  </p:stCondLst>
                                  <p:childTnLst>
                                    <p:set>
                                      <p:cBhvr>
                                        <p:cTn id="279" dur="1" fill="hold">
                                          <p:stCondLst>
                                            <p:cond delay="0"/>
                                          </p:stCondLst>
                                        </p:cTn>
                                        <p:tgtEl>
                                          <p:spTgt spid="87043">
                                            <p:txEl>
                                              <p:pRg st="7" end="7"/>
                                            </p:txEl>
                                          </p:spTgt>
                                        </p:tgtEl>
                                        <p:attrNameLst>
                                          <p:attrName>style.visibility</p:attrName>
                                        </p:attrNameLst>
                                      </p:cBhvr>
                                      <p:to>
                                        <p:strVal val="visible"/>
                                      </p:to>
                                    </p:set>
                                    <p:animEffect transition="in" filter="strips(downRight)">
                                      <p:cBhvr>
                                        <p:cTn id="280" dur="500"/>
                                        <p:tgtEl>
                                          <p:spTgt spid="87043">
                                            <p:txEl>
                                              <p:pRg st="7" end="7"/>
                                            </p:txEl>
                                          </p:spTgt>
                                        </p:tgtEl>
                                      </p:cBhvr>
                                    </p:animEffect>
                                  </p:childTnLst>
                                </p:cTn>
                              </p:par>
                              <p:par>
                                <p:cTn id="281" presetID="18" presetClass="entr" presetSubtype="6" fill="hold" grpId="0" nodeType="withEffect">
                                  <p:stCondLst>
                                    <p:cond delay="0"/>
                                  </p:stCondLst>
                                  <p:childTnLst>
                                    <p:set>
                                      <p:cBhvr>
                                        <p:cTn id="282" dur="1" fill="hold">
                                          <p:stCondLst>
                                            <p:cond delay="0"/>
                                          </p:stCondLst>
                                        </p:cTn>
                                        <p:tgtEl>
                                          <p:spTgt spid="87043">
                                            <p:txEl>
                                              <p:pRg st="8" end="8"/>
                                            </p:txEl>
                                          </p:spTgt>
                                        </p:tgtEl>
                                        <p:attrNameLst>
                                          <p:attrName>style.visibility</p:attrName>
                                        </p:attrNameLst>
                                      </p:cBhvr>
                                      <p:to>
                                        <p:strVal val="visible"/>
                                      </p:to>
                                    </p:set>
                                    <p:animEffect transition="in" filter="strips(downRight)">
                                      <p:cBhvr>
                                        <p:cTn id="283" dur="500"/>
                                        <p:tgtEl>
                                          <p:spTgt spid="87043">
                                            <p:txEl>
                                              <p:pRg st="8" end="8"/>
                                            </p:txEl>
                                          </p:spTgt>
                                        </p:tgtEl>
                                      </p:cBhvr>
                                    </p:animEffect>
                                  </p:childTnLst>
                                </p:cTn>
                              </p:par>
                              <p:par>
                                <p:cTn id="284" presetID="18" presetClass="entr" presetSubtype="6" fill="hold" grpId="0" nodeType="withEffect">
                                  <p:stCondLst>
                                    <p:cond delay="0"/>
                                  </p:stCondLst>
                                  <p:childTnLst>
                                    <p:set>
                                      <p:cBhvr>
                                        <p:cTn id="285" dur="1" fill="hold">
                                          <p:stCondLst>
                                            <p:cond delay="0"/>
                                          </p:stCondLst>
                                        </p:cTn>
                                        <p:tgtEl>
                                          <p:spTgt spid="87043">
                                            <p:txEl>
                                              <p:pRg st="9" end="9"/>
                                            </p:txEl>
                                          </p:spTgt>
                                        </p:tgtEl>
                                        <p:attrNameLst>
                                          <p:attrName>style.visibility</p:attrName>
                                        </p:attrNameLst>
                                      </p:cBhvr>
                                      <p:to>
                                        <p:strVal val="visible"/>
                                      </p:to>
                                    </p:set>
                                    <p:animEffect transition="in" filter="strips(downRight)">
                                      <p:cBhvr>
                                        <p:cTn id="286" dur="500"/>
                                        <p:tgtEl>
                                          <p:spTgt spid="870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P spid="87054" grpId="0" animBg="1"/>
      <p:bldP spid="87055" grpId="0" animBg="1"/>
      <p:bldP spid="87056" grpId="0" animBg="1"/>
      <p:bldP spid="87057" grpId="0" animBg="1"/>
      <p:bldP spid="87058" grpId="0" animBg="1"/>
      <p:bldP spid="87059" grpId="0" animBg="1"/>
      <p:bldP spid="87063" grpId="0"/>
      <p:bldP spid="87074" grpId="0"/>
      <p:bldP spid="87085" grpId="0" animBg="1"/>
      <p:bldP spid="87086" grpId="0" animBg="1"/>
      <p:bldP spid="87087" grpId="0" animBg="1"/>
      <p:bldP spid="87088" grpId="0"/>
      <p:bldP spid="87089" grpId="0" animBg="1"/>
      <p:bldP spid="87089" grpId="1" animBg="1"/>
      <p:bldP spid="87090" grpId="0" animBg="1"/>
      <p:bldP spid="87090" grpId="1" animBg="1"/>
      <p:bldP spid="87091" grpId="0" animBg="1"/>
      <p:bldP spid="87091" grpId="1" animBg="1"/>
      <p:bldP spid="87092" grpId="0"/>
      <p:bldP spid="87092" grpId="1"/>
      <p:bldP spid="87093" grpId="0" animBg="1"/>
      <p:bldP spid="87093" grpId="1" animBg="1"/>
      <p:bldP spid="87094" grpId="0" animBg="1"/>
      <p:bldP spid="87094" grpId="1" animBg="1"/>
      <p:bldP spid="87096" grpId="0" animBg="1"/>
      <p:bldP spid="87096" grpId="1" animBg="1"/>
      <p:bldP spid="87097" grpId="0" animBg="1"/>
      <p:bldP spid="87097" grpId="1" animBg="1"/>
      <p:bldP spid="87098" grpId="0" animBg="1"/>
      <p:bldP spid="87098" grpId="1" animBg="1"/>
      <p:bldP spid="87099" grpId="0"/>
      <p:bldP spid="87099" grpId="1"/>
      <p:bldP spid="87101" grpId="0" animBg="1"/>
      <p:bldP spid="87101" grpId="1" animBg="1"/>
      <p:bldP spid="87104" grpId="0" animBg="1"/>
      <p:bldP spid="87104" grpId="1" animBg="1"/>
      <p:bldP spid="87105" grpId="0" animBg="1"/>
      <p:bldP spid="87105" grpId="1" animBg="1"/>
      <p:bldP spid="87106" grpId="0" animBg="1"/>
      <p:bldP spid="87106" grpId="1" animBg="1"/>
      <p:bldP spid="87112" grpId="0" animBg="1"/>
      <p:bldP spid="87113" grpId="0" animBg="1"/>
      <p:bldP spid="87113" grpId="1" animBg="1"/>
      <p:bldP spid="87114" grpId="0" animBg="1"/>
      <p:bldP spid="87114" grpId="1" animBg="1"/>
      <p:bldP spid="87115" grpId="0" animBg="1"/>
      <p:bldP spid="87115" grpId="1" animBg="1"/>
      <p:bldP spid="87116" grpId="0" animBg="1"/>
      <p:bldP spid="87116" grpId="1" animBg="1"/>
      <p:bldP spid="87117" grpId="0" animBg="1"/>
      <p:bldP spid="87117" grpId="1" animBg="1"/>
      <p:bldP spid="87118" grpId="0" animBg="1"/>
      <p:bldP spid="87118" grpId="1" animBg="1"/>
      <p:bldP spid="87121" grpId="0"/>
      <p:bldP spid="87121" grpId="1"/>
      <p:bldP spid="87122" grpId="0"/>
      <p:bldP spid="87122" grpId="1"/>
      <p:bldP spid="871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3E4C91C4-59BB-4AB7-89A4-DF1A00D6B30C}"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62"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60E747CB-003E-42BD-92B1-482F597B352C}"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89091" name="Rectangle 3"/>
          <p:cNvSpPr>
            <a:spLocks noGrp="1" noChangeArrowheads="1"/>
          </p:cNvSpPr>
          <p:nvPr>
            <p:ph type="body" idx="1"/>
          </p:nvPr>
        </p:nvSpPr>
        <p:spPr/>
        <p:txBody>
          <a:bodyPr/>
          <a:lstStyle/>
          <a:p>
            <a:pPr eaLnBrk="1" hangingPunct="1"/>
            <a:r>
              <a:rPr lang="en-US" altLang="zh-CN" dirty="0" smtClean="0">
                <a:solidFill>
                  <a:srgbClr val="0000FF"/>
                </a:solidFill>
                <a:sym typeface="Symbol" panose="05050102010706020507" pitchFamily="18" charset="2"/>
              </a:rPr>
              <a:t>3</a:t>
            </a:r>
            <a:r>
              <a:rPr lang="zh-CN" altLang="en-US" dirty="0" smtClean="0">
                <a:solidFill>
                  <a:srgbClr val="0000FF"/>
                </a:solidFill>
                <a:sym typeface="Symbol" panose="05050102010706020507" pitchFamily="18" charset="2"/>
              </a:rPr>
              <a:t>、逐步特化的学习策略</a:t>
            </a:r>
            <a:endParaRPr lang="zh-CN" altLang="en-US" dirty="0" smtClean="0">
              <a:solidFill>
                <a:srgbClr val="0000FF"/>
              </a:solidFill>
              <a:sym typeface="Symbol" panose="05050102010706020507" pitchFamily="18" charset="2"/>
            </a:endParaRPr>
          </a:p>
          <a:p>
            <a:pPr lvl="1" eaLnBrk="1" hangingPunct="1"/>
            <a:r>
              <a:rPr lang="zh-CN" altLang="en-US" dirty="0" smtClean="0">
                <a:sym typeface="Symbol" panose="05050102010706020507" pitchFamily="18" charset="2"/>
              </a:rPr>
              <a:t>采用</a:t>
            </a:r>
            <a:r>
              <a:rPr lang="zh-CN" altLang="en-US" dirty="0" smtClean="0">
                <a:solidFill>
                  <a:srgbClr val="0000FF"/>
                </a:solidFill>
                <a:sym typeface="Symbol" panose="05050102010706020507" pitchFamily="18" charset="2"/>
              </a:rPr>
              <a:t>宽度优先</a:t>
            </a:r>
            <a:r>
              <a:rPr lang="zh-CN" altLang="en-US" dirty="0" smtClean="0">
                <a:sym typeface="Symbol" panose="05050102010706020507" pitchFamily="18" charset="2"/>
              </a:rPr>
              <a:t>、</a:t>
            </a:r>
            <a:r>
              <a:rPr lang="zh-CN" altLang="en-US" dirty="0" smtClean="0">
                <a:solidFill>
                  <a:srgbClr val="FF0000"/>
                </a:solidFill>
                <a:sym typeface="Symbol" panose="05050102010706020507" pitchFamily="18" charset="2"/>
              </a:rPr>
              <a:t>自顶向下</a:t>
            </a:r>
            <a:r>
              <a:rPr lang="zh-CN" altLang="en-US" dirty="0" smtClean="0">
                <a:sym typeface="Symbol" panose="05050102010706020507" pitchFamily="18" charset="2"/>
              </a:rPr>
              <a:t>的搜索方式；</a:t>
            </a:r>
            <a:endParaRPr lang="zh-CN" altLang="en-US" dirty="0" smtClean="0">
              <a:sym typeface="Symbol" panose="05050102010706020507" pitchFamily="18" charset="2"/>
            </a:endParaRPr>
          </a:p>
          <a:p>
            <a:pPr lvl="2" eaLnBrk="1" hangingPunct="1"/>
            <a:r>
              <a:rPr lang="zh-CN" altLang="en-US" dirty="0" smtClean="0">
                <a:latin typeface="宋体" panose="02010600030101010101" pitchFamily="2" charset="-122"/>
                <a:sym typeface="Symbol" panose="05050102010706020507" pitchFamily="18" charset="2"/>
              </a:rPr>
              <a:t>⑷</a:t>
            </a:r>
            <a:r>
              <a:rPr lang="zh-CN" altLang="en-US" dirty="0" smtClean="0">
                <a:sym typeface="Symbol" panose="05050102010706020507" pitchFamily="18" charset="2"/>
              </a:rPr>
              <a:t>取出下一个</a:t>
            </a:r>
            <a:r>
              <a:rPr lang="zh-CN" altLang="en-US" dirty="0" smtClean="0">
                <a:solidFill>
                  <a:srgbClr val="FF0000"/>
                </a:solidFill>
                <a:sym typeface="Symbol" panose="05050102010706020507" pitchFamily="18" charset="2"/>
              </a:rPr>
              <a:t>反例</a:t>
            </a:r>
            <a:r>
              <a:rPr lang="en-US" altLang="zh-CN" dirty="0" smtClean="0">
                <a:solidFill>
                  <a:srgbClr val="FF0000"/>
                </a:solidFill>
                <a:sym typeface="Symbol" panose="05050102010706020507" pitchFamily="18" charset="2"/>
              </a:rPr>
              <a:t>N2</a:t>
            </a:r>
            <a:endParaRPr lang="en-US" altLang="zh-CN" dirty="0" smtClean="0">
              <a:solidFill>
                <a:srgbClr val="FF0000"/>
              </a:solidFill>
              <a:sym typeface="Symbol" panose="05050102010706020507" pitchFamily="18" charset="2"/>
            </a:endParaRPr>
          </a:p>
          <a:p>
            <a:pPr lvl="3" eaLnBrk="1" hangingPunct="1"/>
            <a:r>
              <a:rPr lang="zh-CN" altLang="en-US" dirty="0" smtClean="0">
                <a:solidFill>
                  <a:srgbClr val="0000FF"/>
                </a:solidFill>
                <a:sym typeface="Symbol" panose="05050102010706020507" pitchFamily="18" charset="2"/>
              </a:rPr>
              <a:t>假设</a:t>
            </a:r>
            <a:r>
              <a:rPr lang="en-US" altLang="zh-CN" dirty="0" smtClean="0">
                <a:solidFill>
                  <a:srgbClr val="0000FF"/>
                </a:solidFill>
                <a:sym typeface="Symbol" panose="05050102010706020507" pitchFamily="18" charset="2"/>
              </a:rPr>
              <a:t>H2</a:t>
            </a:r>
            <a:r>
              <a:rPr lang="zh-CN" altLang="en-US" dirty="0" smtClean="0">
                <a:solidFill>
                  <a:srgbClr val="0000FF"/>
                </a:solidFill>
                <a:sym typeface="Symbol" panose="05050102010706020507" pitchFamily="18" charset="2"/>
              </a:rPr>
              <a:t>、</a:t>
            </a:r>
            <a:r>
              <a:rPr lang="en-US" altLang="zh-CN" dirty="0" smtClean="0">
                <a:solidFill>
                  <a:srgbClr val="0000FF"/>
                </a:solidFill>
                <a:sym typeface="Symbol" panose="05050102010706020507" pitchFamily="18" charset="2"/>
              </a:rPr>
              <a:t>H3</a:t>
            </a:r>
            <a:r>
              <a:rPr lang="zh-CN" altLang="en-US" dirty="0" smtClean="0">
                <a:sym typeface="Symbol" panose="05050102010706020507" pitchFamily="18" charset="2"/>
              </a:rPr>
              <a:t>过于泛化</a:t>
            </a:r>
            <a:r>
              <a:rPr lang="en-US" altLang="zh-CN" dirty="0" smtClean="0">
                <a:sym typeface="Symbol" panose="05050102010706020507" pitchFamily="18" charset="2"/>
              </a:rPr>
              <a:t>, </a:t>
            </a:r>
            <a:r>
              <a:rPr lang="zh-CN" altLang="en-US" dirty="0" smtClean="0">
                <a:sym typeface="Symbol" panose="05050102010706020507" pitchFamily="18" charset="2"/>
              </a:rPr>
              <a:t>覆盖了这个</a:t>
            </a:r>
            <a:r>
              <a:rPr lang="zh-CN" altLang="en-US" dirty="0" smtClean="0">
                <a:solidFill>
                  <a:srgbClr val="FF0000"/>
                </a:solidFill>
                <a:sym typeface="Symbol" panose="05050102010706020507" pitchFamily="18" charset="2"/>
              </a:rPr>
              <a:t>反例</a:t>
            </a:r>
            <a:r>
              <a:rPr lang="en-US" altLang="zh-CN" dirty="0" smtClean="0">
                <a:solidFill>
                  <a:srgbClr val="FF0000"/>
                </a:solidFill>
                <a:sym typeface="Symbol" panose="05050102010706020507" pitchFamily="18" charset="2"/>
              </a:rPr>
              <a:t>N2</a:t>
            </a:r>
            <a:r>
              <a:rPr lang="en-US" altLang="zh-CN" dirty="0" smtClean="0">
                <a:sym typeface="Symbol" panose="05050102010706020507" pitchFamily="18" charset="2"/>
              </a:rPr>
              <a:t> </a:t>
            </a:r>
            <a:r>
              <a:rPr lang="zh-CN" altLang="en-US" dirty="0" smtClean="0">
                <a:sym typeface="Symbol" panose="05050102010706020507" pitchFamily="18" charset="2"/>
              </a:rPr>
              <a:t>；</a:t>
            </a:r>
            <a:endParaRPr lang="zh-CN" altLang="en-US" dirty="0" smtClean="0">
              <a:sym typeface="Symbol" panose="05050102010706020507" pitchFamily="18" charset="2"/>
            </a:endParaRPr>
          </a:p>
          <a:p>
            <a:pPr lvl="3" eaLnBrk="1" hangingPunct="1"/>
            <a:r>
              <a:rPr lang="zh-CN" altLang="en-US" dirty="0" smtClean="0">
                <a:solidFill>
                  <a:srgbClr val="0000FF"/>
                </a:solidFill>
                <a:sym typeface="Symbol" panose="05050102010706020507" pitchFamily="18" charset="2"/>
              </a:rPr>
              <a:t>假设</a:t>
            </a:r>
            <a:r>
              <a:rPr lang="en-US" altLang="zh-CN" dirty="0" smtClean="0">
                <a:solidFill>
                  <a:srgbClr val="0000FF"/>
                </a:solidFill>
                <a:sym typeface="Symbol" panose="05050102010706020507" pitchFamily="18" charset="2"/>
              </a:rPr>
              <a:t>H2</a:t>
            </a:r>
            <a:r>
              <a:rPr lang="zh-CN" altLang="en-US" dirty="0" smtClean="0">
                <a:solidFill>
                  <a:srgbClr val="0000FF"/>
                </a:solidFill>
                <a:sym typeface="Symbol" panose="05050102010706020507" pitchFamily="18" charset="2"/>
              </a:rPr>
              <a:t>、</a:t>
            </a:r>
            <a:r>
              <a:rPr lang="en-US" altLang="zh-CN" dirty="0" smtClean="0">
                <a:solidFill>
                  <a:srgbClr val="0000FF"/>
                </a:solidFill>
                <a:sym typeface="Symbol" panose="05050102010706020507" pitchFamily="18" charset="2"/>
              </a:rPr>
              <a:t>H3</a:t>
            </a:r>
            <a:r>
              <a:rPr lang="zh-CN" altLang="en-US" dirty="0" smtClean="0">
                <a:sym typeface="Symbol" panose="05050102010706020507" pitchFamily="18" charset="2"/>
              </a:rPr>
              <a:t>必须</a:t>
            </a:r>
            <a:r>
              <a:rPr lang="zh-CN" altLang="en-US" dirty="0" smtClean="0">
                <a:solidFill>
                  <a:srgbClr val="FF0000"/>
                </a:solidFill>
                <a:sym typeface="Symbol" panose="05050102010706020507" pitchFamily="18" charset="2"/>
              </a:rPr>
              <a:t>特化</a:t>
            </a:r>
            <a:r>
              <a:rPr lang="zh-CN" altLang="en-US" dirty="0" smtClean="0">
                <a:sym typeface="Symbol" panose="05050102010706020507" pitchFamily="18" charset="2"/>
              </a:rPr>
              <a:t>；</a:t>
            </a:r>
            <a:endParaRPr lang="zh-CN" altLang="en-US" dirty="0" smtClean="0">
              <a:sym typeface="Symbol" panose="05050102010706020507" pitchFamily="18" charset="2"/>
            </a:endParaRPr>
          </a:p>
        </p:txBody>
      </p:sp>
      <p:sp>
        <p:nvSpPr>
          <p:cNvPr id="84997" name="Oval 15"/>
          <p:cNvSpPr>
            <a:spLocks noChangeArrowheads="1"/>
          </p:cNvSpPr>
          <p:nvPr/>
        </p:nvSpPr>
        <p:spPr bwMode="auto">
          <a:xfrm>
            <a:off x="2175171" y="5136521"/>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8" name="Oval 16"/>
          <p:cNvSpPr>
            <a:spLocks noChangeArrowheads="1"/>
          </p:cNvSpPr>
          <p:nvPr/>
        </p:nvSpPr>
        <p:spPr bwMode="auto">
          <a:xfrm>
            <a:off x="2335897" y="5603630"/>
            <a:ext cx="530729" cy="457063"/>
          </a:xfrm>
          <a:prstGeom prst="ellipse">
            <a:avLst/>
          </a:prstGeom>
          <a:solidFill>
            <a:srgbClr val="FF33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9" name="Oval 17"/>
          <p:cNvSpPr>
            <a:spLocks noChangeArrowheads="1"/>
          </p:cNvSpPr>
          <p:nvPr/>
        </p:nvSpPr>
        <p:spPr bwMode="auto">
          <a:xfrm>
            <a:off x="2941966" y="5603630"/>
            <a:ext cx="530729"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0" name="Text Box 18"/>
          <p:cNvSpPr txBox="1">
            <a:spLocks noChangeArrowheads="1"/>
          </p:cNvSpPr>
          <p:nvPr/>
        </p:nvSpPr>
        <p:spPr bwMode="auto">
          <a:xfrm>
            <a:off x="1872136" y="4604307"/>
            <a:ext cx="227862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5001" name="Oval 19"/>
          <p:cNvSpPr>
            <a:spLocks noChangeArrowheads="1"/>
          </p:cNvSpPr>
          <p:nvPr/>
        </p:nvSpPr>
        <p:spPr bwMode="auto">
          <a:xfrm>
            <a:off x="4683159" y="4123616"/>
            <a:ext cx="1471643"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2" name="Oval 20"/>
          <p:cNvSpPr>
            <a:spLocks noChangeArrowheads="1"/>
          </p:cNvSpPr>
          <p:nvPr/>
        </p:nvSpPr>
        <p:spPr bwMode="auto">
          <a:xfrm>
            <a:off x="4843885" y="4590724"/>
            <a:ext cx="530729" cy="457064"/>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3" name="Oval 21"/>
          <p:cNvSpPr>
            <a:spLocks noChangeArrowheads="1"/>
          </p:cNvSpPr>
          <p:nvPr/>
        </p:nvSpPr>
        <p:spPr bwMode="auto">
          <a:xfrm>
            <a:off x="5449955" y="4590724"/>
            <a:ext cx="530729" cy="457064"/>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4" name="Text Box 22"/>
          <p:cNvSpPr txBox="1">
            <a:spLocks noChangeArrowheads="1"/>
          </p:cNvSpPr>
          <p:nvPr/>
        </p:nvSpPr>
        <p:spPr bwMode="auto">
          <a:xfrm>
            <a:off x="4606145" y="3844209"/>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H2</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5005" name="Oval 23"/>
          <p:cNvSpPr>
            <a:spLocks noChangeArrowheads="1"/>
          </p:cNvSpPr>
          <p:nvPr/>
        </p:nvSpPr>
        <p:spPr bwMode="auto">
          <a:xfrm>
            <a:off x="5518597" y="473135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6" name="Oval 24"/>
          <p:cNvSpPr>
            <a:spLocks noChangeArrowheads="1"/>
          </p:cNvSpPr>
          <p:nvPr/>
        </p:nvSpPr>
        <p:spPr bwMode="auto">
          <a:xfrm>
            <a:off x="5746292" y="473135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7" name="Line 25"/>
          <p:cNvSpPr>
            <a:spLocks noChangeShapeType="1"/>
          </p:cNvSpPr>
          <p:nvPr/>
        </p:nvSpPr>
        <p:spPr bwMode="auto">
          <a:xfrm>
            <a:off x="5063208" y="5034394"/>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8" name="Oval 26"/>
          <p:cNvSpPr>
            <a:spLocks noChangeArrowheads="1"/>
          </p:cNvSpPr>
          <p:nvPr/>
        </p:nvSpPr>
        <p:spPr bwMode="auto">
          <a:xfrm>
            <a:off x="4758499" y="5667251"/>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9" name="Oval 27"/>
          <p:cNvSpPr>
            <a:spLocks noChangeArrowheads="1"/>
          </p:cNvSpPr>
          <p:nvPr/>
        </p:nvSpPr>
        <p:spPr bwMode="auto">
          <a:xfrm>
            <a:off x="4919224" y="6134359"/>
            <a:ext cx="530730" cy="457064"/>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0" name="Oval 28"/>
          <p:cNvSpPr>
            <a:spLocks noChangeArrowheads="1"/>
          </p:cNvSpPr>
          <p:nvPr/>
        </p:nvSpPr>
        <p:spPr bwMode="auto">
          <a:xfrm>
            <a:off x="5525294" y="6134359"/>
            <a:ext cx="530730" cy="457064"/>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1" name="Text Box 29"/>
          <p:cNvSpPr txBox="1">
            <a:spLocks noChangeArrowheads="1"/>
          </p:cNvSpPr>
          <p:nvPr/>
        </p:nvSpPr>
        <p:spPr bwMode="auto">
          <a:xfrm>
            <a:off x="4683160" y="5590426"/>
            <a:ext cx="1441507"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H3</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5012" name="Line 30"/>
          <p:cNvSpPr>
            <a:spLocks noChangeShapeType="1"/>
          </p:cNvSpPr>
          <p:nvPr/>
        </p:nvSpPr>
        <p:spPr bwMode="auto">
          <a:xfrm>
            <a:off x="5195472" y="6579703"/>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3" name="Oval 31"/>
          <p:cNvSpPr>
            <a:spLocks noChangeArrowheads="1"/>
          </p:cNvSpPr>
          <p:nvPr/>
        </p:nvSpPr>
        <p:spPr bwMode="auto">
          <a:xfrm>
            <a:off x="5101715" y="6286714"/>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5014" name="AutoShape 32"/>
          <p:cNvCxnSpPr>
            <a:cxnSpLocks noChangeShapeType="1"/>
            <a:stCxn id="84997" idx="7"/>
            <a:endCxn id="85001" idx="2"/>
          </p:cNvCxnSpPr>
          <p:nvPr/>
        </p:nvCxnSpPr>
        <p:spPr bwMode="auto">
          <a:xfrm flipV="1">
            <a:off x="3430839" y="4820093"/>
            <a:ext cx="1252320" cy="520683"/>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cxnSp>
        <p:nvCxnSpPr>
          <p:cNvPr id="85015" name="AutoShape 33"/>
          <p:cNvCxnSpPr>
            <a:cxnSpLocks noChangeShapeType="1"/>
            <a:stCxn id="84997" idx="5"/>
            <a:endCxn id="85008" idx="3"/>
          </p:cNvCxnSpPr>
          <p:nvPr/>
        </p:nvCxnSpPr>
        <p:spPr bwMode="auto">
          <a:xfrm>
            <a:off x="3430840" y="6323547"/>
            <a:ext cx="1543635" cy="530729"/>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85016" name="Oval 40"/>
          <p:cNvSpPr>
            <a:spLocks noChangeArrowheads="1"/>
          </p:cNvSpPr>
          <p:nvPr/>
        </p:nvSpPr>
        <p:spPr bwMode="auto">
          <a:xfrm>
            <a:off x="133195" y="2628533"/>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7" name="Oval 41"/>
          <p:cNvSpPr>
            <a:spLocks noChangeArrowheads="1"/>
          </p:cNvSpPr>
          <p:nvPr/>
        </p:nvSpPr>
        <p:spPr bwMode="auto">
          <a:xfrm>
            <a:off x="287223" y="3006907"/>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8" name="Oval 42"/>
          <p:cNvSpPr>
            <a:spLocks noChangeArrowheads="1"/>
          </p:cNvSpPr>
          <p:nvPr/>
        </p:nvSpPr>
        <p:spPr bwMode="auto">
          <a:xfrm>
            <a:off x="893292" y="3006907"/>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9" name="Oval 43"/>
          <p:cNvSpPr>
            <a:spLocks noChangeArrowheads="1"/>
          </p:cNvSpPr>
          <p:nvPr/>
        </p:nvSpPr>
        <p:spPr bwMode="auto">
          <a:xfrm>
            <a:off x="478085" y="3159262"/>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0" name="Oval 44"/>
          <p:cNvSpPr>
            <a:spLocks noChangeArrowheads="1"/>
          </p:cNvSpPr>
          <p:nvPr/>
        </p:nvSpPr>
        <p:spPr bwMode="auto">
          <a:xfrm>
            <a:off x="1196327" y="315926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1" name="Oval 45"/>
          <p:cNvSpPr>
            <a:spLocks noChangeArrowheads="1"/>
          </p:cNvSpPr>
          <p:nvPr/>
        </p:nvSpPr>
        <p:spPr bwMode="auto">
          <a:xfrm>
            <a:off x="968633" y="315926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2" name="Line 46"/>
          <p:cNvSpPr>
            <a:spLocks noChangeShapeType="1"/>
          </p:cNvSpPr>
          <p:nvPr/>
        </p:nvSpPr>
        <p:spPr bwMode="auto">
          <a:xfrm>
            <a:off x="553425" y="346397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3" name="Line 47"/>
          <p:cNvSpPr>
            <a:spLocks noChangeShapeType="1"/>
          </p:cNvSpPr>
          <p:nvPr/>
        </p:nvSpPr>
        <p:spPr bwMode="auto">
          <a:xfrm>
            <a:off x="1161168" y="345225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4" name="Text Box 48"/>
          <p:cNvSpPr txBox="1">
            <a:spLocks noChangeArrowheads="1"/>
          </p:cNvSpPr>
          <p:nvPr/>
        </p:nvSpPr>
        <p:spPr bwMode="auto">
          <a:xfrm>
            <a:off x="513244" y="407190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5" name="Text Box 49"/>
          <p:cNvSpPr txBox="1">
            <a:spLocks noChangeArrowheads="1"/>
          </p:cNvSpPr>
          <p:nvPr/>
        </p:nvSpPr>
        <p:spPr bwMode="auto">
          <a:xfrm>
            <a:off x="513244" y="209648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5026" name="Text Box 50"/>
          <p:cNvSpPr txBox="1">
            <a:spLocks noChangeArrowheads="1"/>
          </p:cNvSpPr>
          <p:nvPr/>
        </p:nvSpPr>
        <p:spPr bwMode="auto">
          <a:xfrm>
            <a:off x="9543432" y="2553552"/>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5027" name="Oval 51"/>
          <p:cNvSpPr>
            <a:spLocks noChangeArrowheads="1"/>
          </p:cNvSpPr>
          <p:nvPr/>
        </p:nvSpPr>
        <p:spPr bwMode="auto">
          <a:xfrm>
            <a:off x="8783335" y="3008582"/>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8" name="Oval 52"/>
          <p:cNvSpPr>
            <a:spLocks noChangeArrowheads="1"/>
          </p:cNvSpPr>
          <p:nvPr/>
        </p:nvSpPr>
        <p:spPr bwMode="auto">
          <a:xfrm>
            <a:off x="8937363" y="3386957"/>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9" name="Oval 53"/>
          <p:cNvSpPr>
            <a:spLocks noChangeArrowheads="1"/>
          </p:cNvSpPr>
          <p:nvPr/>
        </p:nvSpPr>
        <p:spPr bwMode="auto">
          <a:xfrm>
            <a:off x="9543432" y="3386957"/>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0" name="Oval 54"/>
          <p:cNvSpPr>
            <a:spLocks noChangeArrowheads="1"/>
          </p:cNvSpPr>
          <p:nvPr/>
        </p:nvSpPr>
        <p:spPr bwMode="auto">
          <a:xfrm>
            <a:off x="9118180" y="3562750"/>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1" name="Oval 55"/>
          <p:cNvSpPr>
            <a:spLocks noChangeArrowheads="1"/>
          </p:cNvSpPr>
          <p:nvPr/>
        </p:nvSpPr>
        <p:spPr bwMode="auto">
          <a:xfrm>
            <a:off x="9846468" y="3539311"/>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2" name="Oval 56"/>
          <p:cNvSpPr>
            <a:spLocks noChangeArrowheads="1"/>
          </p:cNvSpPr>
          <p:nvPr/>
        </p:nvSpPr>
        <p:spPr bwMode="auto">
          <a:xfrm>
            <a:off x="9618773" y="3539311"/>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3" name="Line 57"/>
          <p:cNvSpPr>
            <a:spLocks noChangeShapeType="1"/>
          </p:cNvSpPr>
          <p:nvPr/>
        </p:nvSpPr>
        <p:spPr bwMode="auto">
          <a:xfrm>
            <a:off x="9210262" y="3844020"/>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4" name="Line 58"/>
          <p:cNvSpPr>
            <a:spLocks noChangeShapeType="1"/>
          </p:cNvSpPr>
          <p:nvPr/>
        </p:nvSpPr>
        <p:spPr bwMode="auto">
          <a:xfrm>
            <a:off x="9752711" y="383230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5" name="Text Box 59"/>
          <p:cNvSpPr txBox="1">
            <a:spLocks noChangeArrowheads="1"/>
          </p:cNvSpPr>
          <p:nvPr/>
        </p:nvSpPr>
        <p:spPr bwMode="auto">
          <a:xfrm>
            <a:off x="10340363" y="3365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6" name="Line 60"/>
          <p:cNvSpPr>
            <a:spLocks noChangeShapeType="1"/>
          </p:cNvSpPr>
          <p:nvPr/>
        </p:nvSpPr>
        <p:spPr bwMode="auto">
          <a:xfrm>
            <a:off x="9864884" y="3844020"/>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49" name="Oval 61"/>
          <p:cNvSpPr>
            <a:spLocks noChangeArrowheads="1"/>
          </p:cNvSpPr>
          <p:nvPr/>
        </p:nvSpPr>
        <p:spPr bwMode="auto">
          <a:xfrm>
            <a:off x="7189473" y="4148729"/>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0" name="Oval 62"/>
          <p:cNvSpPr>
            <a:spLocks noChangeArrowheads="1"/>
          </p:cNvSpPr>
          <p:nvPr/>
        </p:nvSpPr>
        <p:spPr bwMode="auto">
          <a:xfrm>
            <a:off x="7350198" y="4615838"/>
            <a:ext cx="530730"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1" name="Oval 63"/>
          <p:cNvSpPr>
            <a:spLocks noChangeArrowheads="1"/>
          </p:cNvSpPr>
          <p:nvPr/>
        </p:nvSpPr>
        <p:spPr bwMode="auto">
          <a:xfrm>
            <a:off x="7956268" y="4615838"/>
            <a:ext cx="530730"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2" name="Text Box 64"/>
          <p:cNvSpPr txBox="1">
            <a:spLocks noChangeArrowheads="1"/>
          </p:cNvSpPr>
          <p:nvPr/>
        </p:nvSpPr>
        <p:spPr bwMode="auto">
          <a:xfrm>
            <a:off x="8630981" y="4679647"/>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H4</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9153" name="Oval 65"/>
          <p:cNvSpPr>
            <a:spLocks noChangeArrowheads="1"/>
          </p:cNvSpPr>
          <p:nvPr/>
        </p:nvSpPr>
        <p:spPr bwMode="auto">
          <a:xfrm>
            <a:off x="8024911" y="475647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4" name="Oval 66"/>
          <p:cNvSpPr>
            <a:spLocks noChangeArrowheads="1"/>
          </p:cNvSpPr>
          <p:nvPr/>
        </p:nvSpPr>
        <p:spPr bwMode="auto">
          <a:xfrm>
            <a:off x="8252606" y="475647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5" name="Line 67"/>
          <p:cNvSpPr>
            <a:spLocks noChangeShapeType="1"/>
          </p:cNvSpPr>
          <p:nvPr/>
        </p:nvSpPr>
        <p:spPr bwMode="auto">
          <a:xfrm>
            <a:off x="7569522" y="5059507"/>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9156" name="AutoShape 68"/>
          <p:cNvCxnSpPr>
            <a:cxnSpLocks noChangeShapeType="1"/>
            <a:stCxn id="85001" idx="6"/>
            <a:endCxn id="89149" idx="2"/>
          </p:cNvCxnSpPr>
          <p:nvPr/>
        </p:nvCxnSpPr>
        <p:spPr bwMode="auto">
          <a:xfrm>
            <a:off x="6154803" y="4820093"/>
            <a:ext cx="1034671" cy="25113"/>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89157" name="Line 69"/>
          <p:cNvSpPr>
            <a:spLocks noChangeShapeType="1"/>
          </p:cNvSpPr>
          <p:nvPr/>
        </p:nvSpPr>
        <p:spPr bwMode="auto">
          <a:xfrm>
            <a:off x="8175592" y="5059507"/>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8" name="Oval 70"/>
          <p:cNvSpPr>
            <a:spLocks noChangeArrowheads="1"/>
          </p:cNvSpPr>
          <p:nvPr/>
        </p:nvSpPr>
        <p:spPr bwMode="auto">
          <a:xfrm>
            <a:off x="7311692" y="5678970"/>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9" name="Oval 71"/>
          <p:cNvSpPr>
            <a:spLocks noChangeArrowheads="1"/>
          </p:cNvSpPr>
          <p:nvPr/>
        </p:nvSpPr>
        <p:spPr bwMode="auto">
          <a:xfrm>
            <a:off x="7472418" y="6146079"/>
            <a:ext cx="530729"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60" name="Oval 72"/>
          <p:cNvSpPr>
            <a:spLocks noChangeArrowheads="1"/>
          </p:cNvSpPr>
          <p:nvPr/>
        </p:nvSpPr>
        <p:spPr bwMode="auto">
          <a:xfrm>
            <a:off x="8078487" y="6146079"/>
            <a:ext cx="530729"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61" name="Text Box 73"/>
          <p:cNvSpPr txBox="1">
            <a:spLocks noChangeArrowheads="1"/>
          </p:cNvSpPr>
          <p:nvPr/>
        </p:nvSpPr>
        <p:spPr bwMode="auto">
          <a:xfrm>
            <a:off x="8860349" y="6122829"/>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H5</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9162" name="Oval 74"/>
          <p:cNvSpPr>
            <a:spLocks noChangeArrowheads="1"/>
          </p:cNvSpPr>
          <p:nvPr/>
        </p:nvSpPr>
        <p:spPr bwMode="auto">
          <a:xfrm>
            <a:off x="7644863" y="6274994"/>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64" name="Line 76"/>
          <p:cNvSpPr>
            <a:spLocks noChangeShapeType="1"/>
          </p:cNvSpPr>
          <p:nvPr/>
        </p:nvSpPr>
        <p:spPr bwMode="auto">
          <a:xfrm>
            <a:off x="7691740" y="658974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9165" name="AutoShape 77"/>
          <p:cNvCxnSpPr>
            <a:cxnSpLocks noChangeShapeType="1"/>
            <a:stCxn id="85008" idx="6"/>
            <a:endCxn id="89158" idx="2"/>
          </p:cNvCxnSpPr>
          <p:nvPr/>
        </p:nvCxnSpPr>
        <p:spPr bwMode="auto">
          <a:xfrm>
            <a:off x="6230143" y="6363728"/>
            <a:ext cx="1081549" cy="11719"/>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89166" name="Line 78"/>
          <p:cNvSpPr>
            <a:spLocks noChangeShapeType="1"/>
          </p:cNvSpPr>
          <p:nvPr/>
        </p:nvSpPr>
        <p:spPr bwMode="auto">
          <a:xfrm>
            <a:off x="8297810" y="658974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4" name="Rectangle 80"/>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9091">
                                            <p:txEl>
                                              <p:pRg st="3" end="3"/>
                                            </p:txEl>
                                          </p:spTgt>
                                        </p:tgtEl>
                                        <p:attrNameLst>
                                          <p:attrName>style.visibility</p:attrName>
                                        </p:attrNameLst>
                                      </p:cBhvr>
                                      <p:to>
                                        <p:strVal val="visible"/>
                                      </p:to>
                                    </p:set>
                                    <p:animEffect transition="in" filter="strips(downRight)">
                                      <p:cBhvr>
                                        <p:cTn id="7" dur="500"/>
                                        <p:tgtEl>
                                          <p:spTgt spid="8909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9091">
                                            <p:txEl>
                                              <p:pRg st="4" end="4"/>
                                            </p:txEl>
                                          </p:spTgt>
                                        </p:tgtEl>
                                        <p:attrNameLst>
                                          <p:attrName>style.visibility</p:attrName>
                                        </p:attrNameLst>
                                      </p:cBhvr>
                                      <p:to>
                                        <p:strVal val="visible"/>
                                      </p:to>
                                    </p:set>
                                    <p:animEffect transition="in" filter="strips(downRight)">
                                      <p:cBhvr>
                                        <p:cTn id="12" dur="500"/>
                                        <p:tgtEl>
                                          <p:spTgt spid="8909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9156"/>
                                        </p:tgtEl>
                                        <p:attrNameLst>
                                          <p:attrName>style.visibility</p:attrName>
                                        </p:attrNameLst>
                                      </p:cBhvr>
                                      <p:to>
                                        <p:strVal val="visible"/>
                                      </p:to>
                                    </p:set>
                                    <p:animEffect transition="in" filter="strips(downRight)">
                                      <p:cBhvr>
                                        <p:cTn id="17" dur="500"/>
                                        <p:tgtEl>
                                          <p:spTgt spid="8915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9149"/>
                                        </p:tgtEl>
                                        <p:attrNameLst>
                                          <p:attrName>style.visibility</p:attrName>
                                        </p:attrNameLst>
                                      </p:cBhvr>
                                      <p:to>
                                        <p:strVal val="visible"/>
                                      </p:to>
                                    </p:set>
                                    <p:animEffect transition="in" filter="box(in)">
                                      <p:cBhvr>
                                        <p:cTn id="22" dur="500"/>
                                        <p:tgtEl>
                                          <p:spTgt spid="89149"/>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89150"/>
                                        </p:tgtEl>
                                        <p:attrNameLst>
                                          <p:attrName>style.visibility</p:attrName>
                                        </p:attrNameLst>
                                      </p:cBhvr>
                                      <p:to>
                                        <p:strVal val="visible"/>
                                      </p:to>
                                    </p:set>
                                    <p:animEffect transition="in" filter="box(in)">
                                      <p:cBhvr>
                                        <p:cTn id="25" dur="500"/>
                                        <p:tgtEl>
                                          <p:spTgt spid="89150"/>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89151"/>
                                        </p:tgtEl>
                                        <p:attrNameLst>
                                          <p:attrName>style.visibility</p:attrName>
                                        </p:attrNameLst>
                                      </p:cBhvr>
                                      <p:to>
                                        <p:strVal val="visible"/>
                                      </p:to>
                                    </p:set>
                                    <p:animEffect transition="in" filter="box(in)">
                                      <p:cBhvr>
                                        <p:cTn id="28" dur="500"/>
                                        <p:tgtEl>
                                          <p:spTgt spid="89151"/>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89153"/>
                                        </p:tgtEl>
                                        <p:attrNameLst>
                                          <p:attrName>style.visibility</p:attrName>
                                        </p:attrNameLst>
                                      </p:cBhvr>
                                      <p:to>
                                        <p:strVal val="visible"/>
                                      </p:to>
                                    </p:set>
                                    <p:animEffect transition="in" filter="box(in)">
                                      <p:cBhvr>
                                        <p:cTn id="31" dur="500"/>
                                        <p:tgtEl>
                                          <p:spTgt spid="89153"/>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89154"/>
                                        </p:tgtEl>
                                        <p:attrNameLst>
                                          <p:attrName>style.visibility</p:attrName>
                                        </p:attrNameLst>
                                      </p:cBhvr>
                                      <p:to>
                                        <p:strVal val="visible"/>
                                      </p:to>
                                    </p:set>
                                    <p:animEffect transition="in" filter="box(in)">
                                      <p:cBhvr>
                                        <p:cTn id="34" dur="500"/>
                                        <p:tgtEl>
                                          <p:spTgt spid="89154"/>
                                        </p:tgtEl>
                                      </p:cBhvr>
                                    </p:animEffect>
                                  </p:childTnLst>
                                </p:cTn>
                              </p:par>
                              <p:par>
                                <p:cTn id="35" presetID="4" presetClass="entr" presetSubtype="16" fill="hold" nodeType="withEffect">
                                  <p:stCondLst>
                                    <p:cond delay="0"/>
                                  </p:stCondLst>
                                  <p:childTnLst>
                                    <p:set>
                                      <p:cBhvr>
                                        <p:cTn id="36" dur="1" fill="hold">
                                          <p:stCondLst>
                                            <p:cond delay="0"/>
                                          </p:stCondLst>
                                        </p:cTn>
                                        <p:tgtEl>
                                          <p:spTgt spid="89155"/>
                                        </p:tgtEl>
                                        <p:attrNameLst>
                                          <p:attrName>style.visibility</p:attrName>
                                        </p:attrNameLst>
                                      </p:cBhvr>
                                      <p:to>
                                        <p:strVal val="visible"/>
                                      </p:to>
                                    </p:set>
                                    <p:animEffect transition="in" filter="box(in)">
                                      <p:cBhvr>
                                        <p:cTn id="37" dur="500"/>
                                        <p:tgtEl>
                                          <p:spTgt spid="89155"/>
                                        </p:tgtEl>
                                      </p:cBhvr>
                                    </p:animEffect>
                                  </p:childTnLst>
                                </p:cTn>
                              </p:par>
                              <p:par>
                                <p:cTn id="38" presetID="4" presetClass="entr" presetSubtype="16" fill="hold" nodeType="withEffect">
                                  <p:stCondLst>
                                    <p:cond delay="0"/>
                                  </p:stCondLst>
                                  <p:childTnLst>
                                    <p:set>
                                      <p:cBhvr>
                                        <p:cTn id="39" dur="1" fill="hold">
                                          <p:stCondLst>
                                            <p:cond delay="0"/>
                                          </p:stCondLst>
                                        </p:cTn>
                                        <p:tgtEl>
                                          <p:spTgt spid="89157"/>
                                        </p:tgtEl>
                                        <p:attrNameLst>
                                          <p:attrName>style.visibility</p:attrName>
                                        </p:attrNameLst>
                                      </p:cBhvr>
                                      <p:to>
                                        <p:strVal val="visible"/>
                                      </p:to>
                                    </p:set>
                                    <p:animEffect transition="in" filter="box(in)">
                                      <p:cBhvr>
                                        <p:cTn id="40" dur="500"/>
                                        <p:tgtEl>
                                          <p:spTgt spid="89157"/>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89152"/>
                                        </p:tgtEl>
                                        <p:attrNameLst>
                                          <p:attrName>style.visibility</p:attrName>
                                        </p:attrNameLst>
                                      </p:cBhvr>
                                      <p:to>
                                        <p:strVal val="visible"/>
                                      </p:to>
                                    </p:set>
                                    <p:animEffect transition="in" filter="box(in)">
                                      <p:cBhvr>
                                        <p:cTn id="43" dur="500"/>
                                        <p:tgtEl>
                                          <p:spTgt spid="89152"/>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89165"/>
                                        </p:tgtEl>
                                        <p:attrNameLst>
                                          <p:attrName>style.visibility</p:attrName>
                                        </p:attrNameLst>
                                      </p:cBhvr>
                                      <p:to>
                                        <p:strVal val="visible"/>
                                      </p:to>
                                    </p:set>
                                    <p:animEffect transition="in" filter="strips(downRight)">
                                      <p:cBhvr>
                                        <p:cTn id="48" dur="500"/>
                                        <p:tgtEl>
                                          <p:spTgt spid="89165"/>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89158"/>
                                        </p:tgtEl>
                                        <p:attrNameLst>
                                          <p:attrName>style.visibility</p:attrName>
                                        </p:attrNameLst>
                                      </p:cBhvr>
                                      <p:to>
                                        <p:strVal val="visible"/>
                                      </p:to>
                                    </p:set>
                                    <p:animEffect transition="in" filter="box(in)">
                                      <p:cBhvr>
                                        <p:cTn id="53" dur="500"/>
                                        <p:tgtEl>
                                          <p:spTgt spid="89158"/>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89159"/>
                                        </p:tgtEl>
                                        <p:attrNameLst>
                                          <p:attrName>style.visibility</p:attrName>
                                        </p:attrNameLst>
                                      </p:cBhvr>
                                      <p:to>
                                        <p:strVal val="visible"/>
                                      </p:to>
                                    </p:set>
                                    <p:animEffect transition="in" filter="box(in)">
                                      <p:cBhvr>
                                        <p:cTn id="56" dur="500"/>
                                        <p:tgtEl>
                                          <p:spTgt spid="89159"/>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89160"/>
                                        </p:tgtEl>
                                        <p:attrNameLst>
                                          <p:attrName>style.visibility</p:attrName>
                                        </p:attrNameLst>
                                      </p:cBhvr>
                                      <p:to>
                                        <p:strVal val="visible"/>
                                      </p:to>
                                    </p:set>
                                    <p:animEffect transition="in" filter="box(in)">
                                      <p:cBhvr>
                                        <p:cTn id="59" dur="500"/>
                                        <p:tgtEl>
                                          <p:spTgt spid="89160"/>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89161"/>
                                        </p:tgtEl>
                                        <p:attrNameLst>
                                          <p:attrName>style.visibility</p:attrName>
                                        </p:attrNameLst>
                                      </p:cBhvr>
                                      <p:to>
                                        <p:strVal val="visible"/>
                                      </p:to>
                                    </p:set>
                                    <p:animEffect transition="in" filter="box(in)">
                                      <p:cBhvr>
                                        <p:cTn id="62" dur="500"/>
                                        <p:tgtEl>
                                          <p:spTgt spid="89161"/>
                                        </p:tgtEl>
                                      </p:cBhvr>
                                    </p:animEffect>
                                  </p:childTnLst>
                                </p:cTn>
                              </p:par>
                              <p:par>
                                <p:cTn id="63" presetID="4" presetClass="entr" presetSubtype="16" fill="hold" grpId="0" nodeType="withEffect">
                                  <p:stCondLst>
                                    <p:cond delay="0"/>
                                  </p:stCondLst>
                                  <p:childTnLst>
                                    <p:set>
                                      <p:cBhvr>
                                        <p:cTn id="64" dur="1" fill="hold">
                                          <p:stCondLst>
                                            <p:cond delay="0"/>
                                          </p:stCondLst>
                                        </p:cTn>
                                        <p:tgtEl>
                                          <p:spTgt spid="89162"/>
                                        </p:tgtEl>
                                        <p:attrNameLst>
                                          <p:attrName>style.visibility</p:attrName>
                                        </p:attrNameLst>
                                      </p:cBhvr>
                                      <p:to>
                                        <p:strVal val="visible"/>
                                      </p:to>
                                    </p:set>
                                    <p:animEffect transition="in" filter="box(in)">
                                      <p:cBhvr>
                                        <p:cTn id="65" dur="500"/>
                                        <p:tgtEl>
                                          <p:spTgt spid="89162"/>
                                        </p:tgtEl>
                                      </p:cBhvr>
                                    </p:animEffect>
                                  </p:childTnLst>
                                </p:cTn>
                              </p:par>
                              <p:par>
                                <p:cTn id="66" presetID="4" presetClass="entr" presetSubtype="16" fill="hold" nodeType="withEffect">
                                  <p:stCondLst>
                                    <p:cond delay="0"/>
                                  </p:stCondLst>
                                  <p:childTnLst>
                                    <p:set>
                                      <p:cBhvr>
                                        <p:cTn id="67" dur="1" fill="hold">
                                          <p:stCondLst>
                                            <p:cond delay="0"/>
                                          </p:stCondLst>
                                        </p:cTn>
                                        <p:tgtEl>
                                          <p:spTgt spid="89164"/>
                                        </p:tgtEl>
                                        <p:attrNameLst>
                                          <p:attrName>style.visibility</p:attrName>
                                        </p:attrNameLst>
                                      </p:cBhvr>
                                      <p:to>
                                        <p:strVal val="visible"/>
                                      </p:to>
                                    </p:set>
                                    <p:animEffect transition="in" filter="box(in)">
                                      <p:cBhvr>
                                        <p:cTn id="68" dur="500"/>
                                        <p:tgtEl>
                                          <p:spTgt spid="89164"/>
                                        </p:tgtEl>
                                      </p:cBhvr>
                                    </p:animEffect>
                                  </p:childTnLst>
                                </p:cTn>
                              </p:par>
                              <p:par>
                                <p:cTn id="69" presetID="4" presetClass="entr" presetSubtype="16" fill="hold" nodeType="withEffect">
                                  <p:stCondLst>
                                    <p:cond delay="0"/>
                                  </p:stCondLst>
                                  <p:childTnLst>
                                    <p:set>
                                      <p:cBhvr>
                                        <p:cTn id="70" dur="1" fill="hold">
                                          <p:stCondLst>
                                            <p:cond delay="0"/>
                                          </p:stCondLst>
                                        </p:cTn>
                                        <p:tgtEl>
                                          <p:spTgt spid="89166"/>
                                        </p:tgtEl>
                                        <p:attrNameLst>
                                          <p:attrName>style.visibility</p:attrName>
                                        </p:attrNameLst>
                                      </p:cBhvr>
                                      <p:to>
                                        <p:strVal val="visible"/>
                                      </p:to>
                                    </p:set>
                                    <p:animEffect transition="in" filter="box(in)">
                                      <p:cBhvr>
                                        <p:cTn id="71" dur="500"/>
                                        <p:tgtEl>
                                          <p:spTgt spid="89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49" grpId="0" animBg="1"/>
      <p:bldP spid="89150" grpId="0" animBg="1"/>
      <p:bldP spid="89151" grpId="0" animBg="1"/>
      <p:bldP spid="89152" grpId="0"/>
      <p:bldP spid="89153" grpId="0" animBg="1"/>
      <p:bldP spid="89154" grpId="0" animBg="1"/>
      <p:bldP spid="89158" grpId="0" animBg="1"/>
      <p:bldP spid="89159" grpId="0" animBg="1"/>
      <p:bldP spid="89160" grpId="0" animBg="1"/>
      <p:bldP spid="89161" grpId="0"/>
      <p:bldP spid="8916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43D29CA9-7F83-4F92-8257-133408900D96}"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2"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4BD3A254-7CC6-4DEB-94AE-E288875DFEB2}"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91139"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3</a:t>
            </a:r>
            <a:r>
              <a:rPr lang="zh-CN" altLang="en-US" smtClean="0">
                <a:solidFill>
                  <a:srgbClr val="0000FF"/>
                </a:solidFill>
                <a:sym typeface="Symbol" panose="05050102010706020507" pitchFamily="18" charset="2"/>
              </a:rPr>
              <a:t>、逐步特化的学习策略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采用</a:t>
            </a:r>
            <a:r>
              <a:rPr lang="zh-CN" altLang="en-US" smtClean="0">
                <a:solidFill>
                  <a:srgbClr val="0000FF"/>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自顶向下</a:t>
            </a:r>
            <a:r>
              <a:rPr lang="zh-CN" altLang="en-US" smtClean="0">
                <a:sym typeface="Symbol" panose="05050102010706020507" pitchFamily="18" charset="2"/>
              </a:rPr>
              <a:t>的搜索方式；</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⑸</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P2</a:t>
            </a:r>
            <a:endParaRPr lang="en-US" altLang="zh-CN" smtClean="0">
              <a:solidFill>
                <a:srgbClr val="FF0000"/>
              </a:solidFill>
              <a:sym typeface="Symbol" panose="05050102010706020507" pitchFamily="18" charset="2"/>
            </a:endParaRPr>
          </a:p>
          <a:p>
            <a:pPr lvl="3" eaLnBrk="1" hangingPunct="1"/>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P2</a:t>
            </a:r>
            <a:r>
              <a:rPr lang="zh-CN" altLang="en-US" smtClean="0">
                <a:sym typeface="Symbol" panose="05050102010706020507" pitchFamily="18" charset="2"/>
              </a:rPr>
              <a:t>排斥了</a:t>
            </a:r>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H4</a:t>
            </a:r>
            <a:r>
              <a:rPr lang="zh-CN" altLang="en-US" smtClean="0">
                <a:sym typeface="Symbol" panose="05050102010706020507" pitchFamily="18" charset="2"/>
              </a:rPr>
              <a:t>；</a:t>
            </a:r>
            <a:endParaRPr lang="zh-CN" altLang="en-US" smtClean="0">
              <a:sym typeface="Symbol" panose="05050102010706020507" pitchFamily="18" charset="2"/>
            </a:endParaRPr>
          </a:p>
        </p:txBody>
      </p:sp>
      <p:sp>
        <p:nvSpPr>
          <p:cNvPr id="86021" name="Oval 4"/>
          <p:cNvSpPr>
            <a:spLocks noChangeArrowheads="1"/>
          </p:cNvSpPr>
          <p:nvPr/>
        </p:nvSpPr>
        <p:spPr bwMode="auto">
          <a:xfrm>
            <a:off x="2175171" y="5136521"/>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2" name="Oval 5"/>
          <p:cNvSpPr>
            <a:spLocks noChangeArrowheads="1"/>
          </p:cNvSpPr>
          <p:nvPr/>
        </p:nvSpPr>
        <p:spPr bwMode="auto">
          <a:xfrm>
            <a:off x="2335897" y="5603630"/>
            <a:ext cx="530729" cy="457063"/>
          </a:xfrm>
          <a:prstGeom prst="ellipse">
            <a:avLst/>
          </a:prstGeom>
          <a:solidFill>
            <a:srgbClr val="FF33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3" name="Oval 6"/>
          <p:cNvSpPr>
            <a:spLocks noChangeArrowheads="1"/>
          </p:cNvSpPr>
          <p:nvPr/>
        </p:nvSpPr>
        <p:spPr bwMode="auto">
          <a:xfrm>
            <a:off x="2941966" y="5603630"/>
            <a:ext cx="530729"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4" name="Text Box 7"/>
          <p:cNvSpPr txBox="1">
            <a:spLocks noChangeArrowheads="1"/>
          </p:cNvSpPr>
          <p:nvPr/>
        </p:nvSpPr>
        <p:spPr bwMode="auto">
          <a:xfrm>
            <a:off x="1872136" y="4604307"/>
            <a:ext cx="227862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初始假设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H1</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6025" name="Oval 8"/>
          <p:cNvSpPr>
            <a:spLocks noChangeArrowheads="1"/>
          </p:cNvSpPr>
          <p:nvPr/>
        </p:nvSpPr>
        <p:spPr bwMode="auto">
          <a:xfrm>
            <a:off x="4683159" y="4123616"/>
            <a:ext cx="1471643"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6" name="Oval 9"/>
          <p:cNvSpPr>
            <a:spLocks noChangeArrowheads="1"/>
          </p:cNvSpPr>
          <p:nvPr/>
        </p:nvSpPr>
        <p:spPr bwMode="auto">
          <a:xfrm>
            <a:off x="4843885" y="4590724"/>
            <a:ext cx="530729" cy="457064"/>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7" name="Oval 10"/>
          <p:cNvSpPr>
            <a:spLocks noChangeArrowheads="1"/>
          </p:cNvSpPr>
          <p:nvPr/>
        </p:nvSpPr>
        <p:spPr bwMode="auto">
          <a:xfrm>
            <a:off x="5449955" y="4590724"/>
            <a:ext cx="530729" cy="457064"/>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8" name="Text Box 11"/>
          <p:cNvSpPr txBox="1">
            <a:spLocks noChangeArrowheads="1"/>
          </p:cNvSpPr>
          <p:nvPr/>
        </p:nvSpPr>
        <p:spPr bwMode="auto">
          <a:xfrm>
            <a:off x="4606145" y="3844209"/>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H2</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6029" name="Oval 12"/>
          <p:cNvSpPr>
            <a:spLocks noChangeArrowheads="1"/>
          </p:cNvSpPr>
          <p:nvPr/>
        </p:nvSpPr>
        <p:spPr bwMode="auto">
          <a:xfrm>
            <a:off x="5518597" y="473135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0" name="Oval 13"/>
          <p:cNvSpPr>
            <a:spLocks noChangeArrowheads="1"/>
          </p:cNvSpPr>
          <p:nvPr/>
        </p:nvSpPr>
        <p:spPr bwMode="auto">
          <a:xfrm>
            <a:off x="5746292" y="473135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1" name="Line 14"/>
          <p:cNvSpPr>
            <a:spLocks noChangeShapeType="1"/>
          </p:cNvSpPr>
          <p:nvPr/>
        </p:nvSpPr>
        <p:spPr bwMode="auto">
          <a:xfrm>
            <a:off x="5063208" y="5034394"/>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2" name="Oval 15"/>
          <p:cNvSpPr>
            <a:spLocks noChangeArrowheads="1"/>
          </p:cNvSpPr>
          <p:nvPr/>
        </p:nvSpPr>
        <p:spPr bwMode="auto">
          <a:xfrm>
            <a:off x="4758499" y="5667251"/>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3" name="Oval 16"/>
          <p:cNvSpPr>
            <a:spLocks noChangeArrowheads="1"/>
          </p:cNvSpPr>
          <p:nvPr/>
        </p:nvSpPr>
        <p:spPr bwMode="auto">
          <a:xfrm>
            <a:off x="4919224" y="6134359"/>
            <a:ext cx="530730" cy="457064"/>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4" name="Oval 17"/>
          <p:cNvSpPr>
            <a:spLocks noChangeArrowheads="1"/>
          </p:cNvSpPr>
          <p:nvPr/>
        </p:nvSpPr>
        <p:spPr bwMode="auto">
          <a:xfrm>
            <a:off x="5525294" y="6134359"/>
            <a:ext cx="530730" cy="457064"/>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5" name="Text Box 18"/>
          <p:cNvSpPr txBox="1">
            <a:spLocks noChangeArrowheads="1"/>
          </p:cNvSpPr>
          <p:nvPr/>
        </p:nvSpPr>
        <p:spPr bwMode="auto">
          <a:xfrm>
            <a:off x="4683160" y="5590426"/>
            <a:ext cx="1441507"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H3</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6036" name="Line 19"/>
          <p:cNvSpPr>
            <a:spLocks noChangeShapeType="1"/>
          </p:cNvSpPr>
          <p:nvPr/>
        </p:nvSpPr>
        <p:spPr bwMode="auto">
          <a:xfrm>
            <a:off x="5195472" y="6579703"/>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7" name="Oval 20"/>
          <p:cNvSpPr>
            <a:spLocks noChangeArrowheads="1"/>
          </p:cNvSpPr>
          <p:nvPr/>
        </p:nvSpPr>
        <p:spPr bwMode="auto">
          <a:xfrm>
            <a:off x="5101715" y="6286714"/>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6038" name="AutoShape 21"/>
          <p:cNvCxnSpPr>
            <a:cxnSpLocks noChangeShapeType="1"/>
            <a:stCxn id="86021" idx="7"/>
            <a:endCxn id="86025" idx="2"/>
          </p:cNvCxnSpPr>
          <p:nvPr/>
        </p:nvCxnSpPr>
        <p:spPr bwMode="auto">
          <a:xfrm flipV="1">
            <a:off x="3430839" y="4820093"/>
            <a:ext cx="1252320" cy="520683"/>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cxnSp>
        <p:nvCxnSpPr>
          <p:cNvPr id="86039" name="AutoShape 22"/>
          <p:cNvCxnSpPr>
            <a:cxnSpLocks noChangeShapeType="1"/>
            <a:stCxn id="86021" idx="5"/>
            <a:endCxn id="86032" idx="3"/>
          </p:cNvCxnSpPr>
          <p:nvPr/>
        </p:nvCxnSpPr>
        <p:spPr bwMode="auto">
          <a:xfrm>
            <a:off x="3430840" y="6323547"/>
            <a:ext cx="1543635" cy="530729"/>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91180" name="Oval 44"/>
          <p:cNvSpPr>
            <a:spLocks noChangeArrowheads="1"/>
          </p:cNvSpPr>
          <p:nvPr/>
        </p:nvSpPr>
        <p:spPr bwMode="auto">
          <a:xfrm>
            <a:off x="7189473" y="4148729"/>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81" name="Oval 45"/>
          <p:cNvSpPr>
            <a:spLocks noChangeArrowheads="1"/>
          </p:cNvSpPr>
          <p:nvPr/>
        </p:nvSpPr>
        <p:spPr bwMode="auto">
          <a:xfrm>
            <a:off x="7350198" y="4615838"/>
            <a:ext cx="530730"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82" name="Oval 46"/>
          <p:cNvSpPr>
            <a:spLocks noChangeArrowheads="1"/>
          </p:cNvSpPr>
          <p:nvPr/>
        </p:nvSpPr>
        <p:spPr bwMode="auto">
          <a:xfrm>
            <a:off x="7956268" y="4615838"/>
            <a:ext cx="530730"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83" name="Text Box 47"/>
          <p:cNvSpPr txBox="1">
            <a:spLocks noChangeArrowheads="1"/>
          </p:cNvSpPr>
          <p:nvPr/>
        </p:nvSpPr>
        <p:spPr bwMode="auto">
          <a:xfrm>
            <a:off x="8630981" y="4679647"/>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H4</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91184" name="Oval 48"/>
          <p:cNvSpPr>
            <a:spLocks noChangeArrowheads="1"/>
          </p:cNvSpPr>
          <p:nvPr/>
        </p:nvSpPr>
        <p:spPr bwMode="auto">
          <a:xfrm>
            <a:off x="8024911" y="475647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85" name="Oval 49"/>
          <p:cNvSpPr>
            <a:spLocks noChangeArrowheads="1"/>
          </p:cNvSpPr>
          <p:nvPr/>
        </p:nvSpPr>
        <p:spPr bwMode="auto">
          <a:xfrm>
            <a:off x="8252606" y="475647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86" name="Line 50"/>
          <p:cNvSpPr>
            <a:spLocks noChangeShapeType="1"/>
          </p:cNvSpPr>
          <p:nvPr/>
        </p:nvSpPr>
        <p:spPr bwMode="auto">
          <a:xfrm>
            <a:off x="7569522" y="5059507"/>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91187" name="AutoShape 51"/>
          <p:cNvCxnSpPr>
            <a:cxnSpLocks noChangeShapeType="1"/>
            <a:stCxn id="86025" idx="6"/>
            <a:endCxn id="91180" idx="2"/>
          </p:cNvCxnSpPr>
          <p:nvPr/>
        </p:nvCxnSpPr>
        <p:spPr bwMode="auto">
          <a:xfrm>
            <a:off x="6154803" y="4820093"/>
            <a:ext cx="1034671" cy="25113"/>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91188" name="Line 52"/>
          <p:cNvSpPr>
            <a:spLocks noChangeShapeType="1"/>
          </p:cNvSpPr>
          <p:nvPr/>
        </p:nvSpPr>
        <p:spPr bwMode="auto">
          <a:xfrm>
            <a:off x="8175592" y="5059507"/>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49" name="Oval 53"/>
          <p:cNvSpPr>
            <a:spLocks noChangeArrowheads="1"/>
          </p:cNvSpPr>
          <p:nvPr/>
        </p:nvSpPr>
        <p:spPr bwMode="auto">
          <a:xfrm>
            <a:off x="7311692" y="5678970"/>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50" name="Oval 54"/>
          <p:cNvSpPr>
            <a:spLocks noChangeArrowheads="1"/>
          </p:cNvSpPr>
          <p:nvPr/>
        </p:nvSpPr>
        <p:spPr bwMode="auto">
          <a:xfrm>
            <a:off x="7472418" y="6146079"/>
            <a:ext cx="530729"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51" name="Oval 55"/>
          <p:cNvSpPr>
            <a:spLocks noChangeArrowheads="1"/>
          </p:cNvSpPr>
          <p:nvPr/>
        </p:nvSpPr>
        <p:spPr bwMode="auto">
          <a:xfrm>
            <a:off x="8078487" y="6146079"/>
            <a:ext cx="530729"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52" name="Text Box 56"/>
          <p:cNvSpPr txBox="1">
            <a:spLocks noChangeArrowheads="1"/>
          </p:cNvSpPr>
          <p:nvPr/>
        </p:nvSpPr>
        <p:spPr bwMode="auto">
          <a:xfrm>
            <a:off x="8860349" y="6122829"/>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H5</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86053" name="Oval 57"/>
          <p:cNvSpPr>
            <a:spLocks noChangeArrowheads="1"/>
          </p:cNvSpPr>
          <p:nvPr/>
        </p:nvSpPr>
        <p:spPr bwMode="auto">
          <a:xfrm>
            <a:off x="7644863" y="6274994"/>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54" name="Line 58"/>
          <p:cNvSpPr>
            <a:spLocks noChangeShapeType="1"/>
          </p:cNvSpPr>
          <p:nvPr/>
        </p:nvSpPr>
        <p:spPr bwMode="auto">
          <a:xfrm>
            <a:off x="7691740" y="658974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6055" name="AutoShape 59"/>
          <p:cNvCxnSpPr>
            <a:cxnSpLocks noChangeShapeType="1"/>
            <a:stCxn id="86032" idx="6"/>
            <a:endCxn id="86049" idx="2"/>
          </p:cNvCxnSpPr>
          <p:nvPr/>
        </p:nvCxnSpPr>
        <p:spPr bwMode="auto">
          <a:xfrm>
            <a:off x="6230143" y="6363728"/>
            <a:ext cx="1081549" cy="11719"/>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86056" name="Line 60"/>
          <p:cNvSpPr>
            <a:spLocks noChangeShapeType="1"/>
          </p:cNvSpPr>
          <p:nvPr/>
        </p:nvSpPr>
        <p:spPr bwMode="auto">
          <a:xfrm>
            <a:off x="8297810" y="658974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97" name="Oval 61"/>
          <p:cNvSpPr>
            <a:spLocks noChangeArrowheads="1"/>
          </p:cNvSpPr>
          <p:nvPr/>
        </p:nvSpPr>
        <p:spPr bwMode="auto">
          <a:xfrm>
            <a:off x="9543433" y="2325498"/>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98" name="Oval 62"/>
          <p:cNvSpPr>
            <a:spLocks noChangeArrowheads="1"/>
          </p:cNvSpPr>
          <p:nvPr/>
        </p:nvSpPr>
        <p:spPr bwMode="auto">
          <a:xfrm>
            <a:off x="9697461" y="2703874"/>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99" name="Oval 63"/>
          <p:cNvSpPr>
            <a:spLocks noChangeArrowheads="1"/>
          </p:cNvSpPr>
          <p:nvPr/>
        </p:nvSpPr>
        <p:spPr bwMode="auto">
          <a:xfrm>
            <a:off x="10303530" y="2703874"/>
            <a:ext cx="530730"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0" name="Oval 64"/>
          <p:cNvSpPr>
            <a:spLocks noChangeArrowheads="1"/>
          </p:cNvSpPr>
          <p:nvPr/>
        </p:nvSpPr>
        <p:spPr bwMode="auto">
          <a:xfrm>
            <a:off x="9881627" y="2856228"/>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1" name="Oval 65"/>
          <p:cNvSpPr>
            <a:spLocks noChangeArrowheads="1"/>
          </p:cNvSpPr>
          <p:nvPr/>
        </p:nvSpPr>
        <p:spPr bwMode="auto">
          <a:xfrm>
            <a:off x="10496067" y="2856228"/>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2" name="Line 66"/>
          <p:cNvSpPr>
            <a:spLocks noChangeShapeType="1"/>
          </p:cNvSpPr>
          <p:nvPr/>
        </p:nvSpPr>
        <p:spPr bwMode="auto">
          <a:xfrm>
            <a:off x="9958640" y="3160936"/>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3" name="Line 67"/>
          <p:cNvSpPr>
            <a:spLocks noChangeShapeType="1"/>
          </p:cNvSpPr>
          <p:nvPr/>
        </p:nvSpPr>
        <p:spPr bwMode="auto">
          <a:xfrm>
            <a:off x="10571407" y="3149217"/>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4" name="Text Box 68"/>
          <p:cNvSpPr txBox="1">
            <a:spLocks noChangeArrowheads="1"/>
          </p:cNvSpPr>
          <p:nvPr/>
        </p:nvSpPr>
        <p:spPr bwMode="auto">
          <a:xfrm>
            <a:off x="9923482" y="3768869"/>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5" name="Text Box 69"/>
          <p:cNvSpPr txBox="1">
            <a:spLocks noChangeArrowheads="1"/>
          </p:cNvSpPr>
          <p:nvPr/>
        </p:nvSpPr>
        <p:spPr bwMode="auto">
          <a:xfrm>
            <a:off x="9923482" y="179345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91206" name="Rectangle 70"/>
          <p:cNvSpPr>
            <a:spLocks noChangeArrowheads="1"/>
          </p:cNvSpPr>
          <p:nvPr/>
        </p:nvSpPr>
        <p:spPr bwMode="auto">
          <a:xfrm>
            <a:off x="6884764" y="4071715"/>
            <a:ext cx="3189398" cy="1518522"/>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8" name="Rectangle 72"/>
          <p:cNvSpPr>
            <a:spLocks noChangeArrowheads="1"/>
          </p:cNvSpPr>
          <p:nvPr/>
        </p:nvSpPr>
        <p:spPr bwMode="auto">
          <a:xfrm>
            <a:off x="2859928" y="2856228"/>
            <a:ext cx="7669623" cy="987792"/>
          </a:xfrm>
          <a:prstGeom prst="rect">
            <a:avLst/>
          </a:prstGeom>
          <a:solidFill>
            <a:srgbClr val="FFFFCC"/>
          </a:solidFill>
          <a:ln w="9525">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假设</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H5</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是最后得到的概念描述</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解描述</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86068" name="Rectangle 74"/>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1197"/>
                                        </p:tgtEl>
                                        <p:attrNameLst>
                                          <p:attrName>style.visibility</p:attrName>
                                        </p:attrNameLst>
                                      </p:cBhvr>
                                      <p:to>
                                        <p:strVal val="visible"/>
                                      </p:to>
                                    </p:set>
                                    <p:animEffect transition="in" filter="box(in)">
                                      <p:cBhvr>
                                        <p:cTn id="7" dur="500"/>
                                        <p:tgtEl>
                                          <p:spTgt spid="9119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1198"/>
                                        </p:tgtEl>
                                        <p:attrNameLst>
                                          <p:attrName>style.visibility</p:attrName>
                                        </p:attrNameLst>
                                      </p:cBhvr>
                                      <p:to>
                                        <p:strVal val="visible"/>
                                      </p:to>
                                    </p:set>
                                    <p:animEffect transition="in" filter="box(in)">
                                      <p:cBhvr>
                                        <p:cTn id="10" dur="500"/>
                                        <p:tgtEl>
                                          <p:spTgt spid="9119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91199"/>
                                        </p:tgtEl>
                                        <p:attrNameLst>
                                          <p:attrName>style.visibility</p:attrName>
                                        </p:attrNameLst>
                                      </p:cBhvr>
                                      <p:to>
                                        <p:strVal val="visible"/>
                                      </p:to>
                                    </p:set>
                                    <p:animEffect transition="in" filter="box(in)">
                                      <p:cBhvr>
                                        <p:cTn id="13" dur="500"/>
                                        <p:tgtEl>
                                          <p:spTgt spid="91199"/>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91200"/>
                                        </p:tgtEl>
                                        <p:attrNameLst>
                                          <p:attrName>style.visibility</p:attrName>
                                        </p:attrNameLst>
                                      </p:cBhvr>
                                      <p:to>
                                        <p:strVal val="visible"/>
                                      </p:to>
                                    </p:set>
                                    <p:animEffect transition="in" filter="box(in)">
                                      <p:cBhvr>
                                        <p:cTn id="16" dur="500"/>
                                        <p:tgtEl>
                                          <p:spTgt spid="91200"/>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91201"/>
                                        </p:tgtEl>
                                        <p:attrNameLst>
                                          <p:attrName>style.visibility</p:attrName>
                                        </p:attrNameLst>
                                      </p:cBhvr>
                                      <p:to>
                                        <p:strVal val="visible"/>
                                      </p:to>
                                    </p:set>
                                    <p:animEffect transition="in" filter="box(in)">
                                      <p:cBhvr>
                                        <p:cTn id="19" dur="500"/>
                                        <p:tgtEl>
                                          <p:spTgt spid="91201"/>
                                        </p:tgtEl>
                                      </p:cBhvr>
                                    </p:animEffect>
                                  </p:childTnLst>
                                </p:cTn>
                              </p:par>
                              <p:par>
                                <p:cTn id="20" presetID="4" presetClass="entr" presetSubtype="16" fill="hold" nodeType="withEffect">
                                  <p:stCondLst>
                                    <p:cond delay="0"/>
                                  </p:stCondLst>
                                  <p:childTnLst>
                                    <p:set>
                                      <p:cBhvr>
                                        <p:cTn id="21" dur="1" fill="hold">
                                          <p:stCondLst>
                                            <p:cond delay="0"/>
                                          </p:stCondLst>
                                        </p:cTn>
                                        <p:tgtEl>
                                          <p:spTgt spid="91202"/>
                                        </p:tgtEl>
                                        <p:attrNameLst>
                                          <p:attrName>style.visibility</p:attrName>
                                        </p:attrNameLst>
                                      </p:cBhvr>
                                      <p:to>
                                        <p:strVal val="visible"/>
                                      </p:to>
                                    </p:set>
                                    <p:animEffect transition="in" filter="box(in)">
                                      <p:cBhvr>
                                        <p:cTn id="22" dur="500"/>
                                        <p:tgtEl>
                                          <p:spTgt spid="91202"/>
                                        </p:tgtEl>
                                      </p:cBhvr>
                                    </p:animEffect>
                                  </p:childTnLst>
                                </p:cTn>
                              </p:par>
                              <p:par>
                                <p:cTn id="23" presetID="4" presetClass="entr" presetSubtype="16" fill="hold" nodeType="withEffect">
                                  <p:stCondLst>
                                    <p:cond delay="0"/>
                                  </p:stCondLst>
                                  <p:childTnLst>
                                    <p:set>
                                      <p:cBhvr>
                                        <p:cTn id="24" dur="1" fill="hold">
                                          <p:stCondLst>
                                            <p:cond delay="0"/>
                                          </p:stCondLst>
                                        </p:cTn>
                                        <p:tgtEl>
                                          <p:spTgt spid="91203"/>
                                        </p:tgtEl>
                                        <p:attrNameLst>
                                          <p:attrName>style.visibility</p:attrName>
                                        </p:attrNameLst>
                                      </p:cBhvr>
                                      <p:to>
                                        <p:strVal val="visible"/>
                                      </p:to>
                                    </p:set>
                                    <p:animEffect transition="in" filter="box(in)">
                                      <p:cBhvr>
                                        <p:cTn id="25" dur="500"/>
                                        <p:tgtEl>
                                          <p:spTgt spid="91203"/>
                                        </p:tgtEl>
                                      </p:cBhvr>
                                    </p:animEffect>
                                  </p:childTnLst>
                                </p:cTn>
                              </p:par>
                              <p:par>
                                <p:cTn id="26" presetID="4" presetClass="entr" presetSubtype="16" fill="hold" nodeType="withEffect">
                                  <p:stCondLst>
                                    <p:cond delay="0"/>
                                  </p:stCondLst>
                                  <p:childTnLst>
                                    <p:set>
                                      <p:cBhvr>
                                        <p:cTn id="27" dur="1" fill="hold">
                                          <p:stCondLst>
                                            <p:cond delay="0"/>
                                          </p:stCondLst>
                                        </p:cTn>
                                        <p:tgtEl>
                                          <p:spTgt spid="91204"/>
                                        </p:tgtEl>
                                        <p:attrNameLst>
                                          <p:attrName>style.visibility</p:attrName>
                                        </p:attrNameLst>
                                      </p:cBhvr>
                                      <p:to>
                                        <p:strVal val="visible"/>
                                      </p:to>
                                    </p:set>
                                    <p:animEffect transition="in" filter="box(in)">
                                      <p:cBhvr>
                                        <p:cTn id="28" dur="500"/>
                                        <p:tgtEl>
                                          <p:spTgt spid="91204"/>
                                        </p:tgtEl>
                                      </p:cBhvr>
                                    </p:animEffect>
                                  </p:childTnLst>
                                </p:cTn>
                              </p:par>
                              <p:par>
                                <p:cTn id="29" presetID="4" presetClass="entr" presetSubtype="16" fill="hold" nodeType="withEffect">
                                  <p:stCondLst>
                                    <p:cond delay="0"/>
                                  </p:stCondLst>
                                  <p:childTnLst>
                                    <p:set>
                                      <p:cBhvr>
                                        <p:cTn id="30" dur="1" fill="hold">
                                          <p:stCondLst>
                                            <p:cond delay="0"/>
                                          </p:stCondLst>
                                        </p:cTn>
                                        <p:tgtEl>
                                          <p:spTgt spid="91205"/>
                                        </p:tgtEl>
                                        <p:attrNameLst>
                                          <p:attrName>style.visibility</p:attrName>
                                        </p:attrNameLst>
                                      </p:cBhvr>
                                      <p:to>
                                        <p:strVal val="visible"/>
                                      </p:to>
                                    </p:set>
                                    <p:animEffect transition="in" filter="box(in)">
                                      <p:cBhvr>
                                        <p:cTn id="31" dur="500"/>
                                        <p:tgtEl>
                                          <p:spTgt spid="91205"/>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91139">
                                            <p:txEl>
                                              <p:pRg st="3" end="3"/>
                                            </p:txEl>
                                          </p:spTgt>
                                        </p:tgtEl>
                                        <p:attrNameLst>
                                          <p:attrName>style.visibility</p:attrName>
                                        </p:attrNameLst>
                                      </p:cBhvr>
                                      <p:to>
                                        <p:strVal val="visible"/>
                                      </p:to>
                                    </p:set>
                                    <p:animEffect transition="in" filter="strips(downRight)">
                                      <p:cBhvr>
                                        <p:cTn id="36" dur="500"/>
                                        <p:tgtEl>
                                          <p:spTgt spid="9113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4" fill="hold" grpId="0" nodeType="clickEffect">
                                  <p:stCondLst>
                                    <p:cond delay="0"/>
                                  </p:stCondLst>
                                  <p:childTnLst>
                                    <p:set>
                                      <p:cBhvr>
                                        <p:cTn id="40" dur="1" fill="hold">
                                          <p:stCondLst>
                                            <p:cond delay="0"/>
                                          </p:stCondLst>
                                        </p:cTn>
                                        <p:tgtEl>
                                          <p:spTgt spid="91206"/>
                                        </p:tgtEl>
                                        <p:attrNameLst>
                                          <p:attrName>style.visibility</p:attrName>
                                        </p:attrNameLst>
                                      </p:cBhvr>
                                      <p:to>
                                        <p:strVal val="visible"/>
                                      </p:to>
                                    </p:set>
                                    <p:animEffect transition="in" filter="wheel(4)">
                                      <p:cBhvr>
                                        <p:cTn id="41" dur="500"/>
                                        <p:tgtEl>
                                          <p:spTgt spid="91206"/>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xit" presetSubtype="16" fill="hold" grpId="0" nodeType="clickEffect">
                                  <p:stCondLst>
                                    <p:cond delay="0"/>
                                  </p:stCondLst>
                                  <p:childTnLst>
                                    <p:animEffect transition="out" filter="box(in)">
                                      <p:cBhvr>
                                        <p:cTn id="45" dur="500"/>
                                        <p:tgtEl>
                                          <p:spTgt spid="91180"/>
                                        </p:tgtEl>
                                      </p:cBhvr>
                                    </p:animEffect>
                                    <p:set>
                                      <p:cBhvr>
                                        <p:cTn id="46" dur="1" fill="hold">
                                          <p:stCondLst>
                                            <p:cond delay="499"/>
                                          </p:stCondLst>
                                        </p:cTn>
                                        <p:tgtEl>
                                          <p:spTgt spid="91180"/>
                                        </p:tgtEl>
                                        <p:attrNameLst>
                                          <p:attrName>style.visibility</p:attrName>
                                        </p:attrNameLst>
                                      </p:cBhvr>
                                      <p:to>
                                        <p:strVal val="hidden"/>
                                      </p:to>
                                    </p:set>
                                  </p:childTnLst>
                                </p:cTn>
                              </p:par>
                              <p:par>
                                <p:cTn id="47" presetID="4" presetClass="exit" presetSubtype="16" fill="hold" grpId="0" nodeType="withEffect">
                                  <p:stCondLst>
                                    <p:cond delay="0"/>
                                  </p:stCondLst>
                                  <p:childTnLst>
                                    <p:animEffect transition="out" filter="box(in)">
                                      <p:cBhvr>
                                        <p:cTn id="48" dur="500"/>
                                        <p:tgtEl>
                                          <p:spTgt spid="91181"/>
                                        </p:tgtEl>
                                      </p:cBhvr>
                                    </p:animEffect>
                                    <p:set>
                                      <p:cBhvr>
                                        <p:cTn id="49" dur="1" fill="hold">
                                          <p:stCondLst>
                                            <p:cond delay="499"/>
                                          </p:stCondLst>
                                        </p:cTn>
                                        <p:tgtEl>
                                          <p:spTgt spid="91181"/>
                                        </p:tgtEl>
                                        <p:attrNameLst>
                                          <p:attrName>style.visibility</p:attrName>
                                        </p:attrNameLst>
                                      </p:cBhvr>
                                      <p:to>
                                        <p:strVal val="hidden"/>
                                      </p:to>
                                    </p:set>
                                  </p:childTnLst>
                                </p:cTn>
                              </p:par>
                              <p:par>
                                <p:cTn id="50" presetID="4" presetClass="exit" presetSubtype="16" fill="hold" grpId="0" nodeType="withEffect">
                                  <p:stCondLst>
                                    <p:cond delay="0"/>
                                  </p:stCondLst>
                                  <p:childTnLst>
                                    <p:animEffect transition="out" filter="box(in)">
                                      <p:cBhvr>
                                        <p:cTn id="51" dur="500"/>
                                        <p:tgtEl>
                                          <p:spTgt spid="91182"/>
                                        </p:tgtEl>
                                      </p:cBhvr>
                                    </p:animEffect>
                                    <p:set>
                                      <p:cBhvr>
                                        <p:cTn id="52" dur="1" fill="hold">
                                          <p:stCondLst>
                                            <p:cond delay="499"/>
                                          </p:stCondLst>
                                        </p:cTn>
                                        <p:tgtEl>
                                          <p:spTgt spid="91182"/>
                                        </p:tgtEl>
                                        <p:attrNameLst>
                                          <p:attrName>style.visibility</p:attrName>
                                        </p:attrNameLst>
                                      </p:cBhvr>
                                      <p:to>
                                        <p:strVal val="hidden"/>
                                      </p:to>
                                    </p:set>
                                  </p:childTnLst>
                                </p:cTn>
                              </p:par>
                              <p:par>
                                <p:cTn id="53" presetID="4" presetClass="exit" presetSubtype="16" fill="hold" grpId="0" nodeType="withEffect">
                                  <p:stCondLst>
                                    <p:cond delay="0"/>
                                  </p:stCondLst>
                                  <p:childTnLst>
                                    <p:animEffect transition="out" filter="box(in)">
                                      <p:cBhvr>
                                        <p:cTn id="54" dur="500"/>
                                        <p:tgtEl>
                                          <p:spTgt spid="91183"/>
                                        </p:tgtEl>
                                      </p:cBhvr>
                                    </p:animEffect>
                                    <p:set>
                                      <p:cBhvr>
                                        <p:cTn id="55" dur="1" fill="hold">
                                          <p:stCondLst>
                                            <p:cond delay="499"/>
                                          </p:stCondLst>
                                        </p:cTn>
                                        <p:tgtEl>
                                          <p:spTgt spid="91183"/>
                                        </p:tgtEl>
                                        <p:attrNameLst>
                                          <p:attrName>style.visibility</p:attrName>
                                        </p:attrNameLst>
                                      </p:cBhvr>
                                      <p:to>
                                        <p:strVal val="hidden"/>
                                      </p:to>
                                    </p:set>
                                  </p:childTnLst>
                                </p:cTn>
                              </p:par>
                              <p:par>
                                <p:cTn id="56" presetID="4" presetClass="exit" presetSubtype="16" fill="hold" grpId="0" nodeType="withEffect">
                                  <p:stCondLst>
                                    <p:cond delay="0"/>
                                  </p:stCondLst>
                                  <p:childTnLst>
                                    <p:animEffect transition="out" filter="box(in)">
                                      <p:cBhvr>
                                        <p:cTn id="57" dur="500"/>
                                        <p:tgtEl>
                                          <p:spTgt spid="91184"/>
                                        </p:tgtEl>
                                      </p:cBhvr>
                                    </p:animEffect>
                                    <p:set>
                                      <p:cBhvr>
                                        <p:cTn id="58" dur="1" fill="hold">
                                          <p:stCondLst>
                                            <p:cond delay="499"/>
                                          </p:stCondLst>
                                        </p:cTn>
                                        <p:tgtEl>
                                          <p:spTgt spid="91184"/>
                                        </p:tgtEl>
                                        <p:attrNameLst>
                                          <p:attrName>style.visibility</p:attrName>
                                        </p:attrNameLst>
                                      </p:cBhvr>
                                      <p:to>
                                        <p:strVal val="hidden"/>
                                      </p:to>
                                    </p:set>
                                  </p:childTnLst>
                                </p:cTn>
                              </p:par>
                              <p:par>
                                <p:cTn id="59" presetID="4" presetClass="exit" presetSubtype="16" fill="hold" grpId="0" nodeType="withEffect">
                                  <p:stCondLst>
                                    <p:cond delay="0"/>
                                  </p:stCondLst>
                                  <p:childTnLst>
                                    <p:animEffect transition="out" filter="box(in)">
                                      <p:cBhvr>
                                        <p:cTn id="60" dur="500"/>
                                        <p:tgtEl>
                                          <p:spTgt spid="91185"/>
                                        </p:tgtEl>
                                      </p:cBhvr>
                                    </p:animEffect>
                                    <p:set>
                                      <p:cBhvr>
                                        <p:cTn id="61" dur="1" fill="hold">
                                          <p:stCondLst>
                                            <p:cond delay="499"/>
                                          </p:stCondLst>
                                        </p:cTn>
                                        <p:tgtEl>
                                          <p:spTgt spid="91185"/>
                                        </p:tgtEl>
                                        <p:attrNameLst>
                                          <p:attrName>style.visibility</p:attrName>
                                        </p:attrNameLst>
                                      </p:cBhvr>
                                      <p:to>
                                        <p:strVal val="hidden"/>
                                      </p:to>
                                    </p:set>
                                  </p:childTnLst>
                                </p:cTn>
                              </p:par>
                              <p:par>
                                <p:cTn id="62" presetID="4" presetClass="exit" presetSubtype="16" fill="hold" nodeType="withEffect">
                                  <p:stCondLst>
                                    <p:cond delay="0"/>
                                  </p:stCondLst>
                                  <p:childTnLst>
                                    <p:animEffect transition="out" filter="box(in)">
                                      <p:cBhvr>
                                        <p:cTn id="63" dur="500"/>
                                        <p:tgtEl>
                                          <p:spTgt spid="91186"/>
                                        </p:tgtEl>
                                      </p:cBhvr>
                                    </p:animEffect>
                                    <p:set>
                                      <p:cBhvr>
                                        <p:cTn id="64" dur="1" fill="hold">
                                          <p:stCondLst>
                                            <p:cond delay="499"/>
                                          </p:stCondLst>
                                        </p:cTn>
                                        <p:tgtEl>
                                          <p:spTgt spid="91186"/>
                                        </p:tgtEl>
                                        <p:attrNameLst>
                                          <p:attrName>style.visibility</p:attrName>
                                        </p:attrNameLst>
                                      </p:cBhvr>
                                      <p:to>
                                        <p:strVal val="hidden"/>
                                      </p:to>
                                    </p:set>
                                  </p:childTnLst>
                                </p:cTn>
                              </p:par>
                              <p:par>
                                <p:cTn id="65" presetID="4" presetClass="exit" presetSubtype="16" fill="hold" nodeType="withEffect">
                                  <p:stCondLst>
                                    <p:cond delay="0"/>
                                  </p:stCondLst>
                                  <p:childTnLst>
                                    <p:animEffect transition="out" filter="box(in)">
                                      <p:cBhvr>
                                        <p:cTn id="66" dur="500"/>
                                        <p:tgtEl>
                                          <p:spTgt spid="91188"/>
                                        </p:tgtEl>
                                      </p:cBhvr>
                                    </p:animEffect>
                                    <p:set>
                                      <p:cBhvr>
                                        <p:cTn id="67" dur="1" fill="hold">
                                          <p:stCondLst>
                                            <p:cond delay="499"/>
                                          </p:stCondLst>
                                        </p:cTn>
                                        <p:tgtEl>
                                          <p:spTgt spid="91188"/>
                                        </p:tgtEl>
                                        <p:attrNameLst>
                                          <p:attrName>style.visibility</p:attrName>
                                        </p:attrNameLst>
                                      </p:cBhvr>
                                      <p:to>
                                        <p:strVal val="hidden"/>
                                      </p:to>
                                    </p:set>
                                  </p:childTnLst>
                                </p:cTn>
                              </p:par>
                              <p:par>
                                <p:cTn id="68" presetID="4" presetClass="exit" presetSubtype="16" fill="hold" grpId="1" nodeType="withEffect">
                                  <p:stCondLst>
                                    <p:cond delay="0"/>
                                  </p:stCondLst>
                                  <p:childTnLst>
                                    <p:animEffect transition="out" filter="box(in)">
                                      <p:cBhvr>
                                        <p:cTn id="69" dur="500"/>
                                        <p:tgtEl>
                                          <p:spTgt spid="91206"/>
                                        </p:tgtEl>
                                      </p:cBhvr>
                                    </p:animEffect>
                                    <p:set>
                                      <p:cBhvr>
                                        <p:cTn id="70" dur="1" fill="hold">
                                          <p:stCondLst>
                                            <p:cond delay="499"/>
                                          </p:stCondLst>
                                        </p:cTn>
                                        <p:tgtEl>
                                          <p:spTgt spid="91206"/>
                                        </p:tgtEl>
                                        <p:attrNameLst>
                                          <p:attrName>style.visibility</p:attrName>
                                        </p:attrNameLst>
                                      </p:cBhvr>
                                      <p:to>
                                        <p:strVal val="hidden"/>
                                      </p:to>
                                    </p:set>
                                  </p:childTnLst>
                                </p:cTn>
                              </p:par>
                              <p:par>
                                <p:cTn id="71" presetID="4" presetClass="exit" presetSubtype="16" fill="hold" nodeType="withEffect">
                                  <p:stCondLst>
                                    <p:cond delay="0"/>
                                  </p:stCondLst>
                                  <p:childTnLst>
                                    <p:animEffect transition="out" filter="box(in)">
                                      <p:cBhvr>
                                        <p:cTn id="72" dur="500"/>
                                        <p:tgtEl>
                                          <p:spTgt spid="91187"/>
                                        </p:tgtEl>
                                      </p:cBhvr>
                                    </p:animEffect>
                                    <p:set>
                                      <p:cBhvr>
                                        <p:cTn id="73" dur="1" fill="hold">
                                          <p:stCondLst>
                                            <p:cond delay="499"/>
                                          </p:stCondLst>
                                        </p:cTn>
                                        <p:tgtEl>
                                          <p:spTgt spid="91187"/>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4" presetClass="entr" presetSubtype="32" fill="hold" grpId="0" nodeType="clickEffect">
                                  <p:stCondLst>
                                    <p:cond delay="0"/>
                                  </p:stCondLst>
                                  <p:childTnLst>
                                    <p:set>
                                      <p:cBhvr>
                                        <p:cTn id="77" dur="1" fill="hold">
                                          <p:stCondLst>
                                            <p:cond delay="0"/>
                                          </p:stCondLst>
                                        </p:cTn>
                                        <p:tgtEl>
                                          <p:spTgt spid="91208"/>
                                        </p:tgtEl>
                                        <p:attrNameLst>
                                          <p:attrName>style.visibility</p:attrName>
                                        </p:attrNameLst>
                                      </p:cBhvr>
                                      <p:to>
                                        <p:strVal val="visible"/>
                                      </p:to>
                                    </p:set>
                                    <p:animEffect transition="in" filter="box(out)">
                                      <p:cBhvr>
                                        <p:cTn id="78" dur="500"/>
                                        <p:tgtEl>
                                          <p:spTgt spid="9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80" grpId="0" animBg="1"/>
      <p:bldP spid="91181" grpId="0" animBg="1"/>
      <p:bldP spid="91182" grpId="0" animBg="1"/>
      <p:bldP spid="91183" grpId="0"/>
      <p:bldP spid="91184" grpId="0" animBg="1"/>
      <p:bldP spid="91185" grpId="0" animBg="1"/>
      <p:bldP spid="91197" grpId="0" animBg="1"/>
      <p:bldP spid="91198" grpId="0" animBg="1"/>
      <p:bldP spid="91199" grpId="0" animBg="1"/>
      <p:bldP spid="91200" grpId="0" animBg="1"/>
      <p:bldP spid="91201" grpId="0" animBg="1"/>
      <p:bldP spid="91206" grpId="0" animBg="1"/>
      <p:bldP spid="91206" grpId="1" animBg="1"/>
      <p:bldP spid="9120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DA6314B1-6CDA-4773-97C4-46B1A58D95EA}"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689C670B-88DD-4CAE-A910-5CC78D6FA823}"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93187" name="Rectangle 3"/>
          <p:cNvSpPr>
            <a:spLocks noGrp="1" noChangeArrowheads="1"/>
          </p:cNvSpPr>
          <p:nvPr>
            <p:ph type="body" idx="1"/>
          </p:nvPr>
        </p:nvSpPr>
        <p:spPr>
          <a:xfrm>
            <a:off x="2101505" y="1110012"/>
            <a:ext cx="8679180" cy="5848066"/>
          </a:xfrm>
        </p:spPr>
        <p:txBody>
          <a:bodyPr/>
          <a:lstStyle/>
          <a:p>
            <a:pPr eaLnBrk="1" hangingPunct="1">
              <a:lnSpc>
                <a:spcPct val="90000"/>
              </a:lnSpc>
            </a:pPr>
            <a:r>
              <a:rPr lang="en-US" altLang="zh-CN" sz="2530">
                <a:solidFill>
                  <a:srgbClr val="0000FF"/>
                </a:solidFill>
                <a:sym typeface="Symbol" panose="05050102010706020507" pitchFamily="18" charset="2"/>
              </a:rPr>
              <a:t>3</a:t>
            </a:r>
            <a:r>
              <a:rPr lang="zh-CN" altLang="en-US" sz="2530">
                <a:solidFill>
                  <a:srgbClr val="0000FF"/>
                </a:solidFill>
                <a:sym typeface="Symbol" panose="05050102010706020507" pitchFamily="18" charset="2"/>
              </a:rPr>
              <a:t>、逐步特化的学习策略</a:t>
            </a:r>
            <a:endParaRPr lang="zh-CN" altLang="en-US" sz="2530">
              <a:solidFill>
                <a:srgbClr val="0000FF"/>
              </a:solidFill>
              <a:sym typeface="Symbol" panose="05050102010706020507" pitchFamily="18" charset="2"/>
            </a:endParaRPr>
          </a:p>
          <a:p>
            <a:pPr lvl="1" eaLnBrk="1" hangingPunct="1">
              <a:lnSpc>
                <a:spcPct val="90000"/>
              </a:lnSpc>
            </a:pPr>
            <a:r>
              <a:rPr lang="zh-CN" altLang="en-US" sz="2320">
                <a:sym typeface="Symbol" panose="05050102010706020507" pitchFamily="18" charset="2"/>
              </a:rPr>
              <a:t>符号说明：</a:t>
            </a:r>
            <a:endParaRPr lang="zh-CN" altLang="en-US" sz="2320">
              <a:sym typeface="Symbol" panose="05050102010706020507" pitchFamily="18" charset="2"/>
            </a:endParaRPr>
          </a:p>
          <a:p>
            <a:pPr lvl="2" eaLnBrk="1" hangingPunct="1">
              <a:lnSpc>
                <a:spcPct val="90000"/>
              </a:lnSpc>
            </a:pPr>
            <a:r>
              <a:rPr lang="en-US" altLang="zh-CN" sz="2110">
                <a:solidFill>
                  <a:srgbClr val="0000FF"/>
                </a:solidFill>
                <a:sym typeface="Symbol" panose="05050102010706020507" pitchFamily="18" charset="2"/>
              </a:rPr>
              <a:t>H</a:t>
            </a:r>
            <a:r>
              <a:rPr lang="zh-CN" altLang="en-US" sz="2110">
                <a:solidFill>
                  <a:srgbClr val="0000FF"/>
                </a:solidFill>
                <a:sym typeface="Symbol" panose="05050102010706020507" pitchFamily="18" charset="2"/>
              </a:rPr>
              <a:t>：当前的假设集</a:t>
            </a:r>
            <a:r>
              <a:rPr lang="zh-CN" altLang="en-US" sz="2110">
                <a:sym typeface="Symbol" panose="05050102010706020507" pitchFamily="18" charset="2"/>
              </a:rPr>
              <a:t>，初始值为</a:t>
            </a:r>
            <a:r>
              <a:rPr lang="en-US" altLang="zh-CN" sz="2110">
                <a:solidFill>
                  <a:srgbClr val="FF0000"/>
                </a:solidFill>
                <a:sym typeface="Symbol" panose="05050102010706020507" pitchFamily="18" charset="2"/>
              </a:rPr>
              <a:t>{</a:t>
            </a:r>
            <a:r>
              <a:rPr lang="zh-CN" altLang="en-US" sz="2110">
                <a:solidFill>
                  <a:srgbClr val="FF0000"/>
                </a:solidFill>
                <a:sym typeface="Symbol" panose="05050102010706020507" pitchFamily="18" charset="2"/>
              </a:rPr>
              <a:t>最泛化的假设</a:t>
            </a:r>
            <a:r>
              <a:rPr lang="en-US" altLang="zh-CN" sz="2110">
                <a:solidFill>
                  <a:srgbClr val="FF0000"/>
                </a:solidFill>
                <a:sym typeface="Symbol" panose="05050102010706020507" pitchFamily="18" charset="2"/>
              </a:rPr>
              <a:t>}</a:t>
            </a:r>
            <a:r>
              <a:rPr lang="zh-CN" altLang="en-US" sz="2110">
                <a:sym typeface="Symbol" panose="05050102010706020507" pitchFamily="18" charset="2"/>
              </a:rPr>
              <a:t>；</a:t>
            </a:r>
            <a:endParaRPr lang="zh-CN" altLang="en-US" sz="2110">
              <a:sym typeface="Symbol" panose="05050102010706020507" pitchFamily="18" charset="2"/>
            </a:endParaRPr>
          </a:p>
          <a:p>
            <a:pPr lvl="2" eaLnBrk="1" hangingPunct="1">
              <a:lnSpc>
                <a:spcPct val="90000"/>
              </a:lnSpc>
            </a:pPr>
            <a:r>
              <a:rPr lang="en-US" altLang="zh-CN" sz="2110">
                <a:solidFill>
                  <a:srgbClr val="FF0000"/>
                </a:solidFill>
                <a:sym typeface="Symbol" panose="05050102010706020507" pitchFamily="18" charset="2"/>
              </a:rPr>
              <a:t>P</a:t>
            </a:r>
            <a:r>
              <a:rPr lang="zh-CN" altLang="en-US" sz="2110">
                <a:solidFill>
                  <a:srgbClr val="FF0000"/>
                </a:solidFill>
                <a:sym typeface="Symbol" panose="05050102010706020507" pitchFamily="18" charset="2"/>
              </a:rPr>
              <a:t>：</a:t>
            </a:r>
            <a:r>
              <a:rPr lang="zh-CN" altLang="en-US" sz="2110">
                <a:sym typeface="Symbol" panose="05050102010706020507" pitchFamily="18" charset="2"/>
              </a:rPr>
              <a:t>已观察到的</a:t>
            </a:r>
            <a:r>
              <a:rPr lang="zh-CN" altLang="en-US" sz="2110">
                <a:solidFill>
                  <a:srgbClr val="FF0000"/>
                </a:solidFill>
                <a:sym typeface="Symbol" panose="05050102010706020507" pitchFamily="18" charset="2"/>
              </a:rPr>
              <a:t>正例集</a:t>
            </a:r>
            <a:r>
              <a:rPr lang="zh-CN" altLang="en-US" sz="2110">
                <a:sym typeface="Symbol" panose="05050102010706020507" pitchFamily="18" charset="2"/>
              </a:rPr>
              <a:t>，初始值为空集</a:t>
            </a:r>
            <a:r>
              <a:rPr lang="en-US" altLang="zh-CN" sz="2110">
                <a:solidFill>
                  <a:srgbClr val="FF0000"/>
                </a:solidFill>
                <a:sym typeface="Symbol" panose="05050102010706020507" pitchFamily="18" charset="2"/>
              </a:rPr>
              <a:t>{}</a:t>
            </a:r>
            <a:r>
              <a:rPr lang="zh-CN" altLang="en-US" sz="2110">
                <a:sym typeface="Symbol" panose="05050102010706020507" pitchFamily="18" charset="2"/>
              </a:rPr>
              <a:t>；</a:t>
            </a:r>
            <a:endParaRPr lang="zh-CN" altLang="en-US" sz="2110">
              <a:sym typeface="Symbol" panose="05050102010706020507" pitchFamily="18" charset="2"/>
            </a:endParaRPr>
          </a:p>
          <a:p>
            <a:pPr lvl="2" eaLnBrk="1" hangingPunct="1">
              <a:lnSpc>
                <a:spcPct val="90000"/>
              </a:lnSpc>
            </a:pPr>
            <a:r>
              <a:rPr lang="en-US" altLang="zh-CN" sz="2110">
                <a:solidFill>
                  <a:srgbClr val="0000FF"/>
                </a:solidFill>
                <a:sym typeface="Symbol" panose="05050102010706020507" pitchFamily="18" charset="2"/>
              </a:rPr>
              <a:t>i</a:t>
            </a:r>
            <a:r>
              <a:rPr lang="zh-CN" altLang="en-US" sz="2110">
                <a:solidFill>
                  <a:srgbClr val="0000FF"/>
                </a:solidFill>
                <a:sym typeface="Symbol" panose="05050102010706020507" pitchFamily="18" charset="2"/>
              </a:rPr>
              <a:t>：</a:t>
            </a:r>
            <a:r>
              <a:rPr lang="zh-CN" altLang="en-US" sz="2110">
                <a:sym typeface="Symbol" panose="05050102010706020507" pitchFamily="18" charset="2"/>
              </a:rPr>
              <a:t>观察的下一个例子；</a:t>
            </a:r>
            <a:endParaRPr lang="zh-CN" altLang="en-US" sz="2110">
              <a:sym typeface="Symbol" panose="05050102010706020507" pitchFamily="18" charset="2"/>
            </a:endParaRPr>
          </a:p>
          <a:p>
            <a:pPr lvl="1" eaLnBrk="1" hangingPunct="1">
              <a:lnSpc>
                <a:spcPct val="90000"/>
              </a:lnSpc>
            </a:pPr>
            <a:r>
              <a:rPr lang="zh-CN" altLang="en-US" sz="2320">
                <a:sym typeface="Symbol" panose="05050102010706020507" pitchFamily="18" charset="2"/>
              </a:rPr>
              <a:t>算法描述：</a:t>
            </a:r>
            <a:endParaRPr lang="zh-CN" altLang="en-US" sz="2320">
              <a:sym typeface="Symbol" panose="05050102010706020507" pitchFamily="18" charset="2"/>
            </a:endParaRPr>
          </a:p>
          <a:p>
            <a:pPr lvl="2" eaLnBrk="1" hangingPunct="1">
              <a:lnSpc>
                <a:spcPct val="90000"/>
              </a:lnSpc>
            </a:pPr>
            <a:r>
              <a:rPr lang="en-US" altLang="zh-CN" sz="2110">
                <a:solidFill>
                  <a:srgbClr val="0000FF"/>
                </a:solidFill>
                <a:sym typeface="Symbol" panose="05050102010706020507" pitchFamily="18" charset="2"/>
              </a:rPr>
              <a:t>IF</a:t>
            </a:r>
            <a:r>
              <a:rPr lang="en-US" altLang="zh-CN" sz="2110">
                <a:sym typeface="Symbol" panose="05050102010706020507" pitchFamily="18" charset="2"/>
              </a:rPr>
              <a:t> </a:t>
            </a:r>
            <a:r>
              <a:rPr lang="en-US" altLang="zh-CN" sz="2110">
                <a:solidFill>
                  <a:srgbClr val="FF0000"/>
                </a:solidFill>
                <a:sym typeface="Symbol" panose="05050102010706020507" pitchFamily="18" charset="2"/>
              </a:rPr>
              <a:t>i</a:t>
            </a:r>
            <a:r>
              <a:rPr lang="zh-CN" altLang="en-US" sz="2110">
                <a:solidFill>
                  <a:srgbClr val="FF0000"/>
                </a:solidFill>
                <a:sym typeface="Symbol" panose="05050102010706020507" pitchFamily="18" charset="2"/>
              </a:rPr>
              <a:t>是反例</a:t>
            </a:r>
            <a:r>
              <a:rPr lang="en-US" altLang="zh-CN" sz="2110">
                <a:sym typeface="Symbol" panose="05050102010706020507" pitchFamily="18" charset="2"/>
              </a:rPr>
              <a:t>THEN {</a:t>
            </a:r>
            <a:endParaRPr lang="en-US" altLang="zh-CN" sz="2110">
              <a:sym typeface="Symbol" panose="05050102010706020507" pitchFamily="18" charset="2"/>
            </a:endParaRPr>
          </a:p>
          <a:p>
            <a:pPr lvl="3" eaLnBrk="1" hangingPunct="1">
              <a:lnSpc>
                <a:spcPct val="90000"/>
              </a:lnSpc>
            </a:pPr>
            <a:r>
              <a:rPr lang="en-US" altLang="zh-CN" sz="2110">
                <a:latin typeface="宋体" panose="02010600030101010101" pitchFamily="2" charset="-122"/>
                <a:sym typeface="Symbol" panose="05050102010706020507" pitchFamily="18" charset="2"/>
              </a:rPr>
              <a:t>⑴</a:t>
            </a:r>
            <a:r>
              <a:rPr lang="zh-CN" altLang="en-US" sz="2110">
                <a:sym typeface="Symbol" panose="05050102010706020507" pitchFamily="18" charset="2"/>
              </a:rPr>
              <a:t>对每一个</a:t>
            </a:r>
            <a:r>
              <a:rPr lang="zh-CN" altLang="en-US" sz="2110">
                <a:solidFill>
                  <a:srgbClr val="0000FF"/>
                </a:solidFill>
                <a:sym typeface="Symbol" panose="05050102010706020507" pitchFamily="18" charset="2"/>
              </a:rPr>
              <a:t>覆盖</a:t>
            </a:r>
            <a:r>
              <a:rPr lang="en-US" altLang="zh-CN" sz="2110">
                <a:solidFill>
                  <a:srgbClr val="0000FF"/>
                </a:solidFill>
                <a:sym typeface="Symbol" panose="05050102010706020507" pitchFamily="18" charset="2"/>
              </a:rPr>
              <a:t>i</a:t>
            </a:r>
            <a:r>
              <a:rPr lang="zh-CN" altLang="en-US" sz="2110">
                <a:sym typeface="Symbol" panose="05050102010706020507" pitchFamily="18" charset="2"/>
              </a:rPr>
              <a:t>的</a:t>
            </a:r>
            <a:r>
              <a:rPr lang="zh-CN" altLang="en-US" sz="2110">
                <a:solidFill>
                  <a:srgbClr val="0000FF"/>
                </a:solidFill>
                <a:sym typeface="Symbol" panose="05050102010706020507" pitchFamily="18" charset="2"/>
              </a:rPr>
              <a:t>假设</a:t>
            </a:r>
            <a:r>
              <a:rPr lang="en-US" altLang="zh-CN" sz="2110">
                <a:solidFill>
                  <a:srgbClr val="0000FF"/>
                </a:solidFill>
                <a:sym typeface="Symbol" panose="05050102010706020507" pitchFamily="18" charset="2"/>
              </a:rPr>
              <a:t>h∈H</a:t>
            </a:r>
            <a:r>
              <a:rPr lang="en-US" altLang="zh-CN" sz="2110">
                <a:sym typeface="Symbol" panose="05050102010706020507" pitchFamily="18" charset="2"/>
              </a:rPr>
              <a:t>, </a:t>
            </a:r>
            <a:r>
              <a:rPr lang="zh-CN" altLang="en-US" sz="2110">
                <a:sym typeface="Symbol" panose="05050102010706020507" pitchFamily="18" charset="2"/>
              </a:rPr>
              <a:t>用可</a:t>
            </a:r>
            <a:r>
              <a:rPr lang="zh-CN" altLang="en-US" sz="2110">
                <a:solidFill>
                  <a:srgbClr val="0000FF"/>
                </a:solidFill>
                <a:sym typeface="Symbol" panose="05050102010706020507" pitchFamily="18" charset="2"/>
              </a:rPr>
              <a:t>被</a:t>
            </a:r>
            <a:r>
              <a:rPr lang="en-US" altLang="zh-CN" sz="2110">
                <a:solidFill>
                  <a:srgbClr val="FF0000"/>
                </a:solidFill>
                <a:sym typeface="Symbol" panose="05050102010706020507" pitchFamily="18" charset="2"/>
              </a:rPr>
              <a:t>h</a:t>
            </a:r>
            <a:r>
              <a:rPr lang="zh-CN" altLang="en-US" sz="2110">
                <a:solidFill>
                  <a:srgbClr val="FF0000"/>
                </a:solidFill>
                <a:sym typeface="Symbol" panose="05050102010706020507" pitchFamily="18" charset="2"/>
              </a:rPr>
              <a:t>覆盖但排斥</a:t>
            </a:r>
            <a:r>
              <a:rPr lang="en-US" altLang="zh-CN" sz="2110">
                <a:solidFill>
                  <a:srgbClr val="FF0000"/>
                </a:solidFill>
                <a:sym typeface="Symbol" panose="05050102010706020507" pitchFamily="18" charset="2"/>
              </a:rPr>
              <a:t>i</a:t>
            </a:r>
            <a:r>
              <a:rPr lang="zh-CN" altLang="en-US" sz="2110">
                <a:sym typeface="Symbol" panose="05050102010706020507" pitchFamily="18" charset="2"/>
              </a:rPr>
              <a:t>，且</a:t>
            </a:r>
            <a:r>
              <a:rPr lang="zh-CN" altLang="en-US" sz="2110">
                <a:solidFill>
                  <a:srgbClr val="FF0000"/>
                </a:solidFill>
                <a:sym typeface="Symbol" panose="05050102010706020507" pitchFamily="18" charset="2"/>
              </a:rPr>
              <a:t>特化程度最低</a:t>
            </a:r>
            <a:r>
              <a:rPr lang="zh-CN" altLang="en-US" sz="2110">
                <a:sym typeface="Symbol" panose="05050102010706020507" pitchFamily="18" charset="2"/>
              </a:rPr>
              <a:t>的假设代替</a:t>
            </a:r>
            <a:r>
              <a:rPr lang="en-US" altLang="zh-CN" sz="2110">
                <a:solidFill>
                  <a:srgbClr val="0000FF"/>
                </a:solidFill>
                <a:sym typeface="Symbol" panose="05050102010706020507" pitchFamily="18" charset="2"/>
              </a:rPr>
              <a:t>h</a:t>
            </a:r>
            <a:r>
              <a:rPr lang="zh-CN" altLang="en-US" sz="2110">
                <a:sym typeface="Symbol" panose="05050102010706020507" pitchFamily="18" charset="2"/>
              </a:rPr>
              <a:t>； </a:t>
            </a:r>
            <a:endParaRPr lang="zh-CN" altLang="en-US" sz="2110">
              <a:sym typeface="Symbol" panose="05050102010706020507" pitchFamily="18" charset="2"/>
            </a:endParaRPr>
          </a:p>
          <a:p>
            <a:pPr lvl="3" eaLnBrk="1" hangingPunct="1">
              <a:lnSpc>
                <a:spcPct val="90000"/>
              </a:lnSpc>
            </a:pPr>
            <a:r>
              <a:rPr lang="zh-CN" altLang="en-US" sz="2110">
                <a:latin typeface="宋体" panose="02010600030101010101" pitchFamily="2" charset="-122"/>
                <a:sym typeface="Symbol" panose="05050102010706020507" pitchFamily="18" charset="2"/>
              </a:rPr>
              <a:t>⑵</a:t>
            </a:r>
            <a:r>
              <a:rPr lang="zh-CN" altLang="en-US" sz="2110">
                <a:solidFill>
                  <a:srgbClr val="FF0000"/>
                </a:solidFill>
                <a:sym typeface="Symbol" panose="05050102010706020507" pitchFamily="18" charset="2"/>
              </a:rPr>
              <a:t>移去</a:t>
            </a:r>
            <a:r>
              <a:rPr lang="en-US" altLang="zh-CN" sz="2110">
                <a:solidFill>
                  <a:srgbClr val="0000FF"/>
                </a:solidFill>
                <a:sym typeface="Symbol" panose="05050102010706020507" pitchFamily="18" charset="2"/>
              </a:rPr>
              <a:t>H</a:t>
            </a:r>
            <a:r>
              <a:rPr lang="zh-CN" altLang="en-US" sz="2110">
                <a:sym typeface="Symbol" panose="05050102010706020507" pitchFamily="18" charset="2"/>
              </a:rPr>
              <a:t>中</a:t>
            </a:r>
            <a:r>
              <a:rPr lang="zh-CN" altLang="en-US" sz="2110">
                <a:solidFill>
                  <a:srgbClr val="FF0000"/>
                </a:solidFill>
                <a:sym typeface="Symbol" panose="05050102010706020507" pitchFamily="18" charset="2"/>
              </a:rPr>
              <a:t>不覆盖</a:t>
            </a:r>
            <a:r>
              <a:rPr lang="zh-CN" altLang="en-US" sz="2110">
                <a:sym typeface="Symbol" panose="05050102010706020507" pitchFamily="18" charset="2"/>
              </a:rPr>
              <a:t>已往观察到的</a:t>
            </a:r>
            <a:r>
              <a:rPr lang="zh-CN" altLang="en-US" sz="2110">
                <a:solidFill>
                  <a:srgbClr val="FF0000"/>
                </a:solidFill>
                <a:sym typeface="Symbol" panose="05050102010706020507" pitchFamily="18" charset="2"/>
              </a:rPr>
              <a:t>正例</a:t>
            </a:r>
            <a:r>
              <a:rPr lang="en-US" altLang="zh-CN" sz="2110">
                <a:solidFill>
                  <a:srgbClr val="FF0000"/>
                </a:solidFill>
                <a:sym typeface="Symbol" panose="05050102010706020507" pitchFamily="18" charset="2"/>
              </a:rPr>
              <a:t>p∈P</a:t>
            </a:r>
            <a:r>
              <a:rPr lang="zh-CN" altLang="en-US" sz="2110">
                <a:sym typeface="Symbol" panose="05050102010706020507" pitchFamily="18" charset="2"/>
              </a:rPr>
              <a:t>的假设；</a:t>
            </a:r>
            <a:endParaRPr lang="zh-CN" altLang="en-US" sz="2110">
              <a:sym typeface="Symbol" panose="05050102010706020507" pitchFamily="18" charset="2"/>
            </a:endParaRPr>
          </a:p>
          <a:p>
            <a:pPr lvl="3" eaLnBrk="1" hangingPunct="1">
              <a:lnSpc>
                <a:spcPct val="90000"/>
              </a:lnSpc>
              <a:buFont typeface="Wingdings" panose="05000000000000000000" pitchFamily="2" charset="2"/>
              <a:buNone/>
            </a:pPr>
            <a:r>
              <a:rPr lang="en-US" altLang="zh-CN" sz="2110">
                <a:sym typeface="Symbol" panose="05050102010706020507" pitchFamily="18" charset="2"/>
              </a:rPr>
              <a:t>} </a:t>
            </a:r>
            <a:endParaRPr lang="en-US" altLang="zh-CN" sz="2110">
              <a:latin typeface="宋体" panose="02010600030101010101" pitchFamily="2" charset="-122"/>
              <a:sym typeface="Symbol" panose="05050102010706020507" pitchFamily="18" charset="2"/>
            </a:endParaRPr>
          </a:p>
          <a:p>
            <a:pPr lvl="2" eaLnBrk="1" hangingPunct="1">
              <a:lnSpc>
                <a:spcPct val="90000"/>
              </a:lnSpc>
            </a:pPr>
            <a:r>
              <a:rPr lang="en-US" altLang="zh-CN" sz="2110">
                <a:solidFill>
                  <a:srgbClr val="0000FF"/>
                </a:solidFill>
                <a:sym typeface="Symbol" panose="05050102010706020507" pitchFamily="18" charset="2"/>
              </a:rPr>
              <a:t>ELSE</a:t>
            </a:r>
            <a:r>
              <a:rPr lang="en-US" altLang="zh-CN" sz="2110">
                <a:sym typeface="Symbol" panose="05050102010706020507" pitchFamily="18" charset="2"/>
              </a:rPr>
              <a:t>//</a:t>
            </a:r>
            <a:r>
              <a:rPr lang="en-US" altLang="zh-CN" sz="2110">
                <a:solidFill>
                  <a:srgbClr val="FF0000"/>
                </a:solidFill>
                <a:sym typeface="Symbol" panose="05050102010706020507" pitchFamily="18" charset="2"/>
              </a:rPr>
              <a:t>i</a:t>
            </a:r>
            <a:r>
              <a:rPr lang="zh-CN" altLang="en-US" sz="2110">
                <a:solidFill>
                  <a:srgbClr val="FF0000"/>
                </a:solidFill>
                <a:sym typeface="Symbol" panose="05050102010706020507" pitchFamily="18" charset="2"/>
              </a:rPr>
              <a:t>是正例</a:t>
            </a:r>
            <a:r>
              <a:rPr lang="zh-CN" altLang="en-US" sz="2110">
                <a:sym typeface="Symbol" panose="05050102010706020507" pitchFamily="18" charset="2"/>
              </a:rPr>
              <a:t> </a:t>
            </a:r>
            <a:r>
              <a:rPr lang="en-US" altLang="zh-CN" sz="2110">
                <a:sym typeface="Symbol" panose="05050102010706020507" pitchFamily="18" charset="2"/>
              </a:rPr>
              <a:t>{</a:t>
            </a:r>
            <a:endParaRPr lang="en-US" altLang="zh-CN" sz="2110">
              <a:sym typeface="Symbol" panose="05050102010706020507" pitchFamily="18" charset="2"/>
            </a:endParaRPr>
          </a:p>
          <a:p>
            <a:pPr lvl="3" eaLnBrk="1" hangingPunct="1">
              <a:lnSpc>
                <a:spcPct val="90000"/>
              </a:lnSpc>
            </a:pPr>
            <a:r>
              <a:rPr lang="en-US" altLang="zh-CN" sz="2110">
                <a:latin typeface="宋体" panose="02010600030101010101" pitchFamily="2" charset="-122"/>
                <a:sym typeface="Symbol" panose="05050102010706020507" pitchFamily="18" charset="2"/>
              </a:rPr>
              <a:t>⑴</a:t>
            </a:r>
            <a:r>
              <a:rPr lang="zh-CN" altLang="en-US" sz="2110">
                <a:sym typeface="Symbol" panose="05050102010706020507" pitchFamily="18" charset="2"/>
              </a:rPr>
              <a:t>把</a:t>
            </a:r>
            <a:r>
              <a:rPr lang="en-US" altLang="zh-CN" sz="2110">
                <a:solidFill>
                  <a:srgbClr val="0000FF"/>
                </a:solidFill>
                <a:sym typeface="Symbol" panose="05050102010706020507" pitchFamily="18" charset="2"/>
              </a:rPr>
              <a:t>i</a:t>
            </a:r>
            <a:r>
              <a:rPr lang="zh-CN" altLang="en-US" sz="2110">
                <a:sym typeface="Symbol" panose="05050102010706020507" pitchFamily="18" charset="2"/>
              </a:rPr>
              <a:t>加入到</a:t>
            </a:r>
            <a:r>
              <a:rPr lang="zh-CN" altLang="en-US" sz="2110">
                <a:solidFill>
                  <a:srgbClr val="FF0000"/>
                </a:solidFill>
                <a:sym typeface="Symbol" panose="05050102010706020507" pitchFamily="18" charset="2"/>
              </a:rPr>
              <a:t>正例集</a:t>
            </a:r>
            <a:r>
              <a:rPr lang="en-US" altLang="zh-CN" sz="2110">
                <a:solidFill>
                  <a:srgbClr val="FF0000"/>
                </a:solidFill>
                <a:sym typeface="Symbol" panose="05050102010706020507" pitchFamily="18" charset="2"/>
              </a:rPr>
              <a:t>P</a:t>
            </a:r>
            <a:r>
              <a:rPr lang="zh-CN" altLang="en-US" sz="2110">
                <a:sym typeface="Symbol" panose="05050102010706020507" pitchFamily="18" charset="2"/>
              </a:rPr>
              <a:t>；</a:t>
            </a:r>
            <a:endParaRPr lang="zh-CN" altLang="en-US" sz="2110">
              <a:sym typeface="Symbol" panose="05050102010706020507" pitchFamily="18" charset="2"/>
            </a:endParaRPr>
          </a:p>
          <a:p>
            <a:pPr lvl="3" eaLnBrk="1" hangingPunct="1">
              <a:lnSpc>
                <a:spcPct val="90000"/>
              </a:lnSpc>
            </a:pPr>
            <a:r>
              <a:rPr lang="zh-CN" altLang="en-US" sz="2110">
                <a:latin typeface="宋体" panose="02010600030101010101" pitchFamily="2" charset="-122"/>
                <a:sym typeface="Symbol" panose="05050102010706020507" pitchFamily="18" charset="2"/>
              </a:rPr>
              <a:t>⑵</a:t>
            </a:r>
            <a:r>
              <a:rPr lang="zh-CN" altLang="en-US" sz="2110">
                <a:solidFill>
                  <a:srgbClr val="FF0000"/>
                </a:solidFill>
                <a:sym typeface="Symbol" panose="05050102010706020507" pitchFamily="18" charset="2"/>
              </a:rPr>
              <a:t>移去</a:t>
            </a:r>
            <a:r>
              <a:rPr lang="en-US" altLang="zh-CN" sz="2110">
                <a:solidFill>
                  <a:srgbClr val="0000FF"/>
                </a:solidFill>
                <a:sym typeface="Symbol" panose="05050102010706020507" pitchFamily="18" charset="2"/>
              </a:rPr>
              <a:t>H</a:t>
            </a:r>
            <a:r>
              <a:rPr lang="zh-CN" altLang="en-US" sz="2110">
                <a:sym typeface="Symbol" panose="05050102010706020507" pitchFamily="18" charset="2"/>
              </a:rPr>
              <a:t>中所有</a:t>
            </a:r>
            <a:r>
              <a:rPr lang="zh-CN" altLang="en-US" sz="2110">
                <a:solidFill>
                  <a:srgbClr val="FF0000"/>
                </a:solidFill>
                <a:sym typeface="Symbol" panose="05050102010706020507" pitchFamily="18" charset="2"/>
              </a:rPr>
              <a:t>不覆盖</a:t>
            </a:r>
            <a:r>
              <a:rPr lang="en-US" altLang="zh-CN" sz="2110">
                <a:solidFill>
                  <a:srgbClr val="FF0000"/>
                </a:solidFill>
                <a:sym typeface="Symbol" panose="05050102010706020507" pitchFamily="18" charset="2"/>
              </a:rPr>
              <a:t>i</a:t>
            </a:r>
            <a:r>
              <a:rPr lang="zh-CN" altLang="en-US" sz="2110">
                <a:sym typeface="Symbol" panose="05050102010706020507" pitchFamily="18" charset="2"/>
              </a:rPr>
              <a:t>的假设；</a:t>
            </a:r>
            <a:endParaRPr lang="zh-CN" altLang="en-US" sz="2110">
              <a:sym typeface="Symbol" panose="05050102010706020507" pitchFamily="18" charset="2"/>
            </a:endParaRPr>
          </a:p>
          <a:p>
            <a:pPr lvl="3" eaLnBrk="1" hangingPunct="1">
              <a:lnSpc>
                <a:spcPct val="90000"/>
              </a:lnSpc>
              <a:buFont typeface="Wingdings" panose="05000000000000000000" pitchFamily="2" charset="2"/>
              <a:buNone/>
            </a:pPr>
            <a:r>
              <a:rPr lang="en-US" altLang="zh-CN" sz="2110">
                <a:sym typeface="Symbol" panose="05050102010706020507" pitchFamily="18" charset="2"/>
              </a:rPr>
              <a:t>}</a:t>
            </a:r>
            <a:endParaRPr lang="en-US" altLang="zh-CN" sz="2110">
              <a:sym typeface="Symbol" panose="05050102010706020507" pitchFamily="18" charset="2"/>
            </a:endParaRPr>
          </a:p>
        </p:txBody>
      </p:sp>
      <p:sp>
        <p:nvSpPr>
          <p:cNvPr id="87045" name="Rectangle 5"/>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3187">
                                            <p:txEl>
                                              <p:pRg st="2" end="2"/>
                                            </p:txEl>
                                          </p:spTgt>
                                        </p:tgtEl>
                                        <p:attrNameLst>
                                          <p:attrName>style.visibility</p:attrName>
                                        </p:attrNameLst>
                                      </p:cBhvr>
                                      <p:to>
                                        <p:strVal val="visible"/>
                                      </p:to>
                                    </p:set>
                                    <p:animEffect transition="in" filter="strips(downRight)">
                                      <p:cBhvr>
                                        <p:cTn id="7" dur="500"/>
                                        <p:tgtEl>
                                          <p:spTgt spid="9318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3187">
                                            <p:txEl>
                                              <p:pRg st="3" end="3"/>
                                            </p:txEl>
                                          </p:spTgt>
                                        </p:tgtEl>
                                        <p:attrNameLst>
                                          <p:attrName>style.visibility</p:attrName>
                                        </p:attrNameLst>
                                      </p:cBhvr>
                                      <p:to>
                                        <p:strVal val="visible"/>
                                      </p:to>
                                    </p:set>
                                    <p:animEffect transition="in" filter="strips(downRight)">
                                      <p:cBhvr>
                                        <p:cTn id="12" dur="500"/>
                                        <p:tgtEl>
                                          <p:spTgt spid="9318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3187">
                                            <p:txEl>
                                              <p:pRg st="4" end="4"/>
                                            </p:txEl>
                                          </p:spTgt>
                                        </p:tgtEl>
                                        <p:attrNameLst>
                                          <p:attrName>style.visibility</p:attrName>
                                        </p:attrNameLst>
                                      </p:cBhvr>
                                      <p:to>
                                        <p:strVal val="visible"/>
                                      </p:to>
                                    </p:set>
                                    <p:animEffect transition="in" filter="strips(downRight)">
                                      <p:cBhvr>
                                        <p:cTn id="17" dur="500"/>
                                        <p:tgtEl>
                                          <p:spTgt spid="9318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93187">
                                            <p:txEl>
                                              <p:pRg st="6" end="6"/>
                                            </p:txEl>
                                          </p:spTgt>
                                        </p:tgtEl>
                                        <p:attrNameLst>
                                          <p:attrName>style.visibility</p:attrName>
                                        </p:attrNameLst>
                                      </p:cBhvr>
                                      <p:to>
                                        <p:strVal val="visible"/>
                                      </p:to>
                                    </p:set>
                                    <p:animEffect transition="in" filter="strips(downRight)">
                                      <p:cBhvr>
                                        <p:cTn id="22" dur="500"/>
                                        <p:tgtEl>
                                          <p:spTgt spid="93187">
                                            <p:txEl>
                                              <p:pRg st="6" end="6"/>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93187">
                                            <p:txEl>
                                              <p:pRg st="10" end="10"/>
                                            </p:txEl>
                                          </p:spTgt>
                                        </p:tgtEl>
                                        <p:attrNameLst>
                                          <p:attrName>style.visibility</p:attrName>
                                        </p:attrNameLst>
                                      </p:cBhvr>
                                      <p:to>
                                        <p:strVal val="visible"/>
                                      </p:to>
                                    </p:set>
                                    <p:animEffect transition="in" filter="strips(downRight)">
                                      <p:cBhvr>
                                        <p:cTn id="25" dur="500"/>
                                        <p:tgtEl>
                                          <p:spTgt spid="93187">
                                            <p:txEl>
                                              <p:pRg st="10" end="10"/>
                                            </p:txEl>
                                          </p:spTgt>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93187">
                                            <p:txEl>
                                              <p:pRg st="9" end="9"/>
                                            </p:txEl>
                                          </p:spTgt>
                                        </p:tgtEl>
                                        <p:attrNameLst>
                                          <p:attrName>style.visibility</p:attrName>
                                        </p:attrNameLst>
                                      </p:cBhvr>
                                      <p:to>
                                        <p:strVal val="visible"/>
                                      </p:to>
                                    </p:set>
                                    <p:animEffect transition="in" filter="strips(downRight)">
                                      <p:cBhvr>
                                        <p:cTn id="28" dur="500"/>
                                        <p:tgtEl>
                                          <p:spTgt spid="93187">
                                            <p:txEl>
                                              <p:pRg st="9" end="9"/>
                                            </p:txEl>
                                          </p:spTgt>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93187">
                                            <p:txEl>
                                              <p:pRg st="13" end="13"/>
                                            </p:txEl>
                                          </p:spTgt>
                                        </p:tgtEl>
                                        <p:attrNameLst>
                                          <p:attrName>style.visibility</p:attrName>
                                        </p:attrNameLst>
                                      </p:cBhvr>
                                      <p:to>
                                        <p:strVal val="visible"/>
                                      </p:to>
                                    </p:set>
                                    <p:animEffect transition="in" filter="strips(downRight)">
                                      <p:cBhvr>
                                        <p:cTn id="31" dur="500"/>
                                        <p:tgtEl>
                                          <p:spTgt spid="93187">
                                            <p:txEl>
                                              <p:pRg st="13" end="1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93187">
                                            <p:txEl>
                                              <p:pRg st="7" end="7"/>
                                            </p:txEl>
                                          </p:spTgt>
                                        </p:tgtEl>
                                        <p:attrNameLst>
                                          <p:attrName>style.visibility</p:attrName>
                                        </p:attrNameLst>
                                      </p:cBhvr>
                                      <p:to>
                                        <p:strVal val="visible"/>
                                      </p:to>
                                    </p:set>
                                    <p:animEffect transition="in" filter="strips(downRight)">
                                      <p:cBhvr>
                                        <p:cTn id="36" dur="500"/>
                                        <p:tgtEl>
                                          <p:spTgt spid="93187">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93187">
                                            <p:txEl>
                                              <p:pRg st="8" end="8"/>
                                            </p:txEl>
                                          </p:spTgt>
                                        </p:tgtEl>
                                        <p:attrNameLst>
                                          <p:attrName>style.visibility</p:attrName>
                                        </p:attrNameLst>
                                      </p:cBhvr>
                                      <p:to>
                                        <p:strVal val="visible"/>
                                      </p:to>
                                    </p:set>
                                    <p:animEffect transition="in" filter="strips(downRight)">
                                      <p:cBhvr>
                                        <p:cTn id="41" dur="500"/>
                                        <p:tgtEl>
                                          <p:spTgt spid="93187">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93187">
                                            <p:txEl>
                                              <p:pRg st="11" end="11"/>
                                            </p:txEl>
                                          </p:spTgt>
                                        </p:tgtEl>
                                        <p:attrNameLst>
                                          <p:attrName>style.visibility</p:attrName>
                                        </p:attrNameLst>
                                      </p:cBhvr>
                                      <p:to>
                                        <p:strVal val="visible"/>
                                      </p:to>
                                    </p:set>
                                    <p:animEffect transition="in" filter="strips(downRight)">
                                      <p:cBhvr>
                                        <p:cTn id="46" dur="500"/>
                                        <p:tgtEl>
                                          <p:spTgt spid="93187">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93187">
                                            <p:txEl>
                                              <p:pRg st="12" end="12"/>
                                            </p:txEl>
                                          </p:spTgt>
                                        </p:tgtEl>
                                        <p:attrNameLst>
                                          <p:attrName>style.visibility</p:attrName>
                                        </p:attrNameLst>
                                      </p:cBhvr>
                                      <p:to>
                                        <p:strVal val="visible"/>
                                      </p:to>
                                    </p:set>
                                    <p:animEffect transition="in" filter="strips(downRight)">
                                      <p:cBhvr>
                                        <p:cTn id="51" dur="500"/>
                                        <p:tgtEl>
                                          <p:spTgt spid="9318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0BA1196E-31E1-46B5-B6A2-33C726801747}"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6"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2DF3F157-04EE-44F2-A48C-F30ABB53E03F}"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95235" name="Rectangle 3"/>
          <p:cNvSpPr>
            <a:spLocks noGrp="1" noChangeArrowheads="1"/>
          </p:cNvSpPr>
          <p:nvPr>
            <p:ph type="body" idx="1"/>
          </p:nvPr>
        </p:nvSpPr>
        <p:spPr>
          <a:xfrm>
            <a:off x="2101505" y="1110012"/>
            <a:ext cx="8679180" cy="5848066"/>
          </a:xfrm>
        </p:spPr>
        <p:txBody>
          <a:bodyPr/>
          <a:lstStyle/>
          <a:p>
            <a:pPr eaLnBrk="1" hangingPunct="1">
              <a:lnSpc>
                <a:spcPct val="90000"/>
              </a:lnSpc>
            </a:pPr>
            <a:r>
              <a:rPr lang="zh-CN" altLang="en-US" smtClean="0">
                <a:solidFill>
                  <a:srgbClr val="0000FF"/>
                </a:solidFill>
                <a:sym typeface="Symbol" panose="05050102010706020507" pitchFamily="18" charset="2"/>
              </a:rPr>
              <a:t>泛化策略</a:t>
            </a:r>
            <a:r>
              <a:rPr lang="zh-CN" altLang="en-US" smtClean="0">
                <a:sym typeface="Symbol" panose="05050102010706020507" pitchFamily="18" charset="2"/>
              </a:rPr>
              <a:t>：</a:t>
            </a:r>
            <a:endParaRPr lang="zh-CN" altLang="en-US" smtClean="0">
              <a:sym typeface="Symbol" panose="05050102010706020507" pitchFamily="18" charset="2"/>
            </a:endParaRPr>
          </a:p>
          <a:p>
            <a:pPr lvl="1" eaLnBrk="1" hangingPunct="1">
              <a:lnSpc>
                <a:spcPct val="90000"/>
              </a:lnSpc>
            </a:pPr>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a:t>
            </a:r>
            <a:r>
              <a:rPr lang="zh-CN" altLang="en-US" smtClean="0">
                <a:solidFill>
                  <a:srgbClr val="0000FF"/>
                </a:solidFill>
                <a:sym typeface="Symbol" panose="05050102010706020507" pitchFamily="18" charset="2"/>
              </a:rPr>
              <a:t>假设空间</a:t>
            </a:r>
            <a:r>
              <a:rPr lang="zh-CN" altLang="en-US" smtClean="0">
                <a:sym typeface="Symbol" panose="05050102010706020507" pitchFamily="18" charset="2"/>
              </a:rPr>
              <a:t>的方式；</a:t>
            </a:r>
            <a:endParaRPr lang="zh-CN" altLang="en-US" smtClean="0">
              <a:sym typeface="Symbol" panose="05050102010706020507" pitchFamily="18" charset="2"/>
            </a:endParaRPr>
          </a:p>
          <a:p>
            <a:pPr lvl="1" eaLnBrk="1" hangingPunct="1">
              <a:lnSpc>
                <a:spcPct val="90000"/>
              </a:lnSpc>
            </a:pPr>
            <a:r>
              <a:rPr lang="zh-CN" altLang="en-US" smtClean="0">
                <a:sym typeface="Symbol" panose="05050102010706020507" pitchFamily="18" charset="2"/>
              </a:rPr>
              <a:t>从</a:t>
            </a:r>
            <a:r>
              <a:rPr lang="zh-CN" altLang="en-US" smtClean="0">
                <a:solidFill>
                  <a:srgbClr val="0000FF"/>
                </a:solidFill>
                <a:sym typeface="Symbol" panose="05050102010706020507" pitchFamily="18" charset="2"/>
              </a:rPr>
              <a:t>第一个正例</a:t>
            </a:r>
            <a:r>
              <a:rPr lang="zh-CN" altLang="en-US" smtClean="0">
                <a:sym typeface="Symbol" panose="05050102010706020507" pitchFamily="18" charset="2"/>
              </a:rPr>
              <a:t>表示的</a:t>
            </a:r>
            <a:r>
              <a:rPr lang="zh-CN" altLang="en-US" smtClean="0">
                <a:solidFill>
                  <a:srgbClr val="FF0000"/>
                </a:solidFill>
                <a:sym typeface="Symbol" panose="05050102010706020507" pitchFamily="18" charset="2"/>
              </a:rPr>
              <a:t>最特化的假设</a:t>
            </a:r>
            <a:r>
              <a:rPr lang="zh-CN" altLang="en-US" smtClean="0">
                <a:sym typeface="Symbol" panose="05050102010706020507" pitchFamily="18" charset="2"/>
              </a:rPr>
              <a:t>开始；</a:t>
            </a:r>
            <a:endParaRPr lang="zh-CN" altLang="en-US" smtClean="0">
              <a:sym typeface="Symbol" panose="05050102010706020507" pitchFamily="18" charset="2"/>
            </a:endParaRPr>
          </a:p>
          <a:p>
            <a:pPr lvl="1" eaLnBrk="1" hangingPunct="1">
              <a:lnSpc>
                <a:spcPct val="90000"/>
              </a:lnSpc>
            </a:pPr>
            <a:r>
              <a:rPr lang="zh-CN" altLang="en-US" smtClean="0">
                <a:sym typeface="Symbol" panose="05050102010706020507" pitchFamily="18" charset="2"/>
              </a:rPr>
              <a:t>系统依靠</a:t>
            </a:r>
            <a:r>
              <a:rPr lang="zh-CN" altLang="en-US" smtClean="0">
                <a:solidFill>
                  <a:srgbClr val="FF0000"/>
                </a:solidFill>
                <a:sym typeface="Symbol" panose="05050102010706020507" pitchFamily="18" charset="2"/>
              </a:rPr>
              <a:t>正例</a:t>
            </a:r>
            <a:r>
              <a:rPr lang="zh-CN" altLang="en-US" smtClean="0">
                <a:solidFill>
                  <a:srgbClr val="0000FF"/>
                </a:solidFill>
                <a:sym typeface="Symbol" panose="05050102010706020507" pitchFamily="18" charset="2"/>
              </a:rPr>
              <a:t>生成</a:t>
            </a:r>
            <a:r>
              <a:rPr lang="zh-CN" altLang="en-US" smtClean="0">
                <a:solidFill>
                  <a:srgbClr val="FF0000"/>
                </a:solidFill>
                <a:sym typeface="Symbol" panose="05050102010706020507" pitchFamily="18" charset="2"/>
              </a:rPr>
              <a:t>泛化的假设</a:t>
            </a:r>
            <a:r>
              <a:rPr lang="zh-CN" altLang="en-US" smtClean="0">
                <a:sym typeface="Symbol" panose="05050102010706020507" pitchFamily="18" charset="2"/>
              </a:rPr>
              <a:t>；</a:t>
            </a:r>
            <a:endParaRPr lang="zh-CN" altLang="en-US" smtClean="0">
              <a:sym typeface="Symbol" panose="05050102010706020507" pitchFamily="18" charset="2"/>
            </a:endParaRPr>
          </a:p>
          <a:p>
            <a:pPr lvl="1" eaLnBrk="1" hangingPunct="1">
              <a:lnSpc>
                <a:spcPct val="90000"/>
              </a:lnSpc>
            </a:pPr>
            <a:r>
              <a:rPr lang="zh-CN" altLang="en-US" smtClean="0">
                <a:solidFill>
                  <a:srgbClr val="FF0000"/>
                </a:solidFill>
                <a:sym typeface="Symbol" panose="05050102010706020507" pitchFamily="18" charset="2"/>
              </a:rPr>
              <a:t>反例</a:t>
            </a:r>
            <a:r>
              <a:rPr lang="zh-CN" altLang="en-US" smtClean="0">
                <a:sym typeface="Symbol" panose="05050102010706020507" pitchFamily="18" charset="2"/>
              </a:rPr>
              <a:t>用来</a:t>
            </a:r>
            <a:r>
              <a:rPr lang="zh-CN" altLang="en-US" smtClean="0">
                <a:solidFill>
                  <a:srgbClr val="0000FF"/>
                </a:solidFill>
                <a:sym typeface="Symbol" panose="05050102010706020507" pitchFamily="18" charset="2"/>
              </a:rPr>
              <a:t>剪裁</a:t>
            </a:r>
            <a:r>
              <a:rPr lang="zh-CN" altLang="en-US" smtClean="0">
                <a:solidFill>
                  <a:srgbClr val="FF0000"/>
                </a:solidFill>
                <a:sym typeface="Symbol" panose="05050102010706020507" pitchFamily="18" charset="2"/>
              </a:rPr>
              <a:t>过于泛化的假设</a:t>
            </a:r>
            <a:r>
              <a:rPr lang="zh-CN" altLang="en-US" smtClean="0">
                <a:sym typeface="Symbol" panose="05050102010706020507" pitchFamily="18" charset="2"/>
              </a:rPr>
              <a:t>；</a:t>
            </a:r>
            <a:endParaRPr lang="zh-CN" altLang="en-US" smtClean="0">
              <a:sym typeface="Symbol" panose="05050102010706020507" pitchFamily="18" charset="2"/>
            </a:endParaRPr>
          </a:p>
          <a:p>
            <a:pPr lvl="1" eaLnBrk="1" hangingPunct="1">
              <a:lnSpc>
                <a:spcPct val="90000"/>
              </a:lnSpc>
            </a:pPr>
            <a:r>
              <a:rPr lang="zh-CN" altLang="en-US" smtClean="0">
                <a:solidFill>
                  <a:srgbClr val="FF0000"/>
                </a:solidFill>
                <a:sym typeface="Symbol" panose="05050102010706020507" pitchFamily="18" charset="2"/>
              </a:rPr>
              <a:t>解描述</a:t>
            </a:r>
            <a:r>
              <a:rPr lang="en-US" altLang="zh-CN" smtClean="0">
                <a:sym typeface="Symbol" panose="05050102010706020507" pitchFamily="18" charset="2"/>
              </a:rPr>
              <a:t>——</a:t>
            </a:r>
            <a:r>
              <a:rPr lang="zh-CN" altLang="en-US" smtClean="0">
                <a:solidFill>
                  <a:srgbClr val="0000FF"/>
                </a:solidFill>
                <a:sym typeface="Symbol" panose="05050102010706020507" pitchFamily="18" charset="2"/>
              </a:rPr>
              <a:t>泛化</a:t>
            </a:r>
            <a:r>
              <a:rPr lang="zh-CN" altLang="en-US" smtClean="0">
                <a:sym typeface="Symbol" panose="05050102010706020507" pitchFamily="18" charset="2"/>
              </a:rPr>
              <a:t>程度最低；</a:t>
            </a:r>
            <a:endParaRPr lang="zh-CN" altLang="en-US" smtClean="0">
              <a:sym typeface="Symbol" panose="05050102010706020507" pitchFamily="18" charset="2"/>
            </a:endParaRPr>
          </a:p>
          <a:p>
            <a:pPr eaLnBrk="1" hangingPunct="1">
              <a:lnSpc>
                <a:spcPct val="90000"/>
              </a:lnSpc>
            </a:pPr>
            <a:r>
              <a:rPr lang="zh-CN" altLang="en-US" smtClean="0">
                <a:solidFill>
                  <a:srgbClr val="0000FF"/>
                </a:solidFill>
                <a:sym typeface="Symbol" panose="05050102010706020507" pitchFamily="18" charset="2"/>
              </a:rPr>
              <a:t>特化策略</a:t>
            </a:r>
            <a:r>
              <a:rPr lang="zh-CN" altLang="en-US" smtClean="0">
                <a:sym typeface="Symbol" panose="05050102010706020507" pitchFamily="18" charset="2"/>
              </a:rPr>
              <a:t>：</a:t>
            </a:r>
            <a:endParaRPr lang="zh-CN" altLang="en-US" smtClean="0">
              <a:sym typeface="Symbol" panose="05050102010706020507" pitchFamily="18" charset="2"/>
            </a:endParaRPr>
          </a:p>
          <a:p>
            <a:pPr lvl="1" eaLnBrk="1" hangingPunct="1">
              <a:lnSpc>
                <a:spcPct val="90000"/>
              </a:lnSpc>
            </a:pPr>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自顶向下</a:t>
            </a:r>
            <a:r>
              <a:rPr lang="zh-CN" altLang="en-US" smtClean="0">
                <a:sym typeface="Symbol" panose="05050102010706020507" pitchFamily="18" charset="2"/>
              </a:rPr>
              <a:t>的搜索</a:t>
            </a:r>
            <a:r>
              <a:rPr lang="zh-CN" altLang="en-US" smtClean="0">
                <a:solidFill>
                  <a:srgbClr val="0000FF"/>
                </a:solidFill>
                <a:sym typeface="Symbol" panose="05050102010706020507" pitchFamily="18" charset="2"/>
              </a:rPr>
              <a:t>假设空间</a:t>
            </a:r>
            <a:r>
              <a:rPr lang="zh-CN" altLang="en-US" smtClean="0">
                <a:sym typeface="Symbol" panose="05050102010706020507" pitchFamily="18" charset="2"/>
              </a:rPr>
              <a:t>的方式；</a:t>
            </a:r>
            <a:endParaRPr lang="zh-CN" altLang="en-US" smtClean="0">
              <a:sym typeface="Symbol" panose="05050102010706020507" pitchFamily="18" charset="2"/>
            </a:endParaRPr>
          </a:p>
          <a:p>
            <a:pPr lvl="1" eaLnBrk="1" hangingPunct="1">
              <a:lnSpc>
                <a:spcPct val="90000"/>
              </a:lnSpc>
            </a:pPr>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最泛化的假设</a:t>
            </a:r>
            <a:r>
              <a:rPr lang="zh-CN" altLang="en-US" smtClean="0">
                <a:sym typeface="Symbol" panose="05050102010706020507" pitchFamily="18" charset="2"/>
              </a:rPr>
              <a:t>开始；</a:t>
            </a:r>
            <a:endParaRPr lang="zh-CN" altLang="en-US" smtClean="0">
              <a:sym typeface="Symbol" panose="05050102010706020507" pitchFamily="18" charset="2"/>
            </a:endParaRPr>
          </a:p>
          <a:p>
            <a:pPr lvl="1" eaLnBrk="1" hangingPunct="1">
              <a:lnSpc>
                <a:spcPct val="90000"/>
              </a:lnSpc>
            </a:pPr>
            <a:r>
              <a:rPr lang="zh-CN" altLang="en-US" smtClean="0">
                <a:sym typeface="Symbol" panose="05050102010706020507" pitchFamily="18" charset="2"/>
              </a:rPr>
              <a:t>系统依靠</a:t>
            </a:r>
            <a:r>
              <a:rPr lang="zh-CN" altLang="en-US" smtClean="0">
                <a:solidFill>
                  <a:srgbClr val="FF0000"/>
                </a:solidFill>
                <a:sym typeface="Symbol" panose="05050102010706020507" pitchFamily="18" charset="2"/>
              </a:rPr>
              <a:t>反例</a:t>
            </a:r>
            <a:r>
              <a:rPr lang="zh-CN" altLang="en-US" smtClean="0">
                <a:solidFill>
                  <a:srgbClr val="0000FF"/>
                </a:solidFill>
                <a:sym typeface="Symbol" panose="05050102010706020507" pitchFamily="18" charset="2"/>
              </a:rPr>
              <a:t>生成</a:t>
            </a:r>
            <a:r>
              <a:rPr lang="zh-CN" altLang="en-US" smtClean="0">
                <a:solidFill>
                  <a:srgbClr val="FF0000"/>
                </a:solidFill>
                <a:sym typeface="Symbol" panose="05050102010706020507" pitchFamily="18" charset="2"/>
              </a:rPr>
              <a:t>特化的假设</a:t>
            </a:r>
            <a:r>
              <a:rPr lang="zh-CN" altLang="en-US" smtClean="0">
                <a:sym typeface="Symbol" panose="05050102010706020507" pitchFamily="18" charset="2"/>
              </a:rPr>
              <a:t>；</a:t>
            </a:r>
            <a:endParaRPr lang="zh-CN" altLang="en-US" smtClean="0">
              <a:sym typeface="Symbol" panose="05050102010706020507" pitchFamily="18" charset="2"/>
            </a:endParaRPr>
          </a:p>
          <a:p>
            <a:pPr lvl="1" eaLnBrk="1" hangingPunct="1">
              <a:lnSpc>
                <a:spcPct val="90000"/>
              </a:lnSpc>
            </a:pPr>
            <a:r>
              <a:rPr lang="zh-CN" altLang="en-US" smtClean="0">
                <a:solidFill>
                  <a:srgbClr val="FF0000"/>
                </a:solidFill>
                <a:sym typeface="Symbol" panose="05050102010706020507" pitchFamily="18" charset="2"/>
              </a:rPr>
              <a:t>正例</a:t>
            </a:r>
            <a:r>
              <a:rPr lang="zh-CN" altLang="en-US" smtClean="0">
                <a:sym typeface="Symbol" panose="05050102010706020507" pitchFamily="18" charset="2"/>
              </a:rPr>
              <a:t>用来</a:t>
            </a:r>
            <a:r>
              <a:rPr lang="zh-CN" altLang="en-US" smtClean="0">
                <a:solidFill>
                  <a:srgbClr val="0000FF"/>
                </a:solidFill>
                <a:sym typeface="Symbol" panose="05050102010706020507" pitchFamily="18" charset="2"/>
              </a:rPr>
              <a:t>剪裁</a:t>
            </a:r>
            <a:r>
              <a:rPr lang="zh-CN" altLang="en-US" smtClean="0">
                <a:solidFill>
                  <a:srgbClr val="FF0000"/>
                </a:solidFill>
                <a:sym typeface="Symbol" panose="05050102010706020507" pitchFamily="18" charset="2"/>
              </a:rPr>
              <a:t>过于特化的假设</a:t>
            </a:r>
            <a:r>
              <a:rPr lang="zh-CN" altLang="en-US" smtClean="0">
                <a:sym typeface="Symbol" panose="05050102010706020507" pitchFamily="18" charset="2"/>
              </a:rPr>
              <a:t>；</a:t>
            </a:r>
            <a:endParaRPr lang="zh-CN" altLang="en-US" smtClean="0">
              <a:sym typeface="Symbol" panose="05050102010706020507" pitchFamily="18" charset="2"/>
            </a:endParaRPr>
          </a:p>
          <a:p>
            <a:pPr lvl="1" eaLnBrk="1" hangingPunct="1">
              <a:lnSpc>
                <a:spcPct val="90000"/>
              </a:lnSpc>
            </a:pPr>
            <a:r>
              <a:rPr lang="zh-CN" altLang="en-US" smtClean="0">
                <a:solidFill>
                  <a:srgbClr val="FF0000"/>
                </a:solidFill>
                <a:sym typeface="Symbol" panose="05050102010706020507" pitchFamily="18" charset="2"/>
              </a:rPr>
              <a:t>解描述</a:t>
            </a:r>
            <a:r>
              <a:rPr lang="en-US" altLang="zh-CN" smtClean="0">
                <a:sym typeface="Symbol" panose="05050102010706020507" pitchFamily="18" charset="2"/>
              </a:rPr>
              <a:t>——</a:t>
            </a:r>
            <a:r>
              <a:rPr lang="zh-CN" altLang="en-US" smtClean="0">
                <a:solidFill>
                  <a:srgbClr val="0000FF"/>
                </a:solidFill>
                <a:sym typeface="Symbol" panose="05050102010706020507" pitchFamily="18" charset="2"/>
              </a:rPr>
              <a:t>特化</a:t>
            </a:r>
            <a:r>
              <a:rPr lang="zh-CN" altLang="en-US" smtClean="0">
                <a:sym typeface="Symbol" panose="05050102010706020507" pitchFamily="18" charset="2"/>
              </a:rPr>
              <a:t>程度最低；</a:t>
            </a:r>
            <a:endParaRPr lang="zh-CN" altLang="en-US" smtClean="0">
              <a:sym typeface="Symbol" panose="05050102010706020507" pitchFamily="18" charset="2"/>
            </a:endParaRPr>
          </a:p>
        </p:txBody>
      </p:sp>
      <p:sp>
        <p:nvSpPr>
          <p:cNvPr id="95236" name="Rectangle 4"/>
          <p:cNvSpPr>
            <a:spLocks noChangeArrowheads="1"/>
          </p:cNvSpPr>
          <p:nvPr/>
        </p:nvSpPr>
        <p:spPr bwMode="auto">
          <a:xfrm>
            <a:off x="2176845" y="4907153"/>
            <a:ext cx="8352707" cy="1215487"/>
          </a:xfrm>
          <a:prstGeom prst="rect">
            <a:avLst/>
          </a:prstGeom>
          <a:solidFill>
            <a:srgbClr val="FFFFCC"/>
          </a:solidFill>
          <a:ln w="9525">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如果给出</a:t>
            </a:r>
            <a:r>
              <a:rPr kumimoji="0" lang="zh-CN" altLang="en-US" sz="2530" b="1" i="0" u="none" strike="noStrike" kern="1200" cap="none" spc="0" normalizeH="0" baseline="0" noProof="0" dirty="0">
                <a:ln>
                  <a:noFill/>
                </a:ln>
                <a:solidFill>
                  <a:srgbClr val="08B689"/>
                </a:solidFill>
                <a:effectLst/>
                <a:uLnTx/>
                <a:uFillTx/>
                <a:latin typeface="黑体" panose="02010609060101010101" pitchFamily="2" charset="-122"/>
                <a:ea typeface="黑体" panose="02010609060101010101" pitchFamily="2" charset="-122"/>
                <a:cs typeface="+mn-cs"/>
              </a:rPr>
              <a:t>充分多</a:t>
            </a:r>
            <a:r>
              <a:rPr kumimoji="0" lang="zh-CN" altLang="en-US" sz="253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的例子</a:t>
            </a:r>
            <a:r>
              <a:rPr kumimoji="0" lang="en-US" altLang="zh-CN" sz="253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a:t>
            </a:r>
            <a:endParaRPr kumimoji="0" lang="en-US" altLang="zh-CN" sz="253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那么二者的结果就可能会是相同的概念描述。</a:t>
            </a:r>
            <a:r>
              <a:rPr kumimoji="0" lang="zh-CN" altLang="en-US" sz="19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19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070" name="Rectangle 6"/>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animEffect transition="in" filter="strips(downRight)">
                                      <p:cBhvr>
                                        <p:cTn id="7" dur="500"/>
                                        <p:tgtEl>
                                          <p:spTgt spid="95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5235">
                                            <p:txEl>
                                              <p:pRg st="2" end="2"/>
                                            </p:txEl>
                                          </p:spTgt>
                                        </p:tgtEl>
                                        <p:attrNameLst>
                                          <p:attrName>style.visibility</p:attrName>
                                        </p:attrNameLst>
                                      </p:cBhvr>
                                      <p:to>
                                        <p:strVal val="visible"/>
                                      </p:to>
                                    </p:set>
                                    <p:animEffect transition="in" filter="strips(downRight)">
                                      <p:cBhvr>
                                        <p:cTn id="12" dur="500"/>
                                        <p:tgtEl>
                                          <p:spTgt spid="952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5235">
                                            <p:txEl>
                                              <p:pRg st="3" end="3"/>
                                            </p:txEl>
                                          </p:spTgt>
                                        </p:tgtEl>
                                        <p:attrNameLst>
                                          <p:attrName>style.visibility</p:attrName>
                                        </p:attrNameLst>
                                      </p:cBhvr>
                                      <p:to>
                                        <p:strVal val="visible"/>
                                      </p:to>
                                    </p:set>
                                    <p:animEffect transition="in" filter="strips(downRight)">
                                      <p:cBhvr>
                                        <p:cTn id="17" dur="500"/>
                                        <p:tgtEl>
                                          <p:spTgt spid="952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95235">
                                            <p:txEl>
                                              <p:pRg st="4" end="4"/>
                                            </p:txEl>
                                          </p:spTgt>
                                        </p:tgtEl>
                                        <p:attrNameLst>
                                          <p:attrName>style.visibility</p:attrName>
                                        </p:attrNameLst>
                                      </p:cBhvr>
                                      <p:to>
                                        <p:strVal val="visible"/>
                                      </p:to>
                                    </p:set>
                                    <p:animEffect transition="in" filter="strips(downRight)">
                                      <p:cBhvr>
                                        <p:cTn id="22" dur="500"/>
                                        <p:tgtEl>
                                          <p:spTgt spid="9523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95235">
                                            <p:txEl>
                                              <p:pRg st="5" end="5"/>
                                            </p:txEl>
                                          </p:spTgt>
                                        </p:tgtEl>
                                        <p:attrNameLst>
                                          <p:attrName>style.visibility</p:attrName>
                                        </p:attrNameLst>
                                      </p:cBhvr>
                                      <p:to>
                                        <p:strVal val="visible"/>
                                      </p:to>
                                    </p:set>
                                    <p:animEffect transition="in" filter="strips(downRight)">
                                      <p:cBhvr>
                                        <p:cTn id="27" dur="500"/>
                                        <p:tgtEl>
                                          <p:spTgt spid="9523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95235">
                                            <p:txEl>
                                              <p:pRg st="7" end="7"/>
                                            </p:txEl>
                                          </p:spTgt>
                                        </p:tgtEl>
                                        <p:attrNameLst>
                                          <p:attrName>style.visibility</p:attrName>
                                        </p:attrNameLst>
                                      </p:cBhvr>
                                      <p:to>
                                        <p:strVal val="visible"/>
                                      </p:to>
                                    </p:set>
                                    <p:animEffect transition="in" filter="strips(downRight)">
                                      <p:cBhvr>
                                        <p:cTn id="32" dur="500"/>
                                        <p:tgtEl>
                                          <p:spTgt spid="9523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95235">
                                            <p:txEl>
                                              <p:pRg st="8" end="8"/>
                                            </p:txEl>
                                          </p:spTgt>
                                        </p:tgtEl>
                                        <p:attrNameLst>
                                          <p:attrName>style.visibility</p:attrName>
                                        </p:attrNameLst>
                                      </p:cBhvr>
                                      <p:to>
                                        <p:strVal val="visible"/>
                                      </p:to>
                                    </p:set>
                                    <p:animEffect transition="in" filter="strips(downRight)">
                                      <p:cBhvr>
                                        <p:cTn id="37" dur="500"/>
                                        <p:tgtEl>
                                          <p:spTgt spid="9523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95235">
                                            <p:txEl>
                                              <p:pRg st="9" end="9"/>
                                            </p:txEl>
                                          </p:spTgt>
                                        </p:tgtEl>
                                        <p:attrNameLst>
                                          <p:attrName>style.visibility</p:attrName>
                                        </p:attrNameLst>
                                      </p:cBhvr>
                                      <p:to>
                                        <p:strVal val="visible"/>
                                      </p:to>
                                    </p:set>
                                    <p:animEffect transition="in" filter="strips(downRight)">
                                      <p:cBhvr>
                                        <p:cTn id="42" dur="500"/>
                                        <p:tgtEl>
                                          <p:spTgt spid="9523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95235">
                                            <p:txEl>
                                              <p:pRg st="10" end="10"/>
                                            </p:txEl>
                                          </p:spTgt>
                                        </p:tgtEl>
                                        <p:attrNameLst>
                                          <p:attrName>style.visibility</p:attrName>
                                        </p:attrNameLst>
                                      </p:cBhvr>
                                      <p:to>
                                        <p:strVal val="visible"/>
                                      </p:to>
                                    </p:set>
                                    <p:animEffect transition="in" filter="strips(downRight)">
                                      <p:cBhvr>
                                        <p:cTn id="47" dur="500"/>
                                        <p:tgtEl>
                                          <p:spTgt spid="9523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95235">
                                            <p:txEl>
                                              <p:pRg st="11" end="11"/>
                                            </p:txEl>
                                          </p:spTgt>
                                        </p:tgtEl>
                                        <p:attrNameLst>
                                          <p:attrName>style.visibility</p:attrName>
                                        </p:attrNameLst>
                                      </p:cBhvr>
                                      <p:to>
                                        <p:strVal val="visible"/>
                                      </p:to>
                                    </p:set>
                                    <p:animEffect transition="in" filter="strips(downRight)">
                                      <p:cBhvr>
                                        <p:cTn id="52" dur="500"/>
                                        <p:tgtEl>
                                          <p:spTgt spid="9523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95236"/>
                                        </p:tgtEl>
                                        <p:attrNameLst>
                                          <p:attrName>style.visibility</p:attrName>
                                        </p:attrNameLst>
                                      </p:cBhvr>
                                      <p:to>
                                        <p:strVal val="visible"/>
                                      </p:to>
                                    </p:set>
                                    <p:animEffect transition="in" filter="box(in)">
                                      <p:cBhvr>
                                        <p:cTn id="57" dur="500"/>
                                        <p:tgtEl>
                                          <p:spTgt spid="95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p:bldP spid="9523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115F57B8-E628-4A12-87C1-8FB6201DF227}"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4E07CB63-A22C-47E5-837A-2A6CD226388C}"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27651" name="Rectangle 3"/>
          <p:cNvSpPr>
            <a:spLocks noGrp="1" noChangeArrowheads="1"/>
          </p:cNvSpPr>
          <p:nvPr>
            <p:ph type="body" idx="1"/>
          </p:nvPr>
        </p:nvSpPr>
        <p:spPr>
          <a:xfrm>
            <a:off x="2101505" y="1110012"/>
            <a:ext cx="8679180" cy="5771051"/>
          </a:xfrm>
        </p:spPr>
        <p:txBody>
          <a:bodyPr/>
          <a:lstStyle/>
          <a:p>
            <a:pPr eaLnBrk="1" hangingPunct="1">
              <a:defRPr/>
            </a:pPr>
            <a:r>
              <a:rPr lang="en-US" altLang="zh-CN" smtClean="0">
                <a:solidFill>
                  <a:srgbClr val="0000FF"/>
                </a:solidFill>
                <a:sym typeface="Symbol" panose="05050102010706020507" pitchFamily="18" charset="2"/>
              </a:rPr>
              <a:t>4</a:t>
            </a:r>
            <a:r>
              <a:rPr lang="zh-CN" altLang="en-US" smtClean="0">
                <a:solidFill>
                  <a:srgbClr val="0000FF"/>
                </a:solidFill>
                <a:sym typeface="Symbol" panose="05050102010706020507" pitchFamily="18" charset="2"/>
              </a:rPr>
              <a:t>、双向学习策略</a:t>
            </a:r>
            <a:endParaRPr lang="zh-CN" altLang="en-US" smtClean="0">
              <a:solidFill>
                <a:srgbClr val="0000FF"/>
              </a:solidFill>
              <a:sym typeface="Symbol" panose="05050102010706020507" pitchFamily="18" charset="2"/>
            </a:endParaRPr>
          </a:p>
          <a:p>
            <a:pPr lvl="1" eaLnBrk="1" hangingPunct="1">
              <a:defRPr/>
            </a:pPr>
            <a:r>
              <a:rPr lang="zh-CN" altLang="en-US" smtClean="0">
                <a:sym typeface="Symbol" panose="05050102010706020507" pitchFamily="18" charset="2"/>
              </a:rPr>
              <a:t>结合“</a:t>
            </a:r>
            <a:r>
              <a:rPr lang="zh-CN" altLang="en-US" smtClean="0">
                <a:solidFill>
                  <a:srgbClr val="0000FF"/>
                </a:solidFill>
                <a:sym typeface="Symbol" panose="05050102010706020507" pitchFamily="18" charset="2"/>
              </a:rPr>
              <a:t>泛化策略</a:t>
            </a:r>
            <a:r>
              <a:rPr lang="zh-CN" altLang="en-US" smtClean="0">
                <a:sym typeface="Symbol" panose="05050102010706020507" pitchFamily="18" charset="2"/>
              </a:rPr>
              <a:t>”和“</a:t>
            </a:r>
            <a:r>
              <a:rPr lang="zh-CN" altLang="en-US" smtClean="0">
                <a:solidFill>
                  <a:srgbClr val="0000FF"/>
                </a:solidFill>
                <a:sym typeface="Symbol" panose="05050102010706020507" pitchFamily="18" charset="2"/>
              </a:rPr>
              <a:t>特化策略</a:t>
            </a:r>
            <a:r>
              <a:rPr lang="zh-CN" altLang="en-US" smtClean="0">
                <a:sym typeface="Symbol" panose="05050102010706020507" pitchFamily="18" charset="2"/>
              </a:rPr>
              <a:t>”</a:t>
            </a:r>
            <a:r>
              <a:rPr lang="en-US" altLang="zh-CN" smtClean="0">
                <a:sym typeface="Symbol" panose="05050102010706020507" pitchFamily="18" charset="2"/>
              </a:rPr>
              <a:t>, </a:t>
            </a:r>
            <a:r>
              <a:rPr lang="zh-CN" altLang="en-US" smtClean="0">
                <a:sym typeface="Symbol" panose="05050102010706020507" pitchFamily="18" charset="2"/>
              </a:rPr>
              <a:t>同时从</a:t>
            </a:r>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个方向搜索</a:t>
            </a:r>
            <a:r>
              <a:rPr lang="zh-CN" altLang="en-US" smtClean="0">
                <a:sym typeface="Symbol" panose="05050102010706020507" pitchFamily="18" charset="2"/>
              </a:rPr>
              <a:t>假设空间。</a:t>
            </a:r>
            <a:endParaRPr lang="zh-CN" altLang="en-US" smtClean="0">
              <a:sym typeface="Symbol" panose="05050102010706020507" pitchFamily="18" charset="2"/>
            </a:endParaRPr>
          </a:p>
          <a:p>
            <a:pPr lvl="1" eaLnBrk="1" hangingPunct="1">
              <a:defRPr/>
            </a:pPr>
            <a:r>
              <a:rPr lang="zh-CN" altLang="en-US" smtClean="0">
                <a:solidFill>
                  <a:srgbClr val="FF0000"/>
                </a:solidFill>
                <a:sym typeface="Symbol" panose="05050102010706020507" pitchFamily="18" charset="2"/>
              </a:rPr>
              <a:t>版本空间法</a:t>
            </a:r>
            <a:r>
              <a:rPr lang="en-US" altLang="zh-CN" smtClean="0">
                <a:sym typeface="Symbol" panose="05050102010706020507" pitchFamily="18" charset="2"/>
              </a:rPr>
              <a:t>(Version Space</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defRPr/>
            </a:pPr>
            <a:r>
              <a:rPr lang="zh-CN" altLang="en-US" smtClean="0">
                <a:sym typeface="Symbol" panose="05050102010706020507" pitchFamily="18" charset="2"/>
              </a:rPr>
              <a:t>假设集</a:t>
            </a:r>
            <a:r>
              <a:rPr lang="en-US" altLang="zh-CN" smtClean="0">
                <a:solidFill>
                  <a:srgbClr val="FF0000"/>
                </a:solidFill>
                <a:sym typeface="Symbol" panose="05050102010706020507" pitchFamily="18" charset="2"/>
              </a:rPr>
              <a:t>S</a:t>
            </a:r>
            <a:r>
              <a:rPr lang="en-US" altLang="zh-CN" smtClean="0">
                <a:sym typeface="Symbol" panose="05050102010706020507" pitchFamily="18" charset="2"/>
              </a:rPr>
              <a:t>——</a:t>
            </a:r>
            <a:r>
              <a:rPr lang="zh-CN" altLang="en-US" smtClean="0">
                <a:solidFill>
                  <a:srgbClr val="FF0000"/>
                </a:solidFill>
                <a:sym typeface="Symbol" panose="05050102010706020507" pitchFamily="18" charset="2"/>
              </a:rPr>
              <a:t>泛化搜索</a:t>
            </a:r>
            <a:r>
              <a:rPr lang="zh-CN" altLang="en-US" smtClean="0">
                <a:sym typeface="Symbol" panose="05050102010706020507" pitchFamily="18" charset="2"/>
              </a:rPr>
              <a:t>的假设空间；</a:t>
            </a:r>
            <a:endParaRPr lang="zh-CN" altLang="en-US" smtClean="0">
              <a:sym typeface="Symbol" panose="05050102010706020507" pitchFamily="18" charset="2"/>
            </a:endParaRPr>
          </a:p>
          <a:p>
            <a:pPr lvl="3" eaLnBrk="1" hangingPunct="1">
              <a:defRPr/>
            </a:pPr>
            <a:r>
              <a:rPr lang="zh-CN" altLang="en-US" smtClean="0">
                <a:sym typeface="Symbol" panose="05050102010706020507" pitchFamily="18" charset="2"/>
              </a:rPr>
              <a:t>遇见一个新的正例时，如未被Ｓ集包含，则在该集中进行泛化搜索；</a:t>
            </a:r>
            <a:endParaRPr lang="zh-CN" altLang="en-US" smtClean="0">
              <a:sym typeface="Symbol" panose="05050102010706020507" pitchFamily="18" charset="2"/>
            </a:endParaRPr>
          </a:p>
          <a:p>
            <a:pPr lvl="2" eaLnBrk="1" hangingPunct="1">
              <a:defRPr/>
            </a:pPr>
            <a:r>
              <a:rPr lang="zh-CN" altLang="en-US" smtClean="0">
                <a:sym typeface="Symbol" panose="05050102010706020507" pitchFamily="18" charset="2"/>
              </a:rPr>
              <a:t>假设集</a:t>
            </a:r>
            <a:r>
              <a:rPr lang="en-US" altLang="zh-CN" smtClean="0">
                <a:solidFill>
                  <a:srgbClr val="FF0000"/>
                </a:solidFill>
                <a:sym typeface="Symbol" panose="05050102010706020507" pitchFamily="18" charset="2"/>
              </a:rPr>
              <a:t>G</a:t>
            </a:r>
            <a:r>
              <a:rPr lang="en-US" altLang="zh-CN" smtClean="0">
                <a:sym typeface="Symbol" panose="05050102010706020507" pitchFamily="18" charset="2"/>
              </a:rPr>
              <a:t>——</a:t>
            </a:r>
            <a:r>
              <a:rPr lang="zh-CN" altLang="en-US" smtClean="0">
                <a:solidFill>
                  <a:srgbClr val="FF0000"/>
                </a:solidFill>
                <a:sym typeface="Symbol" panose="05050102010706020507" pitchFamily="18" charset="2"/>
              </a:rPr>
              <a:t>特化搜索</a:t>
            </a:r>
            <a:r>
              <a:rPr lang="zh-CN" altLang="en-US" smtClean="0">
                <a:sym typeface="Symbol" panose="05050102010706020507" pitchFamily="18" charset="2"/>
              </a:rPr>
              <a:t>的假设空间；</a:t>
            </a:r>
            <a:endParaRPr lang="zh-CN" altLang="en-US" smtClean="0">
              <a:sym typeface="Symbol" panose="05050102010706020507" pitchFamily="18" charset="2"/>
            </a:endParaRPr>
          </a:p>
          <a:p>
            <a:pPr lvl="3" eaLnBrk="1" hangingPunct="1">
              <a:defRPr/>
            </a:pPr>
            <a:r>
              <a:rPr lang="zh-CN" altLang="en-US" smtClean="0">
                <a:sym typeface="Symbol" panose="05050102010706020507" pitchFamily="18" charset="2"/>
              </a:rPr>
              <a:t>一个新的反例产生时，如被Ｇ集包含，则在该集中进行特化搜索</a:t>
            </a:r>
            <a:r>
              <a:rPr lang="en-US" altLang="zh-CN" smtClean="0">
                <a:sym typeface="Symbol" panose="05050102010706020507" pitchFamily="18" charset="2"/>
              </a:rPr>
              <a:t>;</a:t>
            </a:r>
            <a:endParaRPr lang="en-US" altLang="zh-CN" smtClean="0">
              <a:sym typeface="Symbol" panose="05050102010706020507" pitchFamily="18" charset="2"/>
            </a:endParaRPr>
          </a:p>
          <a:p>
            <a:pPr lvl="2" eaLnBrk="1" hangingPunct="1">
              <a:defRPr/>
            </a:pPr>
            <a:endParaRPr lang="en-US" altLang="zh-CN" smtClean="0">
              <a:effectLst>
                <a:outerShdw blurRad="38100" dist="38100" dir="2700000" algn="tl">
                  <a:srgbClr val="C0C0C0"/>
                </a:outerShdw>
              </a:effectLst>
              <a:sym typeface="Symbol" panose="05050102010706020507" pitchFamily="18" charset="2"/>
            </a:endParaRPr>
          </a:p>
          <a:p>
            <a:pPr lvl="2" eaLnBrk="1" hangingPunct="1">
              <a:defRPr/>
            </a:pPr>
            <a:endParaRPr lang="en-US" altLang="zh-CN" smtClean="0">
              <a:sym typeface="Symbol" panose="05050102010706020507" pitchFamily="18" charset="2"/>
            </a:endParaRPr>
          </a:p>
          <a:p>
            <a:pPr lvl="3" eaLnBrk="1" hangingPunct="1">
              <a:defRPr/>
            </a:pPr>
            <a:endParaRPr lang="en-US" altLang="zh-CN" smtClean="0">
              <a:sym typeface="Symbol" panose="05050102010706020507" pitchFamily="18" charset="2"/>
            </a:endParaRPr>
          </a:p>
        </p:txBody>
      </p:sp>
      <p:sp>
        <p:nvSpPr>
          <p:cNvPr id="89093" name="Rectangle 6"/>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strips(downRight)">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strips(downRight)">
                                      <p:cBhvr>
                                        <p:cTn id="12" dur="500"/>
                                        <p:tgtEl>
                                          <p:spTgt spid="276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animEffect transition="in" filter="strips(downRight)">
                                      <p:cBhvr>
                                        <p:cTn id="17" dur="500"/>
                                        <p:tgtEl>
                                          <p:spTgt spid="27651">
                                            <p:txEl>
                                              <p:pRg st="3" end="3"/>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27651">
                                            <p:txEl>
                                              <p:pRg st="4" end="4"/>
                                            </p:txEl>
                                          </p:spTgt>
                                        </p:tgtEl>
                                        <p:attrNameLst>
                                          <p:attrName>style.visibility</p:attrName>
                                        </p:attrNameLst>
                                      </p:cBhvr>
                                      <p:to>
                                        <p:strVal val="visible"/>
                                      </p:to>
                                    </p:set>
                                    <p:animEffect transition="in" filter="strips(downRight)">
                                      <p:cBhvr>
                                        <p:cTn id="20" dur="500"/>
                                        <p:tgtEl>
                                          <p:spTgt spid="2765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27651">
                                            <p:txEl>
                                              <p:pRg st="5" end="5"/>
                                            </p:txEl>
                                          </p:spTgt>
                                        </p:tgtEl>
                                        <p:attrNameLst>
                                          <p:attrName>style.visibility</p:attrName>
                                        </p:attrNameLst>
                                      </p:cBhvr>
                                      <p:to>
                                        <p:strVal val="visible"/>
                                      </p:to>
                                    </p:set>
                                    <p:animEffect transition="in" filter="strips(downRight)">
                                      <p:cBhvr>
                                        <p:cTn id="25" dur="500"/>
                                        <p:tgtEl>
                                          <p:spTgt spid="27651">
                                            <p:txEl>
                                              <p:pRg st="5" end="5"/>
                                            </p:txEl>
                                          </p:spTgt>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27651">
                                            <p:txEl>
                                              <p:pRg st="6" end="6"/>
                                            </p:txEl>
                                          </p:spTgt>
                                        </p:tgtEl>
                                        <p:attrNameLst>
                                          <p:attrName>style.visibility</p:attrName>
                                        </p:attrNameLst>
                                      </p:cBhvr>
                                      <p:to>
                                        <p:strVal val="visible"/>
                                      </p:to>
                                    </p:set>
                                    <p:animEffect transition="in" filter="strips(downRight)">
                                      <p:cBhvr>
                                        <p:cTn id="28" dur="500"/>
                                        <p:tgtEl>
                                          <p:spTgt spid="276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38973197-D3BC-4BC0-A0D4-EEC4BE786ACF}"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5B2FE4D8-3F52-48F3-B959-5927A2705F7D}"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pic>
        <p:nvPicPr>
          <p:cNvPr id="392195" name="Picture 3" descr="http://neu-nec.sy.ln.cn/ncourse/rgzn/ch6/ch6/media/6-2-1-4.gif"/>
          <p:cNvPicPr>
            <a:picLocks noChangeAspect="1" noChangeArrowheads="1"/>
          </p:cNvPicPr>
          <p:nvPr/>
        </p:nvPicPr>
        <p:blipFill>
          <a:blip r:embed="rId1" r:link="rId2" cstate="print">
            <a:extLst>
              <a:ext uri="{28A0092B-C50C-407E-A947-70E740481C1C}">
                <a14:useLocalDpi xmlns:a14="http://schemas.microsoft.com/office/drawing/2010/main" val="0"/>
              </a:ext>
            </a:extLst>
          </a:blip>
          <a:srcRect/>
          <a:stretch>
            <a:fillRect/>
          </a:stretch>
        </p:blipFill>
        <p:spPr bwMode="auto">
          <a:xfrm>
            <a:off x="2024491" y="1120057"/>
            <a:ext cx="3857413" cy="611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196" name="Rectangle 4"/>
          <p:cNvSpPr>
            <a:spLocks noChangeArrowheads="1"/>
          </p:cNvSpPr>
          <p:nvPr/>
        </p:nvSpPr>
        <p:spPr bwMode="auto">
          <a:xfrm>
            <a:off x="6732411" y="3540986"/>
            <a:ext cx="4214023" cy="530729"/>
          </a:xfrm>
          <a:prstGeom prst="rect">
            <a:avLst/>
          </a:prstGeom>
          <a:solidFill>
            <a:srgbClr val="FFFFCC"/>
          </a:solidFill>
          <a:ln w="9525">
            <a:solidFill>
              <a:schemeClr val="tx1"/>
            </a:solidFill>
            <a:miter lim="800000"/>
          </a:ln>
        </p:spPr>
        <p:txBody>
          <a:bodyPr wrap="none" anchor="ctr" anchorCtr="1"/>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完全的假设空间</a:t>
            </a:r>
            <a:endParaRPr kumimoji="0" lang="zh-CN" altLang="en-US" sz="253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2197" name="AutoShape 5"/>
          <p:cNvSpPr>
            <a:spLocks noChangeArrowheads="1"/>
          </p:cNvSpPr>
          <p:nvPr/>
        </p:nvSpPr>
        <p:spPr bwMode="auto">
          <a:xfrm>
            <a:off x="6809425" y="5059507"/>
            <a:ext cx="3797141" cy="1215487"/>
          </a:xfrm>
          <a:prstGeom prst="wedgeRectCallout">
            <a:avLst>
              <a:gd name="adj1" fmla="val -82009"/>
              <a:gd name="adj2" fmla="val 31269"/>
            </a:avLst>
          </a:prstGeom>
          <a:solidFill>
            <a:srgbClr val="FFFFCC"/>
          </a:solidFill>
          <a:ln w="9525">
            <a:solidFill>
              <a:schemeClr val="tx1"/>
            </a:solidFill>
            <a:miter lim="800000"/>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假设集</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S</a:t>
            </a:r>
            <a:endPar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a:p>
            <a:pPr marL="0" marR="0" lvl="0" indent="0" algn="ctr" defTabSz="964565" rtl="0" eaLnBrk="1" fontAlgn="base" latinLnBrk="0" hangingPunct="1">
              <a:lnSpc>
                <a:spcPct val="90000"/>
              </a:lnSpc>
              <a:spcBef>
                <a:spcPct val="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S</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不能覆盖新的</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正例</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i</a:t>
            </a: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 </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a:p>
            <a:pPr marL="0" marR="0" lvl="0" indent="0" algn="ctr" defTabSz="964565" rtl="0" eaLnBrk="1" fontAlgn="base" latinLnBrk="0" hangingPunct="1">
              <a:lnSpc>
                <a:spcPct val="9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则在</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S</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中进行</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泛化搜索</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sp>
        <p:nvSpPr>
          <p:cNvPr id="392198" name="AutoShape 6"/>
          <p:cNvSpPr>
            <a:spLocks noChangeArrowheads="1"/>
          </p:cNvSpPr>
          <p:nvPr/>
        </p:nvSpPr>
        <p:spPr bwMode="auto">
          <a:xfrm>
            <a:off x="6732410" y="1414721"/>
            <a:ext cx="3797141" cy="1215487"/>
          </a:xfrm>
          <a:prstGeom prst="wedgeRectCallout">
            <a:avLst>
              <a:gd name="adj1" fmla="val -80690"/>
              <a:gd name="adj2" fmla="val -21352"/>
            </a:avLst>
          </a:prstGeom>
          <a:solidFill>
            <a:srgbClr val="FFFFCC"/>
          </a:solidFill>
          <a:ln w="9525">
            <a:solidFill>
              <a:schemeClr val="tx1"/>
            </a:solidFill>
            <a:miter lim="800000"/>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假设集</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G</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endParaRPr>
          </a:p>
          <a:p>
            <a:pPr marL="0" marR="0" lvl="0" indent="0" algn="ctr" defTabSz="964565" rtl="0" eaLnBrk="1" fontAlgn="base" latinLnBrk="0" hangingPunct="1">
              <a:lnSpc>
                <a:spcPct val="90000"/>
              </a:lnSpc>
              <a:spcBef>
                <a:spcPct val="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G</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能覆盖新的</a:t>
            </a: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反例</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i</a:t>
            </a: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 </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endPar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a:p>
            <a:pPr marL="0" marR="0" lvl="0" indent="0" algn="ctr" defTabSz="964565" rtl="0" eaLnBrk="1" fontAlgn="base" latinLnBrk="0" hangingPunct="1">
              <a:lnSpc>
                <a:spcPct val="9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则在</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G</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中进行</a:t>
            </a: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特化搜索</a:t>
            </a:r>
            <a:endPar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sp>
        <p:nvSpPr>
          <p:cNvPr id="392199" name="Text Box 7"/>
          <p:cNvSpPr txBox="1">
            <a:spLocks noChangeArrowheads="1"/>
          </p:cNvSpPr>
          <p:nvPr/>
        </p:nvSpPr>
        <p:spPr bwMode="auto">
          <a:xfrm>
            <a:off x="5669278" y="1100314"/>
            <a:ext cx="949286" cy="223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rPr>
              <a:t>特</a:t>
            </a:r>
            <a:endPar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endParaRPr>
          </a:p>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rPr>
              <a:t>化</a:t>
            </a:r>
            <a:endPar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endParaRPr>
          </a:p>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rPr>
              <a:t>搜</a:t>
            </a:r>
            <a:endPar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endParaRPr>
          </a:p>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rPr>
              <a:t>索</a:t>
            </a:r>
            <a:endParaRPr kumimoji="0" lang="zh-CN" altLang="en-US" sz="2530" b="1" i="0" u="none" strike="noStrike" kern="1200" cap="none" spc="0" normalizeH="0" baseline="0" noProof="0">
              <a:ln>
                <a:noFill/>
              </a:ln>
              <a:solidFill>
                <a:srgbClr val="0000FF"/>
              </a:solidFill>
              <a:effectLst/>
              <a:uLnTx/>
              <a:uFillTx/>
              <a:latin typeface="黑体" panose="02010609060101010101" pitchFamily="2" charset="-122"/>
              <a:ea typeface="黑体" panose="02010609060101010101" pitchFamily="2" charset="-122"/>
              <a:cs typeface="+mn-cs"/>
            </a:endParaRPr>
          </a:p>
        </p:txBody>
      </p:sp>
      <p:sp>
        <p:nvSpPr>
          <p:cNvPr id="392200" name="Line 8"/>
          <p:cNvSpPr>
            <a:spLocks noChangeShapeType="1"/>
          </p:cNvSpPr>
          <p:nvPr/>
        </p:nvSpPr>
        <p:spPr bwMode="auto">
          <a:xfrm>
            <a:off x="5746291" y="1110012"/>
            <a:ext cx="0" cy="2126265"/>
          </a:xfrm>
          <a:prstGeom prst="line">
            <a:avLst/>
          </a:prstGeom>
          <a:noFill/>
          <a:ln w="76200">
            <a:solidFill>
              <a:srgbClr val="0000FF"/>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2201" name="Text Box 9"/>
          <p:cNvSpPr txBox="1">
            <a:spLocks noChangeArrowheads="1"/>
          </p:cNvSpPr>
          <p:nvPr/>
        </p:nvSpPr>
        <p:spPr bwMode="auto">
          <a:xfrm>
            <a:off x="5821632" y="4366726"/>
            <a:ext cx="949285" cy="223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rPr>
              <a:t>范</a:t>
            </a:r>
            <a:endPar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endParaRPr>
          </a:p>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rPr>
              <a:t>化</a:t>
            </a:r>
            <a:endPar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endParaRPr>
          </a:p>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rPr>
              <a:t>搜</a:t>
            </a:r>
            <a:endPar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endParaRPr>
          </a:p>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rPr>
              <a:t>索</a:t>
            </a:r>
            <a:endParaRPr kumimoji="0" lang="zh-CN" altLang="en-US" sz="253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mn-cs"/>
            </a:endParaRPr>
          </a:p>
        </p:txBody>
      </p:sp>
      <p:sp>
        <p:nvSpPr>
          <p:cNvPr id="392202" name="Line 10"/>
          <p:cNvSpPr>
            <a:spLocks noChangeShapeType="1"/>
          </p:cNvSpPr>
          <p:nvPr/>
        </p:nvSpPr>
        <p:spPr bwMode="auto">
          <a:xfrm>
            <a:off x="5821632" y="3919360"/>
            <a:ext cx="0" cy="2811022"/>
          </a:xfrm>
          <a:prstGeom prst="line">
            <a:avLst/>
          </a:prstGeom>
          <a:noFill/>
          <a:ln w="76200">
            <a:solidFill>
              <a:srgbClr val="FF0000"/>
            </a:solidFill>
            <a:round/>
            <a:headEnd type="triangle" w="lg" len="lg"/>
            <a:tailEnd type="none" w="lg" len="lg"/>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2203" name="Rectangle 11"/>
          <p:cNvSpPr>
            <a:spLocks noChangeArrowheads="1"/>
          </p:cNvSpPr>
          <p:nvPr/>
        </p:nvSpPr>
        <p:spPr bwMode="auto">
          <a:xfrm>
            <a:off x="2252185" y="4679458"/>
            <a:ext cx="3341752" cy="2050925"/>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2204" name="Rectangle 12"/>
          <p:cNvSpPr>
            <a:spLocks noChangeArrowheads="1"/>
          </p:cNvSpPr>
          <p:nvPr/>
        </p:nvSpPr>
        <p:spPr bwMode="auto">
          <a:xfrm>
            <a:off x="2252185" y="1110012"/>
            <a:ext cx="3341752" cy="2050925"/>
          </a:xfrm>
          <a:prstGeom prst="rect">
            <a:avLst/>
          </a:prstGeom>
          <a:noFill/>
          <a:ln w="381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2205" name="Rectangle 13"/>
          <p:cNvSpPr>
            <a:spLocks noChangeArrowheads="1"/>
          </p:cNvSpPr>
          <p:nvPr/>
        </p:nvSpPr>
        <p:spPr bwMode="auto">
          <a:xfrm>
            <a:off x="1607608" y="3616325"/>
            <a:ext cx="4737194" cy="48179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3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2" charset="-122"/>
                <a:cs typeface="+mn-cs"/>
                <a:sym typeface="Symbol" panose="05050102010706020507" pitchFamily="18" charset="2"/>
              </a:rPr>
              <a:t>当</a:t>
            </a:r>
            <a:r>
              <a:rPr kumimoji="0" lang="en-US" altLang="zh-CN" sz="2530"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2" charset="-122"/>
                <a:cs typeface="+mn-cs"/>
                <a:sym typeface="Symbol" panose="05050102010706020507" pitchFamily="18" charset="2"/>
              </a:rPr>
              <a:t>S </a:t>
            </a:r>
            <a:r>
              <a:rPr kumimoji="0" lang="zh-CN" altLang="en-US" sz="2530"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2" charset="-122"/>
                <a:cs typeface="+mn-cs"/>
                <a:sym typeface="Symbol" panose="05050102010706020507" pitchFamily="18" charset="2"/>
              </a:rPr>
              <a:t>、 </a:t>
            </a:r>
            <a:r>
              <a:rPr kumimoji="0" lang="en-US" altLang="zh-CN" sz="2530"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2" charset="-122"/>
                <a:cs typeface="+mn-cs"/>
                <a:sym typeface="Symbol" panose="05050102010706020507" pitchFamily="18" charset="2"/>
              </a:rPr>
              <a:t>G</a:t>
            </a:r>
            <a:r>
              <a:rPr kumimoji="0" lang="zh-CN" altLang="en-US" sz="2530"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2" charset="-122"/>
                <a:cs typeface="+mn-cs"/>
                <a:sym typeface="Symbol" panose="05050102010706020507" pitchFamily="18" charset="2"/>
              </a:rPr>
              <a:t>合一时，双向学习结束</a:t>
            </a:r>
            <a:endParaRPr kumimoji="0" lang="zh-CN" altLang="en-US" sz="2530"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2" charset="-122"/>
              <a:cs typeface="+mn-cs"/>
              <a:sym typeface="Symbol" panose="05050102010706020507" pitchFamily="18" charset="2"/>
            </a:endParaRPr>
          </a:p>
        </p:txBody>
      </p:sp>
      <p:sp>
        <p:nvSpPr>
          <p:cNvPr id="90127" name="Rectangle 15"/>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2195"/>
                                        </p:tgtEl>
                                        <p:attrNameLst>
                                          <p:attrName>style.visibility</p:attrName>
                                        </p:attrNameLst>
                                      </p:cBhvr>
                                      <p:to>
                                        <p:strVal val="visible"/>
                                      </p:to>
                                    </p:set>
                                    <p:anim calcmode="lin" valueType="num">
                                      <p:cBhvr additive="base">
                                        <p:cTn id="7" dur="500" fill="hold"/>
                                        <p:tgtEl>
                                          <p:spTgt spid="392195"/>
                                        </p:tgtEl>
                                        <p:attrNameLst>
                                          <p:attrName>ppt_x</p:attrName>
                                        </p:attrNameLst>
                                      </p:cBhvr>
                                      <p:tavLst>
                                        <p:tav tm="0">
                                          <p:val>
                                            <p:strVal val="#ppt_x"/>
                                          </p:val>
                                        </p:tav>
                                        <p:tav tm="100000">
                                          <p:val>
                                            <p:strVal val="#ppt_x"/>
                                          </p:val>
                                        </p:tav>
                                      </p:tavLst>
                                    </p:anim>
                                    <p:anim calcmode="lin" valueType="num">
                                      <p:cBhvr additive="base">
                                        <p:cTn id="8" dur="500" fill="hold"/>
                                        <p:tgtEl>
                                          <p:spTgt spid="39219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2196"/>
                                        </p:tgtEl>
                                        <p:attrNameLst>
                                          <p:attrName>style.visibility</p:attrName>
                                        </p:attrNameLst>
                                      </p:cBhvr>
                                      <p:to>
                                        <p:strVal val="visible"/>
                                      </p:to>
                                    </p:set>
                                    <p:anim calcmode="lin" valueType="num">
                                      <p:cBhvr additive="base">
                                        <p:cTn id="11" dur="500" fill="hold"/>
                                        <p:tgtEl>
                                          <p:spTgt spid="392196"/>
                                        </p:tgtEl>
                                        <p:attrNameLst>
                                          <p:attrName>ppt_x</p:attrName>
                                        </p:attrNameLst>
                                      </p:cBhvr>
                                      <p:tavLst>
                                        <p:tav tm="0">
                                          <p:val>
                                            <p:strVal val="#ppt_x"/>
                                          </p:val>
                                        </p:tav>
                                        <p:tav tm="100000">
                                          <p:val>
                                            <p:strVal val="#ppt_x"/>
                                          </p:val>
                                        </p:tav>
                                      </p:tavLst>
                                    </p:anim>
                                    <p:anim calcmode="lin" valueType="num">
                                      <p:cBhvr additive="base">
                                        <p:cTn id="12" dur="500" fill="hold"/>
                                        <p:tgtEl>
                                          <p:spTgt spid="39219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92204"/>
                                        </p:tgtEl>
                                        <p:attrNameLst>
                                          <p:attrName>style.visibility</p:attrName>
                                        </p:attrNameLst>
                                      </p:cBhvr>
                                      <p:to>
                                        <p:strVal val="visible"/>
                                      </p:to>
                                    </p:set>
                                    <p:animEffect transition="in" filter="strips(downRight)">
                                      <p:cBhvr>
                                        <p:cTn id="17" dur="500"/>
                                        <p:tgtEl>
                                          <p:spTgt spid="392204"/>
                                        </p:tgtEl>
                                      </p:cBhvr>
                                    </p:animEffect>
                                  </p:childTnLst>
                                </p:cTn>
                              </p:par>
                              <p:par>
                                <p:cTn id="18" presetID="18" presetClass="entr" presetSubtype="6" fill="hold" nodeType="withEffect">
                                  <p:stCondLst>
                                    <p:cond delay="0"/>
                                  </p:stCondLst>
                                  <p:childTnLst>
                                    <p:set>
                                      <p:cBhvr>
                                        <p:cTn id="19" dur="1" fill="hold">
                                          <p:stCondLst>
                                            <p:cond delay="0"/>
                                          </p:stCondLst>
                                        </p:cTn>
                                        <p:tgtEl>
                                          <p:spTgt spid="392200"/>
                                        </p:tgtEl>
                                        <p:attrNameLst>
                                          <p:attrName>style.visibility</p:attrName>
                                        </p:attrNameLst>
                                      </p:cBhvr>
                                      <p:to>
                                        <p:strVal val="visible"/>
                                      </p:to>
                                    </p:set>
                                    <p:animEffect transition="in" filter="strips(downRight)">
                                      <p:cBhvr>
                                        <p:cTn id="20" dur="500"/>
                                        <p:tgtEl>
                                          <p:spTgt spid="392200"/>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392199"/>
                                        </p:tgtEl>
                                        <p:attrNameLst>
                                          <p:attrName>style.visibility</p:attrName>
                                        </p:attrNameLst>
                                      </p:cBhvr>
                                      <p:to>
                                        <p:strVal val="visible"/>
                                      </p:to>
                                    </p:set>
                                    <p:animEffect transition="in" filter="strips(downRight)">
                                      <p:cBhvr>
                                        <p:cTn id="23" dur="500"/>
                                        <p:tgtEl>
                                          <p:spTgt spid="392199"/>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grpId="0" nodeType="clickEffect">
                                  <p:stCondLst>
                                    <p:cond delay="0"/>
                                  </p:stCondLst>
                                  <p:childTnLst>
                                    <p:set>
                                      <p:cBhvr>
                                        <p:cTn id="27" dur="1" fill="hold">
                                          <p:stCondLst>
                                            <p:cond delay="0"/>
                                          </p:stCondLst>
                                        </p:cTn>
                                        <p:tgtEl>
                                          <p:spTgt spid="392203"/>
                                        </p:tgtEl>
                                        <p:attrNameLst>
                                          <p:attrName>style.visibility</p:attrName>
                                        </p:attrNameLst>
                                      </p:cBhvr>
                                      <p:to>
                                        <p:strVal val="visible"/>
                                      </p:to>
                                    </p:set>
                                    <p:animEffect transition="in" filter="strips(upRight)">
                                      <p:cBhvr>
                                        <p:cTn id="28" dur="500"/>
                                        <p:tgtEl>
                                          <p:spTgt spid="392203"/>
                                        </p:tgtEl>
                                      </p:cBhvr>
                                    </p:animEffect>
                                  </p:childTnLst>
                                </p:cTn>
                              </p:par>
                              <p:par>
                                <p:cTn id="29" presetID="18" presetClass="entr" presetSubtype="3" fill="hold" nodeType="withEffect">
                                  <p:stCondLst>
                                    <p:cond delay="0"/>
                                  </p:stCondLst>
                                  <p:childTnLst>
                                    <p:set>
                                      <p:cBhvr>
                                        <p:cTn id="30" dur="1" fill="hold">
                                          <p:stCondLst>
                                            <p:cond delay="0"/>
                                          </p:stCondLst>
                                        </p:cTn>
                                        <p:tgtEl>
                                          <p:spTgt spid="392202"/>
                                        </p:tgtEl>
                                        <p:attrNameLst>
                                          <p:attrName>style.visibility</p:attrName>
                                        </p:attrNameLst>
                                      </p:cBhvr>
                                      <p:to>
                                        <p:strVal val="visible"/>
                                      </p:to>
                                    </p:set>
                                    <p:animEffect transition="in" filter="strips(upRight)">
                                      <p:cBhvr>
                                        <p:cTn id="31" dur="500"/>
                                        <p:tgtEl>
                                          <p:spTgt spid="392202"/>
                                        </p:tgtEl>
                                      </p:cBhvr>
                                    </p:animEffect>
                                  </p:childTnLst>
                                </p:cTn>
                              </p:par>
                              <p:par>
                                <p:cTn id="32" presetID="18" presetClass="entr" presetSubtype="3" fill="hold" grpId="0" nodeType="withEffect">
                                  <p:stCondLst>
                                    <p:cond delay="0"/>
                                  </p:stCondLst>
                                  <p:childTnLst>
                                    <p:set>
                                      <p:cBhvr>
                                        <p:cTn id="33" dur="1" fill="hold">
                                          <p:stCondLst>
                                            <p:cond delay="0"/>
                                          </p:stCondLst>
                                        </p:cTn>
                                        <p:tgtEl>
                                          <p:spTgt spid="392201"/>
                                        </p:tgtEl>
                                        <p:attrNameLst>
                                          <p:attrName>style.visibility</p:attrName>
                                        </p:attrNameLst>
                                      </p:cBhvr>
                                      <p:to>
                                        <p:strVal val="visible"/>
                                      </p:to>
                                    </p:set>
                                    <p:animEffect transition="in" filter="strips(upRight)">
                                      <p:cBhvr>
                                        <p:cTn id="34" dur="500"/>
                                        <p:tgtEl>
                                          <p:spTgt spid="392201"/>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392198"/>
                                        </p:tgtEl>
                                        <p:attrNameLst>
                                          <p:attrName>style.visibility</p:attrName>
                                        </p:attrNameLst>
                                      </p:cBhvr>
                                      <p:to>
                                        <p:strVal val="visible"/>
                                      </p:to>
                                    </p:set>
                                    <p:animEffect transition="in" filter="strips(downLeft)">
                                      <p:cBhvr>
                                        <p:cTn id="39" dur="500"/>
                                        <p:tgtEl>
                                          <p:spTgt spid="392198"/>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grpId="0" nodeType="clickEffect">
                                  <p:stCondLst>
                                    <p:cond delay="0"/>
                                  </p:stCondLst>
                                  <p:childTnLst>
                                    <p:set>
                                      <p:cBhvr>
                                        <p:cTn id="43" dur="1" fill="hold">
                                          <p:stCondLst>
                                            <p:cond delay="0"/>
                                          </p:stCondLst>
                                        </p:cTn>
                                        <p:tgtEl>
                                          <p:spTgt spid="392197"/>
                                        </p:tgtEl>
                                        <p:attrNameLst>
                                          <p:attrName>style.visibility</p:attrName>
                                        </p:attrNameLst>
                                      </p:cBhvr>
                                      <p:to>
                                        <p:strVal val="visible"/>
                                      </p:to>
                                    </p:set>
                                    <p:animEffect transition="in" filter="strips(downLeft)">
                                      <p:cBhvr>
                                        <p:cTn id="44" dur="500"/>
                                        <p:tgtEl>
                                          <p:spTgt spid="392197"/>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392205"/>
                                        </p:tgtEl>
                                        <p:attrNameLst>
                                          <p:attrName>style.visibility</p:attrName>
                                        </p:attrNameLst>
                                      </p:cBhvr>
                                      <p:to>
                                        <p:strVal val="visible"/>
                                      </p:to>
                                    </p:set>
                                    <p:animEffect transition="in" filter="box(in)">
                                      <p:cBhvr>
                                        <p:cTn id="49" dur="500"/>
                                        <p:tgtEl>
                                          <p:spTgt spid="392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6" grpId="0" animBg="1"/>
      <p:bldP spid="392197" grpId="0" animBg="1"/>
      <p:bldP spid="392198" grpId="0" animBg="1"/>
      <p:bldP spid="392199" grpId="0"/>
      <p:bldP spid="392201" grpId="0"/>
      <p:bldP spid="392203" grpId="0" animBg="1"/>
      <p:bldP spid="392204" grpId="0" animBg="1"/>
      <p:bldP spid="39220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85763"/>
            <a:ext cx="11090275" cy="1397000"/>
          </a:xfrm>
        </p:spPr>
        <p:txBody>
          <a:bodyPr>
            <a:normAutofit/>
          </a:bodyPr>
          <a:lstStyle/>
          <a:p>
            <a:r>
              <a:rPr lang="zh-CN" altLang="en-US" sz="3800" dirty="0">
                <a:solidFill>
                  <a:srgbClr val="E7E6E6">
                    <a:lumMod val="25000"/>
                  </a:srgbClr>
                </a:solidFill>
                <a:latin typeface="微软雅黑" panose="020B0503020204020204" pitchFamily="34" charset="-122"/>
                <a:ea typeface="微软雅黑" panose="020B0503020204020204" pitchFamily="34" charset="-122"/>
                <a:cs typeface="+mn-ea"/>
              </a:rPr>
              <a:t>机器学习与数据挖掘</a:t>
            </a:r>
            <a:endParaRPr lang="zh-CN" altLang="en-US" sz="3800" dirty="0">
              <a:solidFill>
                <a:srgbClr val="E7E6E6">
                  <a:lumMod val="25000"/>
                </a:srgbClr>
              </a:solidFill>
              <a:latin typeface="微软雅黑" panose="020B0503020204020204" pitchFamily="34" charset="-122"/>
              <a:ea typeface="微软雅黑" panose="020B0503020204020204" pitchFamily="34" charset="-122"/>
              <a:cs typeface="+mn-ea"/>
            </a:endParaRPr>
          </a:p>
        </p:txBody>
      </p:sp>
      <p:grpSp>
        <p:nvGrpSpPr>
          <p:cNvPr id="12" name="组合 11"/>
          <p:cNvGrpSpPr/>
          <p:nvPr/>
        </p:nvGrpSpPr>
        <p:grpSpPr>
          <a:xfrm>
            <a:off x="2703102" y="2029454"/>
            <a:ext cx="7484258" cy="2945512"/>
            <a:chOff x="891420" y="1589480"/>
            <a:chExt cx="7096575" cy="2792935"/>
          </a:xfrm>
        </p:grpSpPr>
        <p:sp>
          <p:nvSpPr>
            <p:cNvPr id="4" name="文本框 3"/>
            <p:cNvSpPr txBox="1"/>
            <p:nvPr/>
          </p:nvSpPr>
          <p:spPr>
            <a:xfrm>
              <a:off x="3134138" y="1589480"/>
              <a:ext cx="2526483" cy="764605"/>
            </a:xfrm>
            <a:prstGeom prst="rect">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640" dirty="0">
                  <a:solidFill>
                    <a:srgbClr val="C30D23"/>
                  </a:solidFill>
                </a:rPr>
                <a:t>数据挖掘</a:t>
              </a:r>
              <a:endParaRPr lang="zh-CN" altLang="en-US" sz="4640" dirty="0">
                <a:solidFill>
                  <a:srgbClr val="C30D23"/>
                </a:solidFill>
              </a:endParaRPr>
            </a:p>
          </p:txBody>
        </p:sp>
        <p:sp>
          <p:nvSpPr>
            <p:cNvPr id="6" name="文本框 5"/>
            <p:cNvSpPr txBox="1"/>
            <p:nvPr/>
          </p:nvSpPr>
          <p:spPr>
            <a:xfrm>
              <a:off x="1319171" y="3617810"/>
              <a:ext cx="2526483" cy="76460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4640" dirty="0">
                  <a:solidFill>
                    <a:schemeClr val="accent5"/>
                  </a:solidFill>
                </a:rPr>
                <a:t>机器学习</a:t>
              </a:r>
              <a:endParaRPr lang="zh-CN" altLang="en-US" sz="4640" dirty="0">
                <a:solidFill>
                  <a:schemeClr val="accent5"/>
                </a:solidFill>
              </a:endParaRPr>
            </a:p>
          </p:txBody>
        </p:sp>
        <p:sp>
          <p:nvSpPr>
            <p:cNvPr id="7" name="文本框 6"/>
            <p:cNvSpPr txBox="1"/>
            <p:nvPr/>
          </p:nvSpPr>
          <p:spPr>
            <a:xfrm>
              <a:off x="4921766" y="3617810"/>
              <a:ext cx="2526483" cy="764605"/>
            </a:xfrm>
            <a:prstGeom prst="rect">
              <a:avLst/>
            </a:prstGeom>
            <a:ln w="38100">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640" dirty="0">
                  <a:solidFill>
                    <a:schemeClr val="accent3"/>
                  </a:solidFill>
                </a:rPr>
                <a:t>数据库</a:t>
              </a:r>
              <a:endParaRPr lang="zh-CN" altLang="en-US" sz="4640" dirty="0">
                <a:solidFill>
                  <a:schemeClr val="accent3"/>
                </a:solidFill>
              </a:endParaRPr>
            </a:p>
          </p:txBody>
        </p:sp>
        <p:sp>
          <p:nvSpPr>
            <p:cNvPr id="8" name="下箭头 7"/>
            <p:cNvSpPr/>
            <p:nvPr/>
          </p:nvSpPr>
          <p:spPr>
            <a:xfrm rot="10800000">
              <a:off x="3222802" y="2531165"/>
              <a:ext cx="622852" cy="914400"/>
            </a:xfrm>
            <a:prstGeom prst="downArrow">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0800000">
              <a:off x="4807608" y="2531165"/>
              <a:ext cx="622852" cy="9144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91420" y="2811820"/>
              <a:ext cx="2327374" cy="518431"/>
            </a:xfrm>
            <a:prstGeom prst="rect">
              <a:avLst/>
            </a:prstGeom>
            <a:noFill/>
          </p:spPr>
          <p:txBody>
            <a:bodyPr wrap="none" rtlCol="0">
              <a:spAutoFit/>
            </a:bodyPr>
            <a:lstStyle/>
            <a:p>
              <a:r>
                <a:rPr lang="zh-CN" altLang="en-US" sz="2955" dirty="0">
                  <a:solidFill>
                    <a:schemeClr val="accent5"/>
                  </a:solidFill>
                </a:rPr>
                <a:t>数据分析技术</a:t>
              </a:r>
              <a:endParaRPr lang="zh-CN" altLang="en-US" sz="2955" dirty="0">
                <a:solidFill>
                  <a:schemeClr val="accent5"/>
                </a:solidFill>
              </a:endParaRPr>
            </a:p>
          </p:txBody>
        </p:sp>
        <p:sp>
          <p:nvSpPr>
            <p:cNvPr id="11" name="文本框 10"/>
            <p:cNvSpPr txBox="1"/>
            <p:nvPr/>
          </p:nvSpPr>
          <p:spPr>
            <a:xfrm>
              <a:off x="5660621" y="2833782"/>
              <a:ext cx="2327374" cy="518431"/>
            </a:xfrm>
            <a:prstGeom prst="rect">
              <a:avLst/>
            </a:prstGeom>
            <a:noFill/>
          </p:spPr>
          <p:txBody>
            <a:bodyPr wrap="none" rtlCol="0">
              <a:spAutoFit/>
            </a:bodyPr>
            <a:lstStyle/>
            <a:p>
              <a:r>
                <a:rPr lang="zh-CN" altLang="en-US" sz="2955" dirty="0">
                  <a:solidFill>
                    <a:schemeClr val="accent3"/>
                  </a:solidFill>
                </a:rPr>
                <a:t>数据管理技术</a:t>
              </a:r>
              <a:endParaRPr lang="zh-CN" altLang="en-US" sz="2955" dirty="0">
                <a:solidFill>
                  <a:schemeClr val="accent3"/>
                </a:solidFill>
              </a:endParaRPr>
            </a:p>
          </p:txBody>
        </p:sp>
      </p:grpSp>
    </p:spTree>
  </p:cSld>
  <p:clrMapOvr>
    <a:masterClrMapping/>
  </p:clrMapOvr>
  <p:transition advTm="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3F57237C-8E50-4B82-AF0E-A19EE8358AB6}"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328CAC56-8388-4C9F-9BF5-8191A3A17B0B}"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404483" name="Rectangle 3"/>
          <p:cNvSpPr>
            <a:spLocks noGrp="1" noChangeArrowheads="1"/>
          </p:cNvSpPr>
          <p:nvPr>
            <p:ph type="body" idx="1"/>
          </p:nvPr>
        </p:nvSpPr>
        <p:spPr>
          <a:xfrm>
            <a:off x="2101505" y="1110012"/>
            <a:ext cx="8679180" cy="5771051"/>
          </a:xfrm>
        </p:spPr>
        <p:txBody>
          <a:bodyPr/>
          <a:lstStyle/>
          <a:p>
            <a:pPr eaLnBrk="1" hangingPunct="1"/>
            <a:r>
              <a:rPr lang="en-US" altLang="zh-CN" smtClean="0">
                <a:solidFill>
                  <a:srgbClr val="0000FF"/>
                </a:solidFill>
                <a:sym typeface="Symbol" panose="05050102010706020507" pitchFamily="18" charset="2"/>
              </a:rPr>
              <a:t>4</a:t>
            </a:r>
            <a:r>
              <a:rPr lang="zh-CN" altLang="en-US" smtClean="0">
                <a:solidFill>
                  <a:srgbClr val="0000FF"/>
                </a:solidFill>
                <a:sym typeface="Symbol" panose="05050102010706020507" pitchFamily="18" charset="2"/>
              </a:rPr>
              <a:t>、双向学习策略</a:t>
            </a:r>
            <a:endParaRPr lang="zh-CN" altLang="en-US" smtClean="0">
              <a:solidFill>
                <a:srgbClr val="0000FF"/>
              </a:solidFill>
              <a:sym typeface="Symbol" panose="05050102010706020507" pitchFamily="18" charset="2"/>
            </a:endParaRPr>
          </a:p>
          <a:p>
            <a:pPr lvl="1" eaLnBrk="1" hangingPunct="1"/>
            <a:r>
              <a:rPr lang="zh-CN" altLang="en-US" smtClean="0">
                <a:sym typeface="Symbol" panose="05050102010706020507" pitchFamily="18" charset="2"/>
              </a:rPr>
              <a:t>结合“</a:t>
            </a:r>
            <a:r>
              <a:rPr lang="zh-CN" altLang="en-US" smtClean="0">
                <a:solidFill>
                  <a:srgbClr val="0000FF"/>
                </a:solidFill>
                <a:sym typeface="Symbol" panose="05050102010706020507" pitchFamily="18" charset="2"/>
              </a:rPr>
              <a:t>泛化策略</a:t>
            </a:r>
            <a:r>
              <a:rPr lang="zh-CN" altLang="en-US" smtClean="0">
                <a:sym typeface="Symbol" panose="05050102010706020507" pitchFamily="18" charset="2"/>
              </a:rPr>
              <a:t>”和“</a:t>
            </a:r>
            <a:r>
              <a:rPr lang="zh-CN" altLang="en-US" smtClean="0">
                <a:solidFill>
                  <a:srgbClr val="0000FF"/>
                </a:solidFill>
                <a:sym typeface="Symbol" panose="05050102010706020507" pitchFamily="18" charset="2"/>
              </a:rPr>
              <a:t>特化策略</a:t>
            </a:r>
            <a:r>
              <a:rPr lang="zh-CN" altLang="en-US" smtClean="0">
                <a:sym typeface="Symbol" panose="05050102010706020507" pitchFamily="18" charset="2"/>
              </a:rPr>
              <a:t>”</a:t>
            </a:r>
            <a:r>
              <a:rPr lang="en-US" altLang="zh-CN" smtClean="0">
                <a:sym typeface="Symbol" panose="05050102010706020507" pitchFamily="18" charset="2"/>
              </a:rPr>
              <a:t>, </a:t>
            </a:r>
            <a:r>
              <a:rPr lang="zh-CN" altLang="en-US" smtClean="0">
                <a:sym typeface="Symbol" panose="05050102010706020507" pitchFamily="18" charset="2"/>
              </a:rPr>
              <a:t>同时从</a:t>
            </a:r>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个方向搜索</a:t>
            </a:r>
            <a:r>
              <a:rPr lang="zh-CN" altLang="en-US" smtClean="0">
                <a:sym typeface="Symbol" panose="05050102010706020507" pitchFamily="18" charset="2"/>
              </a:rPr>
              <a:t>假设空间。</a:t>
            </a:r>
            <a:endParaRPr lang="zh-CN" altLang="en-US" smtClean="0">
              <a:sym typeface="Symbol" panose="05050102010706020507" pitchFamily="18" charset="2"/>
            </a:endParaRPr>
          </a:p>
          <a:p>
            <a:pPr lvl="1" eaLnBrk="1" hangingPunct="1"/>
            <a:r>
              <a:rPr lang="zh-CN" altLang="en-US" smtClean="0">
                <a:solidFill>
                  <a:srgbClr val="FF0000"/>
                </a:solidFill>
                <a:sym typeface="Symbol" panose="05050102010706020507" pitchFamily="18" charset="2"/>
              </a:rPr>
              <a:t>版本空间法</a:t>
            </a:r>
            <a:r>
              <a:rPr lang="en-US" altLang="zh-CN" smtClean="0">
                <a:sym typeface="Symbol" panose="05050102010706020507" pitchFamily="18" charset="2"/>
              </a:rPr>
              <a:t>(Version Space</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zh-CN" altLang="en-US" smtClean="0">
                <a:sym typeface="Symbol" panose="05050102010706020507" pitchFamily="18" charset="2"/>
              </a:rPr>
              <a:t>假设集</a:t>
            </a:r>
            <a:r>
              <a:rPr lang="en-US" altLang="zh-CN" smtClean="0">
                <a:solidFill>
                  <a:srgbClr val="FF0000"/>
                </a:solidFill>
                <a:sym typeface="Symbol" panose="05050102010706020507" pitchFamily="18" charset="2"/>
              </a:rPr>
              <a:t>S</a:t>
            </a:r>
            <a:r>
              <a:rPr lang="en-US" altLang="zh-CN" smtClean="0">
                <a:sym typeface="Symbol" panose="05050102010706020507" pitchFamily="18" charset="2"/>
              </a:rPr>
              <a:t>——</a:t>
            </a:r>
            <a:r>
              <a:rPr lang="zh-CN" altLang="en-US" smtClean="0">
                <a:solidFill>
                  <a:srgbClr val="FF0000"/>
                </a:solidFill>
                <a:sym typeface="Symbol" panose="05050102010706020507" pitchFamily="18" charset="2"/>
              </a:rPr>
              <a:t>泛化搜索</a:t>
            </a:r>
            <a:r>
              <a:rPr lang="zh-CN" altLang="en-US" smtClean="0">
                <a:sym typeface="Symbol" panose="05050102010706020507" pitchFamily="18" charset="2"/>
              </a:rPr>
              <a:t>的假设空间；</a:t>
            </a:r>
            <a:endParaRPr lang="zh-CN" altLang="en-US" smtClean="0">
              <a:sym typeface="Symbol" panose="05050102010706020507" pitchFamily="18" charset="2"/>
            </a:endParaRPr>
          </a:p>
          <a:p>
            <a:pPr lvl="3" eaLnBrk="1" hangingPunct="1"/>
            <a:r>
              <a:rPr lang="zh-CN" altLang="en-US" smtClean="0">
                <a:solidFill>
                  <a:srgbClr val="FF0000"/>
                </a:solidFill>
                <a:sym typeface="Symbol" panose="05050102010706020507" pitchFamily="18" charset="2"/>
              </a:rPr>
              <a:t>期望</a:t>
            </a:r>
            <a:r>
              <a:rPr lang="zh-CN" altLang="en-US" smtClean="0">
                <a:sym typeface="Symbol" panose="05050102010706020507" pitchFamily="18" charset="2"/>
              </a:rPr>
              <a:t>获取的最终</a:t>
            </a:r>
            <a:r>
              <a:rPr lang="zh-CN" altLang="en-US" smtClean="0">
                <a:solidFill>
                  <a:srgbClr val="FF0000"/>
                </a:solidFill>
                <a:sym typeface="Symbol" panose="05050102010706020507" pitchFamily="18" charset="2"/>
              </a:rPr>
              <a:t>解描述</a:t>
            </a:r>
            <a:r>
              <a:rPr lang="zh-CN" altLang="en-US" smtClean="0">
                <a:solidFill>
                  <a:srgbClr val="0000FF"/>
                </a:solidFill>
                <a:sym typeface="Symbol" panose="05050102010706020507" pitchFamily="18" charset="2"/>
              </a:rPr>
              <a:t>下界</a:t>
            </a:r>
            <a:r>
              <a:rPr lang="zh-CN" altLang="en-US" smtClean="0">
                <a:sym typeface="Symbol" panose="05050102010706020507" pitchFamily="18" charset="2"/>
              </a:rPr>
              <a:t>；</a:t>
            </a:r>
            <a:endParaRPr lang="zh-CN" altLang="en-US" smtClean="0">
              <a:sym typeface="Symbol" panose="05050102010706020507" pitchFamily="18" charset="2"/>
            </a:endParaRPr>
          </a:p>
          <a:p>
            <a:pPr lvl="2" eaLnBrk="1" hangingPunct="1"/>
            <a:r>
              <a:rPr lang="zh-CN" altLang="en-US" smtClean="0">
                <a:sym typeface="Symbol" panose="05050102010706020507" pitchFamily="18" charset="2"/>
              </a:rPr>
              <a:t>假设集</a:t>
            </a:r>
            <a:r>
              <a:rPr lang="en-US" altLang="zh-CN" smtClean="0">
                <a:solidFill>
                  <a:srgbClr val="FF0000"/>
                </a:solidFill>
                <a:sym typeface="Symbol" panose="05050102010706020507" pitchFamily="18" charset="2"/>
              </a:rPr>
              <a:t>G</a:t>
            </a:r>
            <a:r>
              <a:rPr lang="en-US" altLang="zh-CN" smtClean="0">
                <a:sym typeface="Symbol" panose="05050102010706020507" pitchFamily="18" charset="2"/>
              </a:rPr>
              <a:t>——</a:t>
            </a:r>
            <a:r>
              <a:rPr lang="zh-CN" altLang="en-US" smtClean="0">
                <a:solidFill>
                  <a:srgbClr val="FF0000"/>
                </a:solidFill>
                <a:sym typeface="Symbol" panose="05050102010706020507" pitchFamily="18" charset="2"/>
              </a:rPr>
              <a:t>特化搜索</a:t>
            </a:r>
            <a:r>
              <a:rPr lang="zh-CN" altLang="en-US" smtClean="0">
                <a:sym typeface="Symbol" panose="05050102010706020507" pitchFamily="18" charset="2"/>
              </a:rPr>
              <a:t>的假设空间；</a:t>
            </a:r>
            <a:endParaRPr lang="zh-CN" altLang="en-US" smtClean="0">
              <a:sym typeface="Symbol" panose="05050102010706020507" pitchFamily="18" charset="2"/>
            </a:endParaRPr>
          </a:p>
          <a:p>
            <a:pPr lvl="3" eaLnBrk="1" hangingPunct="1"/>
            <a:r>
              <a:rPr lang="zh-CN" altLang="en-US" smtClean="0">
                <a:solidFill>
                  <a:srgbClr val="FF0000"/>
                </a:solidFill>
                <a:sym typeface="Symbol" panose="05050102010706020507" pitchFamily="18" charset="2"/>
              </a:rPr>
              <a:t>期望</a:t>
            </a:r>
            <a:r>
              <a:rPr lang="zh-CN" altLang="en-US" smtClean="0">
                <a:sym typeface="Symbol" panose="05050102010706020507" pitchFamily="18" charset="2"/>
              </a:rPr>
              <a:t>获取的最终</a:t>
            </a:r>
            <a:r>
              <a:rPr lang="zh-CN" altLang="en-US" smtClean="0">
                <a:solidFill>
                  <a:srgbClr val="FF0000"/>
                </a:solidFill>
                <a:sym typeface="Symbol" panose="05050102010706020507" pitchFamily="18" charset="2"/>
              </a:rPr>
              <a:t>解描述</a:t>
            </a:r>
            <a:r>
              <a:rPr lang="zh-CN" altLang="en-US" smtClean="0">
                <a:solidFill>
                  <a:srgbClr val="0000FF"/>
                </a:solidFill>
                <a:sym typeface="Symbol" panose="05050102010706020507" pitchFamily="18" charset="2"/>
              </a:rPr>
              <a:t>上界</a:t>
            </a:r>
            <a:r>
              <a:rPr lang="zh-CN" altLang="en-US" smtClean="0">
                <a:sym typeface="Symbol" panose="05050102010706020507" pitchFamily="18" charset="2"/>
              </a:rPr>
              <a:t>；</a:t>
            </a:r>
            <a:endParaRPr lang="zh-CN" altLang="en-US" smtClean="0">
              <a:sym typeface="Symbol" panose="05050102010706020507" pitchFamily="18" charset="2"/>
            </a:endParaRPr>
          </a:p>
        </p:txBody>
      </p:sp>
      <p:sp>
        <p:nvSpPr>
          <p:cNvPr id="91141" name="Rectangle 5"/>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04483">
                                            <p:txEl>
                                              <p:pRg st="4" end="4"/>
                                            </p:txEl>
                                          </p:spTgt>
                                        </p:tgtEl>
                                        <p:attrNameLst>
                                          <p:attrName>style.visibility</p:attrName>
                                        </p:attrNameLst>
                                      </p:cBhvr>
                                      <p:to>
                                        <p:strVal val="visible"/>
                                      </p:to>
                                    </p:set>
                                    <p:animEffect transition="in" filter="strips(downRight)">
                                      <p:cBhvr>
                                        <p:cTn id="7" dur="500"/>
                                        <p:tgtEl>
                                          <p:spTgt spid="40448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04483">
                                            <p:txEl>
                                              <p:pRg st="6" end="6"/>
                                            </p:txEl>
                                          </p:spTgt>
                                        </p:tgtEl>
                                        <p:attrNameLst>
                                          <p:attrName>style.visibility</p:attrName>
                                        </p:attrNameLst>
                                      </p:cBhvr>
                                      <p:to>
                                        <p:strVal val="visible"/>
                                      </p:to>
                                    </p:set>
                                    <p:animEffect transition="in" filter="strips(downRight)">
                                      <p:cBhvr>
                                        <p:cTn id="12" dur="500"/>
                                        <p:tgtEl>
                                          <p:spTgt spid="4044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9BD1B79E-0FAA-4AC0-92AF-8E703566ADF2}"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43163C40-E85B-45C2-B49B-C1EDB41AD241}"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99331" name="Rectangle 3"/>
          <p:cNvSpPr>
            <a:spLocks noGrp="1" noChangeArrowheads="1"/>
          </p:cNvSpPr>
          <p:nvPr>
            <p:ph type="body" idx="1"/>
          </p:nvPr>
        </p:nvSpPr>
        <p:spPr>
          <a:xfrm>
            <a:off x="2101505" y="1110012"/>
            <a:ext cx="8679180" cy="5771051"/>
          </a:xfrm>
        </p:spPr>
        <p:txBody>
          <a:bodyPr/>
          <a:lstStyle/>
          <a:p>
            <a:pPr eaLnBrk="1" hangingPunct="1"/>
            <a:r>
              <a:rPr lang="en-US" altLang="zh-CN" smtClean="0">
                <a:solidFill>
                  <a:srgbClr val="0000FF"/>
                </a:solidFill>
                <a:sym typeface="Symbol" panose="05050102010706020507" pitchFamily="18" charset="2"/>
              </a:rPr>
              <a:t>4</a:t>
            </a:r>
            <a:r>
              <a:rPr lang="zh-CN" altLang="en-US" smtClean="0">
                <a:solidFill>
                  <a:srgbClr val="0000FF"/>
                </a:solidFill>
                <a:sym typeface="Symbol" panose="05050102010706020507" pitchFamily="18" charset="2"/>
              </a:rPr>
              <a:t>、双向学习策略</a:t>
            </a:r>
            <a:endParaRPr lang="zh-CN" altLang="en-US" smtClean="0">
              <a:solidFill>
                <a:srgbClr val="0000FF"/>
              </a:solidFill>
              <a:sym typeface="Symbol" panose="05050102010706020507" pitchFamily="18" charset="2"/>
            </a:endParaRPr>
          </a:p>
          <a:p>
            <a:pPr lvl="1" eaLnBrk="1" hangingPunct="1"/>
            <a:r>
              <a:rPr lang="zh-CN" altLang="en-US" smtClean="0">
                <a:solidFill>
                  <a:srgbClr val="FF0000"/>
                </a:solidFill>
                <a:sym typeface="Symbol" panose="05050102010706020507" pitchFamily="18" charset="2"/>
              </a:rPr>
              <a:t>版本空间法</a:t>
            </a:r>
            <a:r>
              <a:rPr lang="en-US" altLang="zh-CN" smtClean="0">
                <a:sym typeface="Symbol" panose="05050102010706020507" pitchFamily="18" charset="2"/>
              </a:rPr>
              <a:t>(Version Space</a:t>
            </a:r>
            <a:r>
              <a:rPr lang="zh-CN" altLang="en-US" smtClean="0">
                <a:sym typeface="Symbol" panose="05050102010706020507" pitchFamily="18" charset="2"/>
              </a:rPr>
              <a:t>）优点：</a:t>
            </a:r>
            <a:endParaRPr lang="zh-CN" altLang="en-US" smtClean="0">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⑴</a:t>
            </a:r>
            <a:r>
              <a:rPr lang="zh-CN" altLang="en-US" smtClean="0">
                <a:sym typeface="Symbol" panose="05050102010706020507" pitchFamily="18" charset="2"/>
              </a:rPr>
              <a:t>系统不必保留</a:t>
            </a:r>
            <a:r>
              <a:rPr lang="zh-CN" altLang="en-US" smtClean="0">
                <a:solidFill>
                  <a:srgbClr val="0000FF"/>
                </a:solidFill>
                <a:sym typeface="Symbol" panose="05050102010706020507" pitchFamily="18" charset="2"/>
              </a:rPr>
              <a:t>正例（特化策略）</a:t>
            </a:r>
            <a:r>
              <a:rPr lang="zh-CN" altLang="en-US" smtClean="0">
                <a:sym typeface="Symbol" panose="05050102010706020507" pitchFamily="18" charset="2"/>
              </a:rPr>
              <a:t>和</a:t>
            </a:r>
            <a:r>
              <a:rPr lang="zh-CN" altLang="en-US" smtClean="0">
                <a:solidFill>
                  <a:srgbClr val="0000FF"/>
                </a:solidFill>
                <a:sym typeface="Symbol" panose="05050102010706020507" pitchFamily="18" charset="2"/>
              </a:rPr>
              <a:t>反例（泛化策略）</a:t>
            </a:r>
            <a:r>
              <a:rPr lang="zh-CN" altLang="en-US" smtClean="0">
                <a:sym typeface="Symbol" panose="05050102010706020507" pitchFamily="18" charset="2"/>
              </a:rPr>
              <a:t>：</a:t>
            </a:r>
            <a:endParaRPr lang="zh-CN" altLang="en-US" smtClean="0">
              <a:sym typeface="Symbol" panose="05050102010706020507" pitchFamily="18" charset="2"/>
            </a:endParaRPr>
          </a:p>
          <a:p>
            <a:pPr lvl="3" eaLnBrk="1" hangingPunct="1"/>
            <a:r>
              <a:rPr lang="en-US" altLang="zh-CN" smtClean="0">
                <a:solidFill>
                  <a:srgbClr val="0000FF"/>
                </a:solidFill>
                <a:sym typeface="Symbol" panose="05050102010706020507" pitchFamily="18" charset="2"/>
              </a:rPr>
              <a:t>S</a:t>
            </a:r>
            <a:r>
              <a:rPr lang="zh-CN" altLang="en-US" smtClean="0">
                <a:sym typeface="Symbol" panose="05050102010706020507" pitchFamily="18" charset="2"/>
              </a:rPr>
              <a:t>蕴涵了已取用的所有正例，</a:t>
            </a:r>
            <a:r>
              <a:rPr lang="zh-CN" altLang="en-US" smtClean="0">
                <a:solidFill>
                  <a:srgbClr val="FF0000"/>
                </a:solidFill>
                <a:sym typeface="Symbol" panose="05050102010706020507" pitchFamily="18" charset="2"/>
              </a:rPr>
              <a:t>删除</a:t>
            </a:r>
            <a:r>
              <a:rPr lang="en-US" altLang="zh-CN" smtClean="0">
                <a:solidFill>
                  <a:srgbClr val="0000FF"/>
                </a:solidFill>
                <a:sym typeface="Symbol" panose="05050102010706020507" pitchFamily="18" charset="2"/>
              </a:rPr>
              <a:t>G</a:t>
            </a:r>
            <a:r>
              <a:rPr lang="zh-CN" altLang="en-US" smtClean="0">
                <a:sym typeface="Symbol" panose="05050102010706020507" pitchFamily="18" charset="2"/>
              </a:rPr>
              <a:t>中</a:t>
            </a:r>
            <a:r>
              <a:rPr lang="zh-CN" altLang="en-US" smtClean="0">
                <a:solidFill>
                  <a:srgbClr val="FF0000"/>
                </a:solidFill>
                <a:sym typeface="Symbol" panose="05050102010706020507" pitchFamily="18" charset="2"/>
              </a:rPr>
              <a:t>过于特化</a:t>
            </a:r>
            <a:r>
              <a:rPr lang="zh-CN" altLang="en-US" smtClean="0">
                <a:sym typeface="Symbol" panose="05050102010706020507" pitchFamily="18" charset="2"/>
              </a:rPr>
              <a:t>的假设；</a:t>
            </a:r>
            <a:endParaRPr lang="zh-CN" altLang="en-US" smtClean="0">
              <a:sym typeface="Symbol" panose="05050102010706020507" pitchFamily="18" charset="2"/>
            </a:endParaRPr>
          </a:p>
          <a:p>
            <a:pPr lvl="3" eaLnBrk="1" hangingPunct="1"/>
            <a:r>
              <a:rPr lang="en-US" altLang="zh-CN" smtClean="0">
                <a:solidFill>
                  <a:srgbClr val="0000FF"/>
                </a:solidFill>
                <a:sym typeface="Symbol" panose="05050102010706020507" pitchFamily="18" charset="2"/>
              </a:rPr>
              <a:t>G</a:t>
            </a:r>
            <a:r>
              <a:rPr lang="zh-CN" altLang="en-US" smtClean="0">
                <a:sym typeface="Symbol" panose="05050102010706020507" pitchFamily="18" charset="2"/>
              </a:rPr>
              <a:t>蕴涵了对所有已取用反例的排斥，</a:t>
            </a:r>
            <a:r>
              <a:rPr lang="zh-CN" altLang="en-US" smtClean="0">
                <a:solidFill>
                  <a:srgbClr val="FF0000"/>
                </a:solidFill>
                <a:sym typeface="Symbol" panose="05050102010706020507" pitchFamily="18" charset="2"/>
              </a:rPr>
              <a:t>删除</a:t>
            </a:r>
            <a:r>
              <a:rPr lang="en-US" altLang="zh-CN" smtClean="0">
                <a:solidFill>
                  <a:srgbClr val="0000FF"/>
                </a:solidFill>
                <a:sym typeface="Symbol" panose="05050102010706020507" pitchFamily="18" charset="2"/>
              </a:rPr>
              <a:t>S</a:t>
            </a:r>
            <a:r>
              <a:rPr lang="zh-CN" altLang="en-US" smtClean="0">
                <a:sym typeface="Symbol" panose="05050102010706020507" pitchFamily="18" charset="2"/>
              </a:rPr>
              <a:t>中</a:t>
            </a:r>
            <a:r>
              <a:rPr lang="zh-CN" altLang="en-US" smtClean="0">
                <a:solidFill>
                  <a:srgbClr val="FF0000"/>
                </a:solidFill>
                <a:sym typeface="Symbol" panose="05050102010706020507" pitchFamily="18" charset="2"/>
              </a:rPr>
              <a:t>过于泛化</a:t>
            </a:r>
            <a:r>
              <a:rPr lang="zh-CN" altLang="en-US" smtClean="0">
                <a:sym typeface="Symbol" panose="05050102010706020507" pitchFamily="18" charset="2"/>
              </a:rPr>
              <a:t>的假设。 </a:t>
            </a:r>
            <a:endParaRPr lang="zh-CN" altLang="en-US" smtClean="0">
              <a:latin typeface="宋体" panose="02010600030101010101" pitchFamily="2" charset="-122"/>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⑵</a:t>
            </a:r>
            <a:r>
              <a:rPr lang="zh-CN" altLang="en-US" smtClean="0">
                <a:sym typeface="Symbol" panose="05050102010706020507" pitchFamily="18" charset="2"/>
              </a:rPr>
              <a:t>系统知道何时推理任务完成；</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当</a:t>
            </a:r>
            <a:r>
              <a:rPr lang="en-US" altLang="zh-CN" smtClean="0">
                <a:solidFill>
                  <a:srgbClr val="0000FF"/>
                </a:solidFill>
                <a:sym typeface="Symbol" panose="05050102010706020507" pitchFamily="18" charset="2"/>
              </a:rPr>
              <a:t>S </a:t>
            </a:r>
            <a:r>
              <a:rPr lang="zh-CN" altLang="en-US" smtClean="0">
                <a:sym typeface="Symbol" panose="05050102010706020507" pitchFamily="18" charset="2"/>
              </a:rPr>
              <a:t>、 </a:t>
            </a:r>
            <a:r>
              <a:rPr lang="en-US" altLang="zh-CN" smtClean="0">
                <a:solidFill>
                  <a:srgbClr val="0000FF"/>
                </a:solidFill>
                <a:sym typeface="Symbol" panose="05050102010706020507" pitchFamily="18" charset="2"/>
              </a:rPr>
              <a:t>G</a:t>
            </a:r>
            <a:r>
              <a:rPr lang="zh-CN" altLang="en-US" smtClean="0">
                <a:sym typeface="Symbol" panose="05050102010706020507" pitchFamily="18" charset="2"/>
              </a:rPr>
              <a:t>合一时，双向学习结束；</a:t>
            </a:r>
            <a:endParaRPr lang="zh-CN" altLang="en-US" smtClean="0">
              <a:sym typeface="Symbol" panose="05050102010706020507" pitchFamily="18" charset="2"/>
            </a:endParaRPr>
          </a:p>
          <a:p>
            <a:pPr lvl="3" eaLnBrk="1" hangingPunct="1"/>
            <a:r>
              <a:rPr lang="zh-CN" altLang="en-US" smtClean="0">
                <a:sym typeface="Symbol" panose="05050102010706020507" pitchFamily="18" charset="2"/>
              </a:rPr>
              <a:t>“</a:t>
            </a:r>
            <a:r>
              <a:rPr lang="zh-CN" altLang="en-US" smtClean="0">
                <a:solidFill>
                  <a:srgbClr val="0000FF"/>
                </a:solidFill>
                <a:sym typeface="Symbol" panose="05050102010706020507" pitchFamily="18" charset="2"/>
              </a:rPr>
              <a:t>泛化</a:t>
            </a:r>
            <a:r>
              <a:rPr lang="zh-CN" altLang="en-US" smtClean="0">
                <a:sym typeface="Symbol" panose="05050102010706020507" pitchFamily="18" charset="2"/>
              </a:rPr>
              <a:t>”和“</a:t>
            </a:r>
            <a:r>
              <a:rPr lang="zh-CN" altLang="en-US" smtClean="0">
                <a:solidFill>
                  <a:srgbClr val="0000FF"/>
                </a:solidFill>
                <a:sym typeface="Symbol" panose="05050102010706020507" pitchFamily="18" charset="2"/>
              </a:rPr>
              <a:t>特化</a:t>
            </a:r>
            <a:r>
              <a:rPr lang="zh-CN" altLang="en-US" smtClean="0">
                <a:sym typeface="Symbol" panose="05050102010706020507" pitchFamily="18" charset="2"/>
              </a:rPr>
              <a:t>”策略只能搜索完所有示例； </a:t>
            </a:r>
            <a:endParaRPr lang="zh-CN" altLang="en-US" smtClean="0">
              <a:sym typeface="Symbol" panose="05050102010706020507" pitchFamily="18" charset="2"/>
            </a:endParaRPr>
          </a:p>
        </p:txBody>
      </p:sp>
      <p:sp>
        <p:nvSpPr>
          <p:cNvPr id="92165" name="Rectangle 5"/>
          <p:cNvSpPr>
            <a:spLocks noGrp="1" noChangeArrowheads="1"/>
          </p:cNvSpPr>
          <p:nvPr>
            <p:ph type="title"/>
          </p:nvPr>
        </p:nvSpPr>
        <p:spPr>
          <a:noFill/>
        </p:spPr>
        <p:txBody>
          <a:bodyPr/>
          <a:lstStyle/>
          <a:p>
            <a:pPr eaLnBrk="1" hangingPunct="1"/>
            <a:r>
              <a:rPr lang="zh-CN" altLang="en-US" smtClean="0"/>
              <a:t>示例学习</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9331">
                                            <p:txEl>
                                              <p:pRg st="2" end="2"/>
                                            </p:txEl>
                                          </p:spTgt>
                                        </p:tgtEl>
                                        <p:attrNameLst>
                                          <p:attrName>style.visibility</p:attrName>
                                        </p:attrNameLst>
                                      </p:cBhvr>
                                      <p:to>
                                        <p:strVal val="visible"/>
                                      </p:to>
                                    </p:set>
                                    <p:animEffect transition="in" filter="strips(downRight)">
                                      <p:cBhvr>
                                        <p:cTn id="7" dur="500"/>
                                        <p:tgtEl>
                                          <p:spTgt spid="9933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9331">
                                            <p:txEl>
                                              <p:pRg st="3" end="3"/>
                                            </p:txEl>
                                          </p:spTgt>
                                        </p:tgtEl>
                                        <p:attrNameLst>
                                          <p:attrName>style.visibility</p:attrName>
                                        </p:attrNameLst>
                                      </p:cBhvr>
                                      <p:to>
                                        <p:strVal val="visible"/>
                                      </p:to>
                                    </p:set>
                                    <p:animEffect transition="in" filter="strips(downRight)">
                                      <p:cBhvr>
                                        <p:cTn id="12" dur="500"/>
                                        <p:tgtEl>
                                          <p:spTgt spid="9933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9331">
                                            <p:txEl>
                                              <p:pRg st="4" end="4"/>
                                            </p:txEl>
                                          </p:spTgt>
                                        </p:tgtEl>
                                        <p:attrNameLst>
                                          <p:attrName>style.visibility</p:attrName>
                                        </p:attrNameLst>
                                      </p:cBhvr>
                                      <p:to>
                                        <p:strVal val="visible"/>
                                      </p:to>
                                    </p:set>
                                    <p:animEffect transition="in" filter="strips(downRight)">
                                      <p:cBhvr>
                                        <p:cTn id="17" dur="500"/>
                                        <p:tgtEl>
                                          <p:spTgt spid="9933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99331">
                                            <p:txEl>
                                              <p:pRg st="5" end="5"/>
                                            </p:txEl>
                                          </p:spTgt>
                                        </p:tgtEl>
                                        <p:attrNameLst>
                                          <p:attrName>style.visibility</p:attrName>
                                        </p:attrNameLst>
                                      </p:cBhvr>
                                      <p:to>
                                        <p:strVal val="visible"/>
                                      </p:to>
                                    </p:set>
                                    <p:animEffect transition="in" filter="strips(downRight)">
                                      <p:cBhvr>
                                        <p:cTn id="22" dur="500"/>
                                        <p:tgtEl>
                                          <p:spTgt spid="9933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99331">
                                            <p:txEl>
                                              <p:pRg st="6" end="6"/>
                                            </p:txEl>
                                          </p:spTgt>
                                        </p:tgtEl>
                                        <p:attrNameLst>
                                          <p:attrName>style.visibility</p:attrName>
                                        </p:attrNameLst>
                                      </p:cBhvr>
                                      <p:to>
                                        <p:strVal val="visible"/>
                                      </p:to>
                                    </p:set>
                                    <p:animEffect transition="in" filter="strips(downRight)">
                                      <p:cBhvr>
                                        <p:cTn id="27" dur="500"/>
                                        <p:tgtEl>
                                          <p:spTgt spid="9933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99331">
                                            <p:txEl>
                                              <p:pRg st="7" end="7"/>
                                            </p:txEl>
                                          </p:spTgt>
                                        </p:tgtEl>
                                        <p:attrNameLst>
                                          <p:attrName>style.visibility</p:attrName>
                                        </p:attrNameLst>
                                      </p:cBhvr>
                                      <p:to>
                                        <p:strVal val="visible"/>
                                      </p:to>
                                    </p:set>
                                    <p:animEffect transition="in" filter="strips(downRight)">
                                      <p:cBhvr>
                                        <p:cTn id="32" dur="500"/>
                                        <p:tgtEl>
                                          <p:spTgt spid="993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27AFC49F-122B-4858-BD07-FE4BDB8E09D4}"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30"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25263E24-19F3-42FD-AEFC-1C24A7DCBAE5}"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1381" name="Rectangle 5"/>
          <p:cNvSpPr>
            <a:spLocks noChangeArrowheads="1"/>
          </p:cNvSpPr>
          <p:nvPr/>
        </p:nvSpPr>
        <p:spPr bwMode="auto">
          <a:xfrm>
            <a:off x="6960105" y="0"/>
            <a:ext cx="3492432"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输入第一个</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正例</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P</a:t>
            </a:r>
            <a:r>
              <a:rPr kumimoji="0" lang="en-US" altLang="zh-CN" sz="190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 </a:t>
            </a:r>
            <a:endParaRPr kumimoji="0" lang="en-US" altLang="zh-CN" sz="190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101382" name="Rectangle 6"/>
          <p:cNvSpPr>
            <a:spLocks noChangeArrowheads="1"/>
          </p:cNvSpPr>
          <p:nvPr/>
        </p:nvSpPr>
        <p:spPr bwMode="auto">
          <a:xfrm>
            <a:off x="6924945" y="758424"/>
            <a:ext cx="3569447"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初始化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S</a:t>
            </a:r>
            <a:r>
              <a:rPr kumimoji="0" lang="en-US" altLang="zh-CN"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P</a:t>
            </a:r>
            <a:r>
              <a:rPr kumimoji="0" lang="en-US" altLang="zh-CN"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a:t>
            </a:r>
            <a:endParaRPr kumimoji="0" lang="en-US" altLang="zh-CN"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1383" name="Rectangle 7"/>
          <p:cNvSpPr>
            <a:spLocks noChangeArrowheads="1"/>
          </p:cNvSpPr>
          <p:nvPr/>
        </p:nvSpPr>
        <p:spPr bwMode="auto">
          <a:xfrm>
            <a:off x="6924945" y="1215487"/>
            <a:ext cx="3569447"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初始化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G</a:t>
            </a:r>
            <a:r>
              <a:rPr kumimoji="0" lang="en-US" altLang="zh-CN"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最泛化的假设</a:t>
            </a:r>
            <a:r>
              <a:rPr kumimoji="0" lang="en-US" altLang="zh-CN"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a:t>
            </a:r>
            <a:endParaRPr kumimoji="0" lang="en-US" altLang="zh-CN"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1384" name="AutoShape 8"/>
          <p:cNvSpPr>
            <a:spLocks noChangeArrowheads="1"/>
          </p:cNvSpPr>
          <p:nvPr/>
        </p:nvSpPr>
        <p:spPr bwMode="auto">
          <a:xfrm>
            <a:off x="6809425" y="1868435"/>
            <a:ext cx="3797141" cy="684758"/>
          </a:xfrm>
          <a:prstGeom prst="diamond">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示例</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没有考察</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cxnSp>
        <p:nvCxnSpPr>
          <p:cNvPr id="101385" name="AutoShape 9"/>
          <p:cNvCxnSpPr>
            <a:cxnSpLocks noChangeShapeType="1"/>
            <a:stCxn id="101381" idx="2"/>
            <a:endCxn id="101382" idx="0"/>
          </p:cNvCxnSpPr>
          <p:nvPr/>
        </p:nvCxnSpPr>
        <p:spPr bwMode="auto">
          <a:xfrm>
            <a:off x="8706321" y="455389"/>
            <a:ext cx="3348" cy="303035"/>
          </a:xfrm>
          <a:prstGeom prst="straightConnector1">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01386" name="AutoShape 10"/>
          <p:cNvCxnSpPr>
            <a:cxnSpLocks noChangeShapeType="1"/>
            <a:stCxn id="101383" idx="2"/>
            <a:endCxn id="101384" idx="0"/>
          </p:cNvCxnSpPr>
          <p:nvPr/>
        </p:nvCxnSpPr>
        <p:spPr bwMode="auto">
          <a:xfrm flipH="1">
            <a:off x="8707995" y="1670877"/>
            <a:ext cx="1674" cy="197558"/>
          </a:xfrm>
          <a:prstGeom prst="straightConnector1">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cxnSp>
      <p:sp>
        <p:nvSpPr>
          <p:cNvPr id="101387" name="AutoShape 11"/>
          <p:cNvSpPr>
            <a:spLocks noChangeArrowheads="1"/>
          </p:cNvSpPr>
          <p:nvPr/>
        </p:nvSpPr>
        <p:spPr bwMode="auto">
          <a:xfrm>
            <a:off x="6809425" y="2705547"/>
            <a:ext cx="3797141" cy="684758"/>
          </a:xfrm>
          <a:prstGeom prst="diamond">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示例</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为</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正例</a:t>
            </a:r>
            <a:endPar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cxnSp>
        <p:nvCxnSpPr>
          <p:cNvPr id="101389" name="AutoShape 13"/>
          <p:cNvCxnSpPr>
            <a:cxnSpLocks noChangeShapeType="1"/>
            <a:stCxn id="101384" idx="2"/>
            <a:endCxn id="101387" idx="0"/>
          </p:cNvCxnSpPr>
          <p:nvPr/>
        </p:nvCxnSpPr>
        <p:spPr bwMode="auto">
          <a:xfrm>
            <a:off x="8707995" y="2553193"/>
            <a:ext cx="0" cy="152354"/>
          </a:xfrm>
          <a:prstGeom prst="straightConnector1">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cxnSp>
      <p:sp>
        <p:nvSpPr>
          <p:cNvPr id="101391" name="Rectangle 15"/>
          <p:cNvSpPr>
            <a:spLocks noChangeArrowheads="1"/>
          </p:cNvSpPr>
          <p:nvPr/>
        </p:nvSpPr>
        <p:spPr bwMode="auto">
          <a:xfrm>
            <a:off x="1607609" y="3996375"/>
            <a:ext cx="4557239"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保留</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覆盖</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的假设</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1392" name="Rectangle 16"/>
          <p:cNvSpPr>
            <a:spLocks noChangeArrowheads="1"/>
          </p:cNvSpPr>
          <p:nvPr/>
        </p:nvSpPr>
        <p:spPr bwMode="auto">
          <a:xfrm>
            <a:off x="1607609" y="4907153"/>
            <a:ext cx="4557239" cy="758423"/>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不覆盖</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的假设</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泛化</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并且</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泛化的假设</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能</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被</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所蕴涵</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1393" name="Rectangle 17"/>
          <p:cNvSpPr>
            <a:spLocks noChangeArrowheads="1"/>
          </p:cNvSpPr>
          <p:nvPr/>
        </p:nvSpPr>
        <p:spPr bwMode="auto">
          <a:xfrm>
            <a:off x="1607609" y="6122640"/>
            <a:ext cx="4557239"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删除</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S</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蕴涵其他假设的假设</a:t>
            </a:r>
            <a:endPar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endParaRPr>
          </a:p>
        </p:txBody>
      </p:sp>
      <p:cxnSp>
        <p:nvCxnSpPr>
          <p:cNvPr id="101394" name="AutoShape 18"/>
          <p:cNvCxnSpPr>
            <a:cxnSpLocks noChangeShapeType="1"/>
            <a:stCxn id="101391" idx="2"/>
            <a:endCxn id="101392" idx="0"/>
          </p:cNvCxnSpPr>
          <p:nvPr/>
        </p:nvCxnSpPr>
        <p:spPr bwMode="auto">
          <a:xfrm>
            <a:off x="3886228" y="4451764"/>
            <a:ext cx="0" cy="455389"/>
          </a:xfrm>
          <a:prstGeom prst="straightConnector1">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01395" name="AutoShape 19"/>
          <p:cNvCxnSpPr>
            <a:cxnSpLocks noChangeShapeType="1"/>
            <a:stCxn id="101392" idx="2"/>
            <a:endCxn id="101393" idx="0"/>
          </p:cNvCxnSpPr>
          <p:nvPr/>
        </p:nvCxnSpPr>
        <p:spPr bwMode="auto">
          <a:xfrm>
            <a:off x="3886228" y="5665576"/>
            <a:ext cx="0" cy="457064"/>
          </a:xfrm>
          <a:prstGeom prst="straightConnector1">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01396" name="AutoShape 20"/>
          <p:cNvCxnSpPr>
            <a:cxnSpLocks noChangeShapeType="1"/>
            <a:stCxn id="101387" idx="1"/>
            <a:endCxn id="101391" idx="0"/>
          </p:cNvCxnSpPr>
          <p:nvPr/>
        </p:nvCxnSpPr>
        <p:spPr bwMode="auto">
          <a:xfrm rot="10800000" flipV="1">
            <a:off x="3886229" y="3048764"/>
            <a:ext cx="2923196" cy="947611"/>
          </a:xfrm>
          <a:prstGeom prst="bentConnector2">
            <a:avLst/>
          </a:prstGeom>
          <a:noFill/>
          <a:ln w="2540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1397" name="Text Box 21"/>
          <p:cNvSpPr txBox="1">
            <a:spLocks noChangeArrowheads="1"/>
          </p:cNvSpPr>
          <p:nvPr/>
        </p:nvSpPr>
        <p:spPr bwMode="auto">
          <a:xfrm>
            <a:off x="4455465" y="2553193"/>
            <a:ext cx="758423"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是</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101398" name="Rectangle 22"/>
          <p:cNvSpPr>
            <a:spLocks noChangeArrowheads="1"/>
          </p:cNvSpPr>
          <p:nvPr/>
        </p:nvSpPr>
        <p:spPr bwMode="auto">
          <a:xfrm>
            <a:off x="6429376" y="3996375"/>
            <a:ext cx="4557239"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保留</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不覆盖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的假设</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1399" name="Rectangle 23"/>
          <p:cNvSpPr>
            <a:spLocks noChangeArrowheads="1"/>
          </p:cNvSpPr>
          <p:nvPr/>
        </p:nvSpPr>
        <p:spPr bwMode="auto">
          <a:xfrm>
            <a:off x="6429376" y="4907153"/>
            <a:ext cx="4557239" cy="758423"/>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覆盖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的假设</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特化</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并且</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特化的假设</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能蕴涵</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中相应假设</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1400" name="Rectangle 24"/>
          <p:cNvSpPr>
            <a:spLocks noChangeArrowheads="1"/>
          </p:cNvSpPr>
          <p:nvPr/>
        </p:nvSpPr>
        <p:spPr bwMode="auto">
          <a:xfrm>
            <a:off x="6405936" y="6122640"/>
            <a:ext cx="4632580"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删除</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被</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其他假设蕴涵的假设</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cxnSp>
        <p:nvCxnSpPr>
          <p:cNvPr id="101401" name="AutoShape 25"/>
          <p:cNvCxnSpPr>
            <a:cxnSpLocks noChangeShapeType="1"/>
            <a:stCxn id="101398" idx="2"/>
            <a:endCxn id="101399" idx="0"/>
          </p:cNvCxnSpPr>
          <p:nvPr/>
        </p:nvCxnSpPr>
        <p:spPr bwMode="auto">
          <a:xfrm>
            <a:off x="8707995" y="4451764"/>
            <a:ext cx="0" cy="455389"/>
          </a:xfrm>
          <a:prstGeom prst="straightConnector1">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01402" name="AutoShape 26"/>
          <p:cNvCxnSpPr>
            <a:cxnSpLocks noChangeShapeType="1"/>
            <a:stCxn id="101399" idx="2"/>
            <a:endCxn id="101400" idx="0"/>
          </p:cNvCxnSpPr>
          <p:nvPr/>
        </p:nvCxnSpPr>
        <p:spPr bwMode="auto">
          <a:xfrm>
            <a:off x="8707996" y="5665576"/>
            <a:ext cx="15067" cy="457064"/>
          </a:xfrm>
          <a:prstGeom prst="straightConnector1">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01403" name="AutoShape 27"/>
          <p:cNvCxnSpPr>
            <a:cxnSpLocks noChangeShapeType="1"/>
            <a:stCxn id="101387" idx="2"/>
            <a:endCxn id="101398" idx="0"/>
          </p:cNvCxnSpPr>
          <p:nvPr/>
        </p:nvCxnSpPr>
        <p:spPr bwMode="auto">
          <a:xfrm rot="5400000">
            <a:off x="8404961" y="3693340"/>
            <a:ext cx="606069" cy="0"/>
          </a:xfrm>
          <a:prstGeom prst="straightConnector1">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cxnSp>
      <p:sp>
        <p:nvSpPr>
          <p:cNvPr id="101404" name="Text Box 28"/>
          <p:cNvSpPr txBox="1">
            <a:spLocks noChangeArrowheads="1"/>
          </p:cNvSpPr>
          <p:nvPr/>
        </p:nvSpPr>
        <p:spPr bwMode="auto">
          <a:xfrm>
            <a:off x="7720203" y="3463971"/>
            <a:ext cx="758423"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否</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cxnSp>
        <p:nvCxnSpPr>
          <p:cNvPr id="101405" name="AutoShape 29"/>
          <p:cNvCxnSpPr>
            <a:cxnSpLocks noChangeShapeType="1"/>
            <a:stCxn id="101393" idx="2"/>
            <a:endCxn id="101384" idx="3"/>
          </p:cNvCxnSpPr>
          <p:nvPr/>
        </p:nvCxnSpPr>
        <p:spPr bwMode="auto">
          <a:xfrm rot="5400000" flipH="1" flipV="1">
            <a:off x="5063209" y="1034671"/>
            <a:ext cx="4366378" cy="6720337"/>
          </a:xfrm>
          <a:prstGeom prst="bentConnector4">
            <a:avLst>
              <a:gd name="adj1" fmla="val -5523"/>
              <a:gd name="adj2" fmla="val 108644"/>
            </a:avLst>
          </a:prstGeom>
          <a:noFill/>
          <a:ln w="2540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01406" name="AutoShape 30"/>
          <p:cNvCxnSpPr>
            <a:cxnSpLocks noChangeShapeType="1"/>
            <a:stCxn id="101400" idx="2"/>
            <a:endCxn id="101384" idx="3"/>
          </p:cNvCxnSpPr>
          <p:nvPr/>
        </p:nvCxnSpPr>
        <p:spPr bwMode="auto">
          <a:xfrm rot="5400000" flipH="1" flipV="1">
            <a:off x="7481625" y="3453088"/>
            <a:ext cx="4366378" cy="1883503"/>
          </a:xfrm>
          <a:prstGeom prst="bentConnector4">
            <a:avLst>
              <a:gd name="adj1" fmla="val -5523"/>
              <a:gd name="adj2" fmla="val 130310"/>
            </a:avLst>
          </a:prstGeom>
          <a:noFill/>
          <a:ln w="2540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93212" name="Rectangle 31"/>
          <p:cNvSpPr>
            <a:spLocks noChangeArrowheads="1"/>
          </p:cNvSpPr>
          <p:nvPr/>
        </p:nvSpPr>
        <p:spPr bwMode="auto">
          <a:xfrm>
            <a:off x="1949150" y="1187026"/>
            <a:ext cx="3569447" cy="1215487"/>
          </a:xfrm>
          <a:prstGeom prst="rect">
            <a:avLst/>
          </a:prstGeom>
          <a:solidFill>
            <a:srgbClr val="FFFFCC"/>
          </a:solidFill>
          <a:ln w="9525">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sym typeface="Symbol" panose="05050102010706020507" pitchFamily="18" charset="2"/>
              </a:rPr>
              <a:t>版本空间法</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sym typeface="Symbol" panose="05050102010706020507" pitchFamily="18" charset="2"/>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sym typeface="Symbol" panose="05050102010706020507" pitchFamily="18" charset="2"/>
              </a:rPr>
              <a:t>(Version Space</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sym typeface="Symbol" panose="05050102010706020507" pitchFamily="18" charset="2"/>
              </a:rPr>
              <a:t>）</a:t>
            </a:r>
            <a:endPar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sym typeface="Symbol" panose="05050102010706020507" pitchFamily="18" charset="2"/>
            </a:endParaRPr>
          </a:p>
        </p:txBody>
      </p:sp>
      <p:sp>
        <p:nvSpPr>
          <p:cNvPr id="101410" name="AutoShape 34"/>
          <p:cNvSpPr>
            <a:spLocks noChangeArrowheads="1"/>
          </p:cNvSpPr>
          <p:nvPr/>
        </p:nvSpPr>
        <p:spPr bwMode="auto">
          <a:xfrm>
            <a:off x="1875485" y="4299409"/>
            <a:ext cx="4289363" cy="1290828"/>
          </a:xfrm>
          <a:prstGeom prst="wedgeRectCallout">
            <a:avLst>
              <a:gd name="adj1" fmla="val -25333"/>
              <a:gd name="adj2" fmla="val 90727"/>
            </a:avLst>
          </a:prstGeom>
          <a:solidFill>
            <a:srgbClr val="FFFF99"/>
          </a:solidFill>
          <a:ln w="9525">
            <a:solidFill>
              <a:schemeClr val="tx1"/>
            </a:solidFill>
            <a:miter lim="800000"/>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蕴涵其他假设的假设</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泛化程度并非最低的假设</a:t>
            </a:r>
            <a:endPar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最低泛化的原则</a:t>
            </a: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a:t>
            </a:r>
            <a:endPar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endParaRPr>
          </a:p>
        </p:txBody>
      </p:sp>
      <p:sp>
        <p:nvSpPr>
          <p:cNvPr id="101411" name="AutoShape 35"/>
          <p:cNvSpPr>
            <a:spLocks noChangeArrowheads="1"/>
          </p:cNvSpPr>
          <p:nvPr/>
        </p:nvSpPr>
        <p:spPr bwMode="auto">
          <a:xfrm>
            <a:off x="6697252" y="4224069"/>
            <a:ext cx="4289363" cy="1290827"/>
          </a:xfrm>
          <a:prstGeom prst="wedgeRectCallout">
            <a:avLst>
              <a:gd name="adj1" fmla="val -25995"/>
              <a:gd name="adj2" fmla="val 96954"/>
            </a:avLst>
          </a:prstGeom>
          <a:solidFill>
            <a:srgbClr val="FFFF99"/>
          </a:solidFill>
          <a:ln w="9525">
            <a:solidFill>
              <a:schemeClr val="tx1"/>
            </a:solidFill>
            <a:miter lim="800000"/>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被其他假设蕴涵的假设</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特化程度并非最低的假设</a:t>
            </a:r>
            <a:endPar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最低特化的原则</a:t>
            </a:r>
            <a:r>
              <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rPr>
              <a:t>）</a:t>
            </a:r>
            <a:endParaRPr kumimoji="0" lang="zh-CN" altLang="en-US" sz="253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1381"/>
                                        </p:tgtEl>
                                        <p:attrNameLst>
                                          <p:attrName>style.visibility</p:attrName>
                                        </p:attrNameLst>
                                      </p:cBhvr>
                                      <p:to>
                                        <p:strVal val="visible"/>
                                      </p:to>
                                    </p:set>
                                    <p:animEffect transition="in" filter="box(in)">
                                      <p:cBhvr>
                                        <p:cTn id="7" dur="500"/>
                                        <p:tgtEl>
                                          <p:spTgt spid="10138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1385"/>
                                        </p:tgtEl>
                                        <p:attrNameLst>
                                          <p:attrName>style.visibility</p:attrName>
                                        </p:attrNameLst>
                                      </p:cBhvr>
                                      <p:to>
                                        <p:strVal val="visible"/>
                                      </p:to>
                                    </p:set>
                                    <p:animEffect transition="in" filter="box(in)">
                                      <p:cBhvr>
                                        <p:cTn id="12" dur="500"/>
                                        <p:tgtEl>
                                          <p:spTgt spid="101385"/>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01382"/>
                                        </p:tgtEl>
                                        <p:attrNameLst>
                                          <p:attrName>style.visibility</p:attrName>
                                        </p:attrNameLst>
                                      </p:cBhvr>
                                      <p:to>
                                        <p:strVal val="visible"/>
                                      </p:to>
                                    </p:set>
                                    <p:animEffect transition="in" filter="box(in)">
                                      <p:cBhvr>
                                        <p:cTn id="15" dur="500"/>
                                        <p:tgtEl>
                                          <p:spTgt spid="101382"/>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01383"/>
                                        </p:tgtEl>
                                        <p:attrNameLst>
                                          <p:attrName>style.visibility</p:attrName>
                                        </p:attrNameLst>
                                      </p:cBhvr>
                                      <p:to>
                                        <p:strVal val="visible"/>
                                      </p:to>
                                    </p:set>
                                    <p:animEffect transition="in" filter="box(in)">
                                      <p:cBhvr>
                                        <p:cTn id="18" dur="500"/>
                                        <p:tgtEl>
                                          <p:spTgt spid="101383"/>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01386"/>
                                        </p:tgtEl>
                                        <p:attrNameLst>
                                          <p:attrName>style.visibility</p:attrName>
                                        </p:attrNameLst>
                                      </p:cBhvr>
                                      <p:to>
                                        <p:strVal val="visible"/>
                                      </p:to>
                                    </p:set>
                                    <p:animEffect transition="in" filter="box(in)">
                                      <p:cBhvr>
                                        <p:cTn id="23" dur="500"/>
                                        <p:tgtEl>
                                          <p:spTgt spid="101386"/>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01384"/>
                                        </p:tgtEl>
                                        <p:attrNameLst>
                                          <p:attrName>style.visibility</p:attrName>
                                        </p:attrNameLst>
                                      </p:cBhvr>
                                      <p:to>
                                        <p:strVal val="visible"/>
                                      </p:to>
                                    </p:set>
                                    <p:animEffect transition="in" filter="box(in)">
                                      <p:cBhvr>
                                        <p:cTn id="26" dur="500"/>
                                        <p:tgtEl>
                                          <p:spTgt spid="101384"/>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01389"/>
                                        </p:tgtEl>
                                        <p:attrNameLst>
                                          <p:attrName>style.visibility</p:attrName>
                                        </p:attrNameLst>
                                      </p:cBhvr>
                                      <p:to>
                                        <p:strVal val="visible"/>
                                      </p:to>
                                    </p:set>
                                    <p:animEffect transition="in" filter="box(in)">
                                      <p:cBhvr>
                                        <p:cTn id="31" dur="500"/>
                                        <p:tgtEl>
                                          <p:spTgt spid="101389"/>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01387"/>
                                        </p:tgtEl>
                                        <p:attrNameLst>
                                          <p:attrName>style.visibility</p:attrName>
                                        </p:attrNameLst>
                                      </p:cBhvr>
                                      <p:to>
                                        <p:strVal val="visible"/>
                                      </p:to>
                                    </p:set>
                                    <p:animEffect transition="in" filter="box(in)">
                                      <p:cBhvr>
                                        <p:cTn id="34" dur="500"/>
                                        <p:tgtEl>
                                          <p:spTgt spid="101387"/>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nodeType="clickEffect">
                                  <p:stCondLst>
                                    <p:cond delay="0"/>
                                  </p:stCondLst>
                                  <p:childTnLst>
                                    <p:set>
                                      <p:cBhvr>
                                        <p:cTn id="38" dur="1" fill="hold">
                                          <p:stCondLst>
                                            <p:cond delay="0"/>
                                          </p:stCondLst>
                                        </p:cTn>
                                        <p:tgtEl>
                                          <p:spTgt spid="101396"/>
                                        </p:tgtEl>
                                        <p:attrNameLst>
                                          <p:attrName>style.visibility</p:attrName>
                                        </p:attrNameLst>
                                      </p:cBhvr>
                                      <p:to>
                                        <p:strVal val="visible"/>
                                      </p:to>
                                    </p:set>
                                    <p:animEffect transition="in" filter="strips(downLeft)">
                                      <p:cBhvr>
                                        <p:cTn id="39" dur="500"/>
                                        <p:tgtEl>
                                          <p:spTgt spid="101396"/>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101397"/>
                                        </p:tgtEl>
                                        <p:attrNameLst>
                                          <p:attrName>style.visibility</p:attrName>
                                        </p:attrNameLst>
                                      </p:cBhvr>
                                      <p:to>
                                        <p:strVal val="visible"/>
                                      </p:to>
                                    </p:set>
                                    <p:animEffect transition="in" filter="strips(downLeft)">
                                      <p:cBhvr>
                                        <p:cTn id="42" dur="500"/>
                                        <p:tgtEl>
                                          <p:spTgt spid="101397"/>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01391"/>
                                        </p:tgtEl>
                                        <p:attrNameLst>
                                          <p:attrName>style.visibility</p:attrName>
                                        </p:attrNameLst>
                                      </p:cBhvr>
                                      <p:to>
                                        <p:strVal val="visible"/>
                                      </p:to>
                                    </p:set>
                                    <p:animEffect transition="in" filter="box(in)">
                                      <p:cBhvr>
                                        <p:cTn id="47" dur="500"/>
                                        <p:tgtEl>
                                          <p:spTgt spid="101391"/>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101394"/>
                                        </p:tgtEl>
                                        <p:attrNameLst>
                                          <p:attrName>style.visibility</p:attrName>
                                        </p:attrNameLst>
                                      </p:cBhvr>
                                      <p:to>
                                        <p:strVal val="visible"/>
                                      </p:to>
                                    </p:set>
                                    <p:animEffect transition="in" filter="box(in)">
                                      <p:cBhvr>
                                        <p:cTn id="52" dur="500"/>
                                        <p:tgtEl>
                                          <p:spTgt spid="101394"/>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101392"/>
                                        </p:tgtEl>
                                        <p:attrNameLst>
                                          <p:attrName>style.visibility</p:attrName>
                                        </p:attrNameLst>
                                      </p:cBhvr>
                                      <p:to>
                                        <p:strVal val="visible"/>
                                      </p:to>
                                    </p:set>
                                    <p:animEffect transition="in" filter="box(in)">
                                      <p:cBhvr>
                                        <p:cTn id="55" dur="500"/>
                                        <p:tgtEl>
                                          <p:spTgt spid="101392"/>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nodeType="clickEffect">
                                  <p:stCondLst>
                                    <p:cond delay="0"/>
                                  </p:stCondLst>
                                  <p:childTnLst>
                                    <p:set>
                                      <p:cBhvr>
                                        <p:cTn id="59" dur="1" fill="hold">
                                          <p:stCondLst>
                                            <p:cond delay="0"/>
                                          </p:stCondLst>
                                        </p:cTn>
                                        <p:tgtEl>
                                          <p:spTgt spid="101395"/>
                                        </p:tgtEl>
                                        <p:attrNameLst>
                                          <p:attrName>style.visibility</p:attrName>
                                        </p:attrNameLst>
                                      </p:cBhvr>
                                      <p:to>
                                        <p:strVal val="visible"/>
                                      </p:to>
                                    </p:set>
                                    <p:animEffect transition="in" filter="box(in)">
                                      <p:cBhvr>
                                        <p:cTn id="60" dur="500"/>
                                        <p:tgtEl>
                                          <p:spTgt spid="101395"/>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101393"/>
                                        </p:tgtEl>
                                        <p:attrNameLst>
                                          <p:attrName>style.visibility</p:attrName>
                                        </p:attrNameLst>
                                      </p:cBhvr>
                                      <p:to>
                                        <p:strVal val="visible"/>
                                      </p:to>
                                    </p:set>
                                    <p:animEffect transition="in" filter="box(in)">
                                      <p:cBhvr>
                                        <p:cTn id="63" dur="500"/>
                                        <p:tgtEl>
                                          <p:spTgt spid="101393"/>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101410"/>
                                        </p:tgtEl>
                                        <p:attrNameLst>
                                          <p:attrName>style.visibility</p:attrName>
                                        </p:attrNameLst>
                                      </p:cBhvr>
                                      <p:to>
                                        <p:strVal val="visible"/>
                                      </p:to>
                                    </p:set>
                                    <p:animEffect transition="in" filter="box(in)">
                                      <p:cBhvr>
                                        <p:cTn id="68" dur="500"/>
                                        <p:tgtEl>
                                          <p:spTgt spid="101410"/>
                                        </p:tgtEl>
                                      </p:cBhvr>
                                    </p:animEffect>
                                  </p:childTnLst>
                                </p:cTn>
                              </p:par>
                            </p:childTnLst>
                          </p:cTn>
                        </p:par>
                      </p:childTnLst>
                    </p:cTn>
                  </p:par>
                  <p:par>
                    <p:cTn id="69" fill="hold">
                      <p:stCondLst>
                        <p:cond delay="indefinite"/>
                      </p:stCondLst>
                      <p:childTnLst>
                        <p:par>
                          <p:cTn id="70" fill="hold">
                            <p:stCondLst>
                              <p:cond delay="0"/>
                            </p:stCondLst>
                            <p:childTnLst>
                              <p:par>
                                <p:cTn id="71" presetID="4" presetClass="exit" presetSubtype="16" fill="hold" grpId="1" nodeType="clickEffect">
                                  <p:stCondLst>
                                    <p:cond delay="0"/>
                                  </p:stCondLst>
                                  <p:childTnLst>
                                    <p:animEffect transition="out" filter="box(in)">
                                      <p:cBhvr>
                                        <p:cTn id="72" dur="500"/>
                                        <p:tgtEl>
                                          <p:spTgt spid="101410"/>
                                        </p:tgtEl>
                                      </p:cBhvr>
                                    </p:animEffect>
                                    <p:set>
                                      <p:cBhvr>
                                        <p:cTn id="73" dur="1" fill="hold">
                                          <p:stCondLst>
                                            <p:cond delay="499"/>
                                          </p:stCondLst>
                                        </p:cTn>
                                        <p:tgtEl>
                                          <p:spTgt spid="101410"/>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nodeType="clickEffect">
                                  <p:stCondLst>
                                    <p:cond delay="0"/>
                                  </p:stCondLst>
                                  <p:childTnLst>
                                    <p:set>
                                      <p:cBhvr>
                                        <p:cTn id="77" dur="1" fill="hold">
                                          <p:stCondLst>
                                            <p:cond delay="0"/>
                                          </p:stCondLst>
                                        </p:cTn>
                                        <p:tgtEl>
                                          <p:spTgt spid="101403"/>
                                        </p:tgtEl>
                                        <p:attrNameLst>
                                          <p:attrName>style.visibility</p:attrName>
                                        </p:attrNameLst>
                                      </p:cBhvr>
                                      <p:to>
                                        <p:strVal val="visible"/>
                                      </p:to>
                                    </p:set>
                                    <p:animEffect transition="in" filter="box(in)">
                                      <p:cBhvr>
                                        <p:cTn id="78" dur="500"/>
                                        <p:tgtEl>
                                          <p:spTgt spid="101403"/>
                                        </p:tgtEl>
                                      </p:cBhvr>
                                    </p:animEffect>
                                  </p:childTnLst>
                                </p:cTn>
                              </p:par>
                              <p:par>
                                <p:cTn id="79" presetID="4" presetClass="entr" presetSubtype="16" fill="hold" grpId="0" nodeType="withEffect">
                                  <p:stCondLst>
                                    <p:cond delay="0"/>
                                  </p:stCondLst>
                                  <p:childTnLst>
                                    <p:set>
                                      <p:cBhvr>
                                        <p:cTn id="80" dur="1" fill="hold">
                                          <p:stCondLst>
                                            <p:cond delay="0"/>
                                          </p:stCondLst>
                                        </p:cTn>
                                        <p:tgtEl>
                                          <p:spTgt spid="101404"/>
                                        </p:tgtEl>
                                        <p:attrNameLst>
                                          <p:attrName>style.visibility</p:attrName>
                                        </p:attrNameLst>
                                      </p:cBhvr>
                                      <p:to>
                                        <p:strVal val="visible"/>
                                      </p:to>
                                    </p:set>
                                    <p:animEffect transition="in" filter="box(in)">
                                      <p:cBhvr>
                                        <p:cTn id="81" dur="500"/>
                                        <p:tgtEl>
                                          <p:spTgt spid="101404"/>
                                        </p:tgtEl>
                                      </p:cBhvr>
                                    </p:animEffect>
                                  </p:childTnLst>
                                </p:cTn>
                              </p:par>
                            </p:childTnLst>
                          </p:cTn>
                        </p:par>
                      </p:childTnLst>
                    </p:cTn>
                  </p:par>
                  <p:par>
                    <p:cTn id="82" fill="hold">
                      <p:stCondLst>
                        <p:cond delay="indefinite"/>
                      </p:stCondLst>
                      <p:childTnLst>
                        <p:par>
                          <p:cTn id="83" fill="hold">
                            <p:stCondLst>
                              <p:cond delay="0"/>
                            </p:stCondLst>
                            <p:childTnLst>
                              <p:par>
                                <p:cTn id="84" presetID="4" presetClass="entr" presetSubtype="16" fill="hold" grpId="0" nodeType="clickEffect">
                                  <p:stCondLst>
                                    <p:cond delay="0"/>
                                  </p:stCondLst>
                                  <p:childTnLst>
                                    <p:set>
                                      <p:cBhvr>
                                        <p:cTn id="85" dur="1" fill="hold">
                                          <p:stCondLst>
                                            <p:cond delay="0"/>
                                          </p:stCondLst>
                                        </p:cTn>
                                        <p:tgtEl>
                                          <p:spTgt spid="101398"/>
                                        </p:tgtEl>
                                        <p:attrNameLst>
                                          <p:attrName>style.visibility</p:attrName>
                                        </p:attrNameLst>
                                      </p:cBhvr>
                                      <p:to>
                                        <p:strVal val="visible"/>
                                      </p:to>
                                    </p:set>
                                    <p:animEffect transition="in" filter="box(in)">
                                      <p:cBhvr>
                                        <p:cTn id="86" dur="500"/>
                                        <p:tgtEl>
                                          <p:spTgt spid="101398"/>
                                        </p:tgtEl>
                                      </p:cBhvr>
                                    </p:animEffect>
                                  </p:childTnLst>
                                </p:cTn>
                              </p:par>
                            </p:childTnLst>
                          </p:cTn>
                        </p:par>
                      </p:childTnLst>
                    </p:cTn>
                  </p:par>
                  <p:par>
                    <p:cTn id="87" fill="hold">
                      <p:stCondLst>
                        <p:cond delay="indefinite"/>
                      </p:stCondLst>
                      <p:childTnLst>
                        <p:par>
                          <p:cTn id="88" fill="hold">
                            <p:stCondLst>
                              <p:cond delay="0"/>
                            </p:stCondLst>
                            <p:childTnLst>
                              <p:par>
                                <p:cTn id="89" presetID="4" presetClass="entr" presetSubtype="16" fill="hold" nodeType="clickEffect">
                                  <p:stCondLst>
                                    <p:cond delay="0"/>
                                  </p:stCondLst>
                                  <p:childTnLst>
                                    <p:set>
                                      <p:cBhvr>
                                        <p:cTn id="90" dur="1" fill="hold">
                                          <p:stCondLst>
                                            <p:cond delay="0"/>
                                          </p:stCondLst>
                                        </p:cTn>
                                        <p:tgtEl>
                                          <p:spTgt spid="101401"/>
                                        </p:tgtEl>
                                        <p:attrNameLst>
                                          <p:attrName>style.visibility</p:attrName>
                                        </p:attrNameLst>
                                      </p:cBhvr>
                                      <p:to>
                                        <p:strVal val="visible"/>
                                      </p:to>
                                    </p:set>
                                    <p:animEffect transition="in" filter="box(in)">
                                      <p:cBhvr>
                                        <p:cTn id="91" dur="500"/>
                                        <p:tgtEl>
                                          <p:spTgt spid="101401"/>
                                        </p:tgtEl>
                                      </p:cBhvr>
                                    </p:animEffect>
                                  </p:childTnLst>
                                </p:cTn>
                              </p:par>
                              <p:par>
                                <p:cTn id="92" presetID="4" presetClass="entr" presetSubtype="16" fill="hold" grpId="0" nodeType="withEffect">
                                  <p:stCondLst>
                                    <p:cond delay="0"/>
                                  </p:stCondLst>
                                  <p:childTnLst>
                                    <p:set>
                                      <p:cBhvr>
                                        <p:cTn id="93" dur="1" fill="hold">
                                          <p:stCondLst>
                                            <p:cond delay="0"/>
                                          </p:stCondLst>
                                        </p:cTn>
                                        <p:tgtEl>
                                          <p:spTgt spid="101399"/>
                                        </p:tgtEl>
                                        <p:attrNameLst>
                                          <p:attrName>style.visibility</p:attrName>
                                        </p:attrNameLst>
                                      </p:cBhvr>
                                      <p:to>
                                        <p:strVal val="visible"/>
                                      </p:to>
                                    </p:set>
                                    <p:animEffect transition="in" filter="box(in)">
                                      <p:cBhvr>
                                        <p:cTn id="94" dur="500"/>
                                        <p:tgtEl>
                                          <p:spTgt spid="101399"/>
                                        </p:tgtEl>
                                      </p:cBhvr>
                                    </p:animEffect>
                                  </p:childTnLst>
                                </p:cTn>
                              </p:par>
                            </p:childTnLst>
                          </p:cTn>
                        </p:par>
                      </p:childTnLst>
                    </p:cTn>
                  </p:par>
                  <p:par>
                    <p:cTn id="95" fill="hold">
                      <p:stCondLst>
                        <p:cond delay="indefinite"/>
                      </p:stCondLst>
                      <p:childTnLst>
                        <p:par>
                          <p:cTn id="96" fill="hold">
                            <p:stCondLst>
                              <p:cond delay="0"/>
                            </p:stCondLst>
                            <p:childTnLst>
                              <p:par>
                                <p:cTn id="97" presetID="4" presetClass="entr" presetSubtype="16" fill="hold" nodeType="clickEffect">
                                  <p:stCondLst>
                                    <p:cond delay="0"/>
                                  </p:stCondLst>
                                  <p:childTnLst>
                                    <p:set>
                                      <p:cBhvr>
                                        <p:cTn id="98" dur="1" fill="hold">
                                          <p:stCondLst>
                                            <p:cond delay="0"/>
                                          </p:stCondLst>
                                        </p:cTn>
                                        <p:tgtEl>
                                          <p:spTgt spid="101402"/>
                                        </p:tgtEl>
                                        <p:attrNameLst>
                                          <p:attrName>style.visibility</p:attrName>
                                        </p:attrNameLst>
                                      </p:cBhvr>
                                      <p:to>
                                        <p:strVal val="visible"/>
                                      </p:to>
                                    </p:set>
                                    <p:animEffect transition="in" filter="box(in)">
                                      <p:cBhvr>
                                        <p:cTn id="99" dur="500"/>
                                        <p:tgtEl>
                                          <p:spTgt spid="101402"/>
                                        </p:tgtEl>
                                      </p:cBhvr>
                                    </p:animEffect>
                                  </p:childTnLst>
                                </p:cTn>
                              </p:par>
                              <p:par>
                                <p:cTn id="100" presetID="4" presetClass="entr" presetSubtype="16" fill="hold" grpId="0" nodeType="withEffect">
                                  <p:stCondLst>
                                    <p:cond delay="0"/>
                                  </p:stCondLst>
                                  <p:childTnLst>
                                    <p:set>
                                      <p:cBhvr>
                                        <p:cTn id="101" dur="1" fill="hold">
                                          <p:stCondLst>
                                            <p:cond delay="0"/>
                                          </p:stCondLst>
                                        </p:cTn>
                                        <p:tgtEl>
                                          <p:spTgt spid="101400"/>
                                        </p:tgtEl>
                                        <p:attrNameLst>
                                          <p:attrName>style.visibility</p:attrName>
                                        </p:attrNameLst>
                                      </p:cBhvr>
                                      <p:to>
                                        <p:strVal val="visible"/>
                                      </p:to>
                                    </p:set>
                                    <p:animEffect transition="in" filter="box(in)">
                                      <p:cBhvr>
                                        <p:cTn id="102" dur="500"/>
                                        <p:tgtEl>
                                          <p:spTgt spid="101400"/>
                                        </p:tgtEl>
                                      </p:cBhvr>
                                    </p:animEffect>
                                  </p:childTnLst>
                                </p:cTn>
                              </p:par>
                              <p:par>
                                <p:cTn id="103" presetID="4" presetClass="entr" presetSubtype="16" fill="hold" grpId="0" nodeType="withEffect">
                                  <p:stCondLst>
                                    <p:cond delay="0"/>
                                  </p:stCondLst>
                                  <p:childTnLst>
                                    <p:set>
                                      <p:cBhvr>
                                        <p:cTn id="104" dur="1" fill="hold">
                                          <p:stCondLst>
                                            <p:cond delay="0"/>
                                          </p:stCondLst>
                                        </p:cTn>
                                        <p:tgtEl>
                                          <p:spTgt spid="101411"/>
                                        </p:tgtEl>
                                        <p:attrNameLst>
                                          <p:attrName>style.visibility</p:attrName>
                                        </p:attrNameLst>
                                      </p:cBhvr>
                                      <p:to>
                                        <p:strVal val="visible"/>
                                      </p:to>
                                    </p:set>
                                    <p:animEffect transition="in" filter="box(in)">
                                      <p:cBhvr>
                                        <p:cTn id="105" dur="500"/>
                                        <p:tgtEl>
                                          <p:spTgt spid="101411"/>
                                        </p:tgtEl>
                                      </p:cBhvr>
                                    </p:animEffect>
                                  </p:childTnLst>
                                </p:cTn>
                              </p:par>
                            </p:childTnLst>
                          </p:cTn>
                        </p:par>
                      </p:childTnLst>
                    </p:cTn>
                  </p:par>
                  <p:par>
                    <p:cTn id="106" fill="hold">
                      <p:stCondLst>
                        <p:cond delay="indefinite"/>
                      </p:stCondLst>
                      <p:childTnLst>
                        <p:par>
                          <p:cTn id="107" fill="hold">
                            <p:stCondLst>
                              <p:cond delay="0"/>
                            </p:stCondLst>
                            <p:childTnLst>
                              <p:par>
                                <p:cTn id="108" presetID="4" presetClass="exit" presetSubtype="16" fill="hold" grpId="1" nodeType="clickEffect">
                                  <p:stCondLst>
                                    <p:cond delay="0"/>
                                  </p:stCondLst>
                                  <p:childTnLst>
                                    <p:animEffect transition="out" filter="box(in)">
                                      <p:cBhvr>
                                        <p:cTn id="109" dur="500"/>
                                        <p:tgtEl>
                                          <p:spTgt spid="101411"/>
                                        </p:tgtEl>
                                      </p:cBhvr>
                                    </p:animEffect>
                                    <p:set>
                                      <p:cBhvr>
                                        <p:cTn id="110" dur="1" fill="hold">
                                          <p:stCondLst>
                                            <p:cond delay="499"/>
                                          </p:stCondLst>
                                        </p:cTn>
                                        <p:tgtEl>
                                          <p:spTgt spid="10141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8" presetClass="entr" presetSubtype="3" fill="hold" nodeType="clickEffect">
                                  <p:stCondLst>
                                    <p:cond delay="0"/>
                                  </p:stCondLst>
                                  <p:childTnLst>
                                    <p:set>
                                      <p:cBhvr>
                                        <p:cTn id="114" dur="1" fill="hold">
                                          <p:stCondLst>
                                            <p:cond delay="0"/>
                                          </p:stCondLst>
                                        </p:cTn>
                                        <p:tgtEl>
                                          <p:spTgt spid="101405"/>
                                        </p:tgtEl>
                                        <p:attrNameLst>
                                          <p:attrName>style.visibility</p:attrName>
                                        </p:attrNameLst>
                                      </p:cBhvr>
                                      <p:to>
                                        <p:strVal val="visible"/>
                                      </p:to>
                                    </p:set>
                                    <p:animEffect transition="in" filter="strips(upRight)">
                                      <p:cBhvr>
                                        <p:cTn id="115" dur="500"/>
                                        <p:tgtEl>
                                          <p:spTgt spid="101405"/>
                                        </p:tgtEl>
                                      </p:cBhvr>
                                    </p:animEffect>
                                  </p:childTnLst>
                                </p:cTn>
                              </p:par>
                              <p:par>
                                <p:cTn id="116" presetID="18" presetClass="entr" presetSubtype="3" fill="hold" nodeType="withEffect">
                                  <p:stCondLst>
                                    <p:cond delay="0"/>
                                  </p:stCondLst>
                                  <p:childTnLst>
                                    <p:set>
                                      <p:cBhvr>
                                        <p:cTn id="117" dur="1" fill="hold">
                                          <p:stCondLst>
                                            <p:cond delay="0"/>
                                          </p:stCondLst>
                                        </p:cTn>
                                        <p:tgtEl>
                                          <p:spTgt spid="101406"/>
                                        </p:tgtEl>
                                        <p:attrNameLst>
                                          <p:attrName>style.visibility</p:attrName>
                                        </p:attrNameLst>
                                      </p:cBhvr>
                                      <p:to>
                                        <p:strVal val="visible"/>
                                      </p:to>
                                    </p:set>
                                    <p:animEffect transition="in" filter="strips(upRight)">
                                      <p:cBhvr>
                                        <p:cTn id="118" dur="500"/>
                                        <p:tgtEl>
                                          <p:spTgt spid="101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animBg="1"/>
      <p:bldP spid="101382" grpId="0" animBg="1"/>
      <p:bldP spid="101383" grpId="0" animBg="1"/>
      <p:bldP spid="101384" grpId="0" animBg="1"/>
      <p:bldP spid="101387" grpId="0" animBg="1"/>
      <p:bldP spid="101391" grpId="0" animBg="1"/>
      <p:bldP spid="101392" grpId="0" animBg="1"/>
      <p:bldP spid="101393" grpId="0" animBg="1"/>
      <p:bldP spid="101397" grpId="0"/>
      <p:bldP spid="101398" grpId="0" animBg="1"/>
      <p:bldP spid="101399" grpId="0" animBg="1"/>
      <p:bldP spid="101400" grpId="0" animBg="1"/>
      <p:bldP spid="101404" grpId="0"/>
      <p:bldP spid="101410" grpId="0" animBg="1"/>
      <p:bldP spid="101410" grpId="1" animBg="1"/>
      <p:bldP spid="101411" grpId="0" animBg="1"/>
      <p:bldP spid="101411"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6F01AD5C-4A23-4C6A-819D-167062D3D5D0}"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71"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F5B89864-6BAE-4605-9B63-29C82964E759}"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3428" name="Oval 4"/>
          <p:cNvSpPr>
            <a:spLocks noChangeArrowheads="1"/>
          </p:cNvSpPr>
          <p:nvPr/>
        </p:nvSpPr>
        <p:spPr bwMode="auto">
          <a:xfrm>
            <a:off x="2404540" y="5032720"/>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29" name="Oval 5"/>
          <p:cNvSpPr>
            <a:spLocks noChangeArrowheads="1"/>
          </p:cNvSpPr>
          <p:nvPr/>
        </p:nvSpPr>
        <p:spPr bwMode="auto">
          <a:xfrm>
            <a:off x="2558568" y="5411094"/>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0" name="Oval 6"/>
          <p:cNvSpPr>
            <a:spLocks noChangeArrowheads="1"/>
          </p:cNvSpPr>
          <p:nvPr/>
        </p:nvSpPr>
        <p:spPr bwMode="auto">
          <a:xfrm>
            <a:off x="3164637" y="5411094"/>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1" name="Oval 7"/>
          <p:cNvSpPr>
            <a:spLocks noChangeArrowheads="1"/>
          </p:cNvSpPr>
          <p:nvPr/>
        </p:nvSpPr>
        <p:spPr bwMode="auto">
          <a:xfrm>
            <a:off x="2633908"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2" name="Oval 8"/>
          <p:cNvSpPr>
            <a:spLocks noChangeArrowheads="1"/>
          </p:cNvSpPr>
          <p:nvPr/>
        </p:nvSpPr>
        <p:spPr bwMode="auto">
          <a:xfrm>
            <a:off x="2861603"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3" name="Oval 9"/>
          <p:cNvSpPr>
            <a:spLocks noChangeArrowheads="1"/>
          </p:cNvSpPr>
          <p:nvPr/>
        </p:nvSpPr>
        <p:spPr bwMode="auto">
          <a:xfrm>
            <a:off x="3362196"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4" name="Line 10"/>
          <p:cNvSpPr>
            <a:spLocks noChangeShapeType="1"/>
          </p:cNvSpPr>
          <p:nvPr/>
        </p:nvSpPr>
        <p:spPr bwMode="auto">
          <a:xfrm>
            <a:off x="2784589"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5" name="Line 11"/>
          <p:cNvSpPr>
            <a:spLocks noChangeShapeType="1"/>
          </p:cNvSpPr>
          <p:nvPr/>
        </p:nvSpPr>
        <p:spPr bwMode="auto">
          <a:xfrm>
            <a:off x="2861603"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6" name="Line 12"/>
          <p:cNvSpPr>
            <a:spLocks noChangeShapeType="1"/>
          </p:cNvSpPr>
          <p:nvPr/>
        </p:nvSpPr>
        <p:spPr bwMode="auto">
          <a:xfrm>
            <a:off x="3432513" y="585643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7" name="Text Box 13"/>
          <p:cNvSpPr txBox="1">
            <a:spLocks noChangeArrowheads="1"/>
          </p:cNvSpPr>
          <p:nvPr/>
        </p:nvSpPr>
        <p:spPr bwMode="auto">
          <a:xfrm>
            <a:off x="2784589"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8" name="Text Box 14"/>
          <p:cNvSpPr txBox="1">
            <a:spLocks noChangeArrowheads="1"/>
          </p:cNvSpPr>
          <p:nvPr/>
        </p:nvSpPr>
        <p:spPr bwMode="auto">
          <a:xfrm>
            <a:off x="2784589"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94223" name="Oval 15"/>
          <p:cNvSpPr>
            <a:spLocks noChangeArrowheads="1"/>
          </p:cNvSpPr>
          <p:nvPr/>
        </p:nvSpPr>
        <p:spPr bwMode="auto">
          <a:xfrm>
            <a:off x="4000076" y="5032720"/>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4" name="Oval 16"/>
          <p:cNvSpPr>
            <a:spLocks noChangeArrowheads="1"/>
          </p:cNvSpPr>
          <p:nvPr/>
        </p:nvSpPr>
        <p:spPr bwMode="auto">
          <a:xfrm>
            <a:off x="4154105" y="5411094"/>
            <a:ext cx="530729"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5" name="Oval 17"/>
          <p:cNvSpPr>
            <a:spLocks noChangeArrowheads="1"/>
          </p:cNvSpPr>
          <p:nvPr/>
        </p:nvSpPr>
        <p:spPr bwMode="auto">
          <a:xfrm>
            <a:off x="4760174" y="5411094"/>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6" name="Oval 18"/>
          <p:cNvSpPr>
            <a:spLocks noChangeArrowheads="1"/>
          </p:cNvSpPr>
          <p:nvPr/>
        </p:nvSpPr>
        <p:spPr bwMode="auto">
          <a:xfrm>
            <a:off x="4229444"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7" name="Oval 19"/>
          <p:cNvSpPr>
            <a:spLocks noChangeArrowheads="1"/>
          </p:cNvSpPr>
          <p:nvPr/>
        </p:nvSpPr>
        <p:spPr bwMode="auto">
          <a:xfrm>
            <a:off x="4457139"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8" name="Oval 20"/>
          <p:cNvSpPr>
            <a:spLocks noChangeArrowheads="1"/>
          </p:cNvSpPr>
          <p:nvPr/>
        </p:nvSpPr>
        <p:spPr bwMode="auto">
          <a:xfrm>
            <a:off x="4957732"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9" name="Line 21"/>
          <p:cNvSpPr>
            <a:spLocks noChangeShapeType="1"/>
          </p:cNvSpPr>
          <p:nvPr/>
        </p:nvSpPr>
        <p:spPr bwMode="auto">
          <a:xfrm>
            <a:off x="4427002"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0" name="Line 22"/>
          <p:cNvSpPr>
            <a:spLocks noChangeShapeType="1"/>
          </p:cNvSpPr>
          <p:nvPr/>
        </p:nvSpPr>
        <p:spPr bwMode="auto">
          <a:xfrm>
            <a:off x="4962754"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1" name="Line 23"/>
          <p:cNvSpPr>
            <a:spLocks noChangeShapeType="1"/>
          </p:cNvSpPr>
          <p:nvPr/>
        </p:nvSpPr>
        <p:spPr bwMode="auto">
          <a:xfrm>
            <a:off x="5079950" y="585643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2" name="Text Box 24"/>
          <p:cNvSpPr txBox="1">
            <a:spLocks noChangeArrowheads="1"/>
          </p:cNvSpPr>
          <p:nvPr/>
        </p:nvSpPr>
        <p:spPr bwMode="auto">
          <a:xfrm>
            <a:off x="4380124"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3" name="Text Box 25"/>
          <p:cNvSpPr txBox="1">
            <a:spLocks noChangeArrowheads="1"/>
          </p:cNvSpPr>
          <p:nvPr/>
        </p:nvSpPr>
        <p:spPr bwMode="auto">
          <a:xfrm>
            <a:off x="4380124"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94234" name="Oval 26"/>
          <p:cNvSpPr>
            <a:spLocks noChangeArrowheads="1"/>
          </p:cNvSpPr>
          <p:nvPr/>
        </p:nvSpPr>
        <p:spPr bwMode="auto">
          <a:xfrm>
            <a:off x="5593937" y="5032720"/>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5" name="Oval 27"/>
          <p:cNvSpPr>
            <a:spLocks noChangeArrowheads="1"/>
          </p:cNvSpPr>
          <p:nvPr/>
        </p:nvSpPr>
        <p:spPr bwMode="auto">
          <a:xfrm>
            <a:off x="5747966" y="5411094"/>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6" name="Oval 28"/>
          <p:cNvSpPr>
            <a:spLocks noChangeArrowheads="1"/>
          </p:cNvSpPr>
          <p:nvPr/>
        </p:nvSpPr>
        <p:spPr bwMode="auto">
          <a:xfrm>
            <a:off x="6354036" y="5411094"/>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7" name="Oval 29"/>
          <p:cNvSpPr>
            <a:spLocks noChangeArrowheads="1"/>
          </p:cNvSpPr>
          <p:nvPr/>
        </p:nvSpPr>
        <p:spPr bwMode="auto">
          <a:xfrm>
            <a:off x="5823306"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8" name="Oval 30"/>
          <p:cNvSpPr>
            <a:spLocks noChangeArrowheads="1"/>
          </p:cNvSpPr>
          <p:nvPr/>
        </p:nvSpPr>
        <p:spPr bwMode="auto">
          <a:xfrm>
            <a:off x="6051001"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9" name="Oval 31"/>
          <p:cNvSpPr>
            <a:spLocks noChangeArrowheads="1"/>
          </p:cNvSpPr>
          <p:nvPr/>
        </p:nvSpPr>
        <p:spPr bwMode="auto">
          <a:xfrm>
            <a:off x="6551594"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0" name="Line 32"/>
          <p:cNvSpPr>
            <a:spLocks noChangeShapeType="1"/>
          </p:cNvSpPr>
          <p:nvPr/>
        </p:nvSpPr>
        <p:spPr bwMode="auto">
          <a:xfrm>
            <a:off x="5973986"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1" name="Line 33"/>
          <p:cNvSpPr>
            <a:spLocks noChangeShapeType="1"/>
          </p:cNvSpPr>
          <p:nvPr/>
        </p:nvSpPr>
        <p:spPr bwMode="auto">
          <a:xfrm>
            <a:off x="6621911" y="585643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2" name="Text Box 34"/>
          <p:cNvSpPr txBox="1">
            <a:spLocks noChangeArrowheads="1"/>
          </p:cNvSpPr>
          <p:nvPr/>
        </p:nvSpPr>
        <p:spPr bwMode="auto">
          <a:xfrm>
            <a:off x="5973986"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3" name="Text Box 35"/>
          <p:cNvSpPr txBox="1">
            <a:spLocks noChangeArrowheads="1"/>
          </p:cNvSpPr>
          <p:nvPr/>
        </p:nvSpPr>
        <p:spPr bwMode="auto">
          <a:xfrm>
            <a:off x="5973986" y="4468199"/>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94244" name="Oval 36"/>
          <p:cNvSpPr>
            <a:spLocks noChangeArrowheads="1"/>
          </p:cNvSpPr>
          <p:nvPr/>
        </p:nvSpPr>
        <p:spPr bwMode="auto">
          <a:xfrm>
            <a:off x="7189473" y="5032720"/>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5" name="Oval 37"/>
          <p:cNvSpPr>
            <a:spLocks noChangeArrowheads="1"/>
          </p:cNvSpPr>
          <p:nvPr/>
        </p:nvSpPr>
        <p:spPr bwMode="auto">
          <a:xfrm>
            <a:off x="7343501" y="5411094"/>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6" name="Oval 38"/>
          <p:cNvSpPr>
            <a:spLocks noChangeArrowheads="1"/>
          </p:cNvSpPr>
          <p:nvPr/>
        </p:nvSpPr>
        <p:spPr bwMode="auto">
          <a:xfrm>
            <a:off x="7949571" y="5411094"/>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7" name="Oval 39"/>
          <p:cNvSpPr>
            <a:spLocks noChangeArrowheads="1"/>
          </p:cNvSpPr>
          <p:nvPr/>
        </p:nvSpPr>
        <p:spPr bwMode="auto">
          <a:xfrm>
            <a:off x="7527667"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8" name="Oval 40"/>
          <p:cNvSpPr>
            <a:spLocks noChangeArrowheads="1"/>
          </p:cNvSpPr>
          <p:nvPr/>
        </p:nvSpPr>
        <p:spPr bwMode="auto">
          <a:xfrm>
            <a:off x="8252606"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9" name="Oval 41"/>
          <p:cNvSpPr>
            <a:spLocks noChangeArrowheads="1"/>
          </p:cNvSpPr>
          <p:nvPr/>
        </p:nvSpPr>
        <p:spPr bwMode="auto">
          <a:xfrm>
            <a:off x="8024911"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0" name="Line 42"/>
          <p:cNvSpPr>
            <a:spLocks noChangeShapeType="1"/>
          </p:cNvSpPr>
          <p:nvPr/>
        </p:nvSpPr>
        <p:spPr bwMode="auto">
          <a:xfrm>
            <a:off x="7569522"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1" name="Line 43"/>
          <p:cNvSpPr>
            <a:spLocks noChangeShapeType="1"/>
          </p:cNvSpPr>
          <p:nvPr/>
        </p:nvSpPr>
        <p:spPr bwMode="auto">
          <a:xfrm>
            <a:off x="7646537"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2" name="Line 44"/>
          <p:cNvSpPr>
            <a:spLocks noChangeShapeType="1"/>
          </p:cNvSpPr>
          <p:nvPr/>
        </p:nvSpPr>
        <p:spPr bwMode="auto">
          <a:xfrm>
            <a:off x="8217447" y="585643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3" name="Text Box 45"/>
          <p:cNvSpPr txBox="1">
            <a:spLocks noChangeArrowheads="1"/>
          </p:cNvSpPr>
          <p:nvPr/>
        </p:nvSpPr>
        <p:spPr bwMode="auto">
          <a:xfrm>
            <a:off x="7569522"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4" name="Text Box 46"/>
          <p:cNvSpPr txBox="1">
            <a:spLocks noChangeArrowheads="1"/>
          </p:cNvSpPr>
          <p:nvPr/>
        </p:nvSpPr>
        <p:spPr bwMode="auto">
          <a:xfrm>
            <a:off x="7569522"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94255" name="Oval 47"/>
          <p:cNvSpPr>
            <a:spLocks noChangeArrowheads="1"/>
          </p:cNvSpPr>
          <p:nvPr/>
        </p:nvSpPr>
        <p:spPr bwMode="auto">
          <a:xfrm>
            <a:off x="8860350" y="5032720"/>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6" name="Oval 48"/>
          <p:cNvSpPr>
            <a:spLocks noChangeArrowheads="1"/>
          </p:cNvSpPr>
          <p:nvPr/>
        </p:nvSpPr>
        <p:spPr bwMode="auto">
          <a:xfrm>
            <a:off x="9014378" y="5411094"/>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7" name="Oval 49"/>
          <p:cNvSpPr>
            <a:spLocks noChangeArrowheads="1"/>
          </p:cNvSpPr>
          <p:nvPr/>
        </p:nvSpPr>
        <p:spPr bwMode="auto">
          <a:xfrm>
            <a:off x="9620447" y="5411094"/>
            <a:ext cx="530730" cy="457064"/>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8" name="Oval 50"/>
          <p:cNvSpPr>
            <a:spLocks noChangeArrowheads="1"/>
          </p:cNvSpPr>
          <p:nvPr/>
        </p:nvSpPr>
        <p:spPr bwMode="auto">
          <a:xfrm>
            <a:off x="9203566" y="5563449"/>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9" name="Oval 51"/>
          <p:cNvSpPr>
            <a:spLocks noChangeArrowheads="1"/>
          </p:cNvSpPr>
          <p:nvPr/>
        </p:nvSpPr>
        <p:spPr bwMode="auto">
          <a:xfrm>
            <a:off x="9818006" y="5563449"/>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60" name="Line 52"/>
          <p:cNvSpPr>
            <a:spLocks noChangeShapeType="1"/>
          </p:cNvSpPr>
          <p:nvPr/>
        </p:nvSpPr>
        <p:spPr bwMode="auto">
          <a:xfrm>
            <a:off x="9240399"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61" name="Line 53"/>
          <p:cNvSpPr>
            <a:spLocks noChangeShapeType="1"/>
          </p:cNvSpPr>
          <p:nvPr/>
        </p:nvSpPr>
        <p:spPr bwMode="auto">
          <a:xfrm>
            <a:off x="9317413" y="5868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62" name="Line 54"/>
          <p:cNvSpPr>
            <a:spLocks noChangeShapeType="1"/>
          </p:cNvSpPr>
          <p:nvPr/>
        </p:nvSpPr>
        <p:spPr bwMode="auto">
          <a:xfrm>
            <a:off x="9888323" y="585643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63" name="Text Box 55"/>
          <p:cNvSpPr txBox="1">
            <a:spLocks noChangeArrowheads="1"/>
          </p:cNvSpPr>
          <p:nvPr/>
        </p:nvSpPr>
        <p:spPr bwMode="auto">
          <a:xfrm>
            <a:off x="9240398"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64" name="Text Box 56"/>
          <p:cNvSpPr txBox="1">
            <a:spLocks noChangeArrowheads="1"/>
          </p:cNvSpPr>
          <p:nvPr/>
        </p:nvSpPr>
        <p:spPr bwMode="auto">
          <a:xfrm>
            <a:off x="9240398" y="4468199"/>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3483" name="Oval 59"/>
          <p:cNvSpPr>
            <a:spLocks noChangeArrowheads="1"/>
          </p:cNvSpPr>
          <p:nvPr/>
        </p:nvSpPr>
        <p:spPr bwMode="auto">
          <a:xfrm>
            <a:off x="2329200" y="1414720"/>
            <a:ext cx="1471643"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4" name="Oval 60"/>
          <p:cNvSpPr>
            <a:spLocks noChangeArrowheads="1"/>
          </p:cNvSpPr>
          <p:nvPr/>
        </p:nvSpPr>
        <p:spPr bwMode="auto">
          <a:xfrm>
            <a:off x="2483229" y="1793095"/>
            <a:ext cx="530729"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5" name="Oval 61"/>
          <p:cNvSpPr>
            <a:spLocks noChangeArrowheads="1"/>
          </p:cNvSpPr>
          <p:nvPr/>
        </p:nvSpPr>
        <p:spPr bwMode="auto">
          <a:xfrm>
            <a:off x="3089298" y="1793095"/>
            <a:ext cx="530729" cy="457063"/>
          </a:xfrm>
          <a:prstGeom prst="ellipse">
            <a:avLst/>
          </a:prstGeom>
          <a:solidFill>
            <a:srgbClr val="FFFF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6" name="Oval 62"/>
          <p:cNvSpPr>
            <a:spLocks noChangeArrowheads="1"/>
          </p:cNvSpPr>
          <p:nvPr/>
        </p:nvSpPr>
        <p:spPr bwMode="auto">
          <a:xfrm>
            <a:off x="2558568" y="194544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7" name="Oval 63"/>
          <p:cNvSpPr>
            <a:spLocks noChangeArrowheads="1"/>
          </p:cNvSpPr>
          <p:nvPr/>
        </p:nvSpPr>
        <p:spPr bwMode="auto">
          <a:xfrm>
            <a:off x="2786263" y="1945449"/>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8" name="Oval 64"/>
          <p:cNvSpPr>
            <a:spLocks noChangeArrowheads="1"/>
          </p:cNvSpPr>
          <p:nvPr/>
        </p:nvSpPr>
        <p:spPr bwMode="auto">
          <a:xfrm>
            <a:off x="3286856" y="1945449"/>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9" name="Line 65"/>
          <p:cNvSpPr>
            <a:spLocks noChangeShapeType="1"/>
          </p:cNvSpPr>
          <p:nvPr/>
        </p:nvSpPr>
        <p:spPr bwMode="auto">
          <a:xfrm>
            <a:off x="2709248" y="2250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0" name="Line 66"/>
          <p:cNvSpPr>
            <a:spLocks noChangeShapeType="1"/>
          </p:cNvSpPr>
          <p:nvPr/>
        </p:nvSpPr>
        <p:spPr bwMode="auto">
          <a:xfrm>
            <a:off x="2786262" y="2250158"/>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1" name="Line 67"/>
          <p:cNvSpPr>
            <a:spLocks noChangeShapeType="1"/>
          </p:cNvSpPr>
          <p:nvPr/>
        </p:nvSpPr>
        <p:spPr bwMode="auto">
          <a:xfrm>
            <a:off x="3357174" y="2238439"/>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2" name="Text Box 68"/>
          <p:cNvSpPr txBox="1">
            <a:spLocks noChangeArrowheads="1"/>
          </p:cNvSpPr>
          <p:nvPr/>
        </p:nvSpPr>
        <p:spPr bwMode="auto">
          <a:xfrm>
            <a:off x="2709248" y="285809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S1</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103494" name="Oval 70"/>
          <p:cNvSpPr>
            <a:spLocks noChangeArrowheads="1"/>
          </p:cNvSpPr>
          <p:nvPr/>
        </p:nvSpPr>
        <p:spPr bwMode="auto">
          <a:xfrm>
            <a:off x="7947897" y="1490060"/>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5" name="Oval 71"/>
          <p:cNvSpPr>
            <a:spLocks noChangeArrowheads="1"/>
          </p:cNvSpPr>
          <p:nvPr/>
        </p:nvSpPr>
        <p:spPr bwMode="auto">
          <a:xfrm>
            <a:off x="8108623" y="1957169"/>
            <a:ext cx="530729" cy="457063"/>
          </a:xfrm>
          <a:prstGeom prst="ellipse">
            <a:avLst/>
          </a:prstGeom>
          <a:solidFill>
            <a:srgbClr val="FF33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6" name="Oval 72"/>
          <p:cNvSpPr>
            <a:spLocks noChangeArrowheads="1"/>
          </p:cNvSpPr>
          <p:nvPr/>
        </p:nvSpPr>
        <p:spPr bwMode="auto">
          <a:xfrm>
            <a:off x="8714692" y="1957169"/>
            <a:ext cx="530729" cy="457063"/>
          </a:xfrm>
          <a:prstGeom prst="ellipse">
            <a:avLst/>
          </a:prstGeom>
          <a:solidFill>
            <a:srgbClr val="FF33CC"/>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7" name="Text Box 73"/>
          <p:cNvSpPr txBox="1">
            <a:spLocks noChangeArrowheads="1"/>
          </p:cNvSpPr>
          <p:nvPr/>
        </p:nvSpPr>
        <p:spPr bwMode="auto">
          <a:xfrm>
            <a:off x="8403286" y="2933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G1</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103498" name="Rectangle 74"/>
          <p:cNvSpPr>
            <a:spLocks noChangeArrowheads="1"/>
          </p:cNvSpPr>
          <p:nvPr/>
        </p:nvSpPr>
        <p:spPr bwMode="auto">
          <a:xfrm>
            <a:off x="6960105" y="0"/>
            <a:ext cx="3492432"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输入第一个</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正例</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P1</a:t>
            </a:r>
            <a:r>
              <a:rPr kumimoji="0" lang="en-US" altLang="zh-CN" sz="190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 </a:t>
            </a:r>
            <a:endParaRPr kumimoji="0" lang="en-US" altLang="zh-CN" sz="190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3498"/>
                                        </p:tgtEl>
                                        <p:attrNameLst>
                                          <p:attrName>style.visibility</p:attrName>
                                        </p:attrNameLst>
                                      </p:cBhvr>
                                      <p:to>
                                        <p:strVal val="visible"/>
                                      </p:to>
                                    </p:set>
                                    <p:animEffect transition="in" filter="box(in)">
                                      <p:cBhvr>
                                        <p:cTn id="7" dur="500"/>
                                        <p:tgtEl>
                                          <p:spTgt spid="1034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3483"/>
                                        </p:tgtEl>
                                        <p:attrNameLst>
                                          <p:attrName>style.visibility</p:attrName>
                                        </p:attrNameLst>
                                      </p:cBhvr>
                                      <p:to>
                                        <p:strVal val="visible"/>
                                      </p:to>
                                    </p:set>
                                    <p:animEffect transition="in" filter="box(in)">
                                      <p:cBhvr>
                                        <p:cTn id="12" dur="500"/>
                                        <p:tgtEl>
                                          <p:spTgt spid="103483"/>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03484"/>
                                        </p:tgtEl>
                                        <p:attrNameLst>
                                          <p:attrName>style.visibility</p:attrName>
                                        </p:attrNameLst>
                                      </p:cBhvr>
                                      <p:to>
                                        <p:strVal val="visible"/>
                                      </p:to>
                                    </p:set>
                                    <p:animEffect transition="in" filter="box(in)">
                                      <p:cBhvr>
                                        <p:cTn id="15" dur="500"/>
                                        <p:tgtEl>
                                          <p:spTgt spid="103484"/>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03485"/>
                                        </p:tgtEl>
                                        <p:attrNameLst>
                                          <p:attrName>style.visibility</p:attrName>
                                        </p:attrNameLst>
                                      </p:cBhvr>
                                      <p:to>
                                        <p:strVal val="visible"/>
                                      </p:to>
                                    </p:set>
                                    <p:animEffect transition="in" filter="box(in)">
                                      <p:cBhvr>
                                        <p:cTn id="18" dur="500"/>
                                        <p:tgtEl>
                                          <p:spTgt spid="103485"/>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03486"/>
                                        </p:tgtEl>
                                        <p:attrNameLst>
                                          <p:attrName>style.visibility</p:attrName>
                                        </p:attrNameLst>
                                      </p:cBhvr>
                                      <p:to>
                                        <p:strVal val="visible"/>
                                      </p:to>
                                    </p:set>
                                    <p:animEffect transition="in" filter="box(in)">
                                      <p:cBhvr>
                                        <p:cTn id="21" dur="500"/>
                                        <p:tgtEl>
                                          <p:spTgt spid="103486"/>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03487"/>
                                        </p:tgtEl>
                                        <p:attrNameLst>
                                          <p:attrName>style.visibility</p:attrName>
                                        </p:attrNameLst>
                                      </p:cBhvr>
                                      <p:to>
                                        <p:strVal val="visible"/>
                                      </p:to>
                                    </p:set>
                                    <p:animEffect transition="in" filter="box(in)">
                                      <p:cBhvr>
                                        <p:cTn id="24" dur="500"/>
                                        <p:tgtEl>
                                          <p:spTgt spid="103487"/>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03488"/>
                                        </p:tgtEl>
                                        <p:attrNameLst>
                                          <p:attrName>style.visibility</p:attrName>
                                        </p:attrNameLst>
                                      </p:cBhvr>
                                      <p:to>
                                        <p:strVal val="visible"/>
                                      </p:to>
                                    </p:set>
                                    <p:animEffect transition="in" filter="box(in)">
                                      <p:cBhvr>
                                        <p:cTn id="27" dur="500"/>
                                        <p:tgtEl>
                                          <p:spTgt spid="103488"/>
                                        </p:tgtEl>
                                      </p:cBhvr>
                                    </p:animEffect>
                                  </p:childTnLst>
                                </p:cTn>
                              </p:par>
                              <p:par>
                                <p:cTn id="28" presetID="4" presetClass="entr" presetSubtype="16" fill="hold" nodeType="withEffect">
                                  <p:stCondLst>
                                    <p:cond delay="0"/>
                                  </p:stCondLst>
                                  <p:childTnLst>
                                    <p:set>
                                      <p:cBhvr>
                                        <p:cTn id="29" dur="1" fill="hold">
                                          <p:stCondLst>
                                            <p:cond delay="0"/>
                                          </p:stCondLst>
                                        </p:cTn>
                                        <p:tgtEl>
                                          <p:spTgt spid="103489"/>
                                        </p:tgtEl>
                                        <p:attrNameLst>
                                          <p:attrName>style.visibility</p:attrName>
                                        </p:attrNameLst>
                                      </p:cBhvr>
                                      <p:to>
                                        <p:strVal val="visible"/>
                                      </p:to>
                                    </p:set>
                                    <p:animEffect transition="in" filter="box(in)">
                                      <p:cBhvr>
                                        <p:cTn id="30" dur="500"/>
                                        <p:tgtEl>
                                          <p:spTgt spid="103489"/>
                                        </p:tgtEl>
                                      </p:cBhvr>
                                    </p:animEffect>
                                  </p:childTnLst>
                                </p:cTn>
                              </p:par>
                              <p:par>
                                <p:cTn id="31" presetID="4" presetClass="entr" presetSubtype="16" fill="hold" nodeType="withEffect">
                                  <p:stCondLst>
                                    <p:cond delay="0"/>
                                  </p:stCondLst>
                                  <p:childTnLst>
                                    <p:set>
                                      <p:cBhvr>
                                        <p:cTn id="32" dur="1" fill="hold">
                                          <p:stCondLst>
                                            <p:cond delay="0"/>
                                          </p:stCondLst>
                                        </p:cTn>
                                        <p:tgtEl>
                                          <p:spTgt spid="103490"/>
                                        </p:tgtEl>
                                        <p:attrNameLst>
                                          <p:attrName>style.visibility</p:attrName>
                                        </p:attrNameLst>
                                      </p:cBhvr>
                                      <p:to>
                                        <p:strVal val="visible"/>
                                      </p:to>
                                    </p:set>
                                    <p:animEffect transition="in" filter="box(in)">
                                      <p:cBhvr>
                                        <p:cTn id="33" dur="500"/>
                                        <p:tgtEl>
                                          <p:spTgt spid="103490"/>
                                        </p:tgtEl>
                                      </p:cBhvr>
                                    </p:animEffect>
                                  </p:childTnLst>
                                </p:cTn>
                              </p:par>
                              <p:par>
                                <p:cTn id="34" presetID="4" presetClass="entr" presetSubtype="16" fill="hold" nodeType="withEffect">
                                  <p:stCondLst>
                                    <p:cond delay="0"/>
                                  </p:stCondLst>
                                  <p:childTnLst>
                                    <p:set>
                                      <p:cBhvr>
                                        <p:cTn id="35" dur="1" fill="hold">
                                          <p:stCondLst>
                                            <p:cond delay="0"/>
                                          </p:stCondLst>
                                        </p:cTn>
                                        <p:tgtEl>
                                          <p:spTgt spid="103491"/>
                                        </p:tgtEl>
                                        <p:attrNameLst>
                                          <p:attrName>style.visibility</p:attrName>
                                        </p:attrNameLst>
                                      </p:cBhvr>
                                      <p:to>
                                        <p:strVal val="visible"/>
                                      </p:to>
                                    </p:set>
                                    <p:animEffect transition="in" filter="box(in)">
                                      <p:cBhvr>
                                        <p:cTn id="36" dur="500"/>
                                        <p:tgtEl>
                                          <p:spTgt spid="103491"/>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103492"/>
                                        </p:tgtEl>
                                        <p:attrNameLst>
                                          <p:attrName>style.visibility</p:attrName>
                                        </p:attrNameLst>
                                      </p:cBhvr>
                                      <p:to>
                                        <p:strVal val="visible"/>
                                      </p:to>
                                    </p:set>
                                    <p:animEffect transition="in" filter="box(in)">
                                      <p:cBhvr>
                                        <p:cTn id="39" dur="500"/>
                                        <p:tgtEl>
                                          <p:spTgt spid="103492"/>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103494"/>
                                        </p:tgtEl>
                                        <p:attrNameLst>
                                          <p:attrName>style.visibility</p:attrName>
                                        </p:attrNameLst>
                                      </p:cBhvr>
                                      <p:to>
                                        <p:strVal val="visible"/>
                                      </p:to>
                                    </p:set>
                                    <p:animEffect transition="in" filter="box(in)">
                                      <p:cBhvr>
                                        <p:cTn id="44" dur="500"/>
                                        <p:tgtEl>
                                          <p:spTgt spid="103494"/>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103495"/>
                                        </p:tgtEl>
                                        <p:attrNameLst>
                                          <p:attrName>style.visibility</p:attrName>
                                        </p:attrNameLst>
                                      </p:cBhvr>
                                      <p:to>
                                        <p:strVal val="visible"/>
                                      </p:to>
                                    </p:set>
                                    <p:animEffect transition="in" filter="box(in)">
                                      <p:cBhvr>
                                        <p:cTn id="47" dur="500"/>
                                        <p:tgtEl>
                                          <p:spTgt spid="103495"/>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103496"/>
                                        </p:tgtEl>
                                        <p:attrNameLst>
                                          <p:attrName>style.visibility</p:attrName>
                                        </p:attrNameLst>
                                      </p:cBhvr>
                                      <p:to>
                                        <p:strVal val="visible"/>
                                      </p:to>
                                    </p:set>
                                    <p:animEffect transition="in" filter="box(in)">
                                      <p:cBhvr>
                                        <p:cTn id="50" dur="500"/>
                                        <p:tgtEl>
                                          <p:spTgt spid="103496"/>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103497"/>
                                        </p:tgtEl>
                                        <p:attrNameLst>
                                          <p:attrName>style.visibility</p:attrName>
                                        </p:attrNameLst>
                                      </p:cBhvr>
                                      <p:to>
                                        <p:strVal val="visible"/>
                                      </p:to>
                                    </p:set>
                                    <p:animEffect transition="in" filter="box(in)">
                                      <p:cBhvr>
                                        <p:cTn id="53" dur="500"/>
                                        <p:tgtEl>
                                          <p:spTgt spid="103497"/>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xit" presetSubtype="16" fill="hold" grpId="0" nodeType="clickEffect">
                                  <p:stCondLst>
                                    <p:cond delay="0"/>
                                  </p:stCondLst>
                                  <p:childTnLst>
                                    <p:animEffect transition="out" filter="box(in)">
                                      <p:cBhvr>
                                        <p:cTn id="57" dur="500"/>
                                        <p:tgtEl>
                                          <p:spTgt spid="103428"/>
                                        </p:tgtEl>
                                      </p:cBhvr>
                                    </p:animEffect>
                                    <p:set>
                                      <p:cBhvr>
                                        <p:cTn id="58" dur="1" fill="hold">
                                          <p:stCondLst>
                                            <p:cond delay="499"/>
                                          </p:stCondLst>
                                        </p:cTn>
                                        <p:tgtEl>
                                          <p:spTgt spid="103428"/>
                                        </p:tgtEl>
                                        <p:attrNameLst>
                                          <p:attrName>style.visibility</p:attrName>
                                        </p:attrNameLst>
                                      </p:cBhvr>
                                      <p:to>
                                        <p:strVal val="hidden"/>
                                      </p:to>
                                    </p:set>
                                  </p:childTnLst>
                                </p:cTn>
                              </p:par>
                              <p:par>
                                <p:cTn id="59" presetID="4" presetClass="exit" presetSubtype="16" fill="hold" grpId="0" nodeType="withEffect">
                                  <p:stCondLst>
                                    <p:cond delay="0"/>
                                  </p:stCondLst>
                                  <p:childTnLst>
                                    <p:animEffect transition="out" filter="box(in)">
                                      <p:cBhvr>
                                        <p:cTn id="60" dur="500"/>
                                        <p:tgtEl>
                                          <p:spTgt spid="103429"/>
                                        </p:tgtEl>
                                      </p:cBhvr>
                                    </p:animEffect>
                                    <p:set>
                                      <p:cBhvr>
                                        <p:cTn id="61" dur="1" fill="hold">
                                          <p:stCondLst>
                                            <p:cond delay="499"/>
                                          </p:stCondLst>
                                        </p:cTn>
                                        <p:tgtEl>
                                          <p:spTgt spid="103429"/>
                                        </p:tgtEl>
                                        <p:attrNameLst>
                                          <p:attrName>style.visibility</p:attrName>
                                        </p:attrNameLst>
                                      </p:cBhvr>
                                      <p:to>
                                        <p:strVal val="hidden"/>
                                      </p:to>
                                    </p:set>
                                  </p:childTnLst>
                                </p:cTn>
                              </p:par>
                              <p:par>
                                <p:cTn id="62" presetID="4" presetClass="exit" presetSubtype="16" fill="hold" grpId="0" nodeType="withEffect">
                                  <p:stCondLst>
                                    <p:cond delay="0"/>
                                  </p:stCondLst>
                                  <p:childTnLst>
                                    <p:animEffect transition="out" filter="box(in)">
                                      <p:cBhvr>
                                        <p:cTn id="63" dur="500"/>
                                        <p:tgtEl>
                                          <p:spTgt spid="103430"/>
                                        </p:tgtEl>
                                      </p:cBhvr>
                                    </p:animEffect>
                                    <p:set>
                                      <p:cBhvr>
                                        <p:cTn id="64" dur="1" fill="hold">
                                          <p:stCondLst>
                                            <p:cond delay="499"/>
                                          </p:stCondLst>
                                        </p:cTn>
                                        <p:tgtEl>
                                          <p:spTgt spid="103430"/>
                                        </p:tgtEl>
                                        <p:attrNameLst>
                                          <p:attrName>style.visibility</p:attrName>
                                        </p:attrNameLst>
                                      </p:cBhvr>
                                      <p:to>
                                        <p:strVal val="hidden"/>
                                      </p:to>
                                    </p:set>
                                  </p:childTnLst>
                                </p:cTn>
                              </p:par>
                              <p:par>
                                <p:cTn id="65" presetID="4" presetClass="exit" presetSubtype="16" fill="hold" grpId="0" nodeType="withEffect">
                                  <p:stCondLst>
                                    <p:cond delay="0"/>
                                  </p:stCondLst>
                                  <p:childTnLst>
                                    <p:animEffect transition="out" filter="box(in)">
                                      <p:cBhvr>
                                        <p:cTn id="66" dur="500"/>
                                        <p:tgtEl>
                                          <p:spTgt spid="103431"/>
                                        </p:tgtEl>
                                      </p:cBhvr>
                                    </p:animEffect>
                                    <p:set>
                                      <p:cBhvr>
                                        <p:cTn id="67" dur="1" fill="hold">
                                          <p:stCondLst>
                                            <p:cond delay="499"/>
                                          </p:stCondLst>
                                        </p:cTn>
                                        <p:tgtEl>
                                          <p:spTgt spid="103431"/>
                                        </p:tgtEl>
                                        <p:attrNameLst>
                                          <p:attrName>style.visibility</p:attrName>
                                        </p:attrNameLst>
                                      </p:cBhvr>
                                      <p:to>
                                        <p:strVal val="hidden"/>
                                      </p:to>
                                    </p:set>
                                  </p:childTnLst>
                                </p:cTn>
                              </p:par>
                              <p:par>
                                <p:cTn id="68" presetID="4" presetClass="exit" presetSubtype="16" fill="hold" grpId="0" nodeType="withEffect">
                                  <p:stCondLst>
                                    <p:cond delay="0"/>
                                  </p:stCondLst>
                                  <p:childTnLst>
                                    <p:animEffect transition="out" filter="box(in)">
                                      <p:cBhvr>
                                        <p:cTn id="69" dur="500"/>
                                        <p:tgtEl>
                                          <p:spTgt spid="103432"/>
                                        </p:tgtEl>
                                      </p:cBhvr>
                                    </p:animEffect>
                                    <p:set>
                                      <p:cBhvr>
                                        <p:cTn id="70" dur="1" fill="hold">
                                          <p:stCondLst>
                                            <p:cond delay="499"/>
                                          </p:stCondLst>
                                        </p:cTn>
                                        <p:tgtEl>
                                          <p:spTgt spid="103432"/>
                                        </p:tgtEl>
                                        <p:attrNameLst>
                                          <p:attrName>style.visibility</p:attrName>
                                        </p:attrNameLst>
                                      </p:cBhvr>
                                      <p:to>
                                        <p:strVal val="hidden"/>
                                      </p:to>
                                    </p:set>
                                  </p:childTnLst>
                                </p:cTn>
                              </p:par>
                              <p:par>
                                <p:cTn id="71" presetID="4" presetClass="exit" presetSubtype="16" fill="hold" grpId="0" nodeType="withEffect">
                                  <p:stCondLst>
                                    <p:cond delay="0"/>
                                  </p:stCondLst>
                                  <p:childTnLst>
                                    <p:animEffect transition="out" filter="box(in)">
                                      <p:cBhvr>
                                        <p:cTn id="72" dur="500"/>
                                        <p:tgtEl>
                                          <p:spTgt spid="103433"/>
                                        </p:tgtEl>
                                      </p:cBhvr>
                                    </p:animEffect>
                                    <p:set>
                                      <p:cBhvr>
                                        <p:cTn id="73" dur="1" fill="hold">
                                          <p:stCondLst>
                                            <p:cond delay="499"/>
                                          </p:stCondLst>
                                        </p:cTn>
                                        <p:tgtEl>
                                          <p:spTgt spid="103433"/>
                                        </p:tgtEl>
                                        <p:attrNameLst>
                                          <p:attrName>style.visibility</p:attrName>
                                        </p:attrNameLst>
                                      </p:cBhvr>
                                      <p:to>
                                        <p:strVal val="hidden"/>
                                      </p:to>
                                    </p:set>
                                  </p:childTnLst>
                                </p:cTn>
                              </p:par>
                              <p:par>
                                <p:cTn id="74" presetID="4" presetClass="exit" presetSubtype="16" fill="hold" nodeType="withEffect">
                                  <p:stCondLst>
                                    <p:cond delay="0"/>
                                  </p:stCondLst>
                                  <p:childTnLst>
                                    <p:animEffect transition="out" filter="box(in)">
                                      <p:cBhvr>
                                        <p:cTn id="75" dur="500"/>
                                        <p:tgtEl>
                                          <p:spTgt spid="103434"/>
                                        </p:tgtEl>
                                      </p:cBhvr>
                                    </p:animEffect>
                                    <p:set>
                                      <p:cBhvr>
                                        <p:cTn id="76" dur="1" fill="hold">
                                          <p:stCondLst>
                                            <p:cond delay="499"/>
                                          </p:stCondLst>
                                        </p:cTn>
                                        <p:tgtEl>
                                          <p:spTgt spid="103434"/>
                                        </p:tgtEl>
                                        <p:attrNameLst>
                                          <p:attrName>style.visibility</p:attrName>
                                        </p:attrNameLst>
                                      </p:cBhvr>
                                      <p:to>
                                        <p:strVal val="hidden"/>
                                      </p:to>
                                    </p:set>
                                  </p:childTnLst>
                                </p:cTn>
                              </p:par>
                              <p:par>
                                <p:cTn id="77" presetID="4" presetClass="exit" presetSubtype="16" fill="hold" nodeType="withEffect">
                                  <p:stCondLst>
                                    <p:cond delay="0"/>
                                  </p:stCondLst>
                                  <p:childTnLst>
                                    <p:animEffect transition="out" filter="box(in)">
                                      <p:cBhvr>
                                        <p:cTn id="78" dur="500"/>
                                        <p:tgtEl>
                                          <p:spTgt spid="103435"/>
                                        </p:tgtEl>
                                      </p:cBhvr>
                                    </p:animEffect>
                                    <p:set>
                                      <p:cBhvr>
                                        <p:cTn id="79" dur="1" fill="hold">
                                          <p:stCondLst>
                                            <p:cond delay="499"/>
                                          </p:stCondLst>
                                        </p:cTn>
                                        <p:tgtEl>
                                          <p:spTgt spid="103435"/>
                                        </p:tgtEl>
                                        <p:attrNameLst>
                                          <p:attrName>style.visibility</p:attrName>
                                        </p:attrNameLst>
                                      </p:cBhvr>
                                      <p:to>
                                        <p:strVal val="hidden"/>
                                      </p:to>
                                    </p:set>
                                  </p:childTnLst>
                                </p:cTn>
                              </p:par>
                              <p:par>
                                <p:cTn id="80" presetID="4" presetClass="exit" presetSubtype="16" fill="hold" nodeType="withEffect">
                                  <p:stCondLst>
                                    <p:cond delay="0"/>
                                  </p:stCondLst>
                                  <p:childTnLst>
                                    <p:animEffect transition="out" filter="box(in)">
                                      <p:cBhvr>
                                        <p:cTn id="81" dur="500"/>
                                        <p:tgtEl>
                                          <p:spTgt spid="103436"/>
                                        </p:tgtEl>
                                      </p:cBhvr>
                                    </p:animEffect>
                                    <p:set>
                                      <p:cBhvr>
                                        <p:cTn id="82" dur="1" fill="hold">
                                          <p:stCondLst>
                                            <p:cond delay="499"/>
                                          </p:stCondLst>
                                        </p:cTn>
                                        <p:tgtEl>
                                          <p:spTgt spid="103436"/>
                                        </p:tgtEl>
                                        <p:attrNameLst>
                                          <p:attrName>style.visibility</p:attrName>
                                        </p:attrNameLst>
                                      </p:cBhvr>
                                      <p:to>
                                        <p:strVal val="hidden"/>
                                      </p:to>
                                    </p:set>
                                  </p:childTnLst>
                                </p:cTn>
                              </p:par>
                              <p:par>
                                <p:cTn id="83" presetID="4" presetClass="exit" presetSubtype="16" fill="hold" grpId="0" nodeType="withEffect">
                                  <p:stCondLst>
                                    <p:cond delay="0"/>
                                  </p:stCondLst>
                                  <p:childTnLst>
                                    <p:animEffect transition="out" filter="box(in)">
                                      <p:cBhvr>
                                        <p:cTn id="84" dur="500"/>
                                        <p:tgtEl>
                                          <p:spTgt spid="103437"/>
                                        </p:tgtEl>
                                      </p:cBhvr>
                                    </p:animEffect>
                                    <p:set>
                                      <p:cBhvr>
                                        <p:cTn id="85" dur="1" fill="hold">
                                          <p:stCondLst>
                                            <p:cond delay="499"/>
                                          </p:stCondLst>
                                        </p:cTn>
                                        <p:tgtEl>
                                          <p:spTgt spid="103437"/>
                                        </p:tgtEl>
                                        <p:attrNameLst>
                                          <p:attrName>style.visibility</p:attrName>
                                        </p:attrNameLst>
                                      </p:cBhvr>
                                      <p:to>
                                        <p:strVal val="hidden"/>
                                      </p:to>
                                    </p:set>
                                  </p:childTnLst>
                                </p:cTn>
                              </p:par>
                              <p:par>
                                <p:cTn id="86" presetID="4" presetClass="exit" presetSubtype="16" fill="hold" grpId="0" nodeType="withEffect">
                                  <p:stCondLst>
                                    <p:cond delay="0"/>
                                  </p:stCondLst>
                                  <p:childTnLst>
                                    <p:animEffect transition="out" filter="box(in)">
                                      <p:cBhvr>
                                        <p:cTn id="87" dur="500"/>
                                        <p:tgtEl>
                                          <p:spTgt spid="103438"/>
                                        </p:tgtEl>
                                      </p:cBhvr>
                                    </p:animEffect>
                                    <p:set>
                                      <p:cBhvr>
                                        <p:cTn id="88" dur="1" fill="hold">
                                          <p:stCondLst>
                                            <p:cond delay="499"/>
                                          </p:stCondLst>
                                        </p:cTn>
                                        <p:tgtEl>
                                          <p:spTgt spid="1034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animBg="1"/>
      <p:bldP spid="103429" grpId="0" animBg="1"/>
      <p:bldP spid="103430" grpId="0" animBg="1"/>
      <p:bldP spid="103431" grpId="0" animBg="1"/>
      <p:bldP spid="103432" grpId="0" animBg="1"/>
      <p:bldP spid="103433" grpId="0" animBg="1"/>
      <p:bldP spid="103437" grpId="0"/>
      <p:bldP spid="103438" grpId="0"/>
      <p:bldP spid="103483" grpId="0" animBg="1"/>
      <p:bldP spid="103484" grpId="0" animBg="1"/>
      <p:bldP spid="103485" grpId="0" animBg="1"/>
      <p:bldP spid="103486" grpId="0" animBg="1"/>
      <p:bldP spid="103487" grpId="0" animBg="1"/>
      <p:bldP spid="103488" grpId="0" animBg="1"/>
      <p:bldP spid="103492" grpId="0"/>
      <p:bldP spid="103494" grpId="0" animBg="1"/>
      <p:bldP spid="103495" grpId="0" animBg="1"/>
      <p:bldP spid="103496" grpId="0" animBg="1"/>
      <p:bldP spid="103497" grpId="0"/>
      <p:bldP spid="10349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D1AE14DF-C4CE-40D3-8A83-5F0021A47F10}"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51"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85ACBBC5-D077-4E60-AC34-414EA74B4EB6}"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95236" name="Oval 13"/>
          <p:cNvSpPr>
            <a:spLocks noChangeArrowheads="1"/>
          </p:cNvSpPr>
          <p:nvPr/>
        </p:nvSpPr>
        <p:spPr bwMode="auto">
          <a:xfrm>
            <a:off x="9618773" y="4907153"/>
            <a:ext cx="1471643"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7" name="Oval 14"/>
          <p:cNvSpPr>
            <a:spLocks noChangeArrowheads="1"/>
          </p:cNvSpPr>
          <p:nvPr/>
        </p:nvSpPr>
        <p:spPr bwMode="auto">
          <a:xfrm>
            <a:off x="9772802" y="5285528"/>
            <a:ext cx="530729" cy="457063"/>
          </a:xfrm>
          <a:prstGeom prst="ellipse">
            <a:avLst/>
          </a:prstGeom>
          <a:solidFill>
            <a:schemeClr val="bg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8" name="Oval 15"/>
          <p:cNvSpPr>
            <a:spLocks noChangeArrowheads="1"/>
          </p:cNvSpPr>
          <p:nvPr/>
        </p:nvSpPr>
        <p:spPr bwMode="auto">
          <a:xfrm>
            <a:off x="10378872" y="5285528"/>
            <a:ext cx="530729" cy="45706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9" name="Oval 16"/>
          <p:cNvSpPr>
            <a:spLocks noChangeArrowheads="1"/>
          </p:cNvSpPr>
          <p:nvPr/>
        </p:nvSpPr>
        <p:spPr bwMode="auto">
          <a:xfrm>
            <a:off x="9848142" y="5437882"/>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0" name="Oval 17"/>
          <p:cNvSpPr>
            <a:spLocks noChangeArrowheads="1"/>
          </p:cNvSpPr>
          <p:nvPr/>
        </p:nvSpPr>
        <p:spPr bwMode="auto">
          <a:xfrm>
            <a:off x="10075837" y="5437882"/>
            <a:ext cx="152355"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1" name="Oval 18"/>
          <p:cNvSpPr>
            <a:spLocks noChangeArrowheads="1"/>
          </p:cNvSpPr>
          <p:nvPr/>
        </p:nvSpPr>
        <p:spPr bwMode="auto">
          <a:xfrm>
            <a:off x="10576430" y="5437882"/>
            <a:ext cx="152354" cy="152355"/>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2" name="Line 19"/>
          <p:cNvSpPr>
            <a:spLocks noChangeShapeType="1"/>
          </p:cNvSpPr>
          <p:nvPr/>
        </p:nvSpPr>
        <p:spPr bwMode="auto">
          <a:xfrm>
            <a:off x="10045700" y="574259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3" name="Line 20"/>
          <p:cNvSpPr>
            <a:spLocks noChangeShapeType="1"/>
          </p:cNvSpPr>
          <p:nvPr/>
        </p:nvSpPr>
        <p:spPr bwMode="auto">
          <a:xfrm>
            <a:off x="10581452" y="574259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4" name="Line 21"/>
          <p:cNvSpPr>
            <a:spLocks noChangeShapeType="1"/>
          </p:cNvSpPr>
          <p:nvPr/>
        </p:nvSpPr>
        <p:spPr bwMode="auto">
          <a:xfrm>
            <a:off x="10698648" y="5730872"/>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5" name="Text Box 22"/>
          <p:cNvSpPr txBox="1">
            <a:spLocks noChangeArrowheads="1"/>
          </p:cNvSpPr>
          <p:nvPr/>
        </p:nvSpPr>
        <p:spPr bwMode="auto">
          <a:xfrm>
            <a:off x="9998822" y="6350524"/>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6" name="Text Box 23"/>
          <p:cNvSpPr txBox="1">
            <a:spLocks noChangeArrowheads="1"/>
          </p:cNvSpPr>
          <p:nvPr/>
        </p:nvSpPr>
        <p:spPr bwMode="auto">
          <a:xfrm>
            <a:off x="9998822" y="437510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en-US" altLang="zh-CN" sz="295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grpSp>
        <p:nvGrpSpPr>
          <p:cNvPr id="2" name="Group 93"/>
          <p:cNvGrpSpPr/>
          <p:nvPr/>
        </p:nvGrpSpPr>
        <p:grpSpPr bwMode="auto">
          <a:xfrm>
            <a:off x="1607609" y="1414720"/>
            <a:ext cx="1471644" cy="1391280"/>
            <a:chOff x="0" y="845"/>
            <a:chExt cx="879" cy="831"/>
          </a:xfrm>
        </p:grpSpPr>
        <p:sp>
          <p:nvSpPr>
            <p:cNvPr id="95275" name="Oval 55"/>
            <p:cNvSpPr>
              <a:spLocks noChangeArrowheads="1"/>
            </p:cNvSpPr>
            <p:nvPr/>
          </p:nvSpPr>
          <p:spPr bwMode="auto">
            <a:xfrm>
              <a:off x="0" y="845"/>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6" name="Oval 56"/>
            <p:cNvSpPr>
              <a:spLocks noChangeArrowheads="1"/>
            </p:cNvSpPr>
            <p:nvPr/>
          </p:nvSpPr>
          <p:spPr bwMode="auto">
            <a:xfrm>
              <a:off x="92" y="1071"/>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7" name="Oval 57"/>
            <p:cNvSpPr>
              <a:spLocks noChangeArrowheads="1"/>
            </p:cNvSpPr>
            <p:nvPr/>
          </p:nvSpPr>
          <p:spPr bwMode="auto">
            <a:xfrm>
              <a:off x="454" y="1071"/>
              <a:ext cx="317" cy="273"/>
            </a:xfrm>
            <a:prstGeom prst="ellipse">
              <a:avLst/>
            </a:prstGeom>
            <a:solidFill>
              <a:schemeClr val="bg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8" name="Oval 58"/>
            <p:cNvSpPr>
              <a:spLocks noChangeArrowheads="1"/>
            </p:cNvSpPr>
            <p:nvPr/>
          </p:nvSpPr>
          <p:spPr bwMode="auto">
            <a:xfrm>
              <a:off x="137" y="1162"/>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9" name="Oval 59"/>
            <p:cNvSpPr>
              <a:spLocks noChangeArrowheads="1"/>
            </p:cNvSpPr>
            <p:nvPr/>
          </p:nvSpPr>
          <p:spPr bwMode="auto">
            <a:xfrm>
              <a:off x="273" y="1162"/>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80" name="Oval 60"/>
            <p:cNvSpPr>
              <a:spLocks noChangeArrowheads="1"/>
            </p:cNvSpPr>
            <p:nvPr/>
          </p:nvSpPr>
          <p:spPr bwMode="auto">
            <a:xfrm>
              <a:off x="572" y="1162"/>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81" name="Line 61"/>
            <p:cNvSpPr>
              <a:spLocks noChangeShapeType="1"/>
            </p:cNvSpPr>
            <p:nvPr/>
          </p:nvSpPr>
          <p:spPr bwMode="auto">
            <a:xfrm>
              <a:off x="227" y="1344"/>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82" name="Line 62"/>
            <p:cNvSpPr>
              <a:spLocks noChangeShapeType="1"/>
            </p:cNvSpPr>
            <p:nvPr/>
          </p:nvSpPr>
          <p:spPr bwMode="auto">
            <a:xfrm>
              <a:off x="273" y="1344"/>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83" name="Line 63"/>
            <p:cNvSpPr>
              <a:spLocks noChangeShapeType="1"/>
            </p:cNvSpPr>
            <p:nvPr/>
          </p:nvSpPr>
          <p:spPr bwMode="auto">
            <a:xfrm>
              <a:off x="614" y="1337"/>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05536" name="Text Box 64"/>
          <p:cNvSpPr txBox="1">
            <a:spLocks noChangeArrowheads="1"/>
          </p:cNvSpPr>
          <p:nvPr/>
        </p:nvSpPr>
        <p:spPr bwMode="auto">
          <a:xfrm>
            <a:off x="1987658" y="285809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9" name="Oval 65"/>
          <p:cNvSpPr>
            <a:spLocks noChangeArrowheads="1"/>
          </p:cNvSpPr>
          <p:nvPr/>
        </p:nvSpPr>
        <p:spPr bwMode="auto">
          <a:xfrm>
            <a:off x="7947897" y="1490060"/>
            <a:ext cx="1471643"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50" name="Oval 66"/>
          <p:cNvSpPr>
            <a:spLocks noChangeArrowheads="1"/>
          </p:cNvSpPr>
          <p:nvPr/>
        </p:nvSpPr>
        <p:spPr bwMode="auto">
          <a:xfrm>
            <a:off x="8108623" y="1957169"/>
            <a:ext cx="530729"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51" name="Oval 67"/>
          <p:cNvSpPr>
            <a:spLocks noChangeArrowheads="1"/>
          </p:cNvSpPr>
          <p:nvPr/>
        </p:nvSpPr>
        <p:spPr bwMode="auto">
          <a:xfrm>
            <a:off x="8714692" y="1957169"/>
            <a:ext cx="530729" cy="457063"/>
          </a:xfrm>
          <a:prstGeom prst="ellipse">
            <a:avLst/>
          </a:prstGeom>
          <a:solidFill>
            <a:srgbClr val="FF33CC"/>
          </a:solidFill>
          <a:ln w="9525" algn="ctr">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540" name="Text Box 68"/>
          <p:cNvSpPr txBox="1">
            <a:spLocks noChangeArrowheads="1"/>
          </p:cNvSpPr>
          <p:nvPr/>
        </p:nvSpPr>
        <p:spPr bwMode="auto">
          <a:xfrm>
            <a:off x="8403286" y="2933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53" name="Rectangle 69"/>
          <p:cNvSpPr>
            <a:spLocks noChangeArrowheads="1"/>
          </p:cNvSpPr>
          <p:nvPr/>
        </p:nvSpPr>
        <p:spPr bwMode="auto">
          <a:xfrm>
            <a:off x="6960105" y="0"/>
            <a:ext cx="3492432"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正例</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P2</a:t>
            </a:r>
            <a:r>
              <a:rPr kumimoji="0" lang="en-US" altLang="zh-CN" sz="190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 </a:t>
            </a:r>
            <a:endParaRPr kumimoji="0" lang="en-US" altLang="zh-CN" sz="190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endParaRPr>
          </a:p>
        </p:txBody>
      </p:sp>
      <p:sp>
        <p:nvSpPr>
          <p:cNvPr id="105542" name="Rectangle 70"/>
          <p:cNvSpPr>
            <a:spLocks noChangeArrowheads="1"/>
          </p:cNvSpPr>
          <p:nvPr/>
        </p:nvSpPr>
        <p:spPr bwMode="auto">
          <a:xfrm>
            <a:off x="1607609" y="4376423"/>
            <a:ext cx="4557239"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保留</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覆盖</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的假设</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5543" name="Rectangle 71"/>
          <p:cNvSpPr>
            <a:spLocks noChangeArrowheads="1"/>
          </p:cNvSpPr>
          <p:nvPr/>
        </p:nvSpPr>
        <p:spPr bwMode="auto">
          <a:xfrm>
            <a:off x="1607609" y="5287201"/>
            <a:ext cx="4557239" cy="758424"/>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不覆盖</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的假设</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泛化</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并且</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泛化的假设</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能被</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所蕴涵</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5544" name="Rectangle 72"/>
          <p:cNvSpPr>
            <a:spLocks noChangeArrowheads="1"/>
          </p:cNvSpPr>
          <p:nvPr/>
        </p:nvSpPr>
        <p:spPr bwMode="auto">
          <a:xfrm>
            <a:off x="1607609" y="6502688"/>
            <a:ext cx="4557239"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删除</a:t>
            </a: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S</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rPr>
              <a:t>蕴涵其他假设的假设</a:t>
            </a:r>
            <a:endParaRPr kumimoji="0" lang="zh-CN" altLang="en-US" sz="253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2" charset="-122"/>
              <a:cs typeface="+mn-cs"/>
            </a:endParaRPr>
          </a:p>
        </p:txBody>
      </p:sp>
      <p:cxnSp>
        <p:nvCxnSpPr>
          <p:cNvPr id="105553" name="AutoShape 81"/>
          <p:cNvCxnSpPr>
            <a:cxnSpLocks noChangeShapeType="1"/>
            <a:stCxn id="95275" idx="6"/>
            <a:endCxn id="95269" idx="2"/>
          </p:cNvCxnSpPr>
          <p:nvPr/>
        </p:nvCxnSpPr>
        <p:spPr bwMode="auto">
          <a:xfrm flipV="1">
            <a:off x="3079252" y="1275759"/>
            <a:ext cx="843809" cy="835439"/>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cxnSp>
        <p:nvCxnSpPr>
          <p:cNvPr id="105554" name="AutoShape 82"/>
          <p:cNvCxnSpPr>
            <a:cxnSpLocks noChangeShapeType="1"/>
            <a:stCxn id="95275" idx="6"/>
            <a:endCxn id="95263" idx="2"/>
          </p:cNvCxnSpPr>
          <p:nvPr/>
        </p:nvCxnSpPr>
        <p:spPr bwMode="auto">
          <a:xfrm>
            <a:off x="3079252" y="2111198"/>
            <a:ext cx="843809" cy="1138473"/>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grpSp>
        <p:nvGrpSpPr>
          <p:cNvPr id="3" name="Group 92"/>
          <p:cNvGrpSpPr/>
          <p:nvPr/>
        </p:nvGrpSpPr>
        <p:grpSpPr bwMode="auto">
          <a:xfrm>
            <a:off x="3923061" y="579282"/>
            <a:ext cx="1471643" cy="1391281"/>
            <a:chOff x="1429" y="482"/>
            <a:chExt cx="879" cy="831"/>
          </a:xfrm>
        </p:grpSpPr>
        <p:sp>
          <p:nvSpPr>
            <p:cNvPr id="95269" name="Oval 74"/>
            <p:cNvSpPr>
              <a:spLocks noChangeArrowheads="1"/>
            </p:cNvSpPr>
            <p:nvPr/>
          </p:nvSpPr>
          <p:spPr bwMode="auto">
            <a:xfrm>
              <a:off x="1429" y="482"/>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0" name="Oval 75"/>
            <p:cNvSpPr>
              <a:spLocks noChangeArrowheads="1"/>
            </p:cNvSpPr>
            <p:nvPr/>
          </p:nvSpPr>
          <p:spPr bwMode="auto">
            <a:xfrm>
              <a:off x="1521" y="708"/>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1" name="Oval 76"/>
            <p:cNvSpPr>
              <a:spLocks noChangeArrowheads="1"/>
            </p:cNvSpPr>
            <p:nvPr/>
          </p:nvSpPr>
          <p:spPr bwMode="auto">
            <a:xfrm>
              <a:off x="1883" y="708"/>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2" name="Oval 77"/>
            <p:cNvSpPr>
              <a:spLocks noChangeArrowheads="1"/>
            </p:cNvSpPr>
            <p:nvPr/>
          </p:nvSpPr>
          <p:spPr bwMode="auto">
            <a:xfrm>
              <a:off x="1566" y="799"/>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3" name="Oval 78"/>
            <p:cNvSpPr>
              <a:spLocks noChangeArrowheads="1"/>
            </p:cNvSpPr>
            <p:nvPr/>
          </p:nvSpPr>
          <p:spPr bwMode="auto">
            <a:xfrm>
              <a:off x="1702" y="799"/>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4" name="Oval 79"/>
            <p:cNvSpPr>
              <a:spLocks noChangeArrowheads="1"/>
            </p:cNvSpPr>
            <p:nvPr/>
          </p:nvSpPr>
          <p:spPr bwMode="auto">
            <a:xfrm>
              <a:off x="2001" y="799"/>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05552" name="Text Box 80"/>
          <p:cNvSpPr txBox="1">
            <a:spLocks noChangeArrowheads="1"/>
          </p:cNvSpPr>
          <p:nvPr/>
        </p:nvSpPr>
        <p:spPr bwMode="auto">
          <a:xfrm>
            <a:off x="3847721" y="2020979"/>
            <a:ext cx="155702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S2</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grpSp>
        <p:nvGrpSpPr>
          <p:cNvPr id="4" name="Group 94"/>
          <p:cNvGrpSpPr/>
          <p:nvPr/>
        </p:nvGrpSpPr>
        <p:grpSpPr bwMode="auto">
          <a:xfrm>
            <a:off x="3923061" y="2553193"/>
            <a:ext cx="1471643" cy="1391280"/>
            <a:chOff x="1474" y="1616"/>
            <a:chExt cx="879" cy="831"/>
          </a:xfrm>
        </p:grpSpPr>
        <p:sp>
          <p:nvSpPr>
            <p:cNvPr id="95263" name="Oval 84"/>
            <p:cNvSpPr>
              <a:spLocks noChangeArrowheads="1"/>
            </p:cNvSpPr>
            <p:nvPr/>
          </p:nvSpPr>
          <p:spPr bwMode="auto">
            <a:xfrm>
              <a:off x="1474" y="161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64" name="Oval 85"/>
            <p:cNvSpPr>
              <a:spLocks noChangeArrowheads="1"/>
            </p:cNvSpPr>
            <p:nvPr/>
          </p:nvSpPr>
          <p:spPr bwMode="auto">
            <a:xfrm>
              <a:off x="1566" y="184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65" name="Oval 86"/>
            <p:cNvSpPr>
              <a:spLocks noChangeArrowheads="1"/>
            </p:cNvSpPr>
            <p:nvPr/>
          </p:nvSpPr>
          <p:spPr bwMode="auto">
            <a:xfrm>
              <a:off x="1928" y="1842"/>
              <a:ext cx="317" cy="273"/>
            </a:xfrm>
            <a:prstGeom prst="ellipse">
              <a:avLst/>
            </a:prstGeom>
            <a:solidFill>
              <a:schemeClr val="bg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66" name="Line 88"/>
            <p:cNvSpPr>
              <a:spLocks noChangeShapeType="1"/>
            </p:cNvSpPr>
            <p:nvPr/>
          </p:nvSpPr>
          <p:spPr bwMode="auto">
            <a:xfrm>
              <a:off x="1701" y="2122"/>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67" name="Line 89"/>
            <p:cNvSpPr>
              <a:spLocks noChangeShapeType="1"/>
            </p:cNvSpPr>
            <p:nvPr/>
          </p:nvSpPr>
          <p:spPr bwMode="auto">
            <a:xfrm>
              <a:off x="1747" y="2122"/>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68" name="Line 90"/>
            <p:cNvSpPr>
              <a:spLocks noChangeShapeType="1"/>
            </p:cNvSpPr>
            <p:nvPr/>
          </p:nvSpPr>
          <p:spPr bwMode="auto">
            <a:xfrm>
              <a:off x="2109" y="211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05567" name="Text Box 95"/>
          <p:cNvSpPr txBox="1">
            <a:spLocks noChangeArrowheads="1"/>
          </p:cNvSpPr>
          <p:nvPr/>
        </p:nvSpPr>
        <p:spPr bwMode="auto">
          <a:xfrm>
            <a:off x="8403286" y="2933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G2</a:t>
            </a:r>
            <a:endParaRPr kumimoji="0" lang="en-US" altLang="zh-CN" sz="253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5542"/>
                                        </p:tgtEl>
                                        <p:attrNameLst>
                                          <p:attrName>style.visibility</p:attrName>
                                        </p:attrNameLst>
                                      </p:cBhvr>
                                      <p:to>
                                        <p:strVal val="visible"/>
                                      </p:to>
                                    </p:set>
                                    <p:animEffect transition="in" filter="box(in)">
                                      <p:cBhvr>
                                        <p:cTn id="7" dur="500"/>
                                        <p:tgtEl>
                                          <p:spTgt spid="1055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5543"/>
                                        </p:tgtEl>
                                        <p:attrNameLst>
                                          <p:attrName>style.visibility</p:attrName>
                                        </p:attrNameLst>
                                      </p:cBhvr>
                                      <p:to>
                                        <p:strVal val="visible"/>
                                      </p:to>
                                    </p:set>
                                    <p:animEffect transition="in" filter="box(in)">
                                      <p:cBhvr>
                                        <p:cTn id="12" dur="500"/>
                                        <p:tgtEl>
                                          <p:spTgt spid="10554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105553"/>
                                        </p:tgtEl>
                                        <p:attrNameLst>
                                          <p:attrName>style.visibility</p:attrName>
                                        </p:attrNameLst>
                                      </p:cBhvr>
                                      <p:to>
                                        <p:strVal val="visible"/>
                                      </p:to>
                                    </p:set>
                                    <p:animEffect transition="in" filter="strips(upRight)">
                                      <p:cBhvr>
                                        <p:cTn id="17" dur="500"/>
                                        <p:tgtEl>
                                          <p:spTgt spid="105553"/>
                                        </p:tgtEl>
                                      </p:cBhvr>
                                    </p:animEffect>
                                  </p:childTnLst>
                                </p:cTn>
                              </p:par>
                              <p:par>
                                <p:cTn id="18" presetID="18" presetClass="entr" presetSubtype="3"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strips(upRigh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05554"/>
                                        </p:tgtEl>
                                        <p:attrNameLst>
                                          <p:attrName>style.visibility</p:attrName>
                                        </p:attrNameLst>
                                      </p:cBhvr>
                                      <p:to>
                                        <p:strVal val="visible"/>
                                      </p:to>
                                    </p:set>
                                    <p:animEffect transition="in" filter="strips(downRight)">
                                      <p:cBhvr>
                                        <p:cTn id="25" dur="500"/>
                                        <p:tgtEl>
                                          <p:spTgt spid="105554"/>
                                        </p:tgtEl>
                                      </p:cBhvr>
                                    </p:animEffect>
                                  </p:childTnLst>
                                </p:cTn>
                              </p:par>
                              <p:par>
                                <p:cTn id="26" presetID="18" presetClass="entr" presetSubtype="6"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trips(downRigh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05544"/>
                                        </p:tgtEl>
                                        <p:attrNameLst>
                                          <p:attrName>style.visibility</p:attrName>
                                        </p:attrNameLst>
                                      </p:cBhvr>
                                      <p:to>
                                        <p:strVal val="visible"/>
                                      </p:to>
                                    </p:set>
                                    <p:animEffect transition="in" filter="box(in)">
                                      <p:cBhvr>
                                        <p:cTn id="33" dur="500"/>
                                        <p:tgtEl>
                                          <p:spTgt spid="105544"/>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05552"/>
                                        </p:tgtEl>
                                        <p:attrNameLst>
                                          <p:attrName>style.visibility</p:attrName>
                                        </p:attrNameLst>
                                      </p:cBhvr>
                                      <p:to>
                                        <p:strVal val="visible"/>
                                      </p:to>
                                    </p:set>
                                    <p:animEffect transition="in" filter="box(in)">
                                      <p:cBhvr>
                                        <p:cTn id="38" dur="500"/>
                                        <p:tgtEl>
                                          <p:spTgt spid="10555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ppt_x"/>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par>
                                <p:cTn id="45" presetID="2" presetClass="exit" presetSubtype="4" fill="hold" grpId="0" nodeType="withEffect">
                                  <p:stCondLst>
                                    <p:cond delay="0"/>
                                  </p:stCondLst>
                                  <p:childTnLst>
                                    <p:anim calcmode="lin" valueType="num">
                                      <p:cBhvr additive="base">
                                        <p:cTn id="46" dur="500"/>
                                        <p:tgtEl>
                                          <p:spTgt spid="105536"/>
                                        </p:tgtEl>
                                        <p:attrNameLst>
                                          <p:attrName>ppt_x</p:attrName>
                                        </p:attrNameLst>
                                      </p:cBhvr>
                                      <p:tavLst>
                                        <p:tav tm="0">
                                          <p:val>
                                            <p:strVal val="ppt_x"/>
                                          </p:val>
                                        </p:tav>
                                        <p:tav tm="100000">
                                          <p:val>
                                            <p:strVal val="ppt_x"/>
                                          </p:val>
                                        </p:tav>
                                      </p:tavLst>
                                    </p:anim>
                                    <p:anim calcmode="lin" valueType="num">
                                      <p:cBhvr additive="base">
                                        <p:cTn id="47" dur="500"/>
                                        <p:tgtEl>
                                          <p:spTgt spid="105536"/>
                                        </p:tgtEl>
                                        <p:attrNameLst>
                                          <p:attrName>ppt_y</p:attrName>
                                        </p:attrNameLst>
                                      </p:cBhvr>
                                      <p:tavLst>
                                        <p:tav tm="0">
                                          <p:val>
                                            <p:strVal val="ppt_y"/>
                                          </p:val>
                                        </p:tav>
                                        <p:tav tm="100000">
                                          <p:val>
                                            <p:strVal val="1+ppt_h/2"/>
                                          </p:val>
                                        </p:tav>
                                      </p:tavLst>
                                    </p:anim>
                                    <p:set>
                                      <p:cBhvr>
                                        <p:cTn id="48" dur="1" fill="hold">
                                          <p:stCondLst>
                                            <p:cond delay="499"/>
                                          </p:stCondLst>
                                        </p:cTn>
                                        <p:tgtEl>
                                          <p:spTgt spid="105536"/>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105553"/>
                                        </p:tgtEl>
                                        <p:attrNameLst>
                                          <p:attrName>ppt_x</p:attrName>
                                        </p:attrNameLst>
                                      </p:cBhvr>
                                      <p:tavLst>
                                        <p:tav tm="0">
                                          <p:val>
                                            <p:strVal val="ppt_x"/>
                                          </p:val>
                                        </p:tav>
                                        <p:tav tm="100000">
                                          <p:val>
                                            <p:strVal val="ppt_x"/>
                                          </p:val>
                                        </p:tav>
                                      </p:tavLst>
                                    </p:anim>
                                    <p:anim calcmode="lin" valueType="num">
                                      <p:cBhvr additive="base">
                                        <p:cTn id="51" dur="500"/>
                                        <p:tgtEl>
                                          <p:spTgt spid="105553"/>
                                        </p:tgtEl>
                                        <p:attrNameLst>
                                          <p:attrName>ppt_y</p:attrName>
                                        </p:attrNameLst>
                                      </p:cBhvr>
                                      <p:tavLst>
                                        <p:tav tm="0">
                                          <p:val>
                                            <p:strVal val="ppt_y"/>
                                          </p:val>
                                        </p:tav>
                                        <p:tav tm="100000">
                                          <p:val>
                                            <p:strVal val="1+ppt_h/2"/>
                                          </p:val>
                                        </p:tav>
                                      </p:tavLst>
                                    </p:anim>
                                    <p:set>
                                      <p:cBhvr>
                                        <p:cTn id="52" dur="1" fill="hold">
                                          <p:stCondLst>
                                            <p:cond delay="499"/>
                                          </p:stCondLst>
                                        </p:cTn>
                                        <p:tgtEl>
                                          <p:spTgt spid="105553"/>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105554"/>
                                        </p:tgtEl>
                                        <p:attrNameLst>
                                          <p:attrName>ppt_x</p:attrName>
                                        </p:attrNameLst>
                                      </p:cBhvr>
                                      <p:tavLst>
                                        <p:tav tm="0">
                                          <p:val>
                                            <p:strVal val="ppt_x"/>
                                          </p:val>
                                        </p:tav>
                                        <p:tav tm="100000">
                                          <p:val>
                                            <p:strVal val="ppt_x"/>
                                          </p:val>
                                        </p:tav>
                                      </p:tavLst>
                                    </p:anim>
                                    <p:anim calcmode="lin" valueType="num">
                                      <p:cBhvr additive="base">
                                        <p:cTn id="55" dur="500"/>
                                        <p:tgtEl>
                                          <p:spTgt spid="105554"/>
                                        </p:tgtEl>
                                        <p:attrNameLst>
                                          <p:attrName>ppt_y</p:attrName>
                                        </p:attrNameLst>
                                      </p:cBhvr>
                                      <p:tavLst>
                                        <p:tav tm="0">
                                          <p:val>
                                            <p:strVal val="ppt_y"/>
                                          </p:val>
                                        </p:tav>
                                        <p:tav tm="100000">
                                          <p:val>
                                            <p:strVal val="1+ppt_h/2"/>
                                          </p:val>
                                        </p:tav>
                                      </p:tavLst>
                                    </p:anim>
                                    <p:set>
                                      <p:cBhvr>
                                        <p:cTn id="56" dur="1" fill="hold">
                                          <p:stCondLst>
                                            <p:cond delay="499"/>
                                          </p:stCondLst>
                                        </p:cTn>
                                        <p:tgtEl>
                                          <p:spTgt spid="10555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additive="base">
                                        <p:cTn id="60" dur="500"/>
                                        <p:tgtEl>
                                          <p:spTgt spid="105540"/>
                                        </p:tgtEl>
                                        <p:attrNameLst>
                                          <p:attrName>ppt_x</p:attrName>
                                        </p:attrNameLst>
                                      </p:cBhvr>
                                      <p:tavLst>
                                        <p:tav tm="0">
                                          <p:val>
                                            <p:strVal val="ppt_x"/>
                                          </p:val>
                                        </p:tav>
                                        <p:tav tm="100000">
                                          <p:val>
                                            <p:strVal val="ppt_x"/>
                                          </p:val>
                                        </p:tav>
                                      </p:tavLst>
                                    </p:anim>
                                    <p:anim calcmode="lin" valueType="num">
                                      <p:cBhvr additive="base">
                                        <p:cTn id="61" dur="500"/>
                                        <p:tgtEl>
                                          <p:spTgt spid="105540"/>
                                        </p:tgtEl>
                                        <p:attrNameLst>
                                          <p:attrName>ppt_y</p:attrName>
                                        </p:attrNameLst>
                                      </p:cBhvr>
                                      <p:tavLst>
                                        <p:tav tm="0">
                                          <p:val>
                                            <p:strVal val="ppt_y"/>
                                          </p:val>
                                        </p:tav>
                                        <p:tav tm="100000">
                                          <p:val>
                                            <p:strVal val="1+ppt_h/2"/>
                                          </p:val>
                                        </p:tav>
                                      </p:tavLst>
                                    </p:anim>
                                    <p:set>
                                      <p:cBhvr>
                                        <p:cTn id="62" dur="1" fill="hold">
                                          <p:stCondLst>
                                            <p:cond delay="499"/>
                                          </p:stCondLst>
                                        </p:cTn>
                                        <p:tgtEl>
                                          <p:spTgt spid="10554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5567"/>
                                        </p:tgtEl>
                                        <p:attrNameLst>
                                          <p:attrName>style.visibility</p:attrName>
                                        </p:attrNameLst>
                                      </p:cBhvr>
                                      <p:to>
                                        <p:strVal val="visible"/>
                                      </p:to>
                                    </p:set>
                                    <p:anim calcmode="lin" valueType="num">
                                      <p:cBhvr additive="base">
                                        <p:cTn id="67" dur="500" fill="hold"/>
                                        <p:tgtEl>
                                          <p:spTgt spid="105567"/>
                                        </p:tgtEl>
                                        <p:attrNameLst>
                                          <p:attrName>ppt_x</p:attrName>
                                        </p:attrNameLst>
                                      </p:cBhvr>
                                      <p:tavLst>
                                        <p:tav tm="0">
                                          <p:val>
                                            <p:strVal val="#ppt_x"/>
                                          </p:val>
                                        </p:tav>
                                        <p:tav tm="100000">
                                          <p:val>
                                            <p:strVal val="#ppt_x"/>
                                          </p:val>
                                        </p:tav>
                                      </p:tavLst>
                                    </p:anim>
                                    <p:anim calcmode="lin" valueType="num">
                                      <p:cBhvr additive="base">
                                        <p:cTn id="68" dur="500" fill="hold"/>
                                        <p:tgtEl>
                                          <p:spTgt spid="1055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36" grpId="0"/>
      <p:bldP spid="105540" grpId="0"/>
      <p:bldP spid="105542" grpId="0" animBg="1"/>
      <p:bldP spid="105543" grpId="0" animBg="1"/>
      <p:bldP spid="105544" grpId="0" animBg="1"/>
      <p:bldP spid="105552" grpId="0"/>
      <p:bldP spid="10556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3"/>
          <p:cNvSpPr>
            <a:spLocks noGrp="1"/>
          </p:cNvSpPr>
          <p:nvPr>
            <p:ph type="dt" sz="quarter" idx="10"/>
          </p:nvPr>
        </p:nvSpPr>
        <p:spPr/>
        <p:txBody>
          <a:bodyPr/>
          <a:lstStyle/>
          <a:p>
            <a:pPr marL="0" marR="0" lvl="0" indent="0" algn="l" defTabSz="964565" rtl="0" eaLnBrk="1" fontAlgn="base" latinLnBrk="0" hangingPunct="1">
              <a:lnSpc>
                <a:spcPct val="100000"/>
              </a:lnSpc>
              <a:spcBef>
                <a:spcPct val="0"/>
              </a:spcBef>
              <a:spcAft>
                <a:spcPct val="0"/>
              </a:spcAft>
              <a:buClrTx/>
              <a:buSzTx/>
              <a:buFontTx/>
              <a:buNone/>
              <a:defRPr/>
            </a:pPr>
            <a:fld id="{5C73E907-DB63-4466-95D2-0F305AD87AF1}" type="datetime1">
              <a:rPr kumimoji="0" lang="zh-CN" altLang="en-US"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45" name="灯片编号占位符 4"/>
          <p:cNvSpPr>
            <a:spLocks noGrp="1"/>
          </p:cNvSpPr>
          <p:nvPr>
            <p:ph type="sldNum" sz="quarter" idx="11"/>
          </p:nvPr>
        </p:nvSpPr>
        <p:spPr/>
        <p:txBody>
          <a:bodyPr/>
          <a:lstStyle>
            <a:lvl1pPr eaLnBrk="0" hangingPunct="0">
              <a:defRPr sz="2955">
                <a:solidFill>
                  <a:schemeClr val="tx1"/>
                </a:solidFill>
                <a:latin typeface="Arial" panose="020B0604020202020204" pitchFamily="34" charset="0"/>
                <a:ea typeface="宋体" panose="02010600030101010101" pitchFamily="2" charset="-122"/>
              </a:defRPr>
            </a:lvl1pPr>
            <a:lvl2pPr marL="783590" indent="-301625" eaLnBrk="0" hangingPunct="0">
              <a:defRPr sz="2955">
                <a:solidFill>
                  <a:schemeClr val="tx1"/>
                </a:solidFill>
                <a:latin typeface="Arial" panose="020B0604020202020204" pitchFamily="34" charset="0"/>
                <a:ea typeface="宋体" panose="02010600030101010101" pitchFamily="2" charset="-122"/>
              </a:defRPr>
            </a:lvl2pPr>
            <a:lvl3pPr marL="1205230" indent="-241300" eaLnBrk="0" hangingPunct="0">
              <a:defRPr sz="2955">
                <a:solidFill>
                  <a:schemeClr val="tx1"/>
                </a:solidFill>
                <a:latin typeface="Arial" panose="020B0604020202020204" pitchFamily="34" charset="0"/>
                <a:ea typeface="宋体" panose="02010600030101010101" pitchFamily="2" charset="-122"/>
              </a:defRPr>
            </a:lvl3pPr>
            <a:lvl4pPr marL="1687830" indent="-241300" eaLnBrk="0" hangingPunct="0">
              <a:defRPr sz="2955">
                <a:solidFill>
                  <a:schemeClr val="tx1"/>
                </a:solidFill>
                <a:latin typeface="Arial" panose="020B0604020202020204" pitchFamily="34" charset="0"/>
                <a:ea typeface="宋体" panose="02010600030101010101" pitchFamily="2" charset="-122"/>
              </a:defRPr>
            </a:lvl4pPr>
            <a:lvl5pPr marL="2169795" indent="-241300" eaLnBrk="0" hangingPunct="0">
              <a:defRPr sz="2955">
                <a:solidFill>
                  <a:schemeClr val="tx1"/>
                </a:solidFill>
                <a:latin typeface="Arial" panose="020B0604020202020204" pitchFamily="34" charset="0"/>
                <a:ea typeface="宋体" panose="02010600030101010101" pitchFamily="2" charset="-122"/>
              </a:defRPr>
            </a:lvl5pPr>
            <a:lvl6pPr marL="26517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6pPr>
            <a:lvl7pPr marL="313436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7pPr>
            <a:lvl8pPr marL="3616325"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8pPr>
            <a:lvl9pPr marL="4098290" indent="-241300" eaLnBrk="0" fontAlgn="base" hangingPunct="0">
              <a:spcBef>
                <a:spcPct val="0"/>
              </a:spcBef>
              <a:spcAft>
                <a:spcPct val="0"/>
              </a:spcAft>
              <a:defRPr sz="2955">
                <a:solidFill>
                  <a:schemeClr val="tx1"/>
                </a:solidFill>
                <a:latin typeface="Arial" panose="020B0604020202020204" pitchFamily="34" charset="0"/>
                <a:ea typeface="宋体" panose="0201060003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Tx/>
              <a:buNone/>
              <a:defRPr/>
            </a:pPr>
            <a:fld id="{089D08C0-6FE3-45D9-9CC6-943D2CAEECB5}" type="slidenum">
              <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fld>
            <a:endParaRPr kumimoji="0" lang="en-US" altLang="zh-CN" sz="1265"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7544" name="Oval 24"/>
          <p:cNvSpPr>
            <a:spLocks noChangeArrowheads="1"/>
          </p:cNvSpPr>
          <p:nvPr/>
        </p:nvSpPr>
        <p:spPr bwMode="auto">
          <a:xfrm>
            <a:off x="9088044" y="1187026"/>
            <a:ext cx="1471644"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45" name="Oval 25"/>
          <p:cNvSpPr>
            <a:spLocks noChangeArrowheads="1"/>
          </p:cNvSpPr>
          <p:nvPr/>
        </p:nvSpPr>
        <p:spPr bwMode="auto">
          <a:xfrm>
            <a:off x="9248769" y="1654134"/>
            <a:ext cx="530730" cy="457064"/>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46" name="Oval 26"/>
          <p:cNvSpPr>
            <a:spLocks noChangeArrowheads="1"/>
          </p:cNvSpPr>
          <p:nvPr/>
        </p:nvSpPr>
        <p:spPr bwMode="auto">
          <a:xfrm>
            <a:off x="9854838" y="1654134"/>
            <a:ext cx="530730" cy="457064"/>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3" name="Rectangle 28"/>
          <p:cNvSpPr>
            <a:spLocks noChangeArrowheads="1"/>
          </p:cNvSpPr>
          <p:nvPr/>
        </p:nvSpPr>
        <p:spPr bwMode="auto">
          <a:xfrm>
            <a:off x="6960105" y="0"/>
            <a:ext cx="3492432"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反例</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N1</a:t>
            </a:r>
            <a:r>
              <a:rPr kumimoji="0" lang="en-US" altLang="zh-CN" sz="190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 </a:t>
            </a:r>
            <a:endParaRPr kumimoji="0" lang="en-US" altLang="zh-CN" sz="190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grpSp>
        <p:nvGrpSpPr>
          <p:cNvPr id="2" name="Group 34"/>
          <p:cNvGrpSpPr/>
          <p:nvPr/>
        </p:nvGrpSpPr>
        <p:grpSpPr bwMode="auto">
          <a:xfrm>
            <a:off x="3923061" y="579282"/>
            <a:ext cx="1471643" cy="1391281"/>
            <a:chOff x="1429" y="482"/>
            <a:chExt cx="879" cy="831"/>
          </a:xfrm>
        </p:grpSpPr>
        <p:sp>
          <p:nvSpPr>
            <p:cNvPr id="96296" name="Oval 35"/>
            <p:cNvSpPr>
              <a:spLocks noChangeArrowheads="1"/>
            </p:cNvSpPr>
            <p:nvPr/>
          </p:nvSpPr>
          <p:spPr bwMode="auto">
            <a:xfrm>
              <a:off x="1429" y="482"/>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7" name="Oval 36"/>
            <p:cNvSpPr>
              <a:spLocks noChangeArrowheads="1"/>
            </p:cNvSpPr>
            <p:nvPr/>
          </p:nvSpPr>
          <p:spPr bwMode="auto">
            <a:xfrm>
              <a:off x="1521" y="708"/>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8" name="Oval 37"/>
            <p:cNvSpPr>
              <a:spLocks noChangeArrowheads="1"/>
            </p:cNvSpPr>
            <p:nvPr/>
          </p:nvSpPr>
          <p:spPr bwMode="auto">
            <a:xfrm>
              <a:off x="1883" y="708"/>
              <a:ext cx="317" cy="273"/>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9" name="Oval 38"/>
            <p:cNvSpPr>
              <a:spLocks noChangeArrowheads="1"/>
            </p:cNvSpPr>
            <p:nvPr/>
          </p:nvSpPr>
          <p:spPr bwMode="auto">
            <a:xfrm>
              <a:off x="1566" y="799"/>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300" name="Oval 39"/>
            <p:cNvSpPr>
              <a:spLocks noChangeArrowheads="1"/>
            </p:cNvSpPr>
            <p:nvPr/>
          </p:nvSpPr>
          <p:spPr bwMode="auto">
            <a:xfrm>
              <a:off x="1702" y="799"/>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301" name="Oval 40"/>
            <p:cNvSpPr>
              <a:spLocks noChangeArrowheads="1"/>
            </p:cNvSpPr>
            <p:nvPr/>
          </p:nvSpPr>
          <p:spPr bwMode="auto">
            <a:xfrm>
              <a:off x="2001" y="799"/>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07561" name="Text Box 41"/>
          <p:cNvSpPr txBox="1">
            <a:spLocks noChangeArrowheads="1"/>
          </p:cNvSpPr>
          <p:nvPr/>
        </p:nvSpPr>
        <p:spPr bwMode="auto">
          <a:xfrm>
            <a:off x="3847721" y="2020979"/>
            <a:ext cx="155702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S2</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grpSp>
        <p:nvGrpSpPr>
          <p:cNvPr id="96266" name="Group 42"/>
          <p:cNvGrpSpPr/>
          <p:nvPr/>
        </p:nvGrpSpPr>
        <p:grpSpPr bwMode="auto">
          <a:xfrm>
            <a:off x="3923061" y="2553193"/>
            <a:ext cx="1471643" cy="1391280"/>
            <a:chOff x="1474" y="1616"/>
            <a:chExt cx="879" cy="831"/>
          </a:xfrm>
        </p:grpSpPr>
        <p:sp>
          <p:nvSpPr>
            <p:cNvPr id="96290" name="Oval 43"/>
            <p:cNvSpPr>
              <a:spLocks noChangeArrowheads="1"/>
            </p:cNvSpPr>
            <p:nvPr/>
          </p:nvSpPr>
          <p:spPr bwMode="auto">
            <a:xfrm>
              <a:off x="1474" y="1616"/>
              <a:ext cx="879" cy="83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1" name="Oval 44"/>
            <p:cNvSpPr>
              <a:spLocks noChangeArrowheads="1"/>
            </p:cNvSpPr>
            <p:nvPr/>
          </p:nvSpPr>
          <p:spPr bwMode="auto">
            <a:xfrm>
              <a:off x="1566" y="1842"/>
              <a:ext cx="317" cy="273"/>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2" name="Oval 45"/>
            <p:cNvSpPr>
              <a:spLocks noChangeArrowheads="1"/>
            </p:cNvSpPr>
            <p:nvPr/>
          </p:nvSpPr>
          <p:spPr bwMode="auto">
            <a:xfrm>
              <a:off x="1928" y="1842"/>
              <a:ext cx="317" cy="273"/>
            </a:xfrm>
            <a:prstGeom prst="ellipse">
              <a:avLst/>
            </a:prstGeom>
            <a:solidFill>
              <a:schemeClr val="bg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3" name="Line 46"/>
            <p:cNvSpPr>
              <a:spLocks noChangeShapeType="1"/>
            </p:cNvSpPr>
            <p:nvPr/>
          </p:nvSpPr>
          <p:spPr bwMode="auto">
            <a:xfrm>
              <a:off x="1701" y="2122"/>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4" name="Line 47"/>
            <p:cNvSpPr>
              <a:spLocks noChangeShapeType="1"/>
            </p:cNvSpPr>
            <p:nvPr/>
          </p:nvSpPr>
          <p:spPr bwMode="auto">
            <a:xfrm>
              <a:off x="1747" y="2122"/>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5" name="Line 48"/>
            <p:cNvSpPr>
              <a:spLocks noChangeShapeType="1"/>
            </p:cNvSpPr>
            <p:nvPr/>
          </p:nvSpPr>
          <p:spPr bwMode="auto">
            <a:xfrm>
              <a:off x="2109" y="2115"/>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07569" name="Text Box 49"/>
          <p:cNvSpPr txBox="1">
            <a:spLocks noChangeArrowheads="1"/>
          </p:cNvSpPr>
          <p:nvPr/>
        </p:nvSpPr>
        <p:spPr bwMode="auto">
          <a:xfrm>
            <a:off x="9466418" y="263039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G2</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8" name="Oval 50"/>
          <p:cNvSpPr>
            <a:spLocks noChangeArrowheads="1"/>
          </p:cNvSpPr>
          <p:nvPr/>
        </p:nvSpPr>
        <p:spPr bwMode="auto">
          <a:xfrm>
            <a:off x="9466419" y="4831813"/>
            <a:ext cx="1471644" cy="1391281"/>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9" name="Oval 51"/>
          <p:cNvSpPr>
            <a:spLocks noChangeArrowheads="1"/>
          </p:cNvSpPr>
          <p:nvPr/>
        </p:nvSpPr>
        <p:spPr bwMode="auto">
          <a:xfrm>
            <a:off x="9620447" y="5210187"/>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0" name="Oval 52"/>
          <p:cNvSpPr>
            <a:spLocks noChangeArrowheads="1"/>
          </p:cNvSpPr>
          <p:nvPr/>
        </p:nvSpPr>
        <p:spPr bwMode="auto">
          <a:xfrm>
            <a:off x="10226516" y="5210187"/>
            <a:ext cx="530730"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1" name="Oval 53"/>
          <p:cNvSpPr>
            <a:spLocks noChangeArrowheads="1"/>
          </p:cNvSpPr>
          <p:nvPr/>
        </p:nvSpPr>
        <p:spPr bwMode="auto">
          <a:xfrm>
            <a:off x="9695788" y="536254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2" name="Oval 54"/>
          <p:cNvSpPr>
            <a:spLocks noChangeArrowheads="1"/>
          </p:cNvSpPr>
          <p:nvPr/>
        </p:nvSpPr>
        <p:spPr bwMode="auto">
          <a:xfrm>
            <a:off x="9923482" y="5362542"/>
            <a:ext cx="152354"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3" name="Oval 55"/>
          <p:cNvSpPr>
            <a:spLocks noChangeArrowheads="1"/>
          </p:cNvSpPr>
          <p:nvPr/>
        </p:nvSpPr>
        <p:spPr bwMode="auto">
          <a:xfrm>
            <a:off x="10424075" y="5362542"/>
            <a:ext cx="152355" cy="152354"/>
          </a:xfrm>
          <a:prstGeom prst="ellipse">
            <a:avLst/>
          </a:prstGeom>
          <a:solidFill>
            <a:schemeClr val="tx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4" name="Line 56"/>
          <p:cNvSpPr>
            <a:spLocks noChangeShapeType="1"/>
          </p:cNvSpPr>
          <p:nvPr/>
        </p:nvSpPr>
        <p:spPr bwMode="auto">
          <a:xfrm>
            <a:off x="9846468" y="566725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5" name="Line 57"/>
          <p:cNvSpPr>
            <a:spLocks noChangeShapeType="1"/>
          </p:cNvSpPr>
          <p:nvPr/>
        </p:nvSpPr>
        <p:spPr bwMode="auto">
          <a:xfrm>
            <a:off x="10494392" y="5655531"/>
            <a:ext cx="0" cy="3047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64565" rtl="0" eaLnBrk="1" fontAlgn="base" latinLnBrk="0" hangingPunct="1">
              <a:lnSpc>
                <a:spcPct val="100000"/>
              </a:lnSpc>
              <a:spcBef>
                <a:spcPct val="0"/>
              </a:spcBef>
              <a:spcAft>
                <a:spcPct val="0"/>
              </a:spcAft>
              <a:buClrTx/>
              <a:buSzTx/>
              <a:buFontTx/>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6" name="Text Box 58"/>
          <p:cNvSpPr txBox="1">
            <a:spLocks noChangeArrowheads="1"/>
          </p:cNvSpPr>
          <p:nvPr/>
        </p:nvSpPr>
        <p:spPr bwMode="auto">
          <a:xfrm>
            <a:off x="9846468" y="627518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endParaRPr kumimoji="0" lang="en-US" altLang="zh-CN" sz="253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79" name="Rectangle 59"/>
          <p:cNvSpPr>
            <a:spLocks noChangeArrowheads="1"/>
          </p:cNvSpPr>
          <p:nvPr/>
        </p:nvSpPr>
        <p:spPr bwMode="auto">
          <a:xfrm>
            <a:off x="1631048" y="4376423"/>
            <a:ext cx="4557239"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保留</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不覆盖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的假设</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7580" name="Rectangle 60"/>
          <p:cNvSpPr>
            <a:spLocks noChangeArrowheads="1"/>
          </p:cNvSpPr>
          <p:nvPr/>
        </p:nvSpPr>
        <p:spPr bwMode="auto">
          <a:xfrm>
            <a:off x="1631048" y="5287201"/>
            <a:ext cx="4557239" cy="758424"/>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覆盖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的假设</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特化</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并且</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特化的假设</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能</a:t>
            </a:r>
            <a:r>
              <a:rPr kumimoji="0" lang="zh-CN" altLang="en-US" sz="2320" b="1" i="0" u="none" strike="noStrike" kern="1200" cap="none" spc="0" normalizeH="0" baseline="0" noProof="0">
                <a:ln>
                  <a:noFill/>
                </a:ln>
                <a:solidFill>
                  <a:srgbClr val="000000"/>
                </a:solidFill>
                <a:effectLst/>
                <a:uLnTx/>
                <a:uFillTx/>
                <a:latin typeface="宋体" panose="02010600030101010101" pitchFamily="2" charset="-122"/>
                <a:ea typeface="黑体" panose="02010609060101010101" pitchFamily="2" charset="-122"/>
                <a:cs typeface="+mn-cs"/>
              </a:rPr>
              <a:t>蕴涵</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中相应假设</a:t>
            </a:r>
            <a:endPar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endParaRPr>
          </a:p>
        </p:txBody>
      </p:sp>
      <p:sp>
        <p:nvSpPr>
          <p:cNvPr id="107581" name="Rectangle 61"/>
          <p:cNvSpPr>
            <a:spLocks noChangeArrowheads="1"/>
          </p:cNvSpPr>
          <p:nvPr/>
        </p:nvSpPr>
        <p:spPr bwMode="auto">
          <a:xfrm>
            <a:off x="1607609" y="6502688"/>
            <a:ext cx="4632580" cy="455389"/>
          </a:xfrm>
          <a:prstGeom prst="rect">
            <a:avLst/>
          </a:prstGeom>
          <a:solidFill>
            <a:srgbClr val="FFFFFF"/>
          </a:solidFill>
          <a:ln w="12700">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删除</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中可以被</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其他假设蕴含的假设</a:t>
            </a:r>
            <a:endPar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107582" name="Oval 62"/>
          <p:cNvSpPr>
            <a:spLocks noChangeArrowheads="1"/>
          </p:cNvSpPr>
          <p:nvPr/>
        </p:nvSpPr>
        <p:spPr bwMode="auto">
          <a:xfrm>
            <a:off x="7264813" y="1187026"/>
            <a:ext cx="1471643" cy="1391280"/>
          </a:xfrm>
          <a:prstGeom prst="ellipse">
            <a:avLst/>
          </a:prstGeom>
          <a:solidFill>
            <a:schemeClr val="accent1"/>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83" name="Oval 63"/>
          <p:cNvSpPr>
            <a:spLocks noChangeArrowheads="1"/>
          </p:cNvSpPr>
          <p:nvPr/>
        </p:nvSpPr>
        <p:spPr bwMode="auto">
          <a:xfrm>
            <a:off x="7425539" y="1654134"/>
            <a:ext cx="530729" cy="457064"/>
          </a:xfrm>
          <a:prstGeom prst="ellipse">
            <a:avLst/>
          </a:prstGeom>
          <a:solidFill>
            <a:srgbClr val="00FF00"/>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84" name="Oval 64"/>
          <p:cNvSpPr>
            <a:spLocks noChangeArrowheads="1"/>
          </p:cNvSpPr>
          <p:nvPr/>
        </p:nvSpPr>
        <p:spPr bwMode="auto">
          <a:xfrm>
            <a:off x="8031609" y="1654134"/>
            <a:ext cx="530729" cy="457064"/>
          </a:xfrm>
          <a:prstGeom prst="ellipse">
            <a:avLst/>
          </a:prstGeom>
          <a:solidFill>
            <a:srgbClr val="FFFFFF"/>
          </a:solidFill>
          <a:ln w="9525">
            <a:solidFill>
              <a:schemeClr val="tx1"/>
            </a:solidFill>
            <a:rou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85" name="Text Box 65"/>
          <p:cNvSpPr txBox="1">
            <a:spLocks noChangeArrowheads="1"/>
          </p:cNvSpPr>
          <p:nvPr/>
        </p:nvSpPr>
        <p:spPr bwMode="auto">
          <a:xfrm>
            <a:off x="7567847" y="2705736"/>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G3</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cxnSp>
        <p:nvCxnSpPr>
          <p:cNvPr id="107586" name="AutoShape 66"/>
          <p:cNvCxnSpPr>
            <a:cxnSpLocks noChangeShapeType="1"/>
            <a:stCxn id="107582" idx="6"/>
            <a:endCxn id="107544" idx="2"/>
          </p:cNvCxnSpPr>
          <p:nvPr/>
        </p:nvCxnSpPr>
        <p:spPr bwMode="auto">
          <a:xfrm>
            <a:off x="8736457" y="1883503"/>
            <a:ext cx="351587" cy="0"/>
          </a:xfrm>
          <a:prstGeom prst="straightConnector1">
            <a:avLst/>
          </a:prstGeom>
          <a:noFill/>
          <a:ln w="38100">
            <a:solidFill>
              <a:srgbClr val="000000"/>
            </a:solidFill>
            <a:round/>
          </a:ln>
          <a:extLst>
            <a:ext uri="{909E8E84-426E-40DD-AFC4-6F175D3DCCD1}">
              <a14:hiddenFill xmlns:a14="http://schemas.microsoft.com/office/drawing/2010/main">
                <a:noFill/>
              </a14:hiddenFill>
            </a:ext>
          </a:extLst>
        </p:spPr>
      </p:cxnSp>
      <p:sp>
        <p:nvSpPr>
          <p:cNvPr id="107587" name="Oval 67"/>
          <p:cNvSpPr>
            <a:spLocks noChangeArrowheads="1"/>
          </p:cNvSpPr>
          <p:nvPr/>
        </p:nvSpPr>
        <p:spPr bwMode="auto">
          <a:xfrm>
            <a:off x="3467673" y="274573"/>
            <a:ext cx="2353960" cy="1898571"/>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2955"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88" name="Text Box 68"/>
          <p:cNvSpPr txBox="1">
            <a:spLocks noChangeArrowheads="1"/>
          </p:cNvSpPr>
          <p:nvPr/>
        </p:nvSpPr>
        <p:spPr bwMode="auto">
          <a:xfrm>
            <a:off x="3847721" y="2020979"/>
            <a:ext cx="155702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l" defTabSz="964565"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S3</a:t>
            </a:r>
            <a:endParaRPr kumimoji="0" lang="en-US" altLang="zh-CN" sz="2530"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endParaRPr>
          </a:p>
        </p:txBody>
      </p:sp>
      <p:sp>
        <p:nvSpPr>
          <p:cNvPr id="107589" name="Rectangle 69"/>
          <p:cNvSpPr>
            <a:spLocks noChangeArrowheads="1"/>
          </p:cNvSpPr>
          <p:nvPr/>
        </p:nvSpPr>
        <p:spPr bwMode="auto">
          <a:xfrm>
            <a:off x="2024491" y="4148728"/>
            <a:ext cx="8352706" cy="683084"/>
          </a:xfrm>
          <a:prstGeom prst="rect">
            <a:avLst/>
          </a:prstGeom>
          <a:solidFill>
            <a:srgbClr val="FFFFCC"/>
          </a:solidFill>
          <a:ln w="9525">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S3</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和</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G3</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中的假设构成了满足已知正、反例的概念描述</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107590" name="Rectangle 70"/>
          <p:cNvSpPr>
            <a:spLocks noChangeArrowheads="1"/>
          </p:cNvSpPr>
          <p:nvPr/>
        </p:nvSpPr>
        <p:spPr bwMode="auto">
          <a:xfrm>
            <a:off x="2024491" y="5059506"/>
            <a:ext cx="8352706" cy="683084"/>
          </a:xfrm>
          <a:prstGeom prst="rect">
            <a:avLst/>
          </a:prstGeom>
          <a:solidFill>
            <a:srgbClr val="FFFFCC"/>
          </a:solidFill>
          <a:ln w="9525">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进一步的</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“泛化”、“特化”</a:t>
            </a:r>
            <a:r>
              <a:rPr kumimoji="0" lang="zh-CN" altLang="en-US" sz="253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2" charset="-122"/>
                <a:cs typeface="+mn-cs"/>
              </a:rPr>
              <a:t>搜索只能在</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S3</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和</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G3</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之间进行</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
        <p:nvSpPr>
          <p:cNvPr id="107591" name="Rectangle 71"/>
          <p:cNvSpPr>
            <a:spLocks noChangeArrowheads="1"/>
          </p:cNvSpPr>
          <p:nvPr/>
        </p:nvSpPr>
        <p:spPr bwMode="auto">
          <a:xfrm>
            <a:off x="2024491" y="5971959"/>
            <a:ext cx="8352706" cy="683084"/>
          </a:xfrm>
          <a:prstGeom prst="rect">
            <a:avLst/>
          </a:prstGeom>
          <a:solidFill>
            <a:srgbClr val="FFFFCC"/>
          </a:solidFill>
          <a:ln w="9525">
            <a:solidFill>
              <a:schemeClr val="tx1"/>
            </a:solidFill>
            <a:miter lim="800000"/>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2"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2"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2"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2"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2" charset="-122"/>
              </a:defRPr>
            </a:lvl9pPr>
          </a:lstStyle>
          <a:p>
            <a:pPr marL="0" marR="0" lvl="0" indent="0" algn="ctr" defTabSz="964565"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示例足够多时，</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S3</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和</a:t>
            </a:r>
            <a:r>
              <a:rPr kumimoji="0" lang="en-US" altLang="zh-CN"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G3</a:t>
            </a:r>
            <a:r>
              <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rPr>
              <a:t>就会合而为一</a:t>
            </a:r>
            <a:endParaRPr kumimoji="0" lang="zh-CN" altLang="en-US" sz="253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7579"/>
                                        </p:tgtEl>
                                        <p:attrNameLst>
                                          <p:attrName>style.visibility</p:attrName>
                                        </p:attrNameLst>
                                      </p:cBhvr>
                                      <p:to>
                                        <p:strVal val="visible"/>
                                      </p:to>
                                    </p:set>
                                    <p:animEffect transition="in" filter="box(in)">
                                      <p:cBhvr>
                                        <p:cTn id="7" dur="500"/>
                                        <p:tgtEl>
                                          <p:spTgt spid="10757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07587"/>
                                        </p:tgtEl>
                                        <p:attrNameLst>
                                          <p:attrName>style.visibility</p:attrName>
                                        </p:attrNameLst>
                                      </p:cBhvr>
                                      <p:to>
                                        <p:strVal val="visible"/>
                                      </p:to>
                                    </p:set>
                                    <p:animEffect transition="in" filter="wheel(4)">
                                      <p:cBhvr>
                                        <p:cTn id="12" dur="500"/>
                                        <p:tgtEl>
                                          <p:spTgt spid="10758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1" nodeType="clickEffect">
                                  <p:stCondLst>
                                    <p:cond delay="0"/>
                                  </p:stCondLst>
                                  <p:childTnLst>
                                    <p:animEffect transition="out" filter="box(in)">
                                      <p:cBhvr>
                                        <p:cTn id="16" dur="500"/>
                                        <p:tgtEl>
                                          <p:spTgt spid="107587"/>
                                        </p:tgtEl>
                                      </p:cBhvr>
                                    </p:animEffect>
                                    <p:set>
                                      <p:cBhvr>
                                        <p:cTn id="17" dur="1" fill="hold">
                                          <p:stCondLst>
                                            <p:cond delay="499"/>
                                          </p:stCondLst>
                                        </p:cTn>
                                        <p:tgtEl>
                                          <p:spTgt spid="107587"/>
                                        </p:tgtEl>
                                        <p:attrNameLst>
                                          <p:attrName>style.visibility</p:attrName>
                                        </p:attrNameLst>
                                      </p:cBhvr>
                                      <p:to>
                                        <p:strVal val="hidden"/>
                                      </p:to>
                                    </p:set>
                                  </p:childTnLst>
                                </p:cTn>
                              </p:par>
                              <p:par>
                                <p:cTn id="18" presetID="4" presetClass="exit" presetSubtype="16" fill="hold" nodeType="withEffect">
                                  <p:stCondLst>
                                    <p:cond delay="0"/>
                                  </p:stCondLst>
                                  <p:childTnLst>
                                    <p:animEffect transition="out" filter="box(in)">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 presetClass="exit" presetSubtype="16" fill="hold" grpId="0" nodeType="clickEffect">
                                  <p:stCondLst>
                                    <p:cond delay="0"/>
                                  </p:stCondLst>
                                  <p:childTnLst>
                                    <p:animEffect transition="out" filter="box(in)">
                                      <p:cBhvr>
                                        <p:cTn id="24" dur="500"/>
                                        <p:tgtEl>
                                          <p:spTgt spid="107561"/>
                                        </p:tgtEl>
                                      </p:cBhvr>
                                    </p:animEffect>
                                    <p:set>
                                      <p:cBhvr>
                                        <p:cTn id="25" dur="1" fill="hold">
                                          <p:stCondLst>
                                            <p:cond delay="499"/>
                                          </p:stCondLst>
                                        </p:cTn>
                                        <p:tgtEl>
                                          <p:spTgt spid="10756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07588"/>
                                        </p:tgtEl>
                                        <p:attrNameLst>
                                          <p:attrName>style.visibility</p:attrName>
                                        </p:attrNameLst>
                                      </p:cBhvr>
                                      <p:to>
                                        <p:strVal val="visible"/>
                                      </p:to>
                                    </p:set>
                                    <p:animEffect transition="in" filter="box(in)">
                                      <p:cBhvr>
                                        <p:cTn id="30" dur="500"/>
                                        <p:tgtEl>
                                          <p:spTgt spid="107588"/>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07580"/>
                                        </p:tgtEl>
                                        <p:attrNameLst>
                                          <p:attrName>style.visibility</p:attrName>
                                        </p:attrNameLst>
                                      </p:cBhvr>
                                      <p:to>
                                        <p:strVal val="visible"/>
                                      </p:to>
                                    </p:set>
                                    <p:animEffect transition="in" filter="box(in)">
                                      <p:cBhvr>
                                        <p:cTn id="35" dur="500"/>
                                        <p:tgtEl>
                                          <p:spTgt spid="107580"/>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107582"/>
                                        </p:tgtEl>
                                        <p:attrNameLst>
                                          <p:attrName>style.visibility</p:attrName>
                                        </p:attrNameLst>
                                      </p:cBhvr>
                                      <p:to>
                                        <p:strVal val="visible"/>
                                      </p:to>
                                    </p:set>
                                    <p:animEffect transition="in" filter="box(in)">
                                      <p:cBhvr>
                                        <p:cTn id="40" dur="500"/>
                                        <p:tgtEl>
                                          <p:spTgt spid="107582"/>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107583"/>
                                        </p:tgtEl>
                                        <p:attrNameLst>
                                          <p:attrName>style.visibility</p:attrName>
                                        </p:attrNameLst>
                                      </p:cBhvr>
                                      <p:to>
                                        <p:strVal val="visible"/>
                                      </p:to>
                                    </p:set>
                                    <p:animEffect transition="in" filter="box(in)">
                                      <p:cBhvr>
                                        <p:cTn id="43" dur="500"/>
                                        <p:tgtEl>
                                          <p:spTgt spid="107583"/>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107584"/>
                                        </p:tgtEl>
                                        <p:attrNameLst>
                                          <p:attrName>style.visibility</p:attrName>
                                        </p:attrNameLst>
                                      </p:cBhvr>
                                      <p:to>
                                        <p:strVal val="visible"/>
                                      </p:to>
                                    </p:set>
                                    <p:animEffect transition="in" filter="box(in)">
                                      <p:cBhvr>
                                        <p:cTn id="46" dur="500"/>
                                        <p:tgtEl>
                                          <p:spTgt spid="107584"/>
                                        </p:tgtEl>
                                      </p:cBhvr>
                                    </p:animEffect>
                                  </p:childTnLst>
                                </p:cTn>
                              </p:par>
                              <p:par>
                                <p:cTn id="47" presetID="4" presetClass="entr" presetSubtype="16" fill="hold" nodeType="withEffect">
                                  <p:stCondLst>
                                    <p:cond delay="0"/>
                                  </p:stCondLst>
                                  <p:childTnLst>
                                    <p:set>
                                      <p:cBhvr>
                                        <p:cTn id="48" dur="1" fill="hold">
                                          <p:stCondLst>
                                            <p:cond delay="0"/>
                                          </p:stCondLst>
                                        </p:cTn>
                                        <p:tgtEl>
                                          <p:spTgt spid="107586"/>
                                        </p:tgtEl>
                                        <p:attrNameLst>
                                          <p:attrName>style.visibility</p:attrName>
                                        </p:attrNameLst>
                                      </p:cBhvr>
                                      <p:to>
                                        <p:strVal val="visible"/>
                                      </p:to>
                                    </p:set>
                                    <p:animEffect transition="in" filter="box(in)">
                                      <p:cBhvr>
                                        <p:cTn id="49" dur="500"/>
                                        <p:tgtEl>
                                          <p:spTgt spid="107586"/>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grpId="0" nodeType="clickEffect">
                                  <p:stCondLst>
                                    <p:cond delay="0"/>
                                  </p:stCondLst>
                                  <p:childTnLst>
                                    <p:anim calcmode="lin" valueType="num">
                                      <p:cBhvr additive="base">
                                        <p:cTn id="53" dur="500"/>
                                        <p:tgtEl>
                                          <p:spTgt spid="107544"/>
                                        </p:tgtEl>
                                        <p:attrNameLst>
                                          <p:attrName>ppt_x</p:attrName>
                                        </p:attrNameLst>
                                      </p:cBhvr>
                                      <p:tavLst>
                                        <p:tav tm="0">
                                          <p:val>
                                            <p:strVal val="ppt_x"/>
                                          </p:val>
                                        </p:tav>
                                        <p:tav tm="100000">
                                          <p:val>
                                            <p:strVal val="ppt_x"/>
                                          </p:val>
                                        </p:tav>
                                      </p:tavLst>
                                    </p:anim>
                                    <p:anim calcmode="lin" valueType="num">
                                      <p:cBhvr additive="base">
                                        <p:cTn id="54" dur="500"/>
                                        <p:tgtEl>
                                          <p:spTgt spid="107544"/>
                                        </p:tgtEl>
                                        <p:attrNameLst>
                                          <p:attrName>ppt_y</p:attrName>
                                        </p:attrNameLst>
                                      </p:cBhvr>
                                      <p:tavLst>
                                        <p:tav tm="0">
                                          <p:val>
                                            <p:strVal val="ppt_y"/>
                                          </p:val>
                                        </p:tav>
                                        <p:tav tm="100000">
                                          <p:val>
                                            <p:strVal val="1+ppt_h/2"/>
                                          </p:val>
                                        </p:tav>
                                      </p:tavLst>
                                    </p:anim>
                                    <p:set>
                                      <p:cBhvr>
                                        <p:cTn id="55" dur="1" fill="hold">
                                          <p:stCondLst>
                                            <p:cond delay="499"/>
                                          </p:stCondLst>
                                        </p:cTn>
                                        <p:tgtEl>
                                          <p:spTgt spid="107544"/>
                                        </p:tgtEl>
                                        <p:attrNameLst>
                                          <p:attrName>style.visibility</p:attrName>
                                        </p:attrNameLst>
                                      </p:cBhvr>
                                      <p:to>
                                        <p:strVal val="hidden"/>
                                      </p:to>
                                    </p:set>
                                  </p:childTnLst>
                                </p:cTn>
                              </p:par>
                              <p:par>
                                <p:cTn id="56" presetID="2" presetClass="exit" presetSubtype="4" fill="hold" grpId="0" nodeType="withEffect">
                                  <p:stCondLst>
                                    <p:cond delay="0"/>
                                  </p:stCondLst>
                                  <p:childTnLst>
                                    <p:anim calcmode="lin" valueType="num">
                                      <p:cBhvr additive="base">
                                        <p:cTn id="57" dur="500"/>
                                        <p:tgtEl>
                                          <p:spTgt spid="107545"/>
                                        </p:tgtEl>
                                        <p:attrNameLst>
                                          <p:attrName>ppt_x</p:attrName>
                                        </p:attrNameLst>
                                      </p:cBhvr>
                                      <p:tavLst>
                                        <p:tav tm="0">
                                          <p:val>
                                            <p:strVal val="ppt_x"/>
                                          </p:val>
                                        </p:tav>
                                        <p:tav tm="100000">
                                          <p:val>
                                            <p:strVal val="ppt_x"/>
                                          </p:val>
                                        </p:tav>
                                      </p:tavLst>
                                    </p:anim>
                                    <p:anim calcmode="lin" valueType="num">
                                      <p:cBhvr additive="base">
                                        <p:cTn id="58" dur="500"/>
                                        <p:tgtEl>
                                          <p:spTgt spid="107545"/>
                                        </p:tgtEl>
                                        <p:attrNameLst>
                                          <p:attrName>ppt_y</p:attrName>
                                        </p:attrNameLst>
                                      </p:cBhvr>
                                      <p:tavLst>
                                        <p:tav tm="0">
                                          <p:val>
                                            <p:strVal val="ppt_y"/>
                                          </p:val>
                                        </p:tav>
                                        <p:tav tm="100000">
                                          <p:val>
                                            <p:strVal val="1+ppt_h/2"/>
                                          </p:val>
                                        </p:tav>
                                      </p:tavLst>
                                    </p:anim>
                                    <p:set>
                                      <p:cBhvr>
                                        <p:cTn id="59" dur="1" fill="hold">
                                          <p:stCondLst>
                                            <p:cond delay="499"/>
                                          </p:stCondLst>
                                        </p:cTn>
                                        <p:tgtEl>
                                          <p:spTgt spid="107545"/>
                                        </p:tgtEl>
                                        <p:attrNameLst>
                                          <p:attrName>style.visibility</p:attrName>
                                        </p:attrNameLst>
                                      </p:cBhvr>
                                      <p:to>
                                        <p:strVal val="hidden"/>
                                      </p:to>
                                    </p:set>
                                  </p:childTnLst>
                                </p:cTn>
                              </p:par>
                              <p:par>
                                <p:cTn id="60" presetID="2" presetClass="exit" presetSubtype="4" fill="hold" grpId="0" nodeType="withEffect">
                                  <p:stCondLst>
                                    <p:cond delay="0"/>
                                  </p:stCondLst>
                                  <p:childTnLst>
                                    <p:anim calcmode="lin" valueType="num">
                                      <p:cBhvr additive="base">
                                        <p:cTn id="61" dur="500"/>
                                        <p:tgtEl>
                                          <p:spTgt spid="107546"/>
                                        </p:tgtEl>
                                        <p:attrNameLst>
                                          <p:attrName>ppt_x</p:attrName>
                                        </p:attrNameLst>
                                      </p:cBhvr>
                                      <p:tavLst>
                                        <p:tav tm="0">
                                          <p:val>
                                            <p:strVal val="ppt_x"/>
                                          </p:val>
                                        </p:tav>
                                        <p:tav tm="100000">
                                          <p:val>
                                            <p:strVal val="ppt_x"/>
                                          </p:val>
                                        </p:tav>
                                      </p:tavLst>
                                    </p:anim>
                                    <p:anim calcmode="lin" valueType="num">
                                      <p:cBhvr additive="base">
                                        <p:cTn id="62" dur="500"/>
                                        <p:tgtEl>
                                          <p:spTgt spid="107546"/>
                                        </p:tgtEl>
                                        <p:attrNameLst>
                                          <p:attrName>ppt_y</p:attrName>
                                        </p:attrNameLst>
                                      </p:cBhvr>
                                      <p:tavLst>
                                        <p:tav tm="0">
                                          <p:val>
                                            <p:strVal val="ppt_y"/>
                                          </p:val>
                                        </p:tav>
                                        <p:tav tm="100000">
                                          <p:val>
                                            <p:strVal val="1+ppt_h/2"/>
                                          </p:val>
                                        </p:tav>
                                      </p:tavLst>
                                    </p:anim>
                                    <p:set>
                                      <p:cBhvr>
                                        <p:cTn id="63" dur="1" fill="hold">
                                          <p:stCondLst>
                                            <p:cond delay="499"/>
                                          </p:stCondLst>
                                        </p:cTn>
                                        <p:tgtEl>
                                          <p:spTgt spid="107546"/>
                                        </p:tgtEl>
                                        <p:attrNameLst>
                                          <p:attrName>style.visibility</p:attrName>
                                        </p:attrNameLst>
                                      </p:cBhvr>
                                      <p:to>
                                        <p:strVal val="hidden"/>
                                      </p:to>
                                    </p:set>
                                  </p:childTnLst>
                                </p:cTn>
                              </p:par>
                              <p:par>
                                <p:cTn id="64" presetID="2" presetClass="exit" presetSubtype="4" fill="hold" grpId="0" nodeType="withEffect">
                                  <p:stCondLst>
                                    <p:cond delay="0"/>
                                  </p:stCondLst>
                                  <p:childTnLst>
                                    <p:anim calcmode="lin" valueType="num">
                                      <p:cBhvr additive="base">
                                        <p:cTn id="65" dur="500"/>
                                        <p:tgtEl>
                                          <p:spTgt spid="107569"/>
                                        </p:tgtEl>
                                        <p:attrNameLst>
                                          <p:attrName>ppt_x</p:attrName>
                                        </p:attrNameLst>
                                      </p:cBhvr>
                                      <p:tavLst>
                                        <p:tav tm="0">
                                          <p:val>
                                            <p:strVal val="ppt_x"/>
                                          </p:val>
                                        </p:tav>
                                        <p:tav tm="100000">
                                          <p:val>
                                            <p:strVal val="ppt_x"/>
                                          </p:val>
                                        </p:tav>
                                      </p:tavLst>
                                    </p:anim>
                                    <p:anim calcmode="lin" valueType="num">
                                      <p:cBhvr additive="base">
                                        <p:cTn id="66" dur="500"/>
                                        <p:tgtEl>
                                          <p:spTgt spid="107569"/>
                                        </p:tgtEl>
                                        <p:attrNameLst>
                                          <p:attrName>ppt_y</p:attrName>
                                        </p:attrNameLst>
                                      </p:cBhvr>
                                      <p:tavLst>
                                        <p:tav tm="0">
                                          <p:val>
                                            <p:strVal val="ppt_y"/>
                                          </p:val>
                                        </p:tav>
                                        <p:tav tm="100000">
                                          <p:val>
                                            <p:strVal val="1+ppt_h/2"/>
                                          </p:val>
                                        </p:tav>
                                      </p:tavLst>
                                    </p:anim>
                                    <p:set>
                                      <p:cBhvr>
                                        <p:cTn id="67" dur="1" fill="hold">
                                          <p:stCondLst>
                                            <p:cond delay="499"/>
                                          </p:stCondLst>
                                        </p:cTn>
                                        <p:tgtEl>
                                          <p:spTgt spid="107569"/>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07586"/>
                                        </p:tgtEl>
                                        <p:attrNameLst>
                                          <p:attrName>ppt_x</p:attrName>
                                        </p:attrNameLst>
                                      </p:cBhvr>
                                      <p:tavLst>
                                        <p:tav tm="0">
                                          <p:val>
                                            <p:strVal val="ppt_x"/>
                                          </p:val>
                                        </p:tav>
                                        <p:tav tm="100000">
                                          <p:val>
                                            <p:strVal val="ppt_x"/>
                                          </p:val>
                                        </p:tav>
                                      </p:tavLst>
                                    </p:anim>
                                    <p:anim calcmode="lin" valueType="num">
                                      <p:cBhvr additive="base">
                                        <p:cTn id="70" dur="500"/>
                                        <p:tgtEl>
                                          <p:spTgt spid="107586"/>
                                        </p:tgtEl>
                                        <p:attrNameLst>
                                          <p:attrName>ppt_y</p:attrName>
                                        </p:attrNameLst>
                                      </p:cBhvr>
                                      <p:tavLst>
                                        <p:tav tm="0">
                                          <p:val>
                                            <p:strVal val="ppt_y"/>
                                          </p:val>
                                        </p:tav>
                                        <p:tav tm="100000">
                                          <p:val>
                                            <p:strVal val="1+ppt_h/2"/>
                                          </p:val>
                                        </p:tav>
                                      </p:tavLst>
                                    </p:anim>
                                    <p:set>
                                      <p:cBhvr>
                                        <p:cTn id="71" dur="1" fill="hold">
                                          <p:stCondLst>
                                            <p:cond delay="499"/>
                                          </p:stCondLst>
                                        </p:cTn>
                                        <p:tgtEl>
                                          <p:spTgt spid="107586"/>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4" presetClass="entr" presetSubtype="16" fill="hold" grpId="0" nodeType="clickEffect">
                                  <p:stCondLst>
                                    <p:cond delay="0"/>
                                  </p:stCondLst>
                                  <p:childTnLst>
                                    <p:set>
                                      <p:cBhvr>
                                        <p:cTn id="75" dur="1" fill="hold">
                                          <p:stCondLst>
                                            <p:cond delay="0"/>
                                          </p:stCondLst>
                                        </p:cTn>
                                        <p:tgtEl>
                                          <p:spTgt spid="107585"/>
                                        </p:tgtEl>
                                        <p:attrNameLst>
                                          <p:attrName>style.visibility</p:attrName>
                                        </p:attrNameLst>
                                      </p:cBhvr>
                                      <p:to>
                                        <p:strVal val="visible"/>
                                      </p:to>
                                    </p:set>
                                    <p:animEffect transition="in" filter="box(in)">
                                      <p:cBhvr>
                                        <p:cTn id="76" dur="500"/>
                                        <p:tgtEl>
                                          <p:spTgt spid="107585"/>
                                        </p:tgtEl>
                                      </p:cBhvr>
                                    </p:animEffect>
                                  </p:childTnLst>
                                </p:cTn>
                              </p:par>
                            </p:childTnLst>
                          </p:cTn>
                        </p:par>
                      </p:childTnLst>
                    </p:cTn>
                  </p:par>
                  <p:par>
                    <p:cTn id="77" fill="hold">
                      <p:stCondLst>
                        <p:cond delay="indefinite"/>
                      </p:stCondLst>
                      <p:childTnLst>
                        <p:par>
                          <p:cTn id="78" fill="hold">
                            <p:stCondLst>
                              <p:cond delay="0"/>
                            </p:stCondLst>
                            <p:childTnLst>
                              <p:par>
                                <p:cTn id="79" presetID="4" presetClass="entr" presetSubtype="16" fill="hold" grpId="0" nodeType="clickEffect">
                                  <p:stCondLst>
                                    <p:cond delay="0"/>
                                  </p:stCondLst>
                                  <p:childTnLst>
                                    <p:set>
                                      <p:cBhvr>
                                        <p:cTn id="80" dur="1" fill="hold">
                                          <p:stCondLst>
                                            <p:cond delay="0"/>
                                          </p:stCondLst>
                                        </p:cTn>
                                        <p:tgtEl>
                                          <p:spTgt spid="107581"/>
                                        </p:tgtEl>
                                        <p:attrNameLst>
                                          <p:attrName>style.visibility</p:attrName>
                                        </p:attrNameLst>
                                      </p:cBhvr>
                                      <p:to>
                                        <p:strVal val="visible"/>
                                      </p:to>
                                    </p:set>
                                    <p:animEffect transition="in" filter="box(in)">
                                      <p:cBhvr>
                                        <p:cTn id="81" dur="500"/>
                                        <p:tgtEl>
                                          <p:spTgt spid="107581"/>
                                        </p:tgtEl>
                                      </p:cBhvr>
                                    </p:animEffect>
                                  </p:childTnLst>
                                </p:cTn>
                              </p:par>
                            </p:childTnLst>
                          </p:cTn>
                        </p:par>
                      </p:childTnLst>
                    </p:cTn>
                  </p:par>
                  <p:par>
                    <p:cTn id="82" fill="hold">
                      <p:stCondLst>
                        <p:cond delay="indefinite"/>
                      </p:stCondLst>
                      <p:childTnLst>
                        <p:par>
                          <p:cTn id="83" fill="hold">
                            <p:stCondLst>
                              <p:cond delay="0"/>
                            </p:stCondLst>
                            <p:childTnLst>
                              <p:par>
                                <p:cTn id="84" presetID="4" presetClass="entr" presetSubtype="16" fill="hold" grpId="0" nodeType="clickEffect">
                                  <p:stCondLst>
                                    <p:cond delay="0"/>
                                  </p:stCondLst>
                                  <p:childTnLst>
                                    <p:set>
                                      <p:cBhvr>
                                        <p:cTn id="85" dur="1" fill="hold">
                                          <p:stCondLst>
                                            <p:cond delay="0"/>
                                          </p:stCondLst>
                                        </p:cTn>
                                        <p:tgtEl>
                                          <p:spTgt spid="107589"/>
                                        </p:tgtEl>
                                        <p:attrNameLst>
                                          <p:attrName>style.visibility</p:attrName>
                                        </p:attrNameLst>
                                      </p:cBhvr>
                                      <p:to>
                                        <p:strVal val="visible"/>
                                      </p:to>
                                    </p:set>
                                    <p:animEffect transition="in" filter="box(in)">
                                      <p:cBhvr>
                                        <p:cTn id="86" dur="500"/>
                                        <p:tgtEl>
                                          <p:spTgt spid="107589"/>
                                        </p:tgtEl>
                                      </p:cBhvr>
                                    </p:animEffect>
                                  </p:childTnLst>
                                </p:cTn>
                              </p:par>
                            </p:childTnLst>
                          </p:cTn>
                        </p:par>
                      </p:childTnLst>
                    </p:cTn>
                  </p:par>
                  <p:par>
                    <p:cTn id="87" fill="hold">
                      <p:stCondLst>
                        <p:cond delay="indefinite"/>
                      </p:stCondLst>
                      <p:childTnLst>
                        <p:par>
                          <p:cTn id="88" fill="hold">
                            <p:stCondLst>
                              <p:cond delay="0"/>
                            </p:stCondLst>
                            <p:childTnLst>
                              <p:par>
                                <p:cTn id="89" presetID="4" presetClass="entr" presetSubtype="16" fill="hold" grpId="0" nodeType="clickEffect">
                                  <p:stCondLst>
                                    <p:cond delay="0"/>
                                  </p:stCondLst>
                                  <p:childTnLst>
                                    <p:set>
                                      <p:cBhvr>
                                        <p:cTn id="90" dur="1" fill="hold">
                                          <p:stCondLst>
                                            <p:cond delay="0"/>
                                          </p:stCondLst>
                                        </p:cTn>
                                        <p:tgtEl>
                                          <p:spTgt spid="107590"/>
                                        </p:tgtEl>
                                        <p:attrNameLst>
                                          <p:attrName>style.visibility</p:attrName>
                                        </p:attrNameLst>
                                      </p:cBhvr>
                                      <p:to>
                                        <p:strVal val="visible"/>
                                      </p:to>
                                    </p:set>
                                    <p:animEffect transition="in" filter="box(in)">
                                      <p:cBhvr>
                                        <p:cTn id="91" dur="500"/>
                                        <p:tgtEl>
                                          <p:spTgt spid="107590"/>
                                        </p:tgtEl>
                                      </p:cBhvr>
                                    </p:animEffect>
                                  </p:childTnLst>
                                </p:cTn>
                              </p:par>
                            </p:childTnLst>
                          </p:cTn>
                        </p:par>
                      </p:childTnLst>
                    </p:cTn>
                  </p:par>
                  <p:par>
                    <p:cTn id="92" fill="hold">
                      <p:stCondLst>
                        <p:cond delay="indefinite"/>
                      </p:stCondLst>
                      <p:childTnLst>
                        <p:par>
                          <p:cTn id="93" fill="hold">
                            <p:stCondLst>
                              <p:cond delay="0"/>
                            </p:stCondLst>
                            <p:childTnLst>
                              <p:par>
                                <p:cTn id="94" presetID="4" presetClass="entr" presetSubtype="16" fill="hold" grpId="0" nodeType="clickEffect">
                                  <p:stCondLst>
                                    <p:cond delay="0"/>
                                  </p:stCondLst>
                                  <p:childTnLst>
                                    <p:set>
                                      <p:cBhvr>
                                        <p:cTn id="95" dur="1" fill="hold">
                                          <p:stCondLst>
                                            <p:cond delay="0"/>
                                          </p:stCondLst>
                                        </p:cTn>
                                        <p:tgtEl>
                                          <p:spTgt spid="107591"/>
                                        </p:tgtEl>
                                        <p:attrNameLst>
                                          <p:attrName>style.visibility</p:attrName>
                                        </p:attrNameLst>
                                      </p:cBhvr>
                                      <p:to>
                                        <p:strVal val="visible"/>
                                      </p:to>
                                    </p:set>
                                    <p:animEffect transition="in" filter="box(in)">
                                      <p:cBhvr>
                                        <p:cTn id="96" dur="500"/>
                                        <p:tgtEl>
                                          <p:spTgt spid="107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44" grpId="0" animBg="1"/>
      <p:bldP spid="107545" grpId="0" animBg="1"/>
      <p:bldP spid="107546" grpId="0" animBg="1"/>
      <p:bldP spid="107561" grpId="0"/>
      <p:bldP spid="107569" grpId="0"/>
      <p:bldP spid="107579" grpId="0" animBg="1"/>
      <p:bldP spid="107580" grpId="0" animBg="1"/>
      <p:bldP spid="107581" grpId="0" animBg="1"/>
      <p:bldP spid="107582" grpId="0" animBg="1"/>
      <p:bldP spid="107583" grpId="0" animBg="1"/>
      <p:bldP spid="107584" grpId="0" animBg="1"/>
      <p:bldP spid="107585" grpId="0"/>
      <p:bldP spid="107587" grpId="0" animBg="1"/>
      <p:bldP spid="107587" grpId="1" animBg="1"/>
      <p:bldP spid="107588" grpId="0"/>
      <p:bldP spid="107589" grpId="0" animBg="1"/>
      <p:bldP spid="107590" grpId="0" animBg="1"/>
      <p:bldP spid="10759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402434" name="Rectangle 2"/>
          <p:cNvSpPr>
            <a:spLocks noGrp="1" noChangeArrowheads="1"/>
          </p:cNvSpPr>
          <p:nvPr>
            <p:ph type="body" idx="4294967295"/>
          </p:nvPr>
        </p:nvSpPr>
        <p:spPr>
          <a:xfrm>
            <a:off x="473248" y="2752229"/>
            <a:ext cx="11788775" cy="936104"/>
          </a:xfrm>
        </p:spPr>
        <p:txBody>
          <a:bodyPr>
            <a:normAutofit/>
          </a:bodyPr>
          <a:lstStyle/>
          <a:p>
            <a:pPr marL="457200" indent="-457200" fontAlgn="base">
              <a:lnSpc>
                <a:spcPct val="110000"/>
              </a:lnSpc>
              <a:spcBef>
                <a:spcPct val="0"/>
              </a:spcBef>
              <a:spcAft>
                <a:spcPct val="0"/>
              </a:spcAft>
              <a:buFont typeface="Wingdings" panose="05000000000000000000" pitchFamily="2" charset="2"/>
              <a:buChar char="p"/>
              <a:defRPr/>
            </a:pPr>
            <a:r>
              <a:rPr lang="zh-CN" altLang="zh-CN" sz="2400" dirty="0" smtClean="0">
                <a:latin typeface="微软雅黑" panose="020B0503020204020204" pitchFamily="34" charset="-122"/>
                <a:ea typeface="微软雅黑" panose="020B0503020204020204" pitchFamily="34" charset="-122"/>
              </a:rPr>
              <a:t>常见的距离计算方式包括</a:t>
            </a:r>
            <a:r>
              <a:rPr lang="zh-CN" altLang="zh-CN" sz="2400" dirty="0" smtClean="0">
                <a:solidFill>
                  <a:srgbClr val="FF0000"/>
                </a:solidFill>
                <a:latin typeface="微软雅黑" panose="020B0503020204020204" pitchFamily="34" charset="-122"/>
                <a:ea typeface="微软雅黑" panose="020B0503020204020204" pitchFamily="34" charset="-122"/>
              </a:rPr>
              <a:t>欧氏距离、曼哈顿距离、夹角余弦和</a:t>
            </a:r>
            <a:r>
              <a:rPr lang="en-US" altLang="zh-CN" sz="2400" dirty="0" err="1" smtClean="0">
                <a:solidFill>
                  <a:srgbClr val="FF0000"/>
                </a:solidFill>
                <a:latin typeface="微软雅黑" panose="020B0503020204020204" pitchFamily="34" charset="-122"/>
                <a:ea typeface="微软雅黑" panose="020B0503020204020204" pitchFamily="34" charset="-122"/>
              </a:rPr>
              <a:t>Jaccard</a:t>
            </a:r>
            <a:r>
              <a:rPr lang="zh-CN" altLang="zh-CN" sz="2400" dirty="0" smtClean="0">
                <a:solidFill>
                  <a:srgbClr val="FF0000"/>
                </a:solidFill>
                <a:latin typeface="微软雅黑" panose="020B0503020204020204" pitchFamily="34" charset="-122"/>
                <a:ea typeface="微软雅黑" panose="020B0503020204020204" pitchFamily="34" charset="-122"/>
              </a:rPr>
              <a:t>系数</a:t>
            </a:r>
            <a:r>
              <a:rPr lang="zh-CN" altLang="zh-CN" sz="2400" dirty="0" smtClean="0">
                <a:latin typeface="微软雅黑" panose="020B0503020204020204" pitchFamily="34" charset="-122"/>
                <a:ea typeface="微软雅黑" panose="020B0503020204020204" pitchFamily="34" charset="-122"/>
              </a:rPr>
              <a:t>等。</a:t>
            </a:r>
            <a:endParaRPr lang="en-US" altLang="zh-CN" sz="2400" dirty="0" smtClean="0">
              <a:latin typeface="微软雅黑" panose="020B0503020204020204" pitchFamily="34" charset="-122"/>
              <a:ea typeface="微软雅黑" panose="020B0503020204020204" pitchFamily="34" charset="-122"/>
            </a:endParaRPr>
          </a:p>
          <a:p>
            <a:pPr marL="457200" indent="-457200" fontAlgn="base">
              <a:lnSpc>
                <a:spcPct val="110000"/>
              </a:lnSpc>
              <a:spcBef>
                <a:spcPct val="0"/>
              </a:spcBef>
              <a:spcAft>
                <a:spcPct val="0"/>
              </a:spcAft>
              <a:buFont typeface="Wingdings" panose="05000000000000000000" pitchFamily="2" charset="2"/>
              <a:buChar char="p"/>
              <a:defRPr/>
            </a:pPr>
            <a:r>
              <a:rPr lang="zh-CN" altLang="zh-CN" sz="2400" dirty="0" smtClean="0">
                <a:latin typeface="微软雅黑" panose="020B0503020204020204" pitchFamily="34" charset="-122"/>
                <a:ea typeface="微软雅黑" panose="020B0503020204020204" pitchFamily="34" charset="-122"/>
              </a:rPr>
              <a:t>根据数据特性的不同，可以采用不同的度量方法。</a:t>
            </a:r>
            <a:endParaRPr lang="zh-CN" altLang="zh-CN" sz="2400" dirty="0">
              <a:latin typeface="微软雅黑" panose="020B0503020204020204" pitchFamily="34" charset="-122"/>
              <a:ea typeface="微软雅黑" panose="020B0503020204020204" pitchFamily="34" charset="-122"/>
            </a:endParaRPr>
          </a:p>
        </p:txBody>
      </p:sp>
      <p:sp>
        <p:nvSpPr>
          <p:cNvPr id="25605" name="Rectangle 3"/>
          <p:cNvSpPr>
            <a:spLocks noChangeArrowheads="1"/>
          </p:cNvSpPr>
          <p:nvPr/>
        </p:nvSpPr>
        <p:spPr bwMode="auto">
          <a:xfrm>
            <a:off x="428625" y="1487660"/>
            <a:ext cx="11787188" cy="122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eaLnBrk="1" hangingPunct="1">
              <a:buFont typeface="Wingdings" panose="05000000000000000000" pitchFamily="2" charset="2"/>
              <a:buChar char="p"/>
            </a:pPr>
            <a:r>
              <a:rPr lang="zh-CN" altLang="zh-CN" sz="2400" dirty="0" smtClean="0">
                <a:latin typeface="微软雅黑" panose="020B0503020204020204" pitchFamily="34" charset="-122"/>
                <a:ea typeface="微软雅黑" panose="020B0503020204020204" pitchFamily="34" charset="-122"/>
              </a:rPr>
              <a:t>在机器学习算法中，经常需要评估两个不同样本之间的“</a:t>
            </a:r>
            <a:r>
              <a:rPr lang="zh-CN" altLang="zh-CN" sz="2400" dirty="0" smtClean="0">
                <a:solidFill>
                  <a:srgbClr val="FF0000"/>
                </a:solidFill>
                <a:latin typeface="微软雅黑" panose="020B0503020204020204" pitchFamily="34" charset="-122"/>
                <a:ea typeface="微软雅黑" panose="020B0503020204020204" pitchFamily="34" charset="-122"/>
              </a:rPr>
              <a:t>相似性</a:t>
            </a:r>
            <a:r>
              <a:rPr lang="zh-CN" altLang="zh-CN" sz="2400" dirty="0" smtClean="0">
                <a:latin typeface="微软雅黑" panose="020B0503020204020204" pitchFamily="34" charset="-122"/>
                <a:ea typeface="微软雅黑" panose="020B0503020204020204" pitchFamily="34" charset="-122"/>
              </a:rPr>
              <a:t>”，进而确定样本属于哪一类。</a:t>
            </a:r>
            <a:endParaRPr lang="en-US" altLang="zh-CN" sz="2400" dirty="0" smtClean="0">
              <a:latin typeface="微软雅黑" panose="020B0503020204020204" pitchFamily="34" charset="-122"/>
              <a:ea typeface="微软雅黑" panose="020B0503020204020204" pitchFamily="34" charset="-122"/>
            </a:endParaRPr>
          </a:p>
          <a:p>
            <a:pPr marL="1031875" lvl="1" indent="-457200" eaLnBrk="1" hangingPunct="1">
              <a:buFont typeface="Wingdings" panose="05000000000000000000" pitchFamily="2" charset="2"/>
              <a:buChar char="n"/>
            </a:pPr>
            <a:r>
              <a:rPr lang="zh-CN" altLang="zh-CN" sz="2400" dirty="0" smtClean="0">
                <a:latin typeface="微软雅黑" panose="020B0503020204020204" pitchFamily="34" charset="-122"/>
                <a:ea typeface="微软雅黑" panose="020B0503020204020204" pitchFamily="34" charset="-122"/>
              </a:rPr>
              <a:t>如，</a:t>
            </a:r>
            <a:r>
              <a:rPr lang="en-US" altLang="zh-CN" sz="2400" i="1" dirty="0" smtClean="0">
                <a:latin typeface="微软雅黑" panose="020B0503020204020204" pitchFamily="34" charset="-122"/>
                <a:ea typeface="微软雅黑" panose="020B0503020204020204" pitchFamily="34" charset="-122"/>
              </a:rPr>
              <a:t>k</a:t>
            </a: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近邻算法（</a:t>
            </a:r>
            <a:r>
              <a:rPr lang="en-US" altLang="zh-CN" sz="2400" dirty="0" smtClean="0">
                <a:latin typeface="微软雅黑" panose="020B0503020204020204" pitchFamily="34" charset="-122"/>
                <a:ea typeface="微软雅黑" panose="020B0503020204020204" pitchFamily="34" charset="-122"/>
              </a:rPr>
              <a:t>KNN</a:t>
            </a:r>
            <a:r>
              <a:rPr lang="zh-CN" altLang="zh-CN" sz="2400" dirty="0" smtClean="0">
                <a:latin typeface="微软雅黑" panose="020B0503020204020204" pitchFamily="34" charset="-122"/>
                <a:ea typeface="微软雅黑" panose="020B0503020204020204" pitchFamily="34" charset="-122"/>
              </a:rPr>
              <a:t>）、</a:t>
            </a:r>
            <a:r>
              <a:rPr lang="en-US" altLang="zh-CN" sz="2400" i="1" dirty="0" smtClean="0">
                <a:latin typeface="微软雅黑" panose="020B0503020204020204" pitchFamily="34" charset="-122"/>
                <a:ea typeface="微软雅黑" panose="020B0503020204020204" pitchFamily="34" charset="-122"/>
              </a:rPr>
              <a:t>k</a:t>
            </a: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均值算法（</a:t>
            </a:r>
            <a:r>
              <a:rPr lang="en-US" altLang="zh-CN" sz="2400" dirty="0" smtClean="0">
                <a:latin typeface="微软雅黑" panose="020B0503020204020204" pitchFamily="34" charset="-122"/>
                <a:ea typeface="微软雅黑" panose="020B0503020204020204" pitchFamily="34" charset="-122"/>
              </a:rPr>
              <a:t>K-Means</a:t>
            </a:r>
            <a:r>
              <a:rPr lang="zh-CN" altLang="zh-CN" sz="2400" dirty="0" smtClean="0">
                <a:latin typeface="微软雅黑" panose="020B0503020204020204" pitchFamily="34" charset="-122"/>
                <a:ea typeface="微软雅黑" panose="020B0503020204020204" pitchFamily="34" charset="-122"/>
              </a:rPr>
              <a:t>）等等</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8" name="文本框 64"/>
          <p:cNvSpPr txBox="1"/>
          <p:nvPr/>
        </p:nvSpPr>
        <p:spPr>
          <a:xfrm>
            <a:off x="3837087" y="231949"/>
            <a:ext cx="6044110"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  </a:t>
            </a:r>
            <a:r>
              <a:rPr lang="zh-CN" altLang="en-US" sz="3800" dirty="0" smtClean="0">
                <a:sym typeface="+mn-lt"/>
              </a:rPr>
              <a:t>距离及相似度度量方法</a:t>
            </a:r>
            <a:endParaRPr lang="zh-CN" altLang="en-US" sz="3800" dirty="0">
              <a:sym typeface="+mn-lt"/>
            </a:endParaRPr>
          </a:p>
        </p:txBody>
      </p:sp>
      <p:sp>
        <p:nvSpPr>
          <p:cNvPr id="9" name="Rectangle 2"/>
          <p:cNvSpPr txBox="1">
            <a:spLocks noChangeArrowheads="1"/>
          </p:cNvSpPr>
          <p:nvPr/>
        </p:nvSpPr>
        <p:spPr>
          <a:xfrm>
            <a:off x="453008" y="3688333"/>
            <a:ext cx="11448975" cy="1872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ct val="0"/>
              </a:spcBef>
              <a:buFont typeface="Wingdings" panose="05000000000000000000" pitchFamily="2" charset="2"/>
              <a:buChar char="p"/>
              <a:defRPr/>
            </a:pPr>
            <a:r>
              <a:rPr lang="zh-CN" altLang="zh-CN" sz="2400" dirty="0" smtClean="0">
                <a:latin typeface="微软雅黑" panose="020B0503020204020204" pitchFamily="34" charset="-122"/>
                <a:ea typeface="微软雅黑" panose="020B0503020204020204" pitchFamily="34" charset="-122"/>
              </a:rPr>
              <a:t>定义一个距离函数</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需要满足下面几个准则</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距离永远非负，只有点到自身的距离为</a:t>
            </a:r>
            <a:r>
              <a:rPr lang="en-US" altLang="zh-CN" dirty="0" smtClean="0">
                <a:latin typeface="微软雅黑" panose="020B0503020204020204" pitchFamily="34" charset="-122"/>
                <a:ea typeface="微软雅黑" panose="020B0503020204020204" pitchFamily="34" charset="-122"/>
              </a:rPr>
              <a:t>0</a:t>
            </a:r>
            <a:r>
              <a:rPr lang="zh-CN" altLang="zh-CN" dirty="0" smtClean="0">
                <a:latin typeface="微软雅黑" panose="020B0503020204020204" pitchFamily="34" charset="-122"/>
                <a:ea typeface="微软雅黑" panose="020B0503020204020204" pitchFamily="34" charset="-122"/>
              </a:rPr>
              <a:t>；</a:t>
            </a:r>
            <a:endParaRPr lang="zh-CN"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距离具有对称性，在计算点之间的距离时考虑点的顺序无所谓先后；</a:t>
            </a:r>
            <a:endParaRPr lang="zh-CN"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距离遵守三角不等式，即</a:t>
            </a:r>
            <a:r>
              <a:rPr lang="en-US" altLang="zh-CN" i="1" dirty="0" smtClean="0">
                <a:latin typeface="微软雅黑" panose="020B0503020204020204" pitchFamily="34" charset="-122"/>
                <a:ea typeface="微软雅黑" panose="020B0503020204020204" pitchFamily="34" charset="-122"/>
              </a:rPr>
              <a:t>x</a:t>
            </a:r>
            <a:r>
              <a:rPr lang="zh-CN" altLang="zh-CN" dirty="0" smtClean="0">
                <a:latin typeface="微软雅黑" panose="020B0503020204020204" pitchFamily="34" charset="-122"/>
                <a:ea typeface="微软雅黑" panose="020B0503020204020204" pitchFamily="34" charset="-122"/>
              </a:rPr>
              <a:t>到</a:t>
            </a:r>
            <a:r>
              <a:rPr lang="en-US" altLang="zh-CN" i="1" dirty="0" smtClean="0">
                <a:latin typeface="微软雅黑" panose="020B0503020204020204" pitchFamily="34" charset="-122"/>
                <a:ea typeface="微软雅黑" panose="020B0503020204020204" pitchFamily="34" charset="-122"/>
              </a:rPr>
              <a:t>y</a:t>
            </a:r>
            <a:r>
              <a:rPr lang="zh-CN" altLang="zh-CN" dirty="0" smtClean="0">
                <a:latin typeface="微软雅黑" panose="020B0503020204020204" pitchFamily="34" charset="-122"/>
                <a:ea typeface="微软雅黑" panose="020B0503020204020204" pitchFamily="34" charset="-122"/>
              </a:rPr>
              <a:t>的距离加上</a:t>
            </a:r>
            <a:r>
              <a:rPr lang="en-US" altLang="zh-CN" i="1" dirty="0" smtClean="0">
                <a:latin typeface="微软雅黑" panose="020B0503020204020204" pitchFamily="34" charset="-122"/>
                <a:ea typeface="微软雅黑" panose="020B0503020204020204" pitchFamily="34" charset="-122"/>
              </a:rPr>
              <a:t>y</a:t>
            </a:r>
            <a:r>
              <a:rPr lang="zh-CN" altLang="zh-CN" dirty="0" smtClean="0">
                <a:latin typeface="微软雅黑" panose="020B0503020204020204" pitchFamily="34" charset="-122"/>
                <a:ea typeface="微软雅黑" panose="020B0503020204020204" pitchFamily="34" charset="-122"/>
              </a:rPr>
              <a:t>到</a:t>
            </a:r>
            <a:r>
              <a:rPr lang="en-US" altLang="zh-CN" i="1" dirty="0" smtClean="0">
                <a:latin typeface="微软雅黑" panose="020B0503020204020204" pitchFamily="34" charset="-122"/>
                <a:ea typeface="微软雅黑" panose="020B0503020204020204" pitchFamily="34" charset="-122"/>
              </a:rPr>
              <a:t>z</a:t>
            </a:r>
            <a:r>
              <a:rPr lang="zh-CN" altLang="zh-CN" dirty="0" smtClean="0">
                <a:latin typeface="微软雅黑" panose="020B0503020204020204" pitchFamily="34" charset="-122"/>
                <a:ea typeface="微软雅黑" panose="020B0503020204020204" pitchFamily="34" charset="-122"/>
              </a:rPr>
              <a:t>的距离不低于直接</a:t>
            </a:r>
            <a:r>
              <a:rPr lang="en-US" altLang="zh-CN" i="1" dirty="0" smtClean="0">
                <a:latin typeface="微软雅黑" panose="020B0503020204020204" pitchFamily="34" charset="-122"/>
                <a:ea typeface="微软雅黑" panose="020B0503020204020204" pitchFamily="34" charset="-122"/>
              </a:rPr>
              <a:t>x</a:t>
            </a:r>
            <a:r>
              <a:rPr lang="zh-CN" altLang="zh-CN" dirty="0" smtClean="0">
                <a:latin typeface="微软雅黑" panose="020B0503020204020204" pitchFamily="34" charset="-122"/>
                <a:ea typeface="微软雅黑" panose="020B0503020204020204" pitchFamily="34" charset="-122"/>
              </a:rPr>
              <a:t>到</a:t>
            </a:r>
            <a:r>
              <a:rPr lang="en-US" altLang="zh-CN" i="1" dirty="0" smtClean="0">
                <a:latin typeface="微软雅黑" panose="020B0503020204020204" pitchFamily="34" charset="-122"/>
                <a:ea typeface="微软雅黑" panose="020B0503020204020204" pitchFamily="34" charset="-122"/>
              </a:rPr>
              <a:t>z</a:t>
            </a:r>
            <a:r>
              <a:rPr lang="zh-CN" altLang="zh-CN" dirty="0" smtClean="0">
                <a:latin typeface="微软雅黑" panose="020B0503020204020204" pitchFamily="34" charset="-122"/>
                <a:ea typeface="微软雅黑" panose="020B0503020204020204" pitchFamily="34" charset="-122"/>
              </a:rPr>
              <a:t>的距离。</a:t>
            </a:r>
            <a:endParaRPr lang="zh-CN" altLang="zh-CN" dirty="0" smtClean="0">
              <a:latin typeface="微软雅黑" panose="020B0503020204020204" pitchFamily="34" charset="-122"/>
              <a:ea typeface="微软雅黑" panose="020B0503020204020204" pitchFamily="34" charset="-122"/>
            </a:endParaRPr>
          </a:p>
          <a:p>
            <a:pPr marL="457200" indent="-457200">
              <a:lnSpc>
                <a:spcPct val="100000"/>
              </a:lnSpc>
              <a:spcBef>
                <a:spcPct val="0"/>
              </a:spcBef>
              <a:buFont typeface="Wingdings" panose="05000000000000000000" pitchFamily="2" charset="2"/>
              <a:buChar char="p"/>
              <a:defRPr/>
            </a:pPr>
            <a:endParaRPr lang="zh-CN" altLang="zh-CN"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2434">
                                            <p:txEl>
                                              <p:pRg st="0" end="0"/>
                                            </p:txEl>
                                          </p:spTgt>
                                        </p:tgtEl>
                                        <p:attrNameLst>
                                          <p:attrName>style.visibility</p:attrName>
                                        </p:attrNameLst>
                                      </p:cBhvr>
                                      <p:to>
                                        <p:strVal val="visible"/>
                                      </p:to>
                                    </p:set>
                                    <p:animEffect transition="in" filter="randombar(horizontal)">
                                      <p:cBhvr>
                                        <p:cTn id="7" dur="500"/>
                                        <p:tgtEl>
                                          <p:spTgt spid="4024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02434">
                                            <p:txEl>
                                              <p:pRg st="1" end="1"/>
                                            </p:txEl>
                                          </p:spTgt>
                                        </p:tgtEl>
                                        <p:attrNameLst>
                                          <p:attrName>style.visibility</p:attrName>
                                        </p:attrNameLst>
                                      </p:cBhvr>
                                      <p:to>
                                        <p:strVal val="visible"/>
                                      </p:to>
                                    </p:set>
                                    <p:animEffect transition="in" filter="randombar(horizontal)">
                                      <p:cBhvr>
                                        <p:cTn id="12" dur="500"/>
                                        <p:tgtEl>
                                          <p:spTgt spid="4024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randombar(horizontal)">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randombar(horizontal)">
                                      <p:cBhvr>
                                        <p:cTn id="27" dur="500"/>
                                        <p:tgtEl>
                                          <p:spTgt spid="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randombar(horizontal)">
                                      <p:cBhvr>
                                        <p:cTn id="3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1014377"/>
            <a:ext cx="12121430" cy="528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zh-CN" sz="2800" dirty="0" smtClean="0">
                <a:latin typeface="微软雅黑" panose="020B0503020204020204" pitchFamily="34" charset="-122"/>
                <a:ea typeface="微软雅黑" panose="020B0503020204020204" pitchFamily="34" charset="-122"/>
              </a:rPr>
              <a:t> 欧氏距离</a:t>
            </a:r>
            <a:endParaRPr lang="en-US" altLang="zh-CN" sz="28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zh-CN" sz="2400" dirty="0" smtClean="0">
                <a:latin typeface="微软雅黑" panose="020B0503020204020204" pitchFamily="34" charset="-122"/>
                <a:ea typeface="微软雅黑" panose="020B0503020204020204" pitchFamily="34" charset="-122"/>
              </a:rPr>
              <a:t>在</a:t>
            </a:r>
            <a:r>
              <a:rPr lang="en-US" altLang="zh-CN" sz="2400" i="1" dirty="0" smtClean="0">
                <a:latin typeface="微软雅黑" panose="020B0503020204020204" pitchFamily="34" charset="-122"/>
                <a:ea typeface="微软雅黑" panose="020B0503020204020204" pitchFamily="34" charset="-122"/>
              </a:rPr>
              <a:t>m</a:t>
            </a:r>
            <a:r>
              <a:rPr lang="zh-CN" altLang="zh-CN" sz="2400" dirty="0" smtClean="0">
                <a:latin typeface="微软雅黑" panose="020B0503020204020204" pitchFamily="34" charset="-122"/>
                <a:ea typeface="微软雅黑" panose="020B0503020204020204" pitchFamily="34" charset="-122"/>
              </a:rPr>
              <a:t>维空间中两个点之间的</a:t>
            </a:r>
            <a:r>
              <a:rPr lang="zh-CN" altLang="zh-CN" sz="2400" dirty="0" smtClean="0">
                <a:solidFill>
                  <a:srgbClr val="FF0000"/>
                </a:solidFill>
                <a:latin typeface="微软雅黑" panose="020B0503020204020204" pitchFamily="34" charset="-122"/>
                <a:ea typeface="微软雅黑" panose="020B0503020204020204" pitchFamily="34" charset="-122"/>
              </a:rPr>
              <a:t>真实距离</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smtClean="0">
                <a:latin typeface="微软雅黑" panose="020B0503020204020204" pitchFamily="34" charset="-122"/>
                <a:ea typeface="微软雅黑" panose="020B0503020204020204" pitchFamily="34" charset="-122"/>
              </a:rPr>
              <a:t>即</a:t>
            </a:r>
            <a:r>
              <a:rPr lang="zh-CN" altLang="zh-CN" sz="2400" dirty="0" smtClean="0">
                <a:latin typeface="微软雅黑" panose="020B0503020204020204" pitchFamily="34" charset="-122"/>
                <a:ea typeface="微软雅黑" panose="020B0503020204020204" pitchFamily="34" charset="-122"/>
              </a:rPr>
              <a:t>向量的</a:t>
            </a:r>
            <a:r>
              <a:rPr lang="zh-CN" altLang="zh-CN" sz="2400" dirty="0" smtClean="0">
                <a:solidFill>
                  <a:srgbClr val="FF0000"/>
                </a:solidFill>
                <a:latin typeface="微软雅黑" panose="020B0503020204020204" pitchFamily="34" charset="-122"/>
                <a:ea typeface="微软雅黑" panose="020B0503020204020204" pitchFamily="34" charset="-122"/>
              </a:rPr>
              <a:t>自然长度</a:t>
            </a:r>
            <a:r>
              <a:rPr lang="zh-CN" altLang="zh-CN" sz="2400" dirty="0" smtClean="0">
                <a:latin typeface="微软雅黑" panose="020B0503020204020204" pitchFamily="34" charset="-122"/>
                <a:ea typeface="微软雅黑" panose="020B0503020204020204" pitchFamily="34" charset="-122"/>
              </a:rPr>
              <a:t>（即该点到原点的距离）</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zh-CN" sz="2400" dirty="0" smtClean="0">
                <a:latin typeface="微软雅黑" panose="020B0503020204020204" pitchFamily="34" charset="-122"/>
                <a:ea typeface="微软雅黑" panose="020B0503020204020204" pitchFamily="34" charset="-122"/>
              </a:rPr>
              <a:t>在二维和三维空间中的欧氏距离就是两点之间的实际距离。</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zh-CN" sz="2400" dirty="0" smtClean="0">
                <a:latin typeface="微软雅黑" panose="020B0503020204020204" pitchFamily="34" charset="-122"/>
                <a:ea typeface="微软雅黑" panose="020B0503020204020204" pitchFamily="34" charset="-122"/>
              </a:rPr>
              <a:t>对于二维平面上两点</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与</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间的欧氏距离计算公式为</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defRPr/>
            </a:pP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zh-CN" sz="2400" dirty="0" smtClean="0">
                <a:latin typeface="微软雅黑" panose="020B0503020204020204" pitchFamily="34" charset="-122"/>
                <a:ea typeface="微软雅黑" panose="020B0503020204020204" pitchFamily="34" charset="-122"/>
              </a:rPr>
              <a:t>对于三维平面上两点</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与</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间的欧氏距离计算公式为</a:t>
            </a:r>
            <a:endParaRPr lang="en-US" altLang="zh-CN" sz="24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231949"/>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6.3.1  </a:t>
            </a:r>
            <a:r>
              <a:rPr lang="zh-CN" altLang="en-US" sz="3800" dirty="0" smtClean="0">
                <a:sym typeface="+mn-lt"/>
              </a:rPr>
              <a:t>距离度量</a:t>
            </a:r>
            <a:endParaRPr lang="zh-CN" altLang="en-US" sz="3800" dirty="0">
              <a:sym typeface="+mn-lt"/>
            </a:endParaRPr>
          </a:p>
        </p:txBody>
      </p:sp>
      <p:pic>
        <p:nvPicPr>
          <p:cNvPr id="131074" name="Picture 2"/>
          <p:cNvPicPr>
            <a:picLocks noChangeAspect="1" noChangeArrowheads="1"/>
          </p:cNvPicPr>
          <p:nvPr/>
        </p:nvPicPr>
        <p:blipFill>
          <a:blip r:embed="rId1" cstate="print"/>
          <a:srcRect/>
          <a:stretch>
            <a:fillRect/>
          </a:stretch>
        </p:blipFill>
        <p:spPr bwMode="auto">
          <a:xfrm>
            <a:off x="4053112" y="3894757"/>
            <a:ext cx="2880320" cy="537660"/>
          </a:xfrm>
          <a:prstGeom prst="rect">
            <a:avLst/>
          </a:prstGeom>
          <a:noFill/>
          <a:ln w="9525">
            <a:noFill/>
            <a:miter lim="800000"/>
            <a:headEnd/>
            <a:tailEnd/>
          </a:ln>
        </p:spPr>
      </p:pic>
      <p:pic>
        <p:nvPicPr>
          <p:cNvPr id="131075" name="Picture 3"/>
          <p:cNvPicPr>
            <a:picLocks noChangeAspect="1" noChangeArrowheads="1"/>
          </p:cNvPicPr>
          <p:nvPr/>
        </p:nvPicPr>
        <p:blipFill>
          <a:blip r:embed="rId2" cstate="print"/>
          <a:srcRect/>
          <a:stretch>
            <a:fillRect/>
          </a:stretch>
        </p:blipFill>
        <p:spPr bwMode="auto">
          <a:xfrm>
            <a:off x="3981103" y="5046884"/>
            <a:ext cx="3312368" cy="441649"/>
          </a:xfrm>
          <a:prstGeom prst="rect">
            <a:avLst/>
          </a:prstGeom>
          <a:noFill/>
          <a:ln w="9525">
            <a:noFill/>
            <a:miter lim="800000"/>
            <a:headEnd/>
            <a:tailEnd/>
          </a:ln>
        </p:spPr>
      </p:pic>
    </p:spTree>
  </p:cSld>
  <p:clrMapOvr>
    <a:masterClrMapping/>
  </p:clrMapOvr>
  <p:transition advTm="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880021"/>
            <a:ext cx="12121430" cy="417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zh-CN" sz="2800" dirty="0" smtClean="0">
                <a:latin typeface="微软雅黑" panose="020B0503020204020204" pitchFamily="34" charset="-122"/>
                <a:ea typeface="微软雅黑" panose="020B0503020204020204" pitchFamily="34" charset="-122"/>
              </a:rPr>
              <a:t>曼哈顿距离</a:t>
            </a:r>
            <a:endParaRPr lang="en-US" altLang="zh-CN" sz="28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zh-CN" sz="2400" dirty="0" smtClean="0">
                <a:latin typeface="微软雅黑" panose="020B0503020204020204" pitchFamily="34" charset="-122"/>
                <a:ea typeface="微软雅黑" panose="020B0503020204020204" pitchFamily="34" charset="-122"/>
              </a:rPr>
              <a:t>标明两个点在标准坐标系上的</a:t>
            </a:r>
            <a:r>
              <a:rPr lang="zh-CN" altLang="zh-CN" sz="2400" dirty="0" smtClean="0">
                <a:solidFill>
                  <a:srgbClr val="FF0000"/>
                </a:solidFill>
                <a:latin typeface="微软雅黑" panose="020B0503020204020204" pitchFamily="34" charset="-122"/>
                <a:ea typeface="微软雅黑" panose="020B0503020204020204" pitchFamily="34" charset="-122"/>
              </a:rPr>
              <a:t>绝对轴距总和</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zh-CN" sz="2400" dirty="0" smtClean="0">
                <a:latin typeface="微软雅黑" panose="020B0503020204020204" pitchFamily="34" charset="-122"/>
                <a:ea typeface="微软雅黑" panose="020B0503020204020204" pitchFamily="34" charset="-122"/>
              </a:rPr>
              <a:t>表示的不是两点的直线距离，而是实际从</a:t>
            </a:r>
            <a:r>
              <a:rPr lang="en-US" altLang="zh-CN" sz="2400" i="1" dirty="0" smtClean="0">
                <a:latin typeface="微软雅黑" panose="020B0503020204020204" pitchFamily="34" charset="-122"/>
                <a:ea typeface="微软雅黑" panose="020B0503020204020204" pitchFamily="34" charset="-122"/>
              </a:rPr>
              <a:t>p</a:t>
            </a:r>
            <a:r>
              <a:rPr lang="en-US" altLang="zh-CN" sz="2400" baseline="-25000" dirty="0" smtClean="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点到达</a:t>
            </a:r>
            <a:r>
              <a:rPr lang="en-US" altLang="zh-CN" sz="2400" i="1" dirty="0" smtClean="0">
                <a:latin typeface="微软雅黑" panose="020B0503020204020204" pitchFamily="34" charset="-122"/>
                <a:ea typeface="微软雅黑" panose="020B0503020204020204" pitchFamily="34" charset="-122"/>
              </a:rPr>
              <a:t>p</a:t>
            </a:r>
            <a:r>
              <a:rPr lang="en-US" altLang="zh-CN" sz="2400" baseline="-25000" dirty="0" smtClean="0">
                <a:latin typeface="微软雅黑" panose="020B0503020204020204" pitchFamily="34" charset="-122"/>
                <a:ea typeface="微软雅黑" panose="020B0503020204020204" pitchFamily="34" charset="-122"/>
              </a:rPr>
              <a:t>2</a:t>
            </a:r>
            <a:r>
              <a:rPr lang="zh-CN" altLang="zh-CN" sz="2400" dirty="0" smtClean="0">
                <a:latin typeface="微软雅黑" panose="020B0503020204020204" pitchFamily="34" charset="-122"/>
                <a:ea typeface="微软雅黑" panose="020B0503020204020204" pitchFamily="34" charset="-122"/>
              </a:rPr>
              <a:t>点的距离</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zh-CN" sz="2400" dirty="0" smtClean="0">
                <a:latin typeface="微软雅黑" panose="020B0503020204020204" pitchFamily="34" charset="-122"/>
                <a:ea typeface="微软雅黑" panose="020B0503020204020204" pitchFamily="34" charset="-122"/>
              </a:rPr>
              <a:t>对于二维平面上的两点</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与</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之间的曼哈顿距离，计算公式为</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endParaRPr lang="en-US" altLang="zh-CN" sz="24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231949"/>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6.3.1  </a:t>
            </a:r>
            <a:r>
              <a:rPr lang="zh-CN" altLang="en-US" sz="3800" dirty="0" smtClean="0">
                <a:sym typeface="+mn-lt"/>
              </a:rPr>
              <a:t>距离度量</a:t>
            </a:r>
            <a:endParaRPr lang="zh-CN" altLang="en-US" sz="3800" dirty="0">
              <a:sym typeface="+mn-lt"/>
            </a:endParaRPr>
          </a:p>
        </p:txBody>
      </p:sp>
      <p:pic>
        <p:nvPicPr>
          <p:cNvPr id="132098" name="Picture 2"/>
          <p:cNvPicPr>
            <a:picLocks noChangeAspect="1" noChangeArrowheads="1"/>
          </p:cNvPicPr>
          <p:nvPr/>
        </p:nvPicPr>
        <p:blipFill>
          <a:blip r:embed="rId1" cstate="print"/>
          <a:srcRect/>
          <a:stretch>
            <a:fillRect/>
          </a:stretch>
        </p:blipFill>
        <p:spPr bwMode="auto">
          <a:xfrm>
            <a:off x="4197127" y="3688333"/>
            <a:ext cx="3456384" cy="3372082"/>
          </a:xfrm>
          <a:prstGeom prst="rect">
            <a:avLst/>
          </a:prstGeom>
          <a:noFill/>
          <a:ln w="9525">
            <a:noFill/>
            <a:miter lim="800000"/>
            <a:headEnd/>
            <a:tailEnd/>
          </a:ln>
        </p:spPr>
      </p:pic>
      <p:pic>
        <p:nvPicPr>
          <p:cNvPr id="132099" name="Picture 3"/>
          <p:cNvPicPr>
            <a:picLocks noChangeAspect="1" noChangeArrowheads="1"/>
          </p:cNvPicPr>
          <p:nvPr/>
        </p:nvPicPr>
        <p:blipFill>
          <a:blip r:embed="rId2" cstate="print"/>
          <a:srcRect/>
          <a:stretch>
            <a:fillRect/>
          </a:stretch>
        </p:blipFill>
        <p:spPr bwMode="auto">
          <a:xfrm>
            <a:off x="4616083" y="3256285"/>
            <a:ext cx="2317348" cy="432048"/>
          </a:xfrm>
          <a:prstGeom prst="rect">
            <a:avLst/>
          </a:prstGeom>
          <a:noFill/>
          <a:ln w="9525">
            <a:noFill/>
            <a:miter lim="800000"/>
            <a:headEnd/>
            <a:tailEnd/>
          </a:ln>
        </p:spPr>
      </p:pic>
      <p:sp>
        <p:nvSpPr>
          <p:cNvPr id="10" name="矩形 9"/>
          <p:cNvSpPr/>
          <p:nvPr/>
        </p:nvSpPr>
        <p:spPr>
          <a:xfrm>
            <a:off x="5061223" y="6928693"/>
            <a:ext cx="1853392" cy="369332"/>
          </a:xfrm>
          <a:prstGeom prst="rect">
            <a:avLst/>
          </a:prstGeom>
        </p:spPr>
        <p:txBody>
          <a:bodyPr wrap="none">
            <a:spAutoFit/>
          </a:bodyPr>
          <a:lstStyle/>
          <a:p>
            <a:r>
              <a:rPr lang="zh-CN" altLang="zh-CN" dirty="0" smtClean="0">
                <a:latin typeface="微软雅黑" panose="020B0503020204020204" pitchFamily="34" charset="-122"/>
                <a:ea typeface="微软雅黑" panose="020B0503020204020204" pitchFamily="34" charset="-122"/>
              </a:rPr>
              <a:t>曼哈顿距离示例 </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2098"/>
                                        </p:tgtEl>
                                        <p:attrNameLst>
                                          <p:attrName>style.visibility</p:attrName>
                                        </p:attrNameLst>
                                      </p:cBhvr>
                                      <p:to>
                                        <p:strVal val="visible"/>
                                      </p:to>
                                    </p:set>
                                    <p:animEffect transition="in" filter="randombar(horizontal)">
                                      <p:cBhvr>
                                        <p:cTn id="7" dur="500"/>
                                        <p:tgtEl>
                                          <p:spTgt spid="13209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0" y="808013"/>
            <a:ext cx="12121430" cy="63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zh-CN" sz="2800" dirty="0" smtClean="0">
                <a:latin typeface="微软雅黑" panose="020B0503020204020204" pitchFamily="34" charset="-122"/>
                <a:ea typeface="微软雅黑" panose="020B0503020204020204" pitchFamily="34" charset="-122"/>
              </a:rPr>
              <a:t>切比雪夫距离</a:t>
            </a:r>
            <a:endParaRPr lang="en-US" altLang="zh-CN" sz="28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zh-CN" sz="2400" dirty="0" smtClean="0">
                <a:latin typeface="微软雅黑" panose="020B0503020204020204" pitchFamily="34" charset="-122"/>
                <a:ea typeface="微软雅黑" panose="020B0503020204020204" pitchFamily="34" charset="-122"/>
              </a:rPr>
              <a:t>其</a:t>
            </a:r>
            <a:r>
              <a:rPr lang="zh-CN" altLang="zh-CN" sz="2400" dirty="0" smtClean="0">
                <a:solidFill>
                  <a:srgbClr val="FF0000"/>
                </a:solidFill>
                <a:latin typeface="微软雅黑" panose="020B0503020204020204" pitchFamily="34" charset="-122"/>
                <a:ea typeface="微软雅黑" panose="020B0503020204020204" pitchFamily="34" charset="-122"/>
              </a:rPr>
              <a:t>各坐标数值差的最大值</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smtClean="0">
                <a:latin typeface="微软雅黑" panose="020B0503020204020204" pitchFamily="34" charset="-122"/>
                <a:ea typeface="微软雅黑" panose="020B0503020204020204" pitchFamily="34" charset="-122"/>
              </a:rPr>
              <a:t>在国际象棋中指</a:t>
            </a:r>
            <a:r>
              <a:rPr lang="zh-CN" altLang="en-US" sz="2400" dirty="0" smtClean="0">
                <a:solidFill>
                  <a:srgbClr val="7030A0"/>
                </a:solidFill>
                <a:latin typeface="微软雅黑" panose="020B0503020204020204" pitchFamily="34" charset="-122"/>
                <a:ea typeface="微软雅黑" panose="020B0503020204020204" pitchFamily="34" charset="-122"/>
              </a:rPr>
              <a:t>王从一个位置移至另一个位置需要走的步数</a:t>
            </a:r>
            <a:endParaRPr lang="en-US" altLang="zh-CN" sz="2400" dirty="0" smtClean="0">
              <a:solidFill>
                <a:srgbClr val="7030A0"/>
              </a:solidFill>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zh-CN" sz="2400" dirty="0" smtClean="0">
                <a:latin typeface="微软雅黑" panose="020B0503020204020204" pitchFamily="34" charset="-122"/>
                <a:ea typeface="微软雅黑" panose="020B0503020204020204" pitchFamily="34" charset="-122"/>
              </a:rPr>
              <a:t>也称为</a:t>
            </a:r>
            <a:r>
              <a:rPr lang="zh-CN" altLang="zh-CN" sz="2400" dirty="0" smtClean="0">
                <a:solidFill>
                  <a:srgbClr val="FF0000"/>
                </a:solidFill>
                <a:latin typeface="微软雅黑" panose="020B0503020204020204" pitchFamily="34" charset="-122"/>
                <a:ea typeface="微软雅黑" panose="020B0503020204020204" pitchFamily="34" charset="-122"/>
              </a:rPr>
              <a:t>棋盘距离</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zh-CN" sz="2400" dirty="0" smtClean="0">
                <a:latin typeface="微软雅黑" panose="020B0503020204020204" pitchFamily="34" charset="-122"/>
                <a:ea typeface="微软雅黑" panose="020B0503020204020204" pitchFamily="34" charset="-122"/>
              </a:rPr>
              <a:t>二维平面上的两点</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与</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之间的切比雪夫距离计算公式为</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en-US" altLang="zh-CN" sz="2400" i="1" dirty="0" smtClean="0">
                <a:latin typeface="微软雅黑" panose="020B0503020204020204" pitchFamily="34" charset="-122"/>
                <a:ea typeface="微软雅黑" panose="020B0503020204020204" pitchFamily="34" charset="-122"/>
              </a:rPr>
              <a:t>n</a:t>
            </a:r>
            <a:r>
              <a:rPr lang="zh-CN" altLang="zh-CN" sz="2400" dirty="0" smtClean="0">
                <a:latin typeface="微软雅黑" panose="020B0503020204020204" pitchFamily="34" charset="-122"/>
                <a:ea typeface="微软雅黑" panose="020B0503020204020204" pitchFamily="34" charset="-122"/>
              </a:rPr>
              <a:t>维空间中两点</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与</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之间的切比雪夫距离计算公式为</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endParaRPr lang="en-US" altLang="zh-CN" sz="2400" dirty="0" smtClean="0"/>
          </a:p>
          <a:p>
            <a:pPr marL="1097280" lvl="1" indent="-457200">
              <a:lnSpc>
                <a:spcPct val="150000"/>
              </a:lnSpc>
              <a:buFont typeface="Wingdings" panose="05000000000000000000" pitchFamily="2" charset="2"/>
              <a:buChar char="n"/>
              <a:defRPr/>
            </a:pPr>
            <a:endParaRPr lang="en-US" altLang="zh-CN" sz="24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231949"/>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6.3.1  </a:t>
            </a:r>
            <a:r>
              <a:rPr lang="zh-CN" altLang="en-US" sz="3800" dirty="0" smtClean="0">
                <a:sym typeface="+mn-lt"/>
              </a:rPr>
              <a:t>距离度量</a:t>
            </a:r>
            <a:endParaRPr lang="zh-CN" altLang="en-US" sz="3800" dirty="0">
              <a:sym typeface="+mn-lt"/>
            </a:endParaRPr>
          </a:p>
        </p:txBody>
      </p:sp>
      <p:sp>
        <p:nvSpPr>
          <p:cNvPr id="10" name="矩形 9"/>
          <p:cNvSpPr/>
          <p:nvPr/>
        </p:nvSpPr>
        <p:spPr>
          <a:xfrm>
            <a:off x="9885759" y="6496645"/>
            <a:ext cx="2100255"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切比雪夫</a:t>
            </a:r>
            <a:r>
              <a:rPr lang="zh-CN" altLang="zh-CN" dirty="0" smtClean="0">
                <a:latin typeface="微软雅黑" panose="020B0503020204020204" pitchFamily="34" charset="-122"/>
                <a:ea typeface="微软雅黑" panose="020B0503020204020204" pitchFamily="34" charset="-122"/>
              </a:rPr>
              <a:t>距离示例 </a:t>
            </a:r>
            <a:endParaRPr lang="zh-CN" altLang="en-US" dirty="0">
              <a:latin typeface="微软雅黑" panose="020B0503020204020204" pitchFamily="34" charset="-122"/>
              <a:ea typeface="微软雅黑" panose="020B0503020204020204" pitchFamily="34" charset="-122"/>
            </a:endParaRPr>
          </a:p>
        </p:txBody>
      </p:sp>
      <p:pic>
        <p:nvPicPr>
          <p:cNvPr id="133122" name="Picture 2"/>
          <p:cNvPicPr>
            <a:picLocks noChangeAspect="1" noChangeArrowheads="1"/>
          </p:cNvPicPr>
          <p:nvPr/>
        </p:nvPicPr>
        <p:blipFill>
          <a:blip r:embed="rId1" cstate="print"/>
          <a:srcRect/>
          <a:stretch>
            <a:fillRect/>
          </a:stretch>
        </p:blipFill>
        <p:spPr bwMode="auto">
          <a:xfrm>
            <a:off x="3909095" y="3832349"/>
            <a:ext cx="3503190" cy="457933"/>
          </a:xfrm>
          <a:prstGeom prst="rect">
            <a:avLst/>
          </a:prstGeom>
          <a:noFill/>
          <a:ln w="9525">
            <a:noFill/>
            <a:miter lim="800000"/>
            <a:headEnd/>
            <a:tailEnd/>
          </a:ln>
        </p:spPr>
      </p:pic>
      <p:pic>
        <p:nvPicPr>
          <p:cNvPr id="133123" name="Picture 3"/>
          <p:cNvPicPr>
            <a:picLocks noChangeAspect="1" noChangeArrowheads="1"/>
          </p:cNvPicPr>
          <p:nvPr/>
        </p:nvPicPr>
        <p:blipFill>
          <a:blip r:embed="rId2" cstate="print"/>
          <a:srcRect/>
          <a:stretch>
            <a:fillRect/>
          </a:stretch>
        </p:blipFill>
        <p:spPr bwMode="auto">
          <a:xfrm>
            <a:off x="3981103" y="4984477"/>
            <a:ext cx="2616292" cy="576064"/>
          </a:xfrm>
          <a:prstGeom prst="rect">
            <a:avLst/>
          </a:prstGeom>
          <a:noFill/>
          <a:ln w="9525">
            <a:noFill/>
            <a:miter lim="800000"/>
            <a:headEnd/>
            <a:tailEnd/>
          </a:ln>
        </p:spPr>
      </p:pic>
      <p:pic>
        <p:nvPicPr>
          <p:cNvPr id="133125" name="Picture 5" descr="å¾ç¤º"/>
          <p:cNvPicPr>
            <a:picLocks noChangeAspect="1" noChangeArrowheads="1"/>
          </p:cNvPicPr>
          <p:nvPr/>
        </p:nvPicPr>
        <p:blipFill>
          <a:blip r:embed="rId3" cstate="print"/>
          <a:srcRect/>
          <a:stretch>
            <a:fillRect/>
          </a:stretch>
        </p:blipFill>
        <p:spPr bwMode="auto">
          <a:xfrm>
            <a:off x="9309695" y="3328293"/>
            <a:ext cx="3024336" cy="3024337"/>
          </a:xfrm>
          <a:prstGeom prst="rect">
            <a:avLst/>
          </a:prstGeom>
          <a:noFill/>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3125"/>
                                        </p:tgtEl>
                                        <p:attrNameLst>
                                          <p:attrName>style.visibility</p:attrName>
                                        </p:attrNameLst>
                                      </p:cBhvr>
                                      <p:to>
                                        <p:strVal val="visible"/>
                                      </p:to>
                                    </p:set>
                                    <p:animEffect transition="in" filter="randombar(horizontal)">
                                      <p:cBhvr>
                                        <p:cTn id="7" dur="500"/>
                                        <p:tgtEl>
                                          <p:spTgt spid="13312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82978"/>
            <a:ext cx="11090275" cy="1397000"/>
          </a:xfrm>
        </p:spPr>
        <p:txBody>
          <a:bodyPr>
            <a:normAutofit/>
          </a:bodyPr>
          <a:lstStyle/>
          <a:p>
            <a:r>
              <a:rPr lang="zh-CN" altLang="en-US" sz="3800" dirty="0">
                <a:solidFill>
                  <a:srgbClr val="E7E6E6">
                    <a:lumMod val="25000"/>
                  </a:srgbClr>
                </a:solidFill>
                <a:latin typeface="微软雅黑" panose="020B0503020204020204" pitchFamily="34" charset="-122"/>
                <a:ea typeface="微软雅黑" panose="020B0503020204020204" pitchFamily="34" charset="-122"/>
                <a:cs typeface="+mn-ea"/>
              </a:rPr>
              <a:t>典型的机器学习过程</a:t>
            </a:r>
            <a:endParaRPr lang="zh-CN" altLang="en-US" sz="3800" dirty="0">
              <a:solidFill>
                <a:srgbClr val="E7E6E6">
                  <a:lumMod val="25000"/>
                </a:srgbClr>
              </a:solidFill>
              <a:latin typeface="微软雅黑" panose="020B0503020204020204" pitchFamily="34" charset="-122"/>
              <a:ea typeface="微软雅黑" panose="020B0503020204020204" pitchFamily="34" charset="-122"/>
              <a:cs typeface="+mn-ea"/>
            </a:endParaRPr>
          </a:p>
        </p:txBody>
      </p:sp>
      <p:sp>
        <p:nvSpPr>
          <p:cNvPr id="3" name="Line 2"/>
          <p:cNvSpPr>
            <a:spLocks noChangeShapeType="1"/>
          </p:cNvSpPr>
          <p:nvPr/>
        </p:nvSpPr>
        <p:spPr bwMode="auto">
          <a:xfrm>
            <a:off x="8860349" y="3169961"/>
            <a:ext cx="833764" cy="1138473"/>
          </a:xfrm>
          <a:prstGeom prst="line">
            <a:avLst/>
          </a:prstGeom>
          <a:noFill/>
          <a:ln w="22225">
            <a:solidFill>
              <a:srgbClr val="FF66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530">
              <a:solidFill>
                <a:srgbClr val="000000"/>
              </a:solidFill>
              <a:latin typeface="Times New Roman" panose="02020603050405020304" pitchFamily="18" charset="0"/>
            </a:endParaRPr>
          </a:p>
        </p:txBody>
      </p:sp>
      <p:sp>
        <p:nvSpPr>
          <p:cNvPr id="4" name="Line 3"/>
          <p:cNvSpPr>
            <a:spLocks noChangeShapeType="1"/>
          </p:cNvSpPr>
          <p:nvPr/>
        </p:nvSpPr>
        <p:spPr bwMode="auto">
          <a:xfrm flipV="1">
            <a:off x="7795543" y="3169962"/>
            <a:ext cx="987792" cy="1215487"/>
          </a:xfrm>
          <a:prstGeom prst="line">
            <a:avLst/>
          </a:prstGeom>
          <a:noFill/>
          <a:ln w="22225">
            <a:solidFill>
              <a:srgbClr val="FF66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530">
              <a:solidFill>
                <a:srgbClr val="000000"/>
              </a:solidFill>
              <a:latin typeface="Times New Roman" panose="02020603050405020304" pitchFamily="18" charset="0"/>
            </a:endParaRPr>
          </a:p>
        </p:txBody>
      </p:sp>
      <p:grpSp>
        <p:nvGrpSpPr>
          <p:cNvPr id="5" name="Group 4"/>
          <p:cNvGrpSpPr/>
          <p:nvPr/>
        </p:nvGrpSpPr>
        <p:grpSpPr bwMode="auto">
          <a:xfrm>
            <a:off x="7109116" y="2257509"/>
            <a:ext cx="3668229" cy="1694315"/>
            <a:chOff x="3216" y="2912"/>
            <a:chExt cx="2191" cy="1012"/>
          </a:xfrm>
        </p:grpSpPr>
        <p:sp>
          <p:nvSpPr>
            <p:cNvPr id="6" name="Rectangle 5"/>
            <p:cNvSpPr>
              <a:spLocks noChangeArrowheads="1"/>
            </p:cNvSpPr>
            <p:nvPr/>
          </p:nvSpPr>
          <p:spPr bwMode="auto">
            <a:xfrm>
              <a:off x="3216" y="3535"/>
              <a:ext cx="2191" cy="389"/>
            </a:xfrm>
            <a:prstGeom prst="rect">
              <a:avLst/>
            </a:prstGeom>
          </p:spPr>
          <p:style>
            <a:lnRef idx="0">
              <a:schemeClr val="accent5"/>
            </a:lnRef>
            <a:fillRef idx="3">
              <a:schemeClr val="accent5"/>
            </a:fillRef>
            <a:effectRef idx="3">
              <a:schemeClr val="accent5"/>
            </a:effectRef>
            <a:fontRef idx="minor">
              <a:schemeClr val="lt1"/>
            </a:fontRef>
          </p:style>
          <p:txBody>
            <a:bodyPr wrap="square" lIns="97105" tIns="48553" rIns="97105" bIns="48553" anchor="ctr">
              <a:spAutoFit/>
            </a:bodyPr>
            <a:lstStyle/>
            <a:p>
              <a:pPr algn="ctr" defTabSz="964565">
                <a:defRPr/>
              </a:pPr>
              <a:r>
                <a:rPr kumimoji="1" lang="zh-CN" altLang="en-US" kern="0" dirty="0">
                  <a:solidFill>
                    <a:schemeClr val="bg1"/>
                  </a:solidFill>
                  <a:latin typeface="Palatino Linotype" panose="02040502050505030304" pitchFamily="18" charset="0"/>
                  <a:ea typeface="幼圆" panose="02010509060101010101" pitchFamily="49" charset="-122"/>
                  <a:cs typeface="Verdana" panose="020B0604030504040204" pitchFamily="34" charset="0"/>
                </a:rPr>
                <a:t>决策树，神经网络，支持向量机，</a:t>
              </a:r>
              <a:r>
                <a:rPr kumimoji="1" lang="en-US" altLang="zh-CN" kern="0" dirty="0">
                  <a:solidFill>
                    <a:schemeClr val="bg1"/>
                  </a:solidFill>
                  <a:latin typeface="Verdana" panose="020B0604030504040204" pitchFamily="34" charset="0"/>
                  <a:ea typeface="Verdana" panose="020B0604030504040204" pitchFamily="34" charset="0"/>
                  <a:cs typeface="Verdana" panose="020B0604030504040204" pitchFamily="34" charset="0"/>
                </a:rPr>
                <a:t>Boosting</a:t>
              </a:r>
              <a:r>
                <a:rPr kumimoji="1" lang="zh-CN" altLang="en-US" kern="0" dirty="0">
                  <a:solidFill>
                    <a:schemeClr val="bg1"/>
                  </a:solidFill>
                  <a:latin typeface="Palatino Linotype" panose="02040502050505030304" pitchFamily="18" charset="0"/>
                  <a:ea typeface="幼圆" panose="02010509060101010101" pitchFamily="49" charset="-122"/>
                  <a:cs typeface="Verdana" panose="020B0604030504040204" pitchFamily="34" charset="0"/>
                </a:rPr>
                <a:t>，贝叶斯网络，</a:t>
              </a:r>
              <a:r>
                <a:rPr kumimoji="1" lang="en-US" altLang="zh-CN" kern="0" dirty="0">
                  <a:solidFill>
                    <a:schemeClr val="bg1"/>
                  </a:solidFill>
                  <a:latin typeface="Palatino Linotype" panose="02040502050505030304" pitchFamily="18" charset="0"/>
                  <a:ea typeface="Verdana" panose="020B0604030504040204" pitchFamily="34" charset="0"/>
                  <a:cs typeface="Verdana" panose="020B0604030504040204" pitchFamily="34" charset="0"/>
                </a:rPr>
                <a:t>……</a:t>
              </a:r>
              <a:endParaRPr kumimoji="1" lang="en-US" altLang="zh-CN" kern="0" dirty="0">
                <a:solidFill>
                  <a:schemeClr val="bg1"/>
                </a:solidFill>
                <a:latin typeface="Palatino Linotype" panose="02040502050505030304" pitchFamily="18" charset="0"/>
                <a:ea typeface="Verdana" panose="020B0604030504040204" pitchFamily="34" charset="0"/>
                <a:cs typeface="Verdana" panose="020B0604030504040204" pitchFamily="34" charset="0"/>
              </a:endParaRPr>
            </a:p>
          </p:txBody>
        </p:sp>
        <p:pic>
          <p:nvPicPr>
            <p:cNvPr id="7"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36" y="2912"/>
              <a:ext cx="67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ChangeArrowheads="1"/>
            </p:cNvSpPr>
            <p:nvPr/>
          </p:nvSpPr>
          <p:spPr bwMode="auto">
            <a:xfrm>
              <a:off x="4036" y="3128"/>
              <a:ext cx="45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105" tIns="48553" rIns="97105" bIns="48553" anchor="ctr">
              <a:spAutoFit/>
            </a:bodyPr>
            <a:lstStyle/>
            <a:p>
              <a:pPr algn="ctr" defTabSz="964565">
                <a:lnSpc>
                  <a:spcPct val="80000"/>
                </a:lnSpc>
                <a:defRPr/>
              </a:pPr>
              <a:r>
                <a:rPr kumimoji="1" lang="zh-CN" altLang="en-US" sz="2110" b="1" kern="0" dirty="0">
                  <a:solidFill>
                    <a:srgbClr val="000000"/>
                  </a:solidFill>
                  <a:latin typeface="幼圆" panose="02010509060101010101" pitchFamily="49" charset="-122"/>
                  <a:ea typeface="幼圆" panose="02010509060101010101" pitchFamily="49" charset="-122"/>
                </a:rPr>
                <a:t>模型</a:t>
              </a:r>
              <a:endParaRPr kumimoji="1" lang="en-US" altLang="zh-CN" sz="2110" b="1" kern="0" dirty="0">
                <a:solidFill>
                  <a:srgbClr val="000000"/>
                </a:solidFill>
                <a:latin typeface="幼圆" panose="02010509060101010101" pitchFamily="49" charset="-122"/>
                <a:ea typeface="幼圆" panose="02010509060101010101" pitchFamily="49" charset="-122"/>
              </a:endParaRPr>
            </a:p>
          </p:txBody>
        </p:sp>
        <p:sp>
          <p:nvSpPr>
            <p:cNvPr id="9" name="Line 8"/>
            <p:cNvSpPr>
              <a:spLocks noChangeShapeType="1"/>
            </p:cNvSpPr>
            <p:nvPr/>
          </p:nvSpPr>
          <p:spPr bwMode="auto">
            <a:xfrm flipH="1">
              <a:off x="3264" y="3312"/>
              <a:ext cx="624" cy="2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565">
                <a:defRPr/>
              </a:pPr>
              <a:endParaRPr lang="zh-CN" altLang="en-US" sz="2530" kern="0">
                <a:solidFill>
                  <a:srgbClr val="000000"/>
                </a:solidFill>
                <a:latin typeface="Times New Roman" panose="02020603050405020304" pitchFamily="18" charset="0"/>
              </a:endParaRPr>
            </a:p>
          </p:txBody>
        </p:sp>
        <p:sp>
          <p:nvSpPr>
            <p:cNvPr id="10" name="Line 9"/>
            <p:cNvSpPr>
              <a:spLocks noChangeShapeType="1"/>
            </p:cNvSpPr>
            <p:nvPr/>
          </p:nvSpPr>
          <p:spPr bwMode="auto">
            <a:xfrm>
              <a:off x="4656" y="3336"/>
              <a:ext cx="672" cy="1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565">
                <a:defRPr/>
              </a:pPr>
              <a:endParaRPr lang="zh-CN" altLang="en-US" sz="2530" kern="0">
                <a:solidFill>
                  <a:srgbClr val="000000"/>
                </a:solidFill>
                <a:latin typeface="Times New Roman" panose="02020603050405020304" pitchFamily="18" charset="0"/>
              </a:endParaRPr>
            </a:p>
          </p:txBody>
        </p:sp>
      </p:grpSp>
      <p:grpSp>
        <p:nvGrpSpPr>
          <p:cNvPr id="11" name="Group 10"/>
          <p:cNvGrpSpPr/>
          <p:nvPr/>
        </p:nvGrpSpPr>
        <p:grpSpPr bwMode="auto">
          <a:xfrm>
            <a:off x="1908629" y="2181408"/>
            <a:ext cx="4292707" cy="2966727"/>
            <a:chOff x="203" y="1903"/>
            <a:chExt cx="2564" cy="1772"/>
          </a:xfrm>
        </p:grpSpPr>
        <p:grpSp>
          <p:nvGrpSpPr>
            <p:cNvPr id="12" name="Group 11"/>
            <p:cNvGrpSpPr/>
            <p:nvPr/>
          </p:nvGrpSpPr>
          <p:grpSpPr bwMode="auto">
            <a:xfrm>
              <a:off x="203" y="1903"/>
              <a:ext cx="2479" cy="1772"/>
              <a:chOff x="203" y="1903"/>
              <a:chExt cx="2479" cy="1772"/>
            </a:xfrm>
          </p:grpSpPr>
          <p:pic>
            <p:nvPicPr>
              <p:cNvPr id="15"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 y="1903"/>
                <a:ext cx="637" cy="51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3"/>
              <p:cNvSpPr>
                <a:spLocks noChangeArrowheads="1"/>
              </p:cNvSpPr>
              <p:nvPr/>
            </p:nvSpPr>
            <p:spPr bwMode="auto">
              <a:xfrm>
                <a:off x="1020" y="2081"/>
                <a:ext cx="65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105" tIns="48553" rIns="97105" bIns="48553" anchor="ctr">
                <a:spAutoFit/>
              </a:bodyPr>
              <a:lstStyle/>
              <a:p>
                <a:pPr algn="ctr" defTabSz="964565">
                  <a:defRPr/>
                </a:pPr>
                <a:r>
                  <a:rPr kumimoji="1" lang="zh-CN" altLang="en-US" sz="1685" b="1" kern="0" dirty="0">
                    <a:solidFill>
                      <a:srgbClr val="000000"/>
                    </a:solidFill>
                    <a:latin typeface="幼圆" panose="02010509060101010101" pitchFamily="49" charset="-122"/>
                    <a:ea typeface="幼圆" panose="02010509060101010101" pitchFamily="49" charset="-122"/>
                  </a:rPr>
                  <a:t>训练数据</a:t>
                </a:r>
                <a:endParaRPr kumimoji="1" lang="en-US" altLang="zh-CN" sz="1685" b="1" kern="0" dirty="0">
                  <a:solidFill>
                    <a:srgbClr val="000000"/>
                  </a:solidFill>
                  <a:latin typeface="幼圆" panose="02010509060101010101" pitchFamily="49" charset="-122"/>
                  <a:ea typeface="幼圆" panose="02010509060101010101" pitchFamily="49" charset="-122"/>
                </a:endParaRPr>
              </a:p>
            </p:txBody>
          </p:sp>
          <p:graphicFrame>
            <p:nvGraphicFramePr>
              <p:cNvPr id="17" name="Object 14"/>
              <p:cNvGraphicFramePr/>
              <p:nvPr/>
            </p:nvGraphicFramePr>
            <p:xfrm>
              <a:off x="203" y="2547"/>
              <a:ext cx="2479" cy="1128"/>
            </p:xfrm>
            <a:graphic>
              <a:graphicData uri="http://schemas.openxmlformats.org/presentationml/2006/ole">
                <mc:AlternateContent xmlns:mc="http://schemas.openxmlformats.org/markup-compatibility/2006">
                  <mc:Choice xmlns:v="urn:schemas-microsoft-com:vml" Requires="v">
                    <p:oleObj spid="_x0000_s17444" name="工作表" r:id="rId3" imgW="3975735" imgH="1632585" progId="">
                      <p:embed/>
                    </p:oleObj>
                  </mc:Choice>
                  <mc:Fallback>
                    <p:oleObj name="工作表" r:id="rId3" imgW="3975735" imgH="1632585" progId="">
                      <p:embed/>
                      <p:pic>
                        <p:nvPicPr>
                          <p:cNvPr id="0" name="Picture 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 y="2547"/>
                            <a:ext cx="2479" cy="11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Line 15"/>
              <p:cNvSpPr>
                <a:spLocks noChangeShapeType="1"/>
              </p:cNvSpPr>
              <p:nvPr/>
            </p:nvSpPr>
            <p:spPr bwMode="auto">
              <a:xfrm flipH="1">
                <a:off x="295" y="2273"/>
                <a:ext cx="720"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565">
                  <a:defRPr/>
                </a:pPr>
                <a:endParaRPr lang="zh-CN" altLang="en-US" sz="2530" kern="0">
                  <a:solidFill>
                    <a:srgbClr val="000000"/>
                  </a:solidFill>
                  <a:latin typeface="Times New Roman" panose="02020603050405020304" pitchFamily="18" charset="0"/>
                </a:endParaRPr>
              </a:p>
            </p:txBody>
          </p:sp>
          <p:sp>
            <p:nvSpPr>
              <p:cNvPr id="19" name="Line 16"/>
              <p:cNvSpPr>
                <a:spLocks noChangeShapeType="1"/>
              </p:cNvSpPr>
              <p:nvPr/>
            </p:nvSpPr>
            <p:spPr bwMode="auto">
              <a:xfrm>
                <a:off x="1735" y="2273"/>
                <a:ext cx="816"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565">
                  <a:defRPr/>
                </a:pPr>
                <a:endParaRPr lang="zh-CN" altLang="en-US" sz="2530" kern="0">
                  <a:solidFill>
                    <a:srgbClr val="000000"/>
                  </a:solidFill>
                  <a:latin typeface="Times New Roman" panose="02020603050405020304" pitchFamily="18" charset="0"/>
                </a:endParaRPr>
              </a:p>
            </p:txBody>
          </p:sp>
        </p:grpSp>
        <p:sp>
          <p:nvSpPr>
            <p:cNvPr id="13" name="Text Box 17"/>
            <p:cNvSpPr txBox="1">
              <a:spLocks noChangeArrowheads="1"/>
            </p:cNvSpPr>
            <p:nvPr/>
          </p:nvSpPr>
          <p:spPr bwMode="auto">
            <a:xfrm>
              <a:off x="2041" y="1921"/>
              <a:ext cx="72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defTabSz="964565" eaLnBrk="1" hangingPunct="1">
                <a:spcBef>
                  <a:spcPct val="50000"/>
                </a:spcBef>
                <a:defRPr/>
              </a:pPr>
              <a:r>
                <a:rPr lang="zh-CN" altLang="en-US" sz="1685" b="1" kern="0" dirty="0">
                  <a:solidFill>
                    <a:schemeClr val="tx2"/>
                  </a:solidFill>
                  <a:latin typeface="幼圆" panose="02010509060101010101" pitchFamily="49" charset="-122"/>
                  <a:ea typeface="幼圆" panose="02010509060101010101" pitchFamily="49" charset="-122"/>
                </a:rPr>
                <a:t>类别标记</a:t>
              </a:r>
              <a:r>
                <a:rPr lang="zh-CN" altLang="en-US" sz="1685" b="1" kern="0" dirty="0">
                  <a:solidFill>
                    <a:schemeClr val="tx2"/>
                  </a:solidFill>
                  <a:latin typeface="Palatino Linotype" panose="02040502050505030304" pitchFamily="18" charset="0"/>
                </a:rPr>
                <a:t>（</a:t>
              </a:r>
              <a:r>
                <a:rPr lang="en-US" altLang="zh-CN" sz="1685" b="1" i="1" kern="0" dirty="0">
                  <a:solidFill>
                    <a:schemeClr val="tx2"/>
                  </a:solidFill>
                  <a:latin typeface="Palatino Linotype" panose="02040502050505030304" pitchFamily="18" charset="0"/>
                </a:rPr>
                <a:t>label</a:t>
              </a:r>
              <a:r>
                <a:rPr lang="zh-CN" altLang="en-US" sz="1685" b="1" kern="0" dirty="0">
                  <a:solidFill>
                    <a:schemeClr val="tx2"/>
                  </a:solidFill>
                  <a:latin typeface="Palatino Linotype" panose="02040502050505030304" pitchFamily="18" charset="0"/>
                </a:rPr>
                <a:t>）</a:t>
              </a:r>
              <a:endParaRPr lang="en-US" altLang="zh-CN" sz="1685" b="1" kern="0" dirty="0">
                <a:solidFill>
                  <a:schemeClr val="tx2"/>
                </a:solidFill>
                <a:latin typeface="Palatino Linotype" panose="02040502050505030304" pitchFamily="18" charset="0"/>
              </a:endParaRPr>
            </a:p>
          </p:txBody>
        </p:sp>
        <p:sp>
          <p:nvSpPr>
            <p:cNvPr id="14" name="Line 18"/>
            <p:cNvSpPr>
              <a:spLocks noChangeShapeType="1"/>
            </p:cNvSpPr>
            <p:nvPr/>
          </p:nvSpPr>
          <p:spPr bwMode="auto">
            <a:xfrm flipH="1">
              <a:off x="2347" y="2251"/>
              <a:ext cx="57" cy="287"/>
            </a:xfrm>
            <a:prstGeom prst="line">
              <a:avLst/>
            </a:prstGeom>
            <a:noFill/>
            <a:ln w="254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64565">
                <a:defRPr/>
              </a:pPr>
              <a:endParaRPr lang="zh-CN" altLang="en-US" sz="2530" kern="0">
                <a:solidFill>
                  <a:srgbClr val="000000"/>
                </a:solidFill>
                <a:latin typeface="Times New Roman" panose="02020603050405020304" pitchFamily="18" charset="0"/>
              </a:endParaRPr>
            </a:p>
          </p:txBody>
        </p:sp>
      </p:grpSp>
      <p:grpSp>
        <p:nvGrpSpPr>
          <p:cNvPr id="20" name="Group 19"/>
          <p:cNvGrpSpPr/>
          <p:nvPr/>
        </p:nvGrpSpPr>
        <p:grpSpPr bwMode="auto">
          <a:xfrm>
            <a:off x="6049329" y="2714572"/>
            <a:ext cx="1329335" cy="683084"/>
            <a:chOff x="2653" y="2115"/>
            <a:chExt cx="794" cy="408"/>
          </a:xfrm>
        </p:grpSpPr>
        <p:sp>
          <p:nvSpPr>
            <p:cNvPr id="21" name="Text Box 20"/>
            <p:cNvSpPr txBox="1">
              <a:spLocks noChangeArrowheads="1"/>
            </p:cNvSpPr>
            <p:nvPr/>
          </p:nvSpPr>
          <p:spPr bwMode="auto">
            <a:xfrm>
              <a:off x="2676" y="2115"/>
              <a:ext cx="771"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defTabSz="964565" eaLnBrk="1" hangingPunct="1">
                <a:spcBef>
                  <a:spcPct val="50000"/>
                </a:spcBef>
                <a:defRPr/>
              </a:pPr>
              <a:r>
                <a:rPr lang="zh-CN" altLang="en-US" sz="1900" b="1" kern="0" dirty="0">
                  <a:solidFill>
                    <a:srgbClr val="000000"/>
                  </a:solidFill>
                  <a:latin typeface="幼圆" panose="02010509060101010101" pitchFamily="49" charset="-122"/>
                  <a:ea typeface="幼圆" panose="02010509060101010101" pitchFamily="49" charset="-122"/>
                </a:rPr>
                <a:t>训练</a:t>
              </a:r>
              <a:endParaRPr lang="en-US" altLang="zh-CN" sz="1900" b="1" kern="0" dirty="0">
                <a:solidFill>
                  <a:srgbClr val="000000"/>
                </a:solidFill>
                <a:latin typeface="幼圆" panose="02010509060101010101" pitchFamily="49" charset="-122"/>
                <a:ea typeface="幼圆" panose="02010509060101010101" pitchFamily="49" charset="-122"/>
              </a:endParaRPr>
            </a:p>
          </p:txBody>
        </p:sp>
        <p:sp>
          <p:nvSpPr>
            <p:cNvPr id="22" name="AutoShape 21"/>
            <p:cNvSpPr>
              <a:spLocks noChangeArrowheads="1"/>
            </p:cNvSpPr>
            <p:nvPr/>
          </p:nvSpPr>
          <p:spPr bwMode="auto">
            <a:xfrm>
              <a:off x="2653" y="2341"/>
              <a:ext cx="589" cy="182"/>
            </a:xfrm>
            <a:prstGeom prst="rightArrow">
              <a:avLst>
                <a:gd name="adj1" fmla="val 50000"/>
                <a:gd name="adj2" fmla="val 80907"/>
              </a:avLst>
            </a:prstGeom>
            <a:noFill/>
            <a:ln w="1270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565">
                <a:defRPr/>
              </a:pPr>
              <a:endParaRPr lang="zh-CN" altLang="en-US" sz="2530" kern="0">
                <a:solidFill>
                  <a:srgbClr val="000000"/>
                </a:solidFill>
                <a:latin typeface="Times New Roman" panose="02020603050405020304" pitchFamily="18" charset="0"/>
              </a:endParaRPr>
            </a:p>
          </p:txBody>
        </p:sp>
      </p:grpSp>
      <p:sp>
        <p:nvSpPr>
          <p:cNvPr id="23" name="Text Box 22"/>
          <p:cNvSpPr txBox="1">
            <a:spLocks noChangeArrowheads="1"/>
          </p:cNvSpPr>
          <p:nvPr/>
        </p:nvSpPr>
        <p:spPr bwMode="auto">
          <a:xfrm>
            <a:off x="9315738" y="4363683"/>
            <a:ext cx="910778" cy="384401"/>
          </a:xfrm>
          <a:prstGeom prst="rect">
            <a:avLst/>
          </a:prstGeom>
        </p:spPr>
        <p:style>
          <a:lnRef idx="0">
            <a:schemeClr val="accent3"/>
          </a:lnRef>
          <a:fillRef idx="3">
            <a:schemeClr val="accent3"/>
          </a:fillRef>
          <a:effectRef idx="3">
            <a:schemeClr val="accent3"/>
          </a:effectRef>
          <a:fontRef idx="minor">
            <a:schemeClr val="lt1"/>
          </a:fontRef>
        </p:style>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kumimoji="1" lang="en-US" altLang="zh-CN" sz="1900" b="1" dirty="0">
                <a:solidFill>
                  <a:schemeClr val="bg1"/>
                </a:solidFill>
                <a:latin typeface="Palatino Linotype" panose="02040502050505030304" pitchFamily="18" charset="0"/>
              </a:rPr>
              <a:t>? = </a:t>
            </a:r>
            <a:r>
              <a:rPr kumimoji="1" lang="zh-CN" altLang="en-US" sz="1900" b="1" dirty="0">
                <a:solidFill>
                  <a:schemeClr val="bg1"/>
                </a:solidFill>
                <a:latin typeface="幼圆" panose="02010509060101010101" pitchFamily="49" charset="-122"/>
                <a:ea typeface="幼圆" panose="02010509060101010101" pitchFamily="49" charset="-122"/>
              </a:rPr>
              <a:t>是</a:t>
            </a:r>
            <a:endParaRPr kumimoji="1" lang="en-US" altLang="zh-CN" sz="1900" b="1" i="1" dirty="0">
              <a:solidFill>
                <a:schemeClr val="bg1"/>
              </a:solidFill>
              <a:latin typeface="幼圆" panose="02010509060101010101" pitchFamily="49" charset="-122"/>
              <a:ea typeface="幼圆" panose="02010509060101010101" pitchFamily="49" charset="-122"/>
            </a:endParaRPr>
          </a:p>
        </p:txBody>
      </p:sp>
      <p:grpSp>
        <p:nvGrpSpPr>
          <p:cNvPr id="24" name="Group 23"/>
          <p:cNvGrpSpPr/>
          <p:nvPr/>
        </p:nvGrpSpPr>
        <p:grpSpPr bwMode="auto">
          <a:xfrm>
            <a:off x="6166524" y="4460789"/>
            <a:ext cx="4458462" cy="1886852"/>
            <a:chOff x="2723" y="3158"/>
            <a:chExt cx="2663" cy="1127"/>
          </a:xfrm>
        </p:grpSpPr>
        <p:grpSp>
          <p:nvGrpSpPr>
            <p:cNvPr id="25" name="Group 24"/>
            <p:cNvGrpSpPr/>
            <p:nvPr/>
          </p:nvGrpSpPr>
          <p:grpSpPr bwMode="auto">
            <a:xfrm>
              <a:off x="2723" y="3158"/>
              <a:ext cx="1944" cy="621"/>
              <a:chOff x="4050" y="3094"/>
              <a:chExt cx="1944" cy="621"/>
            </a:xfrm>
          </p:grpSpPr>
          <p:grpSp>
            <p:nvGrpSpPr>
              <p:cNvPr id="28" name="Group 25"/>
              <p:cNvGrpSpPr/>
              <p:nvPr/>
            </p:nvGrpSpPr>
            <p:grpSpPr bwMode="auto">
              <a:xfrm>
                <a:off x="4597" y="3094"/>
                <a:ext cx="764" cy="296"/>
                <a:chOff x="4178" y="2008"/>
                <a:chExt cx="1131" cy="514"/>
              </a:xfrm>
            </p:grpSpPr>
            <p:pic>
              <p:nvPicPr>
                <p:cNvPr id="32" name="Picture 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27"/>
                <p:cNvSpPr>
                  <a:spLocks noChangeArrowheads="1"/>
                </p:cNvSpPr>
                <p:nvPr/>
              </p:nvSpPr>
              <p:spPr bwMode="auto">
                <a:xfrm>
                  <a:off x="4178" y="2110"/>
                  <a:ext cx="1131"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105" tIns="48553" rIns="97105" bIns="48553" anchor="ctr">
                  <a:spAutoFit/>
                </a:bodyPr>
                <a:lstStyle/>
                <a:p>
                  <a:pPr algn="ctr" defTabSz="964565">
                    <a:defRPr/>
                  </a:pPr>
                  <a:r>
                    <a:rPr kumimoji="1" lang="zh-CN" altLang="en-US" sz="1685" b="1" kern="0" dirty="0">
                      <a:solidFill>
                        <a:srgbClr val="000000"/>
                      </a:solidFill>
                      <a:latin typeface="幼圆" panose="02010509060101010101" pitchFamily="49" charset="-122"/>
                      <a:ea typeface="幼圆" panose="02010509060101010101" pitchFamily="49" charset="-122"/>
                    </a:rPr>
                    <a:t>新数据样本</a:t>
                  </a:r>
                  <a:endParaRPr kumimoji="1" lang="en-US" altLang="zh-CN" sz="1685" b="1" kern="0" dirty="0">
                    <a:solidFill>
                      <a:srgbClr val="000000"/>
                    </a:solidFill>
                    <a:latin typeface="幼圆" panose="02010509060101010101" pitchFamily="49" charset="-122"/>
                    <a:ea typeface="幼圆" panose="02010509060101010101" pitchFamily="49" charset="-122"/>
                  </a:endParaRPr>
                </a:p>
              </p:txBody>
            </p:sp>
          </p:grpSp>
          <p:sp>
            <p:nvSpPr>
              <p:cNvPr id="29" name="Rectangle 28"/>
              <p:cNvSpPr>
                <a:spLocks noChangeArrowheads="1"/>
              </p:cNvSpPr>
              <p:nvPr/>
            </p:nvSpPr>
            <p:spPr bwMode="auto">
              <a:xfrm>
                <a:off x="4050" y="3493"/>
                <a:ext cx="1944" cy="222"/>
              </a:xfrm>
              <a:prstGeom prst="rect">
                <a:avLst/>
              </a:prstGeom>
            </p:spPr>
            <p:style>
              <a:lnRef idx="0">
                <a:schemeClr val="accent4"/>
              </a:lnRef>
              <a:fillRef idx="3">
                <a:schemeClr val="accent4"/>
              </a:fillRef>
              <a:effectRef idx="3">
                <a:schemeClr val="accent4"/>
              </a:effectRef>
              <a:fontRef idx="minor">
                <a:schemeClr val="lt1"/>
              </a:fontRef>
            </p:style>
            <p:txBody>
              <a:bodyPr wrap="square" lIns="97105" tIns="48553" rIns="97105" bIns="48553">
                <a:spAutoFit/>
              </a:bodyPr>
              <a:lstStyle/>
              <a:p>
                <a:pPr defTabSz="964565">
                  <a:defRPr/>
                </a:pPr>
                <a:r>
                  <a:rPr kumimoji="1" lang="en-US" altLang="zh-CN" sz="1685" kern="0" dirty="0">
                    <a:solidFill>
                      <a:schemeClr val="bg1"/>
                    </a:solidFill>
                    <a:latin typeface="+mj-ea"/>
                    <a:ea typeface="+mj-ea"/>
                  </a:rPr>
                  <a:t>(</a:t>
                </a:r>
                <a:r>
                  <a:rPr kumimoji="1" lang="zh-CN" altLang="en-US" sz="1685" kern="0" dirty="0">
                    <a:solidFill>
                      <a:schemeClr val="bg1"/>
                    </a:solidFill>
                    <a:latin typeface="+mj-ea"/>
                    <a:ea typeface="+mj-ea"/>
                  </a:rPr>
                  <a:t>刘二</a:t>
                </a:r>
                <a:r>
                  <a:rPr kumimoji="1" lang="en-US" altLang="zh-CN" sz="1685" kern="0" dirty="0">
                    <a:solidFill>
                      <a:schemeClr val="bg1"/>
                    </a:solidFill>
                    <a:latin typeface="+mj-ea"/>
                    <a:ea typeface="+mj-ea"/>
                  </a:rPr>
                  <a:t>, </a:t>
                </a:r>
                <a:r>
                  <a:rPr kumimoji="1" lang="zh-CN" altLang="en-US" sz="1685" kern="0" dirty="0">
                    <a:solidFill>
                      <a:schemeClr val="bg1"/>
                    </a:solidFill>
                    <a:latin typeface="+mj-ea"/>
                    <a:ea typeface="+mj-ea"/>
                  </a:rPr>
                  <a:t>公务员</a:t>
                </a:r>
                <a:r>
                  <a:rPr kumimoji="1" lang="en-US" altLang="zh-CN" sz="1685" kern="0" dirty="0">
                    <a:solidFill>
                      <a:schemeClr val="bg1"/>
                    </a:solidFill>
                    <a:latin typeface="+mj-ea"/>
                    <a:ea typeface="+mj-ea"/>
                  </a:rPr>
                  <a:t>, 8</a:t>
                </a:r>
                <a:r>
                  <a:rPr kumimoji="1" lang="zh-CN" altLang="en-US" sz="1685" kern="0" dirty="0">
                    <a:solidFill>
                      <a:schemeClr val="bg1"/>
                    </a:solidFill>
                    <a:latin typeface="+mj-ea"/>
                    <a:ea typeface="+mj-ea"/>
                  </a:rPr>
                  <a:t>万</a:t>
                </a:r>
                <a:r>
                  <a:rPr kumimoji="1" lang="en-US" altLang="zh-CN" sz="1685" kern="0" dirty="0">
                    <a:solidFill>
                      <a:schemeClr val="bg1"/>
                    </a:solidFill>
                    <a:latin typeface="+mj-ea"/>
                    <a:ea typeface="+mj-ea"/>
                  </a:rPr>
                  <a:t>, …,  ?)</a:t>
                </a:r>
                <a:endParaRPr kumimoji="1" lang="en-US" altLang="zh-CN" sz="1685" kern="0" dirty="0">
                  <a:solidFill>
                    <a:schemeClr val="bg1"/>
                  </a:solidFill>
                  <a:latin typeface="+mj-ea"/>
                  <a:ea typeface="+mj-ea"/>
                </a:endParaRPr>
              </a:p>
            </p:txBody>
          </p:sp>
          <p:sp>
            <p:nvSpPr>
              <p:cNvPr id="30" name="Line 29"/>
              <p:cNvSpPr>
                <a:spLocks noChangeShapeType="1"/>
              </p:cNvSpPr>
              <p:nvPr/>
            </p:nvSpPr>
            <p:spPr bwMode="auto">
              <a:xfrm flipH="1">
                <a:off x="4275" y="3334"/>
                <a:ext cx="306"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565">
                  <a:defRPr/>
                </a:pPr>
                <a:endParaRPr lang="zh-CN" altLang="en-US" sz="2530" kern="0">
                  <a:solidFill>
                    <a:srgbClr val="000000"/>
                  </a:solidFill>
                  <a:latin typeface="Times New Roman" panose="02020603050405020304" pitchFamily="18" charset="0"/>
                </a:endParaRPr>
              </a:p>
            </p:txBody>
          </p:sp>
          <p:sp>
            <p:nvSpPr>
              <p:cNvPr id="31" name="Line 30"/>
              <p:cNvSpPr>
                <a:spLocks noChangeShapeType="1"/>
              </p:cNvSpPr>
              <p:nvPr/>
            </p:nvSpPr>
            <p:spPr bwMode="auto">
              <a:xfrm>
                <a:off x="5362" y="3334"/>
                <a:ext cx="297"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565">
                  <a:defRPr/>
                </a:pPr>
                <a:endParaRPr lang="zh-CN" altLang="en-US" sz="2530" kern="0">
                  <a:solidFill>
                    <a:srgbClr val="000000"/>
                  </a:solidFill>
                  <a:latin typeface="Times New Roman" panose="02020603050405020304" pitchFamily="18" charset="0"/>
                </a:endParaRPr>
              </a:p>
            </p:txBody>
          </p:sp>
        </p:grpSp>
        <p:sp>
          <p:nvSpPr>
            <p:cNvPr id="26" name="Line 31"/>
            <p:cNvSpPr>
              <a:spLocks noChangeShapeType="1"/>
            </p:cNvSpPr>
            <p:nvPr/>
          </p:nvSpPr>
          <p:spPr bwMode="auto">
            <a:xfrm>
              <a:off x="4416" y="3771"/>
              <a:ext cx="322" cy="330"/>
            </a:xfrm>
            <a:prstGeom prst="line">
              <a:avLst/>
            </a:prstGeom>
            <a:noFill/>
            <a:ln w="25400">
              <a:solidFill>
                <a:schemeClr val="accent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64565">
                <a:defRPr/>
              </a:pPr>
              <a:endParaRPr lang="zh-CN" altLang="en-US" sz="2530" kern="0">
                <a:solidFill>
                  <a:srgbClr val="000000"/>
                </a:solidFill>
                <a:latin typeface="Times New Roman" panose="02020603050405020304" pitchFamily="18" charset="0"/>
              </a:endParaRPr>
            </a:p>
          </p:txBody>
        </p:sp>
        <p:sp>
          <p:nvSpPr>
            <p:cNvPr id="27" name="Text Box 32"/>
            <p:cNvSpPr txBox="1">
              <a:spLocks noChangeArrowheads="1"/>
            </p:cNvSpPr>
            <p:nvPr/>
          </p:nvSpPr>
          <p:spPr bwMode="auto">
            <a:xfrm>
              <a:off x="4738" y="3920"/>
              <a:ext cx="648" cy="365"/>
            </a:xfrm>
            <a:prstGeom prst="rect">
              <a:avLst/>
            </a:prstGeom>
            <a:noFill/>
            <a:ln w="12700">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defTabSz="964565" eaLnBrk="1" hangingPunct="1">
                <a:spcBef>
                  <a:spcPct val="50000"/>
                </a:spcBef>
                <a:defRPr/>
              </a:pPr>
              <a:r>
                <a:rPr lang="zh-CN" altLang="en-US" sz="1685" b="1" kern="0" dirty="0">
                  <a:solidFill>
                    <a:schemeClr val="tx2"/>
                  </a:solidFill>
                  <a:latin typeface="幼圆" panose="02010509060101010101" pitchFamily="49" charset="-122"/>
                  <a:ea typeface="幼圆" panose="02010509060101010101" pitchFamily="49" charset="-122"/>
                </a:rPr>
                <a:t>类别标记未知</a:t>
              </a:r>
              <a:endParaRPr lang="en-US" altLang="zh-CN" sz="1685" b="1" kern="0" dirty="0">
                <a:solidFill>
                  <a:schemeClr val="tx2"/>
                </a:solidFill>
                <a:latin typeface="幼圆" panose="02010509060101010101" pitchFamily="49" charset="-122"/>
                <a:ea typeface="幼圆" panose="02010509060101010101" pitchFamily="49" charset="-122"/>
              </a:endParaRPr>
            </a:p>
          </p:txBody>
        </p:sp>
      </p:grpSp>
      <p:sp>
        <p:nvSpPr>
          <p:cNvPr id="34" name="AutoShape 33"/>
          <p:cNvSpPr/>
          <p:nvPr/>
        </p:nvSpPr>
        <p:spPr bwMode="auto">
          <a:xfrm>
            <a:off x="6961777" y="1499086"/>
            <a:ext cx="4436150" cy="423578"/>
          </a:xfrm>
          <a:prstGeom prst="borderCallout1">
            <a:avLst>
              <a:gd name="adj1" fmla="val 46245"/>
              <a:gd name="adj2" fmla="val -2861"/>
              <a:gd name="adj3" fmla="val 294356"/>
              <a:gd name="adj4" fmla="val -14490"/>
            </a:avLst>
          </a:prstGeom>
        </p:spPr>
        <p:style>
          <a:lnRef idx="0">
            <a:schemeClr val="accent3"/>
          </a:lnRef>
          <a:fillRef idx="3">
            <a:schemeClr val="accent3"/>
          </a:fillRef>
          <a:effectRef idx="3">
            <a:schemeClr val="accent3"/>
          </a:effectRef>
          <a:fontRef idx="minor">
            <a:schemeClr val="lt1"/>
          </a:fontRef>
        </p:style>
        <p:txBody>
          <a:bodyPr/>
          <a:lstStyle/>
          <a:p>
            <a:pPr defTabSz="964565">
              <a:defRPr/>
            </a:pPr>
            <a:r>
              <a:rPr lang="zh-CN" altLang="en-US" sz="1900" kern="0" dirty="0">
                <a:solidFill>
                  <a:schemeClr val="bg1"/>
                </a:solidFill>
                <a:latin typeface="Palatino Linotype" panose="02040502050505030304" pitchFamily="18" charset="0"/>
                <a:ea typeface="幼圆" panose="02010509060101010101" pitchFamily="49" charset="-122"/>
              </a:rPr>
              <a:t>使用学习算法</a:t>
            </a:r>
            <a:r>
              <a:rPr lang="zh-CN" altLang="en-US" sz="1900" kern="0" dirty="0">
                <a:solidFill>
                  <a:schemeClr val="bg1"/>
                </a:solidFill>
                <a:latin typeface="Verdana" panose="020B0604030504040204" pitchFamily="34" charset="0"/>
                <a:ea typeface="幼圆" panose="02010509060101010101" pitchFamily="49" charset="-122"/>
                <a:cs typeface="Verdana" panose="020B0604030504040204" pitchFamily="34" charset="0"/>
              </a:rPr>
              <a:t>（</a:t>
            </a:r>
            <a:r>
              <a:rPr lang="en-US" altLang="zh-CN" sz="1900" i="1" kern="0" dirty="0">
                <a:solidFill>
                  <a:schemeClr val="bg1"/>
                </a:solidFill>
                <a:latin typeface="Verdana" panose="020B0604030504040204" pitchFamily="34" charset="0"/>
                <a:ea typeface="Verdana" panose="020B0604030504040204" pitchFamily="34" charset="0"/>
                <a:cs typeface="Verdana" panose="020B0604030504040204" pitchFamily="34" charset="0"/>
              </a:rPr>
              <a:t>learning algorithm</a:t>
            </a:r>
            <a:r>
              <a:rPr lang="zh-CN" altLang="en-US" sz="1900" kern="0" dirty="0">
                <a:solidFill>
                  <a:schemeClr val="bg1"/>
                </a:solidFill>
                <a:latin typeface="Verdana" panose="020B0604030504040204" pitchFamily="34" charset="0"/>
                <a:ea typeface="幼圆" panose="02010509060101010101" pitchFamily="49" charset="-122"/>
                <a:cs typeface="Verdana" panose="020B0604030504040204" pitchFamily="34" charset="0"/>
              </a:rPr>
              <a:t>）</a:t>
            </a:r>
            <a:endParaRPr lang="en-US" altLang="zh-CN" sz="1900" kern="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1000"/>
                                        <p:tgtEl>
                                          <p:spTgt spid="34"/>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par>
                          <p:cTn id="21" fill="hold">
                            <p:stCondLst>
                              <p:cond delay="500"/>
                            </p:stCondLst>
                            <p:childTnLst>
                              <p:par>
                                <p:cTn id="22" presetID="22" presetClass="entr" presetSubtype="4" fill="hold" grpId="0" nodeType="after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par>
                          <p:cTn id="25" fill="hold">
                            <p:stCondLst>
                              <p:cond delay="1500"/>
                            </p:stCondLst>
                            <p:childTnLst>
                              <p:par>
                                <p:cTn id="26" presetID="22" presetClass="entr" presetSubtype="1" fill="hold" grpId="0" nodeType="after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par>
                          <p:cTn id="29" fill="hold">
                            <p:stCondLst>
                              <p:cond delay="2500"/>
                            </p:stCondLst>
                            <p:childTnLst>
                              <p:par>
                                <p:cTn id="30" presetID="22" presetClass="entr" presetSubtype="8" fill="hold" grpId="0" nodeType="after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3" grpId="0" animBg="1"/>
      <p:bldP spid="3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0" y="808013"/>
            <a:ext cx="12121430" cy="584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en-US" sz="2800" dirty="0" smtClean="0">
                <a:latin typeface="微软雅黑" panose="020B0503020204020204" pitchFamily="34" charset="-122"/>
                <a:ea typeface="微软雅黑" panose="020B0503020204020204" pitchFamily="34" charset="-122"/>
              </a:rPr>
              <a:t>海明</a:t>
            </a:r>
            <a:r>
              <a:rPr lang="zh-CN" altLang="zh-CN" sz="2800" dirty="0" smtClean="0">
                <a:latin typeface="微软雅黑" panose="020B0503020204020204" pitchFamily="34" charset="-122"/>
                <a:ea typeface="微软雅黑" panose="020B0503020204020204" pitchFamily="34" charset="-122"/>
              </a:rPr>
              <a:t>距离</a:t>
            </a:r>
            <a:endParaRPr lang="en-US" altLang="zh-CN" sz="28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zh-CN" sz="2400" dirty="0" smtClean="0">
                <a:latin typeface="微软雅黑" panose="020B0503020204020204" pitchFamily="34" charset="-122"/>
                <a:ea typeface="微软雅黑" panose="020B0503020204020204" pitchFamily="34" charset="-122"/>
              </a:rPr>
              <a:t>两个等长字符串之间的海明距离是两个字符串</a:t>
            </a:r>
            <a:r>
              <a:rPr lang="zh-CN" altLang="zh-CN" sz="2400" dirty="0" smtClean="0">
                <a:solidFill>
                  <a:srgbClr val="FF0000"/>
                </a:solidFill>
                <a:latin typeface="微软雅黑" panose="020B0503020204020204" pitchFamily="34" charset="-122"/>
                <a:ea typeface="微软雅黑" panose="020B0503020204020204" pitchFamily="34" charset="-122"/>
              </a:rPr>
              <a:t>对应位置的不同字符的个数</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smtClean="0">
                <a:latin typeface="微软雅黑" panose="020B0503020204020204" pitchFamily="34" charset="-122"/>
                <a:ea typeface="微软雅黑" panose="020B0503020204020204" pitchFamily="34" charset="-122"/>
              </a:rPr>
              <a:t>即</a:t>
            </a:r>
            <a:r>
              <a:rPr lang="zh-CN" altLang="zh-CN" sz="2400" dirty="0" smtClean="0">
                <a:latin typeface="微软雅黑" panose="020B0503020204020204" pitchFamily="34" charset="-122"/>
                <a:ea typeface="微软雅黑" panose="020B0503020204020204" pitchFamily="34" charset="-122"/>
              </a:rPr>
              <a:t>将一个字符串变换成另外一个字符串所</a:t>
            </a:r>
            <a:r>
              <a:rPr lang="zh-CN" altLang="zh-CN" sz="2400" dirty="0" smtClean="0">
                <a:solidFill>
                  <a:srgbClr val="FF0000"/>
                </a:solidFill>
                <a:latin typeface="微软雅黑" panose="020B0503020204020204" pitchFamily="34" charset="-122"/>
                <a:ea typeface="微软雅黑" panose="020B0503020204020204" pitchFamily="34" charset="-122"/>
              </a:rPr>
              <a:t>需要替换的字符个数</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1001101</a:t>
            </a:r>
            <a:r>
              <a:rPr lang="zh-CN" altLang="zh-CN" sz="2400" dirty="0" smtClean="0">
                <a:latin typeface="微软雅黑" panose="020B0503020204020204" pitchFamily="34" charset="-122"/>
                <a:ea typeface="微软雅黑" panose="020B0503020204020204" pitchFamily="34" charset="-122"/>
              </a:rPr>
              <a:t>”与“</a:t>
            </a:r>
            <a:r>
              <a:rPr lang="en-US" altLang="zh-CN" sz="2400" dirty="0" smtClean="0">
                <a:latin typeface="微软雅黑" panose="020B0503020204020204" pitchFamily="34" charset="-122"/>
                <a:ea typeface="微软雅黑" panose="020B0503020204020204" pitchFamily="34" charset="-122"/>
              </a:rPr>
              <a:t>1001011</a:t>
            </a:r>
            <a:r>
              <a:rPr lang="zh-CN" altLang="zh-CN" sz="2400" dirty="0" smtClean="0">
                <a:latin typeface="微软雅黑" panose="020B0503020204020204" pitchFamily="34" charset="-122"/>
                <a:ea typeface="微软雅黑" panose="020B0503020204020204" pitchFamily="34" charset="-122"/>
              </a:rPr>
              <a:t>”之间的海明距离是</a:t>
            </a:r>
            <a:r>
              <a:rPr lang="en-US" altLang="zh-CN" sz="2400" dirty="0" smtClean="0">
                <a:latin typeface="微软雅黑" panose="020B0503020204020204" pitchFamily="34" charset="-122"/>
                <a:ea typeface="微软雅黑" panose="020B0503020204020204" pitchFamily="34" charset="-122"/>
              </a:rPr>
              <a:t>2</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2143896</a:t>
            </a:r>
            <a:r>
              <a:rPr lang="zh-CN" altLang="zh-CN" sz="2400" dirty="0" smtClean="0">
                <a:latin typeface="微软雅黑" panose="020B0503020204020204" pitchFamily="34" charset="-122"/>
                <a:ea typeface="微软雅黑" panose="020B0503020204020204" pitchFamily="34" charset="-122"/>
              </a:rPr>
              <a:t>”与“</a:t>
            </a:r>
            <a:r>
              <a:rPr lang="en-US" altLang="zh-CN" sz="2400" dirty="0" smtClean="0">
                <a:latin typeface="微软雅黑" panose="020B0503020204020204" pitchFamily="34" charset="-122"/>
                <a:ea typeface="微软雅黑" panose="020B0503020204020204" pitchFamily="34" charset="-122"/>
              </a:rPr>
              <a:t>2233796</a:t>
            </a:r>
            <a:r>
              <a:rPr lang="zh-CN" altLang="zh-CN" sz="2400" dirty="0" smtClean="0">
                <a:latin typeface="微软雅黑" panose="020B0503020204020204" pitchFamily="34" charset="-122"/>
                <a:ea typeface="微软雅黑" panose="020B0503020204020204" pitchFamily="34" charset="-122"/>
              </a:rPr>
              <a:t>”之间的海明距离是</a:t>
            </a:r>
            <a:r>
              <a:rPr lang="en-US" altLang="zh-CN" sz="2400" dirty="0" smtClean="0">
                <a:latin typeface="微软雅黑" panose="020B0503020204020204" pitchFamily="34" charset="-122"/>
                <a:ea typeface="微软雅黑" panose="020B0503020204020204" pitchFamily="34" charset="-122"/>
              </a:rPr>
              <a:t>3</a:t>
            </a:r>
            <a:endParaRPr lang="en-US" altLang="zh-CN" sz="2400" dirty="0" smtClean="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toned</a:t>
            </a:r>
            <a:r>
              <a:rPr lang="zh-CN" altLang="zh-CN" sz="2400" dirty="0" smtClean="0">
                <a:latin typeface="微软雅黑" panose="020B0503020204020204" pitchFamily="34" charset="-122"/>
                <a:ea typeface="微软雅黑" panose="020B0503020204020204" pitchFamily="34" charset="-122"/>
              </a:rPr>
              <a:t>”与“</a:t>
            </a:r>
            <a:r>
              <a:rPr lang="en-US" altLang="zh-CN" sz="2400" dirty="0" smtClean="0">
                <a:latin typeface="微软雅黑" panose="020B0503020204020204" pitchFamily="34" charset="-122"/>
                <a:ea typeface="微软雅黑" panose="020B0503020204020204" pitchFamily="34" charset="-122"/>
              </a:rPr>
              <a:t>roses</a:t>
            </a:r>
            <a:r>
              <a:rPr lang="zh-CN" altLang="zh-CN" sz="2400" dirty="0" smtClean="0">
                <a:latin typeface="微软雅黑" panose="020B0503020204020204" pitchFamily="34" charset="-122"/>
                <a:ea typeface="微软雅黑" panose="020B0503020204020204" pitchFamily="34" charset="-122"/>
              </a:rPr>
              <a:t>”之间的海明距离是</a:t>
            </a:r>
            <a:r>
              <a:rPr lang="en-US" altLang="zh-CN" sz="2400" dirty="0" smtClean="0">
                <a:latin typeface="微软雅黑" panose="020B0503020204020204" pitchFamily="34" charset="-122"/>
                <a:ea typeface="微软雅黑" panose="020B0503020204020204" pitchFamily="34" charset="-122"/>
              </a:rPr>
              <a:t>3</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endParaRPr lang="en-US" altLang="zh-CN" sz="2400" dirty="0" smtClean="0"/>
          </a:p>
          <a:p>
            <a:pPr marL="1097280" lvl="1" indent="-457200">
              <a:lnSpc>
                <a:spcPct val="150000"/>
              </a:lnSpc>
              <a:buFont typeface="Wingdings" panose="05000000000000000000" pitchFamily="2" charset="2"/>
              <a:buChar char="n"/>
              <a:defRPr/>
            </a:pPr>
            <a:endParaRPr lang="en-US" altLang="zh-CN" sz="24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231949"/>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6.3.1  </a:t>
            </a:r>
            <a:r>
              <a:rPr lang="zh-CN" altLang="en-US" sz="3800" dirty="0" smtClean="0">
                <a:sym typeface="+mn-lt"/>
              </a:rPr>
              <a:t>距离度量</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0" dur="500"/>
                                        <p:tgtEl>
                                          <p:spTgt spid="25605">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5605">
                                            <p:txEl>
                                              <p:pRg st="4" end="4"/>
                                            </p:txEl>
                                          </p:spTgt>
                                        </p:tgtEl>
                                        <p:attrNameLst>
                                          <p:attrName>style.visibility</p:attrName>
                                        </p:attrNameLst>
                                      </p:cBhvr>
                                      <p:to>
                                        <p:strVal val="visible"/>
                                      </p:to>
                                    </p:set>
                                    <p:animEffect transition="in" filter="randombar(horizontal)">
                                      <p:cBhvr>
                                        <p:cTn id="13" dur="500"/>
                                        <p:tgtEl>
                                          <p:spTgt spid="25605">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5605">
                                            <p:txEl>
                                              <p:pRg st="5" end="5"/>
                                            </p:txEl>
                                          </p:spTgt>
                                        </p:tgtEl>
                                        <p:attrNameLst>
                                          <p:attrName>style.visibility</p:attrName>
                                        </p:attrNameLst>
                                      </p:cBhvr>
                                      <p:to>
                                        <p:strVal val="visible"/>
                                      </p:to>
                                    </p:set>
                                    <p:animEffect transition="in" filter="randombar(horizontal)">
                                      <p:cBhvr>
                                        <p:cTn id="16" dur="500"/>
                                        <p:tgtEl>
                                          <p:spTgt spid="2560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dirty="0"/>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1384077"/>
            <a:ext cx="11787188" cy="97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anose="05000000000000000000" pitchFamily="2" charset="2"/>
              <a:buChar char="p"/>
            </a:pPr>
            <a:r>
              <a:rPr lang="zh-CN" altLang="zh-CN" sz="2800" dirty="0" smtClean="0">
                <a:latin typeface="微软雅黑" panose="020B0503020204020204" pitchFamily="34" charset="-122"/>
                <a:ea typeface="微软雅黑" panose="020B0503020204020204" pitchFamily="34" charset="-122"/>
              </a:rPr>
              <a:t>相似度度量（</a:t>
            </a:r>
            <a:r>
              <a:rPr lang="en-US" altLang="zh-CN" sz="2800" dirty="0" smtClean="0">
                <a:latin typeface="微软雅黑" panose="020B0503020204020204" pitchFamily="34" charset="-122"/>
                <a:ea typeface="微软雅黑" panose="020B0503020204020204" pitchFamily="34" charset="-122"/>
              </a:rPr>
              <a:t>Similarity</a:t>
            </a:r>
            <a:r>
              <a:rPr lang="zh-CN" altLang="zh-CN" sz="2800" dirty="0" smtClean="0">
                <a:latin typeface="微软雅黑" panose="020B0503020204020204" pitchFamily="34" charset="-122"/>
                <a:ea typeface="微软雅黑" panose="020B0503020204020204" pitchFamily="34" charset="-122"/>
              </a:rPr>
              <a:t>），即计算样本之间的</a:t>
            </a:r>
            <a:r>
              <a:rPr lang="zh-CN" altLang="zh-CN" sz="2800" dirty="0" smtClean="0">
                <a:solidFill>
                  <a:srgbClr val="FF0000"/>
                </a:solidFill>
                <a:latin typeface="微软雅黑" panose="020B0503020204020204" pitchFamily="34" charset="-122"/>
                <a:ea typeface="微软雅黑" panose="020B0503020204020204" pitchFamily="34" charset="-122"/>
              </a:rPr>
              <a:t>相似程度</a:t>
            </a:r>
            <a:r>
              <a:rPr lang="zh-CN" altLang="zh-CN" sz="2800" dirty="0" smtClean="0">
                <a:latin typeface="微软雅黑" panose="020B0503020204020204" pitchFamily="34" charset="-122"/>
                <a:ea typeface="微软雅黑" panose="020B0503020204020204" pitchFamily="34" charset="-122"/>
              </a:rPr>
              <a:t>，与距离度量相反，相似度度量的值越小，说明样本间的相似度越小，差异越大。</a:t>
            </a:r>
            <a:endParaRPr lang="zh-CN" altLang="zh-CN" sz="2800" dirty="0" smtClean="0">
              <a:latin typeface="微软雅黑" panose="020B0503020204020204" pitchFamily="34" charset="-122"/>
              <a:ea typeface="微软雅黑" panose="020B0503020204020204" pitchFamily="34" charset="-122"/>
            </a:endParaRPr>
          </a:p>
        </p:txBody>
      </p:sp>
      <p:sp>
        <p:nvSpPr>
          <p:cNvPr id="8" name="文本框 64"/>
          <p:cNvSpPr txBox="1"/>
          <p:nvPr/>
        </p:nvSpPr>
        <p:spPr>
          <a:xfrm>
            <a:off x="3837087" y="231949"/>
            <a:ext cx="400989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6.3.2  </a:t>
            </a:r>
            <a:r>
              <a:rPr lang="zh-CN" altLang="en-US" sz="3800" dirty="0" smtClean="0">
                <a:sym typeface="+mn-lt"/>
              </a:rPr>
              <a:t>相似度度量</a:t>
            </a:r>
            <a:endParaRPr lang="zh-CN" altLang="en-US" sz="3800" dirty="0">
              <a:sym typeface="+mn-lt"/>
            </a:endParaRPr>
          </a:p>
        </p:txBody>
      </p:sp>
      <p:sp>
        <p:nvSpPr>
          <p:cNvPr id="9" name="Rectangle 2"/>
          <p:cNvSpPr txBox="1">
            <a:spLocks noChangeArrowheads="1"/>
          </p:cNvSpPr>
          <p:nvPr/>
        </p:nvSpPr>
        <p:spPr>
          <a:xfrm>
            <a:off x="453008" y="2320181"/>
            <a:ext cx="11664999" cy="1872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ct val="0"/>
              </a:spcBef>
              <a:buFont typeface="Wingdings" panose="05000000000000000000" pitchFamily="2" charset="2"/>
              <a:buChar char="p"/>
              <a:defRPr/>
            </a:pPr>
            <a:r>
              <a:rPr lang="en-US" altLang="zh-CN" dirty="0" err="1" smtClean="0">
                <a:latin typeface="微软雅黑" panose="020B0503020204020204" pitchFamily="34" charset="-122"/>
                <a:ea typeface="微软雅黑" panose="020B0503020204020204" pitchFamily="34" charset="-122"/>
              </a:rPr>
              <a:t>Jaccard</a:t>
            </a:r>
            <a:r>
              <a:rPr lang="zh-CN" altLang="zh-CN" dirty="0" smtClean="0">
                <a:latin typeface="微软雅黑" panose="020B0503020204020204" pitchFamily="34" charset="-122"/>
                <a:ea typeface="微软雅黑" panose="020B0503020204020204" pitchFamily="34" charset="-122"/>
              </a:rPr>
              <a:t>相似系数</a:t>
            </a: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也称</a:t>
            </a:r>
            <a:r>
              <a:rPr lang="zh-CN" altLang="zh-CN" dirty="0" smtClean="0">
                <a:solidFill>
                  <a:srgbClr val="FF0000"/>
                </a:solidFill>
                <a:latin typeface="微软雅黑" panose="020B0503020204020204" pitchFamily="34" charset="-122"/>
                <a:ea typeface="微软雅黑" panose="020B0503020204020204" pitchFamily="34" charset="-122"/>
              </a:rPr>
              <a:t>雅可比相似度系数</a:t>
            </a:r>
            <a:r>
              <a:rPr lang="zh-CN" altLang="zh-CN" dirty="0" smtClean="0">
                <a:latin typeface="微软雅黑" panose="020B0503020204020204" pitchFamily="34" charset="-122"/>
                <a:ea typeface="微软雅黑" panose="020B0503020204020204" pitchFamily="34" charset="-122"/>
              </a:rPr>
              <a:t>，它是通过计算样本的</a:t>
            </a:r>
            <a:r>
              <a:rPr lang="zh-CN" altLang="zh-CN" dirty="0" smtClean="0">
                <a:solidFill>
                  <a:srgbClr val="FF0000"/>
                </a:solidFill>
                <a:latin typeface="微软雅黑" panose="020B0503020204020204" pitchFamily="34" charset="-122"/>
                <a:ea typeface="微软雅黑" panose="020B0503020204020204" pitchFamily="34" charset="-122"/>
              </a:rPr>
              <a:t>交集与并集之间差异的相似度算法</a:t>
            </a:r>
            <a:endParaRPr lang="en-US" altLang="zh-CN" dirty="0" smtClean="0">
              <a:solidFill>
                <a:srgbClr val="FF0000"/>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一般用</a:t>
            </a:r>
            <a:r>
              <a:rPr lang="en-US" altLang="zh-CN" i="1" dirty="0" smtClean="0">
                <a:latin typeface="微软雅黑" panose="020B0503020204020204" pitchFamily="34" charset="-122"/>
                <a:ea typeface="微软雅黑" panose="020B0503020204020204" pitchFamily="34" charset="-122"/>
              </a:rPr>
              <a:t>J</a:t>
            </a:r>
            <a:r>
              <a:rPr lang="zh-CN" altLang="zh-CN" dirty="0" smtClean="0">
                <a:latin typeface="微软雅黑" panose="020B0503020204020204" pitchFamily="34" charset="-122"/>
                <a:ea typeface="微软雅黑" panose="020B0503020204020204" pitchFamily="34" charset="-122"/>
              </a:rPr>
              <a:t>表示，计算公式如下</a:t>
            </a: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在集合</a:t>
            </a:r>
            <a:r>
              <a:rPr lang="en-US" altLang="zh-CN" i="1" dirty="0" smtClean="0">
                <a:latin typeface="微软雅黑" panose="020B0503020204020204" pitchFamily="34" charset="-122"/>
                <a:ea typeface="微软雅黑" panose="020B0503020204020204" pitchFamily="34" charset="-122"/>
              </a:rPr>
              <a:t>A</a:t>
            </a:r>
            <a:r>
              <a:rPr lang="zh-CN" altLang="zh-CN" dirty="0" smtClean="0">
                <a:latin typeface="微软雅黑" panose="020B0503020204020204" pitchFamily="34" charset="-122"/>
                <a:ea typeface="微软雅黑" panose="020B0503020204020204" pitchFamily="34" charset="-122"/>
              </a:rPr>
              <a:t>和集合</a:t>
            </a:r>
            <a:r>
              <a:rPr lang="en-US" altLang="zh-CN" i="1" dirty="0" smtClean="0">
                <a:latin typeface="微软雅黑" panose="020B0503020204020204" pitchFamily="34" charset="-122"/>
                <a:ea typeface="微软雅黑" panose="020B0503020204020204" pitchFamily="34" charset="-122"/>
              </a:rPr>
              <a:t>B</a:t>
            </a:r>
            <a:r>
              <a:rPr lang="zh-CN" altLang="zh-CN" dirty="0" smtClean="0">
                <a:latin typeface="微软雅黑" panose="020B0503020204020204" pitchFamily="34" charset="-122"/>
                <a:ea typeface="微软雅黑" panose="020B0503020204020204" pitchFamily="34" charset="-122"/>
              </a:rPr>
              <a:t>中，两者的交集越多，则表示两者相似度越高。</a:t>
            </a: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en-US" altLang="zh-CN" i="1" dirty="0" err="1" smtClean="0">
                <a:latin typeface="微软雅黑" panose="020B0503020204020204" pitchFamily="34" charset="-122"/>
                <a:ea typeface="微软雅黑" panose="020B0503020204020204" pitchFamily="34" charset="-122"/>
              </a:rPr>
              <a:t>Jaccard</a:t>
            </a:r>
            <a:r>
              <a:rPr lang="zh-CN" altLang="zh-CN" dirty="0" smtClean="0">
                <a:latin typeface="微软雅黑" panose="020B0503020204020204" pitchFamily="34" charset="-122"/>
                <a:ea typeface="微软雅黑" panose="020B0503020204020204" pitchFamily="34" charset="-122"/>
              </a:rPr>
              <a:t>的相似性与集合的顺序无关，仅与在集合中是否出现有关，即为二值数据，不是</a:t>
            </a:r>
            <a:r>
              <a:rPr lang="en-US" altLang="zh-CN" dirty="0" smtClean="0">
                <a:latin typeface="微软雅黑" panose="020B0503020204020204" pitchFamily="34" charset="-122"/>
                <a:ea typeface="微软雅黑" panose="020B0503020204020204" pitchFamily="34" charset="-122"/>
              </a:rPr>
              <a:t>0 </a:t>
            </a:r>
            <a:r>
              <a:rPr lang="zh-CN" altLang="zh-CN" dirty="0" smtClean="0">
                <a:latin typeface="微软雅黑" panose="020B0503020204020204" pitchFamily="34" charset="-122"/>
                <a:ea typeface="微软雅黑" panose="020B0503020204020204" pitchFamily="34" charset="-122"/>
              </a:rPr>
              <a:t>则是</a:t>
            </a:r>
            <a:r>
              <a:rPr lang="en-US" altLang="zh-CN" dirty="0" smtClean="0">
                <a:latin typeface="微软雅黑" panose="020B0503020204020204" pitchFamily="34" charset="-122"/>
                <a:ea typeface="微软雅黑" panose="020B0503020204020204" pitchFamily="34" charset="-122"/>
              </a:rPr>
              <a:t>1</a:t>
            </a:r>
            <a:r>
              <a:rPr lang="zh-CN" altLang="zh-CN" dirty="0" smtClean="0">
                <a:latin typeface="微软雅黑" panose="020B0503020204020204" pitchFamily="34" charset="-122"/>
                <a:ea typeface="微软雅黑" panose="020B0503020204020204" pitchFamily="34" charset="-122"/>
              </a:rPr>
              <a:t>，是一种简单的相似性方法，实质是</a:t>
            </a:r>
            <a:r>
              <a:rPr lang="zh-CN" altLang="zh-CN" dirty="0" smtClean="0">
                <a:solidFill>
                  <a:srgbClr val="FF0000"/>
                </a:solidFill>
                <a:latin typeface="微软雅黑" panose="020B0503020204020204" pitchFamily="34" charset="-122"/>
                <a:ea typeface="微软雅黑" panose="020B0503020204020204" pitchFamily="34" charset="-122"/>
              </a:rPr>
              <a:t>集合交集与并集的比值</a:t>
            </a:r>
            <a:r>
              <a:rPr lang="zh-CN" altLang="zh-CN" dirty="0" smtClean="0">
                <a:latin typeface="微软雅黑" panose="020B0503020204020204" pitchFamily="34" charset="-122"/>
                <a:ea typeface="微软雅黑" panose="020B0503020204020204" pitchFamily="34" charset="-122"/>
              </a:rPr>
              <a:t>。</a:t>
            </a:r>
            <a:endParaRPr lang="zh-CN"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lvl="1">
              <a:buNone/>
            </a:pPr>
            <a:endParaRPr lang="zh-CN" altLang="zh-CN" dirty="0">
              <a:latin typeface="微软雅黑" panose="020B0503020204020204" pitchFamily="34" charset="-122"/>
              <a:ea typeface="微软雅黑" panose="020B0503020204020204" pitchFamily="34" charset="-122"/>
            </a:endParaRPr>
          </a:p>
        </p:txBody>
      </p:sp>
      <p:pic>
        <p:nvPicPr>
          <p:cNvPr id="198658" name="Picture 2"/>
          <p:cNvPicPr>
            <a:picLocks noChangeAspect="1" noChangeArrowheads="1"/>
          </p:cNvPicPr>
          <p:nvPr/>
        </p:nvPicPr>
        <p:blipFill>
          <a:blip r:embed="rId1" cstate="print"/>
          <a:srcRect/>
          <a:stretch>
            <a:fillRect/>
          </a:stretch>
        </p:blipFill>
        <p:spPr bwMode="auto">
          <a:xfrm>
            <a:off x="3261023" y="3489232"/>
            <a:ext cx="4968552" cy="847173"/>
          </a:xfrm>
          <a:prstGeom prst="rect">
            <a:avLst/>
          </a:prstGeom>
          <a:noFill/>
          <a:ln w="9525">
            <a:noFill/>
            <a:miter lim="800000"/>
            <a:headEnd/>
            <a:tailEnd/>
          </a:ln>
        </p:spPr>
      </p:pic>
      <p:pic>
        <p:nvPicPr>
          <p:cNvPr id="198659" name="Picture 3"/>
          <p:cNvPicPr>
            <a:picLocks noChangeAspect="1" noChangeArrowheads="1"/>
          </p:cNvPicPr>
          <p:nvPr/>
        </p:nvPicPr>
        <p:blipFill>
          <a:blip r:embed="rId2" cstate="print"/>
          <a:srcRect/>
          <a:stretch>
            <a:fillRect/>
          </a:stretch>
        </p:blipFill>
        <p:spPr bwMode="auto">
          <a:xfrm>
            <a:off x="9237687" y="5353518"/>
            <a:ext cx="3096344" cy="1935215"/>
          </a:xfrm>
          <a:prstGeom prst="rect">
            <a:avLst/>
          </a:prstGeom>
          <a:noFill/>
          <a:ln w="9525">
            <a:noFill/>
            <a:miter lim="800000"/>
            <a:headEnd/>
            <a:tailEnd/>
          </a:ln>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7" dur="500"/>
                                        <p:tgtEl>
                                          <p:spTgt spid="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randombar(horizontal)">
                                      <p:cBhvr>
                                        <p:cTn id="10" dur="500"/>
                                        <p:tgtEl>
                                          <p:spTgt spid="9">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randombar(horizontal)">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98658"/>
                                        </p:tgtEl>
                                        <p:attrNameLst>
                                          <p:attrName>style.visibility</p:attrName>
                                        </p:attrNameLst>
                                      </p:cBhvr>
                                      <p:to>
                                        <p:strVal val="visible"/>
                                      </p:to>
                                    </p:set>
                                    <p:animEffect transition="in" filter="randombar(horizontal)">
                                      <p:cBhvr>
                                        <p:cTn id="18" dur="500"/>
                                        <p:tgtEl>
                                          <p:spTgt spid="19865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animEffect transition="in" filter="randombar(horizontal)">
                                      <p:cBhvr>
                                        <p:cTn id="23" dur="500"/>
                                        <p:tgtEl>
                                          <p:spTgt spid="9">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randombar(horizontal)">
                                      <p:cBhvr>
                                        <p:cTn id="28" dur="500"/>
                                        <p:tgtEl>
                                          <p:spTgt spid="9">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98659"/>
                                        </p:tgtEl>
                                        <p:attrNameLst>
                                          <p:attrName>style.visibility</p:attrName>
                                        </p:attrNameLst>
                                      </p:cBhvr>
                                      <p:to>
                                        <p:strVal val="visible"/>
                                      </p:to>
                                    </p:set>
                                    <p:animEffect transition="in" filter="randombar(horizontal)">
                                      <p:cBhvr>
                                        <p:cTn id="33" dur="500"/>
                                        <p:tgtEl>
                                          <p:spTgt spid="198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dirty="0"/>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8" name="文本框 64"/>
          <p:cNvSpPr txBox="1"/>
          <p:nvPr/>
        </p:nvSpPr>
        <p:spPr>
          <a:xfrm>
            <a:off x="3837087" y="231949"/>
            <a:ext cx="400989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6.3.2  </a:t>
            </a:r>
            <a:r>
              <a:rPr lang="zh-CN" altLang="en-US" sz="3800" dirty="0" smtClean="0">
                <a:sym typeface="+mn-lt"/>
              </a:rPr>
              <a:t>相似度度量</a:t>
            </a:r>
            <a:endParaRPr lang="zh-CN" altLang="en-US" sz="3800" dirty="0">
              <a:sym typeface="+mn-lt"/>
            </a:endParaRPr>
          </a:p>
        </p:txBody>
      </p:sp>
      <p:sp>
        <p:nvSpPr>
          <p:cNvPr id="9" name="Rectangle 2"/>
          <p:cNvSpPr txBox="1">
            <a:spLocks noChangeArrowheads="1"/>
          </p:cNvSpPr>
          <p:nvPr/>
        </p:nvSpPr>
        <p:spPr>
          <a:xfrm>
            <a:off x="453008" y="1096045"/>
            <a:ext cx="11664999" cy="1872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ct val="0"/>
              </a:spcBef>
              <a:buFont typeface="Wingdings" panose="05000000000000000000" pitchFamily="2" charset="2"/>
              <a:buChar char="p"/>
              <a:defRPr/>
            </a:pPr>
            <a:r>
              <a:rPr lang="zh-CN" altLang="zh-CN" dirty="0" smtClean="0">
                <a:latin typeface="微软雅黑" panose="020B0503020204020204" pitchFamily="34" charset="-122"/>
                <a:ea typeface="微软雅黑" panose="020B0503020204020204" pitchFamily="34" charset="-122"/>
              </a:rPr>
              <a:t>夹角余弦</a:t>
            </a:r>
            <a:r>
              <a:rPr lang="zh-CN" altLang="en-US" dirty="0" smtClean="0">
                <a:latin typeface="微软雅黑" panose="020B0503020204020204" pitchFamily="34" charset="-122"/>
                <a:ea typeface="微软雅黑" panose="020B0503020204020204" pitchFamily="34" charset="-122"/>
              </a:rPr>
              <a:t>相似度</a:t>
            </a: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又称为</a:t>
            </a:r>
            <a:r>
              <a:rPr lang="zh-CN" altLang="zh-CN" dirty="0" smtClean="0">
                <a:solidFill>
                  <a:srgbClr val="FF0000"/>
                </a:solidFill>
                <a:latin typeface="微软雅黑" panose="020B0503020204020204" pitchFamily="34" charset="-122"/>
                <a:ea typeface="微软雅黑" panose="020B0503020204020204" pitchFamily="34" charset="-122"/>
              </a:rPr>
              <a:t>余弦相似性</a:t>
            </a:r>
            <a:r>
              <a:rPr lang="zh-CN" altLang="zh-CN" dirty="0" smtClean="0">
                <a:latin typeface="微软雅黑" panose="020B0503020204020204" pitchFamily="34" charset="-122"/>
                <a:ea typeface="微软雅黑" panose="020B0503020204020204" pitchFamily="34" charset="-122"/>
              </a:rPr>
              <a:t>，是通过计算两个向量的</a:t>
            </a:r>
            <a:r>
              <a:rPr lang="zh-CN" altLang="zh-CN" dirty="0" smtClean="0">
                <a:solidFill>
                  <a:srgbClr val="FF0000"/>
                </a:solidFill>
                <a:latin typeface="微软雅黑" panose="020B0503020204020204" pitchFamily="34" charset="-122"/>
                <a:ea typeface="微软雅黑" panose="020B0503020204020204" pitchFamily="34" charset="-122"/>
              </a:rPr>
              <a:t>夹角余弦值</a:t>
            </a:r>
            <a:r>
              <a:rPr lang="zh-CN" altLang="zh-CN" dirty="0" smtClean="0">
                <a:latin typeface="微软雅黑" panose="020B0503020204020204" pitchFamily="34" charset="-122"/>
                <a:ea typeface="微软雅黑" panose="020B0503020204020204" pitchFamily="34" charset="-122"/>
              </a:rPr>
              <a:t>来评估它们的相似性</a:t>
            </a: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将向量根据坐标值，绘制到向量空间中。</a:t>
            </a: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二维空间中向量</a:t>
            </a:r>
            <a:r>
              <a:rPr lang="en-US" altLang="zh-CN" dirty="0" smtClean="0">
                <a:latin typeface="微软雅黑" panose="020B0503020204020204" pitchFamily="34" charset="-122"/>
                <a:ea typeface="微软雅黑" panose="020B0503020204020204" pitchFamily="34" charset="-122"/>
              </a:rPr>
              <a:t> a(x</a:t>
            </a:r>
            <a:r>
              <a:rPr lang="en-US" altLang="zh-CN" baseline="-25000" dirty="0" smtClean="0">
                <a:latin typeface="微软雅黑" panose="020B0503020204020204" pitchFamily="34" charset="-122"/>
                <a:ea typeface="微软雅黑" panose="020B0503020204020204" pitchFamily="34" charset="-122"/>
              </a:rPr>
              <a:t>1</a:t>
            </a:r>
            <a:r>
              <a:rPr lang="en-US" altLang="zh-CN" dirty="0" smtClean="0">
                <a:latin typeface="微软雅黑" panose="020B0503020204020204" pitchFamily="34" charset="-122"/>
                <a:ea typeface="微软雅黑" panose="020B0503020204020204" pitchFamily="34" charset="-122"/>
              </a:rPr>
              <a:t>,y</a:t>
            </a:r>
            <a:r>
              <a:rPr lang="en-US" altLang="zh-CN" baseline="-25000" dirty="0" smtClean="0">
                <a:latin typeface="微软雅黑" panose="020B0503020204020204" pitchFamily="34" charset="-122"/>
                <a:ea typeface="微软雅黑" panose="020B0503020204020204" pitchFamily="34" charset="-122"/>
              </a:rPr>
              <a:t>1</a:t>
            </a:r>
            <a:r>
              <a:rPr lang="en-US" altLang="zh-CN" dirty="0" smtClean="0">
                <a:latin typeface="微软雅黑" panose="020B0503020204020204" pitchFamily="34" charset="-122"/>
                <a:ea typeface="微软雅黑" panose="020B0503020204020204" pitchFamily="34" charset="-122"/>
              </a:rPr>
              <a:t>)</a:t>
            </a:r>
            <a:r>
              <a:rPr lang="zh-CN" altLang="zh-CN" dirty="0" smtClean="0">
                <a:latin typeface="微软雅黑" panose="020B0503020204020204" pitchFamily="34" charset="-122"/>
                <a:ea typeface="微软雅黑" panose="020B0503020204020204" pitchFamily="34" charset="-122"/>
              </a:rPr>
              <a:t>与向量</a:t>
            </a:r>
            <a:r>
              <a:rPr lang="en-US" altLang="zh-CN" dirty="0" smtClean="0">
                <a:latin typeface="微软雅黑" panose="020B0503020204020204" pitchFamily="34" charset="-122"/>
                <a:ea typeface="微软雅黑" panose="020B0503020204020204" pitchFamily="34" charset="-122"/>
              </a:rPr>
              <a:t>b(x</a:t>
            </a:r>
            <a:r>
              <a:rPr lang="en-US" altLang="zh-CN" baseline="-25000" dirty="0" smtClean="0">
                <a:latin typeface="微软雅黑" panose="020B0503020204020204" pitchFamily="34" charset="-122"/>
                <a:ea typeface="微软雅黑" panose="020B0503020204020204" pitchFamily="34" charset="-122"/>
              </a:rPr>
              <a:t>2</a:t>
            </a:r>
            <a:r>
              <a:rPr lang="en-US" altLang="zh-CN" dirty="0" smtClean="0">
                <a:latin typeface="微软雅黑" panose="020B0503020204020204" pitchFamily="34" charset="-122"/>
                <a:ea typeface="微软雅黑" panose="020B0503020204020204" pitchFamily="34" charset="-122"/>
              </a:rPr>
              <a:t>,y</a:t>
            </a:r>
            <a:r>
              <a:rPr lang="en-US" altLang="zh-CN" baseline="-25000" dirty="0" smtClean="0">
                <a:latin typeface="微软雅黑" panose="020B0503020204020204" pitchFamily="34" charset="-122"/>
                <a:ea typeface="微软雅黑" panose="020B0503020204020204" pitchFamily="34" charset="-122"/>
              </a:rPr>
              <a:t>2</a:t>
            </a:r>
            <a:r>
              <a:rPr lang="en-US" altLang="zh-CN" dirty="0" smtClean="0">
                <a:latin typeface="微软雅黑" panose="020B0503020204020204" pitchFamily="34" charset="-122"/>
                <a:ea typeface="微软雅黑" panose="020B0503020204020204" pitchFamily="34" charset="-122"/>
              </a:rPr>
              <a:t>) </a:t>
            </a:r>
            <a:r>
              <a:rPr lang="zh-CN" altLang="zh-CN" dirty="0" smtClean="0">
                <a:latin typeface="微软雅黑" panose="020B0503020204020204" pitchFamily="34" charset="-122"/>
                <a:ea typeface="微软雅黑" panose="020B0503020204020204" pitchFamily="34" charset="-122"/>
              </a:rPr>
              <a:t>的夹角余弦公式为：</a:t>
            </a: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对于任意两个</a:t>
            </a:r>
            <a:r>
              <a:rPr lang="en-US" altLang="zh-CN" i="1" dirty="0" smtClean="0">
                <a:latin typeface="微软雅黑" panose="020B0503020204020204" pitchFamily="34" charset="-122"/>
                <a:ea typeface="微软雅黑" panose="020B0503020204020204" pitchFamily="34" charset="-122"/>
              </a:rPr>
              <a:t>n</a:t>
            </a:r>
            <a:r>
              <a:rPr lang="zh-CN" altLang="zh-CN" dirty="0" smtClean="0">
                <a:latin typeface="微软雅黑" panose="020B0503020204020204" pitchFamily="34" charset="-122"/>
                <a:ea typeface="微软雅黑" panose="020B0503020204020204" pitchFamily="34" charset="-122"/>
              </a:rPr>
              <a:t>维样本向量</a:t>
            </a:r>
            <a:r>
              <a:rPr lang="en-US" altLang="zh-CN" dirty="0" smtClean="0">
                <a:latin typeface="微软雅黑" panose="020B0503020204020204" pitchFamily="34" charset="-122"/>
                <a:ea typeface="微软雅黑" panose="020B0503020204020204" pitchFamily="34" charset="-122"/>
              </a:rPr>
              <a:t>a(x</a:t>
            </a:r>
            <a:r>
              <a:rPr lang="en-US" altLang="zh-CN" baseline="-25000" dirty="0" smtClean="0">
                <a:latin typeface="微软雅黑" panose="020B0503020204020204" pitchFamily="34" charset="-122"/>
                <a:ea typeface="微软雅黑" panose="020B0503020204020204" pitchFamily="34" charset="-122"/>
              </a:rPr>
              <a:t>1</a:t>
            </a:r>
            <a:r>
              <a:rPr lang="en-US" altLang="zh-CN" dirty="0" smtClean="0">
                <a:latin typeface="微软雅黑" panose="020B0503020204020204" pitchFamily="34" charset="-122"/>
                <a:ea typeface="微软雅黑" panose="020B0503020204020204" pitchFamily="34" charset="-122"/>
              </a:rPr>
              <a:t>, x</a:t>
            </a:r>
            <a:r>
              <a:rPr lang="en-US" altLang="zh-CN" baseline="-25000" dirty="0" smtClean="0">
                <a:latin typeface="微软雅黑" panose="020B0503020204020204" pitchFamily="34" charset="-122"/>
                <a:ea typeface="微软雅黑" panose="020B0503020204020204" pitchFamily="34" charset="-122"/>
              </a:rPr>
              <a:t>2</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x</a:t>
            </a:r>
            <a:r>
              <a:rPr lang="en-US" altLang="zh-CN" baseline="-25000" dirty="0" err="1" smtClean="0">
                <a:latin typeface="微软雅黑" panose="020B0503020204020204" pitchFamily="34" charset="-122"/>
                <a:ea typeface="微软雅黑" panose="020B0503020204020204" pitchFamily="34" charset="-122"/>
              </a:rPr>
              <a:t>n</a:t>
            </a:r>
            <a:r>
              <a:rPr lang="en-US" altLang="zh-CN" dirty="0" smtClean="0">
                <a:latin typeface="微软雅黑" panose="020B0503020204020204" pitchFamily="34" charset="-122"/>
                <a:ea typeface="微软雅黑" panose="020B0503020204020204" pitchFamily="34" charset="-122"/>
              </a:rPr>
              <a:t>) </a:t>
            </a:r>
            <a:r>
              <a:rPr lang="zh-CN" altLang="zh-CN"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b(y</a:t>
            </a:r>
            <a:r>
              <a:rPr lang="en-US" altLang="zh-CN" baseline="-25000" dirty="0" smtClean="0">
                <a:latin typeface="微软雅黑" panose="020B0503020204020204" pitchFamily="34" charset="-122"/>
                <a:ea typeface="微软雅黑" panose="020B0503020204020204" pitchFamily="34" charset="-122"/>
              </a:rPr>
              <a:t>1</a:t>
            </a:r>
            <a:r>
              <a:rPr lang="en-US" altLang="zh-CN" dirty="0" smtClean="0">
                <a:latin typeface="微软雅黑" panose="020B0503020204020204" pitchFamily="34" charset="-122"/>
                <a:ea typeface="微软雅黑" panose="020B0503020204020204" pitchFamily="34" charset="-122"/>
              </a:rPr>
              <a:t>, y</a:t>
            </a:r>
            <a:r>
              <a:rPr lang="en-US" altLang="zh-CN" baseline="-25000" dirty="0" smtClean="0">
                <a:latin typeface="微软雅黑" panose="020B0503020204020204" pitchFamily="34" charset="-122"/>
                <a:ea typeface="微软雅黑" panose="020B0503020204020204" pitchFamily="34" charset="-122"/>
              </a:rPr>
              <a:t>2</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y</a:t>
            </a:r>
            <a:r>
              <a:rPr lang="en-US" altLang="zh-CN" baseline="-25000" dirty="0" err="1" smtClean="0">
                <a:latin typeface="微软雅黑" panose="020B0503020204020204" pitchFamily="34" charset="-122"/>
                <a:ea typeface="微软雅黑" panose="020B0503020204020204" pitchFamily="34" charset="-122"/>
              </a:rPr>
              <a:t>n</a:t>
            </a:r>
            <a:r>
              <a:rPr lang="en-US" altLang="zh-CN" dirty="0" smtClean="0">
                <a:latin typeface="微软雅黑" panose="020B0503020204020204" pitchFamily="34" charset="-122"/>
                <a:ea typeface="微软雅黑" panose="020B0503020204020204" pitchFamily="34" charset="-122"/>
              </a:rPr>
              <a:t>) </a:t>
            </a:r>
            <a:r>
              <a:rPr lang="zh-CN" altLang="zh-CN" dirty="0" smtClean="0">
                <a:latin typeface="微软雅黑" panose="020B0503020204020204" pitchFamily="34" charset="-122"/>
                <a:ea typeface="微软雅黑" panose="020B0503020204020204" pitchFamily="34" charset="-122"/>
              </a:rPr>
              <a:t>，它们之间的夹角余弦公</a:t>
            </a:r>
            <a:r>
              <a:rPr lang="zh-CN" altLang="en-US" dirty="0" smtClean="0">
                <a:latin typeface="微软雅黑" panose="020B0503020204020204" pitchFamily="34" charset="-122"/>
                <a:ea typeface="微软雅黑" panose="020B0503020204020204" pitchFamily="34" charset="-122"/>
              </a:rPr>
              <a:t>为：</a:t>
            </a: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夹角余弦取值范围为</a:t>
            </a:r>
            <a:r>
              <a:rPr lang="en-US" altLang="zh-CN" dirty="0" smtClean="0">
                <a:latin typeface="微软雅黑" panose="020B0503020204020204" pitchFamily="34" charset="-122"/>
                <a:ea typeface="微软雅黑" panose="020B0503020204020204" pitchFamily="34" charset="-122"/>
              </a:rPr>
              <a:t>[-1,1]</a:t>
            </a:r>
            <a:r>
              <a:rPr lang="zh-CN"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其</a:t>
            </a:r>
            <a:r>
              <a:rPr lang="zh-CN" altLang="en-US" dirty="0" smtClean="0">
                <a:solidFill>
                  <a:srgbClr val="FF0000"/>
                </a:solidFill>
                <a:latin typeface="微软雅黑" panose="020B0503020204020204" pitchFamily="34" charset="-122"/>
                <a:ea typeface="微软雅黑" panose="020B0503020204020204" pitchFamily="34" charset="-122"/>
              </a:rPr>
              <a:t>值</a:t>
            </a:r>
            <a:r>
              <a:rPr lang="zh-CN" altLang="zh-CN" dirty="0" smtClean="0">
                <a:solidFill>
                  <a:srgbClr val="FF0000"/>
                </a:solidFill>
                <a:latin typeface="微软雅黑" panose="020B0503020204020204" pitchFamily="34" charset="-122"/>
                <a:ea typeface="微软雅黑" panose="020B0503020204020204" pitchFamily="34" charset="-122"/>
              </a:rPr>
              <a:t>越大表示两个向量的夹角越小</a:t>
            </a:r>
            <a:r>
              <a:rPr lang="zh-CN" altLang="zh-CN" dirty="0" smtClean="0">
                <a:latin typeface="微软雅黑" panose="020B0503020204020204" pitchFamily="34" charset="-122"/>
                <a:ea typeface="微软雅黑" panose="020B0503020204020204" pitchFamily="34" charset="-122"/>
              </a:rPr>
              <a:t>，</a:t>
            </a:r>
            <a:r>
              <a:rPr lang="zh-CN" altLang="zh-CN" dirty="0" smtClean="0">
                <a:solidFill>
                  <a:srgbClr val="FF0000"/>
                </a:solidFill>
                <a:latin typeface="微软雅黑" panose="020B0503020204020204" pitchFamily="34" charset="-122"/>
                <a:ea typeface="微软雅黑" panose="020B0503020204020204" pitchFamily="34" charset="-122"/>
              </a:rPr>
              <a:t>越小表示两向量的夹角越大</a:t>
            </a:r>
            <a:r>
              <a:rPr lang="zh-CN" altLang="zh-CN"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zh-CN" dirty="0" smtClean="0">
                <a:latin typeface="微软雅黑" panose="020B0503020204020204" pitchFamily="34" charset="-122"/>
                <a:ea typeface="微软雅黑" panose="020B0503020204020204" pitchFamily="34" charset="-122"/>
              </a:rPr>
              <a:t>当两个向量的方向重合时夹角余弦取最大值</a:t>
            </a:r>
            <a:r>
              <a:rPr lang="en-US" altLang="zh-CN" dirty="0" smtClean="0">
                <a:latin typeface="微软雅黑" panose="020B0503020204020204" pitchFamily="34" charset="-122"/>
                <a:ea typeface="微软雅黑" panose="020B0503020204020204" pitchFamily="34" charset="-122"/>
              </a:rPr>
              <a:t>1</a:t>
            </a:r>
            <a:r>
              <a:rPr lang="zh-CN" altLang="zh-CN" dirty="0" smtClean="0">
                <a:latin typeface="微软雅黑" panose="020B0503020204020204" pitchFamily="34" charset="-122"/>
                <a:ea typeface="微软雅黑" panose="020B0503020204020204" pitchFamily="34" charset="-122"/>
              </a:rPr>
              <a:t>，当两个向量的方向完全相反夹角余弦取最小值</a:t>
            </a:r>
            <a:r>
              <a:rPr lang="en-US" altLang="zh-CN" dirty="0" smtClean="0">
                <a:latin typeface="微软雅黑" panose="020B0503020204020204" pitchFamily="34" charset="-122"/>
                <a:ea typeface="微软雅黑" panose="020B0503020204020204" pitchFamily="34" charset="-122"/>
              </a:rPr>
              <a:t>-1</a:t>
            </a:r>
            <a:r>
              <a:rPr lang="zh-CN" altLang="zh-CN" dirty="0" smtClean="0">
                <a:latin typeface="微软雅黑" panose="020B0503020204020204" pitchFamily="34" charset="-122"/>
                <a:ea typeface="微软雅黑" panose="020B0503020204020204" pitchFamily="34" charset="-122"/>
              </a:rPr>
              <a:t>。</a:t>
            </a:r>
            <a:endParaRPr lang="zh-CN"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endParaRPr lang="en-US" altLang="zh-CN" dirty="0" smtClean="0"/>
          </a:p>
          <a:p>
            <a:pPr lvl="1">
              <a:buFont typeface="Wingdings" panose="05000000000000000000" pitchFamily="2" charset="2"/>
              <a:buChar char="n"/>
            </a:pPr>
            <a:endParaRPr lang="en-US" altLang="zh-CN" dirty="0" smtClean="0"/>
          </a:p>
          <a:p>
            <a:pPr lvl="1">
              <a:buFont typeface="Wingdings" panose="05000000000000000000" pitchFamily="2" charset="2"/>
              <a:buChar char="n"/>
            </a:pPr>
            <a:endParaRPr lang="en-US" altLang="zh-CN" dirty="0" smtClean="0"/>
          </a:p>
          <a:p>
            <a:pPr lvl="1">
              <a:buNone/>
            </a:pPr>
            <a:endParaRPr lang="en-US" altLang="zh-CN" dirty="0" smtClean="0"/>
          </a:p>
          <a:p>
            <a:pPr lvl="1">
              <a:buFont typeface="Wingdings" panose="05000000000000000000" pitchFamily="2" charset="2"/>
              <a:buChar char="n"/>
            </a:pPr>
            <a:endParaRPr lang="en-US" altLang="zh-CN" dirty="0" smtClean="0"/>
          </a:p>
          <a:p>
            <a:pPr lvl="1">
              <a:buFont typeface="Wingdings" panose="05000000000000000000" pitchFamily="2" charset="2"/>
              <a:buChar char="n"/>
            </a:pPr>
            <a:endParaRPr lang="en-US" altLang="zh-CN" dirty="0" smtClean="0"/>
          </a:p>
          <a:p>
            <a:pPr lvl="1">
              <a:buFont typeface="Wingdings" panose="05000000000000000000" pitchFamily="2" charset="2"/>
              <a:buChar char="n"/>
            </a:pPr>
            <a:endParaRPr lang="en-US" altLang="zh-CN" dirty="0" smtClean="0"/>
          </a:p>
          <a:p>
            <a:pPr lvl="1">
              <a:buNone/>
            </a:pPr>
            <a:endParaRPr lang="zh-CN" altLang="zh-CN" dirty="0" smtClean="0"/>
          </a:p>
          <a:p>
            <a:pPr lvl="1">
              <a:buNone/>
            </a:pPr>
            <a:endParaRPr lang="en-US" altLang="zh-CN" dirty="0" smtClean="0">
              <a:latin typeface="微软雅黑" panose="020B0503020204020204" pitchFamily="34" charset="-122"/>
              <a:ea typeface="微软雅黑" panose="020B0503020204020204" pitchFamily="34" charset="-122"/>
            </a:endParaRPr>
          </a:p>
          <a:p>
            <a:pPr lvl="1">
              <a:buNone/>
            </a:pPr>
            <a:endParaRPr lang="zh-CN" altLang="zh-CN" dirty="0">
              <a:latin typeface="微软雅黑" panose="020B0503020204020204" pitchFamily="34" charset="-122"/>
              <a:ea typeface="微软雅黑" panose="020B0503020204020204" pitchFamily="34" charset="-122"/>
            </a:endParaRPr>
          </a:p>
        </p:txBody>
      </p:sp>
      <p:pic>
        <p:nvPicPr>
          <p:cNvPr id="199682" name="Picture 2"/>
          <p:cNvPicPr>
            <a:picLocks noChangeAspect="1" noChangeArrowheads="1"/>
          </p:cNvPicPr>
          <p:nvPr/>
        </p:nvPicPr>
        <p:blipFill>
          <a:blip r:embed="rId1" cstate="print"/>
          <a:srcRect/>
          <a:stretch>
            <a:fillRect/>
          </a:stretch>
        </p:blipFill>
        <p:spPr bwMode="auto">
          <a:xfrm>
            <a:off x="2756967" y="2896245"/>
            <a:ext cx="3024336" cy="814244"/>
          </a:xfrm>
          <a:prstGeom prst="rect">
            <a:avLst/>
          </a:prstGeom>
          <a:noFill/>
          <a:ln w="9525">
            <a:noFill/>
            <a:miter lim="800000"/>
            <a:headEnd/>
            <a:tailEnd/>
          </a:ln>
        </p:spPr>
      </p:pic>
      <p:pic>
        <p:nvPicPr>
          <p:cNvPr id="128002" name="Picture 2" descr="https://gss0.bdstatic.com/94o3dSag_xI4khGkpoWK1HF6hhy/baike/s%3D394/sign=20b5db49b7a1cd1101b674298d13c8b0/ac4bd11373f0820282c6ae4646fbfbedab641b76.jpg"/>
          <p:cNvPicPr>
            <a:picLocks noChangeAspect="1" noChangeArrowheads="1"/>
          </p:cNvPicPr>
          <p:nvPr/>
        </p:nvPicPr>
        <p:blipFill>
          <a:blip r:embed="rId2" cstate="print"/>
          <a:srcRect/>
          <a:stretch>
            <a:fillRect/>
          </a:stretch>
        </p:blipFill>
        <p:spPr bwMode="auto">
          <a:xfrm>
            <a:off x="2540943" y="4336405"/>
            <a:ext cx="4891572" cy="1080120"/>
          </a:xfrm>
          <a:prstGeom prst="rect">
            <a:avLst/>
          </a:prstGeom>
          <a:noFill/>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randombar(horizontal)">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99682"/>
                                        </p:tgtEl>
                                        <p:attrNameLst>
                                          <p:attrName>style.visibility</p:attrName>
                                        </p:attrNameLst>
                                      </p:cBhvr>
                                      <p:to>
                                        <p:strVal val="visible"/>
                                      </p:to>
                                    </p:set>
                                    <p:animEffect transition="in" filter="randombar(horizontal)">
                                      <p:cBhvr>
                                        <p:cTn id="12" dur="500"/>
                                        <p:tgtEl>
                                          <p:spTgt spid="19968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animEffect transition="in" filter="randombar(horizontal)">
                                      <p:cBhvr>
                                        <p:cTn id="17" dur="500"/>
                                        <p:tgtEl>
                                          <p:spTgt spid="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8002"/>
                                        </p:tgtEl>
                                        <p:attrNameLst>
                                          <p:attrName>style.visibility</p:attrName>
                                        </p:attrNameLst>
                                      </p:cBhvr>
                                      <p:to>
                                        <p:strVal val="visible"/>
                                      </p:to>
                                    </p:set>
                                    <p:animEffect transition="in" filter="blinds(horizontal)">
                                      <p:cBhvr>
                                        <p:cTn id="22" dur="500"/>
                                        <p:tgtEl>
                                          <p:spTgt spid="12800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animEffect transition="in" filter="randombar(horizontal)">
                                      <p:cBhvr>
                                        <p:cTn id="27" dur="500"/>
                                        <p:tgtEl>
                                          <p:spTgt spid="9">
                                            <p:txEl>
                                              <p:pRg st="10" end="10"/>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9">
                                            <p:txEl>
                                              <p:pRg st="11" end="11"/>
                                            </p:txEl>
                                          </p:spTgt>
                                        </p:tgtEl>
                                        <p:attrNameLst>
                                          <p:attrName>style.visibility</p:attrName>
                                        </p:attrNameLst>
                                      </p:cBhvr>
                                      <p:to>
                                        <p:strVal val="visible"/>
                                      </p:to>
                                    </p:set>
                                    <p:animEffect transition="in" filter="randombar(horizontal)">
                                      <p:cBhvr>
                                        <p:cTn id="30"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fld>
            <a:endParaRPr lang="en-US" altLang="zh-CN"/>
          </a:p>
        </p:txBody>
      </p:sp>
      <p:sp>
        <p:nvSpPr>
          <p:cNvPr id="40964" name="Rectangle 2"/>
          <p:cNvSpPr>
            <a:spLocks noChangeArrowheads="1"/>
          </p:cNvSpPr>
          <p:nvPr/>
        </p:nvSpPr>
        <p:spPr bwMode="auto">
          <a:xfrm>
            <a:off x="137170" y="1024037"/>
            <a:ext cx="11476781" cy="1496659"/>
          </a:xfrm>
          <a:prstGeom prst="rect">
            <a:avLst/>
          </a:prstGeom>
          <a:noFill/>
          <a:ln>
            <a:noFill/>
          </a:ln>
        </p:spPr>
        <p:txBody>
          <a:bodyPr lIns="114803" tIns="57401" rIns="114803" bIns="57401"/>
          <a:lstStyle/>
          <a:p>
            <a:r>
              <a:rPr kumimoji="1" lang="en-US" altLang="zh-CN" sz="2800" dirty="0">
                <a:solidFill>
                  <a:srgbClr val="000000"/>
                </a:solidFill>
                <a:latin typeface="微软雅黑" panose="020B0503020204020204" pitchFamily="34" charset="-122"/>
                <a:ea typeface="微软雅黑" panose="020B0503020204020204" pitchFamily="34" charset="-122"/>
              </a:rPr>
              <a:t>    </a:t>
            </a:r>
            <a:r>
              <a:rPr kumimoji="1" lang="zh-CN" altLang="en-US" sz="2400" dirty="0" smtClean="0">
                <a:solidFill>
                  <a:srgbClr val="000000"/>
                </a:solidFill>
                <a:latin typeface="微软雅黑" panose="020B0503020204020204" pitchFamily="34" charset="-122"/>
                <a:ea typeface="微软雅黑" panose="020B0503020204020204" pitchFamily="34" charset="-122"/>
              </a:rPr>
              <a:t>例</a:t>
            </a:r>
            <a:r>
              <a:rPr kumimoji="1" lang="en-US" altLang="zh-CN" sz="2400" dirty="0" smtClean="0">
                <a:solidFill>
                  <a:srgbClr val="000000"/>
                </a:solidFill>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给定下列两个文本，分别使用</a:t>
            </a:r>
            <a:r>
              <a:rPr lang="en-US" altLang="zh-CN" sz="2400" dirty="0" err="1" smtClean="0">
                <a:latin typeface="微软雅黑" panose="020B0503020204020204" pitchFamily="34" charset="-122"/>
                <a:ea typeface="微软雅黑" panose="020B0503020204020204" pitchFamily="34" charset="-122"/>
              </a:rPr>
              <a:t>Jaccard</a:t>
            </a:r>
            <a:r>
              <a:rPr lang="zh-CN" altLang="zh-CN" sz="2400" dirty="0" smtClean="0">
                <a:latin typeface="微软雅黑" panose="020B0503020204020204" pitchFamily="34" charset="-122"/>
                <a:ea typeface="微软雅黑" panose="020B0503020204020204" pitchFamily="34" charset="-122"/>
              </a:rPr>
              <a:t>相似系数和夹角余弦相似度计算这两个文本的相似程度。</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文本</a:t>
            </a:r>
            <a:r>
              <a:rPr lang="en-US" altLang="zh-CN" sz="2400" dirty="0" smtClean="0">
                <a:latin typeface="微软雅黑" panose="020B0503020204020204" pitchFamily="34" charset="-122"/>
                <a:ea typeface="微软雅黑" panose="020B0503020204020204" pitchFamily="34" charset="-122"/>
              </a:rPr>
              <a:t>t</a:t>
            </a:r>
            <a:r>
              <a:rPr lang="en-US" altLang="zh-CN" sz="2400" baseline="-250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机器学习促进了人工智能的发展</a:t>
            </a:r>
            <a:r>
              <a:rPr lang="zh-CN" altLang="en-US"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文本</a:t>
            </a:r>
            <a:r>
              <a:rPr lang="en-US" altLang="zh-CN" sz="2400" dirty="0" smtClean="0">
                <a:latin typeface="微软雅黑" panose="020B0503020204020204" pitchFamily="34" charset="-122"/>
                <a:ea typeface="微软雅黑" panose="020B0503020204020204" pitchFamily="34" charset="-122"/>
              </a:rPr>
              <a:t>t</a:t>
            </a:r>
            <a:r>
              <a:rPr lang="en-US" altLang="zh-CN" sz="2400" baseline="-250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人工智能的发展改变了人们的生活</a:t>
            </a:r>
            <a:r>
              <a:rPr lang="zh-CN" altLang="en-US"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pPr marL="430530" indent="-430530" algn="just">
              <a:spcBef>
                <a:spcPct val="20000"/>
              </a:spcBef>
              <a:buClr>
                <a:schemeClr val="bg2"/>
              </a:buClr>
              <a:buSzPct val="75000"/>
            </a:pPr>
            <a:endParaRPr kumimoji="1"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47" name="Rectangle 3"/>
          <p:cNvSpPr>
            <a:spLocks noChangeArrowheads="1"/>
          </p:cNvSpPr>
          <p:nvPr/>
        </p:nvSpPr>
        <p:spPr bwMode="auto">
          <a:xfrm>
            <a:off x="517469" y="2680221"/>
            <a:ext cx="11384514" cy="3240360"/>
          </a:xfrm>
          <a:prstGeom prst="rect">
            <a:avLst/>
          </a:prstGeom>
          <a:noFill/>
          <a:ln w="9525">
            <a:noFill/>
            <a:miter lim="800000"/>
          </a:ln>
          <a:effectLst/>
        </p:spPr>
        <p:txBody>
          <a:bodyPr lIns="114803" tIns="57401" rIns="114803" bIns="57401"/>
          <a:lstStyle/>
          <a:p>
            <a:r>
              <a:rPr lang="zh-CN" altLang="zh-CN" sz="2400" dirty="0" smtClean="0">
                <a:latin typeface="微软雅黑" panose="020B0503020204020204" pitchFamily="34" charset="-122"/>
                <a:ea typeface="微软雅黑" panose="020B0503020204020204" pitchFamily="34" charset="-122"/>
              </a:rPr>
              <a:t>解：（</a:t>
            </a:r>
            <a:r>
              <a:rPr lang="en-US" altLang="zh-CN" sz="2400" dirty="0" smtClean="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）使用</a:t>
            </a:r>
            <a:r>
              <a:rPr lang="en-US" altLang="zh-CN" sz="2400" dirty="0" err="1" smtClean="0">
                <a:latin typeface="微软雅黑" panose="020B0503020204020204" pitchFamily="34" charset="-122"/>
                <a:ea typeface="微软雅黑" panose="020B0503020204020204" pitchFamily="34" charset="-122"/>
              </a:rPr>
              <a:t>Jaccard</a:t>
            </a:r>
            <a:r>
              <a:rPr lang="zh-CN" altLang="zh-CN" sz="2400" dirty="0" smtClean="0">
                <a:latin typeface="微软雅黑" panose="020B0503020204020204" pitchFamily="34" charset="-122"/>
                <a:ea typeface="微软雅黑" panose="020B0503020204020204" pitchFamily="34" charset="-122"/>
              </a:rPr>
              <a:t>相似系数计算文本</a:t>
            </a:r>
            <a:r>
              <a:rPr lang="en-US" altLang="zh-CN" sz="2400" dirty="0">
                <a:latin typeface="微软雅黑" panose="020B0503020204020204" pitchFamily="34" charset="-122"/>
                <a:ea typeface="微软雅黑" panose="020B0503020204020204" pitchFamily="34" charset="-122"/>
              </a:rPr>
              <a:t>t</a:t>
            </a:r>
            <a:r>
              <a:rPr lang="en-US" altLang="zh-CN" sz="2400" baseline="-250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t</a:t>
            </a:r>
            <a:r>
              <a:rPr lang="en-US" altLang="zh-CN" sz="2400" baseline="-25000" dirty="0">
                <a:latin typeface="微软雅黑" panose="020B0503020204020204" pitchFamily="34" charset="-122"/>
                <a:ea typeface="微软雅黑" panose="020B0503020204020204" pitchFamily="34" charset="-122"/>
              </a:rPr>
              <a:t>2</a:t>
            </a:r>
            <a:r>
              <a:rPr lang="zh-CN" altLang="zh-CN" sz="2400" dirty="0" smtClean="0">
                <a:latin typeface="微软雅黑" panose="020B0503020204020204" pitchFamily="34" charset="-122"/>
                <a:ea typeface="微软雅黑" panose="020B0503020204020204" pitchFamily="34" charset="-122"/>
              </a:rPr>
              <a:t>之间的相似度</a:t>
            </a:r>
            <a:endParaRPr lang="zh-CN"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第一步：分词处理。将文本</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t</a:t>
            </a:r>
            <a:r>
              <a:rPr lang="en-US" altLang="zh-CN" sz="2400" baseline="-250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分别进行分词处理后，结果是“机器学习 促进 人工智能 发展”和“人工智能 发展 改变 人们 生活”。</a:t>
            </a:r>
            <a:endParaRPr lang="zh-CN"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第二步：将文本</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的分词结果当做一个集合，则</a:t>
            </a:r>
            <a:r>
              <a:rPr lang="en-US" altLang="zh-CN" sz="2400" dirty="0" smtClean="0">
                <a:latin typeface="微软雅黑" panose="020B0503020204020204" pitchFamily="34" charset="-122"/>
                <a:ea typeface="微软雅黑" panose="020B0503020204020204" pitchFamily="34" charset="-122"/>
              </a:rPr>
              <a:t>t</a:t>
            </a:r>
            <a:r>
              <a:rPr lang="en-US" altLang="zh-CN" sz="2400" baseline="-25000" dirty="0" smtClean="0">
                <a:latin typeface="微软雅黑" panose="020B0503020204020204" pitchFamily="34" charset="-122"/>
                <a:ea typeface="微软雅黑" panose="020B0503020204020204" pitchFamily="34" charset="-122"/>
              </a:rPr>
              <a:t>1</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机器学习，促进，人工智能，发展</a:t>
            </a: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；同理，</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2 </a:t>
            </a: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人工智能，发展，改变，人们，生活</a:t>
            </a: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第三步：计算集合</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与集合</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2</a:t>
            </a:r>
            <a:r>
              <a:rPr lang="zh-CN" altLang="zh-CN" sz="2400" dirty="0" smtClean="0">
                <a:latin typeface="微软雅黑" panose="020B0503020204020204" pitchFamily="34" charset="-122"/>
                <a:ea typeface="微软雅黑" panose="020B0503020204020204" pitchFamily="34" charset="-122"/>
              </a:rPr>
              <a:t>的交集和并集。集合</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与集合</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2</a:t>
            </a:r>
            <a:r>
              <a:rPr lang="zh-CN" altLang="zh-CN" sz="2400" dirty="0" smtClean="0">
                <a:latin typeface="微软雅黑" panose="020B0503020204020204" pitchFamily="34" charset="-122"/>
                <a:ea typeface="微软雅黑" panose="020B0503020204020204" pitchFamily="34" charset="-122"/>
              </a:rPr>
              <a:t>的交集为</a:t>
            </a: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人工智能，发展</a:t>
            </a: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，并集为</a:t>
            </a: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机器学习，促进，人工智能，发展，改变，人们，生活</a:t>
            </a: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第四步：相似度计算。</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通过上述过程，最终计算出</a:t>
            </a:r>
            <a:r>
              <a:rPr lang="zh-CN" altLang="en-US"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文本</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1 </a:t>
            </a:r>
            <a:r>
              <a:rPr lang="zh-CN" altLang="zh-CN" sz="2400" dirty="0" smtClean="0">
                <a:latin typeface="微软雅黑" panose="020B0503020204020204" pitchFamily="34" charset="-122"/>
                <a:ea typeface="微软雅黑" panose="020B0503020204020204" pitchFamily="34" charset="-122"/>
              </a:rPr>
              <a:t>：机器学习促进了人工智能的发展”与“文本</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2 </a:t>
            </a:r>
            <a:r>
              <a:rPr lang="zh-CN" altLang="zh-CN" sz="2400" dirty="0" smtClean="0">
                <a:latin typeface="微软雅黑" panose="020B0503020204020204" pitchFamily="34" charset="-122"/>
                <a:ea typeface="微软雅黑" panose="020B0503020204020204" pitchFamily="34" charset="-122"/>
              </a:rPr>
              <a:t>：人工智能的发展改变了人们的生活”的</a:t>
            </a:r>
            <a:r>
              <a:rPr lang="en-US" altLang="zh-CN" sz="2400" dirty="0" err="1" smtClean="0">
                <a:latin typeface="微软雅黑" panose="020B0503020204020204" pitchFamily="34" charset="-122"/>
                <a:ea typeface="微软雅黑" panose="020B0503020204020204" pitchFamily="34" charset="-122"/>
              </a:rPr>
              <a:t>Jaccard</a:t>
            </a:r>
            <a:r>
              <a:rPr lang="zh-CN" altLang="zh-CN" sz="2400" dirty="0" smtClean="0">
                <a:latin typeface="微软雅黑" panose="020B0503020204020204" pitchFamily="34" charset="-122"/>
                <a:ea typeface="微软雅黑" panose="020B0503020204020204" pitchFamily="34" charset="-122"/>
              </a:rPr>
              <a:t>相似度为</a:t>
            </a:r>
            <a:r>
              <a:rPr lang="en-US" altLang="zh-CN" sz="2400" dirty="0" smtClean="0">
                <a:latin typeface="微软雅黑" panose="020B0503020204020204" pitchFamily="34" charset="-122"/>
                <a:ea typeface="微软雅黑" panose="020B0503020204020204" pitchFamily="34" charset="-122"/>
              </a:rPr>
              <a:t>0.286</a:t>
            </a:r>
            <a:r>
              <a:rPr lang="zh-CN" altLang="zh-CN" sz="2400" dirty="0" smtClean="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
        <p:nvSpPr>
          <p:cNvPr id="6" name="文本框 64"/>
          <p:cNvSpPr txBox="1"/>
          <p:nvPr/>
        </p:nvSpPr>
        <p:spPr>
          <a:xfrm>
            <a:off x="3715621" y="197870"/>
            <a:ext cx="400989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6.3.2  </a:t>
            </a:r>
            <a:r>
              <a:rPr lang="zh-CN" altLang="en-US" sz="3800" dirty="0" smtClean="0">
                <a:sym typeface="+mn-lt"/>
              </a:rPr>
              <a:t>相似度度量</a:t>
            </a:r>
            <a:endParaRPr lang="zh-CN" altLang="en-US" sz="3800" dirty="0">
              <a:sym typeface="+mn-lt"/>
            </a:endParaRPr>
          </a:p>
        </p:txBody>
      </p:sp>
      <p:pic>
        <p:nvPicPr>
          <p:cNvPr id="200706" name="Picture 2"/>
          <p:cNvPicPr>
            <a:picLocks noChangeAspect="1" noChangeArrowheads="1"/>
          </p:cNvPicPr>
          <p:nvPr/>
        </p:nvPicPr>
        <p:blipFill>
          <a:blip r:embed="rId1" cstate="print"/>
          <a:srcRect/>
          <a:stretch>
            <a:fillRect/>
          </a:stretch>
        </p:blipFill>
        <p:spPr bwMode="auto">
          <a:xfrm>
            <a:off x="4197127" y="5488533"/>
            <a:ext cx="3330832" cy="792088"/>
          </a:xfrm>
          <a:prstGeom prst="rect">
            <a:avLst/>
          </a:prstGeom>
          <a:noFill/>
          <a:ln w="9525">
            <a:noFill/>
            <a:miter lim="800000"/>
            <a:headEnd/>
            <a:tailEnd/>
          </a:ln>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blinds(horizontal)">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blinds(horizontal)">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blinds(horizontal)">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blinds(horizontal)">
                                      <p:cBhvr>
                                        <p:cTn id="27" dur="500"/>
                                        <p:tgtEl>
                                          <p:spTgt spid="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00706"/>
                                        </p:tgtEl>
                                        <p:attrNameLst>
                                          <p:attrName>style.visibility</p:attrName>
                                        </p:attrNameLst>
                                      </p:cBhvr>
                                      <p:to>
                                        <p:strVal val="visible"/>
                                      </p:to>
                                    </p:set>
                                    <p:animEffect transition="in" filter="randombar(horizontal)">
                                      <p:cBhvr>
                                        <p:cTn id="32" dur="500"/>
                                        <p:tgtEl>
                                          <p:spTgt spid="20070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7">
                                            <p:txEl>
                                              <p:pRg st="7" end="7"/>
                                            </p:txEl>
                                          </p:spTgt>
                                        </p:tgtEl>
                                        <p:attrNameLst>
                                          <p:attrName>style.visibility</p:attrName>
                                        </p:attrNameLst>
                                      </p:cBhvr>
                                      <p:to>
                                        <p:strVal val="visible"/>
                                      </p:to>
                                    </p:set>
                                    <p:animEffect transition="in" filter="blinds(horizontal)">
                                      <p:cBhvr>
                                        <p:cTn id="37"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fld>
            <a:endParaRPr lang="en-US" altLang="zh-CN" dirty="0"/>
          </a:p>
        </p:txBody>
      </p:sp>
      <p:sp>
        <p:nvSpPr>
          <p:cNvPr id="47" name="Rectangle 3"/>
          <p:cNvSpPr>
            <a:spLocks noChangeArrowheads="1"/>
          </p:cNvSpPr>
          <p:nvPr/>
        </p:nvSpPr>
        <p:spPr bwMode="auto">
          <a:xfrm>
            <a:off x="517469" y="1096045"/>
            <a:ext cx="11384514" cy="3240360"/>
          </a:xfrm>
          <a:prstGeom prst="rect">
            <a:avLst/>
          </a:prstGeom>
          <a:noFill/>
          <a:ln w="9525">
            <a:noFill/>
            <a:miter lim="800000"/>
          </a:ln>
          <a:effectLst/>
        </p:spPr>
        <p:txBody>
          <a:bodyPr lIns="114803" tIns="57401" rIns="114803" bIns="57401"/>
          <a:lstStyle/>
          <a:p>
            <a:r>
              <a:rPr lang="zh-CN" altLang="zh-CN" sz="2400" dirty="0" smtClean="0">
                <a:latin typeface="微软雅黑" panose="020B0503020204020204" pitchFamily="34" charset="-122"/>
                <a:ea typeface="微软雅黑" panose="020B0503020204020204" pitchFamily="34" charset="-122"/>
              </a:rPr>
              <a:t>解：（</a:t>
            </a:r>
            <a:r>
              <a:rPr lang="en-US" altLang="zh-CN" sz="2400" dirty="0" smtClean="0">
                <a:latin typeface="微软雅黑" panose="020B0503020204020204" pitchFamily="34" charset="-122"/>
                <a:ea typeface="微软雅黑" panose="020B0503020204020204" pitchFamily="34" charset="-122"/>
              </a:rPr>
              <a:t>2</a:t>
            </a:r>
            <a:r>
              <a:rPr lang="zh-CN" altLang="zh-CN" sz="2400" dirty="0" smtClean="0">
                <a:latin typeface="微软雅黑" panose="020B0503020204020204" pitchFamily="34" charset="-122"/>
                <a:ea typeface="微软雅黑" panose="020B0503020204020204" pitchFamily="34" charset="-122"/>
              </a:rPr>
              <a:t>）使用夹角余弦相似度计算文本</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t</a:t>
            </a:r>
            <a:r>
              <a:rPr lang="en-US" altLang="zh-CN" sz="2400" baseline="-25000" dirty="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 t</a:t>
            </a:r>
            <a:r>
              <a:rPr lang="en-US" altLang="zh-CN" sz="2400" baseline="-25000" dirty="0">
                <a:latin typeface="微软雅黑" panose="020B0503020204020204" pitchFamily="34" charset="-122"/>
                <a:ea typeface="微软雅黑" panose="020B0503020204020204" pitchFamily="34" charset="-122"/>
              </a:rPr>
              <a:t>2</a:t>
            </a:r>
            <a:r>
              <a:rPr lang="zh-CN" altLang="zh-CN" sz="2400" dirty="0" smtClean="0">
                <a:latin typeface="微软雅黑" panose="020B0503020204020204" pitchFamily="34" charset="-122"/>
                <a:ea typeface="微软雅黑" panose="020B0503020204020204" pitchFamily="34" charset="-122"/>
              </a:rPr>
              <a:t>之间的相似度</a:t>
            </a:r>
            <a:endParaRPr lang="zh-CN"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第一步：分词处理。将文本</a:t>
            </a:r>
            <a:r>
              <a:rPr lang="en-US" altLang="zh-CN" sz="2400" dirty="0" smtClean="0">
                <a:latin typeface="微软雅黑" panose="020B0503020204020204" pitchFamily="34" charset="-122"/>
                <a:ea typeface="微软雅黑" panose="020B0503020204020204" pitchFamily="34" charset="-122"/>
              </a:rPr>
              <a:t>t</a:t>
            </a:r>
            <a:r>
              <a:rPr lang="en-US" altLang="zh-CN" sz="2400" baseline="-25000" dirty="0" smtClean="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t</a:t>
            </a:r>
            <a:r>
              <a:rPr lang="en-US" altLang="zh-CN" sz="2400" baseline="-25000" dirty="0" smtClean="0">
                <a:latin typeface="微软雅黑" panose="020B0503020204020204" pitchFamily="34" charset="-122"/>
                <a:ea typeface="微软雅黑" panose="020B0503020204020204" pitchFamily="34" charset="-122"/>
              </a:rPr>
              <a:t>2</a:t>
            </a:r>
            <a:r>
              <a:rPr lang="zh-CN" altLang="zh-CN" sz="2400" dirty="0" smtClean="0">
                <a:latin typeface="微软雅黑" panose="020B0503020204020204" pitchFamily="34" charset="-122"/>
                <a:ea typeface="微软雅黑" panose="020B0503020204020204" pitchFamily="34" charset="-122"/>
              </a:rPr>
              <a:t>分别进行分词处理后，结果是“机器学习 促进 人工智能 发展”和“人工智能 发展 改变 人们 生活”。</a:t>
            </a:r>
            <a:endParaRPr lang="zh-CN"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第二步：构建特征集。根据第一步的分词结果，将所有词语进行</a:t>
            </a:r>
            <a:r>
              <a:rPr lang="zh-CN" altLang="zh-CN" sz="2400" dirty="0" smtClean="0">
                <a:solidFill>
                  <a:srgbClr val="FF0000"/>
                </a:solidFill>
                <a:latin typeface="微软雅黑" panose="020B0503020204020204" pitchFamily="34" charset="-122"/>
                <a:ea typeface="微软雅黑" panose="020B0503020204020204" pitchFamily="34" charset="-122"/>
              </a:rPr>
              <a:t>合并</a:t>
            </a:r>
            <a:r>
              <a:rPr lang="zh-CN" altLang="zh-CN" sz="2400" dirty="0" smtClean="0">
                <a:latin typeface="微软雅黑" panose="020B0503020204020204" pitchFamily="34" charset="-122"/>
                <a:ea typeface="微软雅黑" panose="020B0503020204020204" pitchFamily="34" charset="-122"/>
              </a:rPr>
              <a:t>，</a:t>
            </a:r>
            <a:r>
              <a:rPr lang="zh-CN" altLang="zh-CN" sz="2400" dirty="0" smtClean="0">
                <a:solidFill>
                  <a:srgbClr val="FF0000"/>
                </a:solidFill>
                <a:latin typeface="微软雅黑" panose="020B0503020204020204" pitchFamily="34" charset="-122"/>
                <a:ea typeface="微软雅黑" panose="020B0503020204020204" pitchFamily="34" charset="-122"/>
              </a:rPr>
              <a:t>出现同一词语仅记一次</a:t>
            </a:r>
            <a:r>
              <a:rPr lang="zh-CN" altLang="zh-CN" sz="2400" dirty="0" smtClean="0">
                <a:latin typeface="微软雅黑" panose="020B0503020204020204" pitchFamily="34" charset="-122"/>
                <a:ea typeface="微软雅黑" panose="020B0503020204020204" pitchFamily="34" charset="-122"/>
              </a:rPr>
              <a:t>，获得的特征集为</a:t>
            </a: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机器学习，促进，人工智能，发展，改变，人们，生活</a:t>
            </a: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第三步：形成</a:t>
            </a:r>
            <a:r>
              <a:rPr lang="zh-CN" altLang="zh-CN" sz="2400" dirty="0" smtClean="0">
                <a:solidFill>
                  <a:srgbClr val="FF0000"/>
                </a:solidFill>
                <a:latin typeface="微软雅黑" panose="020B0503020204020204" pitchFamily="34" charset="-122"/>
                <a:ea typeface="微软雅黑" panose="020B0503020204020204" pitchFamily="34" charset="-122"/>
              </a:rPr>
              <a:t>特征向量</a:t>
            </a:r>
            <a:r>
              <a:rPr lang="zh-CN" altLang="zh-CN" sz="2400" dirty="0" smtClean="0">
                <a:latin typeface="微软雅黑" panose="020B0503020204020204" pitchFamily="34" charset="-122"/>
                <a:ea typeface="微软雅黑" panose="020B0503020204020204" pitchFamily="34" charset="-122"/>
              </a:rPr>
              <a:t>。特征向量以特征集为基础，词语在文本中出现，则在相应位置记</a:t>
            </a:r>
            <a:r>
              <a:rPr lang="en-US" altLang="zh-CN" sz="2400" dirty="0" smtClean="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，未出现记</a:t>
            </a:r>
            <a:r>
              <a:rPr lang="en-US" altLang="zh-CN" sz="2400" dirty="0" smtClean="0">
                <a:latin typeface="微软雅黑" panose="020B0503020204020204" pitchFamily="34" charset="-122"/>
                <a:ea typeface="微软雅黑" panose="020B0503020204020204" pitchFamily="34" charset="-122"/>
              </a:rPr>
              <a:t>0</a:t>
            </a:r>
            <a:r>
              <a:rPr lang="zh-CN" altLang="zh-CN" sz="2400" dirty="0" smtClean="0">
                <a:latin typeface="微软雅黑" panose="020B0503020204020204" pitchFamily="34" charset="-122"/>
                <a:ea typeface="微软雅黑" panose="020B0503020204020204" pitchFamily="34" charset="-122"/>
              </a:rPr>
              <a:t>。则针对文本</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的特征向量是</a:t>
            </a:r>
            <a:r>
              <a:rPr lang="en-US" altLang="zh-CN" sz="2400" dirty="0" smtClean="0">
                <a:latin typeface="微软雅黑" panose="020B0503020204020204" pitchFamily="34" charset="-122"/>
                <a:ea typeface="微软雅黑" panose="020B0503020204020204" pitchFamily="34" charset="-122"/>
              </a:rPr>
              <a:t>t</a:t>
            </a:r>
            <a:r>
              <a:rPr lang="en-US" altLang="zh-CN" sz="2400" baseline="-25000" dirty="0" smtClean="0">
                <a:latin typeface="微软雅黑" panose="020B0503020204020204" pitchFamily="34" charset="-122"/>
                <a:ea typeface="微软雅黑" panose="020B0503020204020204" pitchFamily="34" charset="-122"/>
              </a:rPr>
              <a:t>1</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1,1,1,1,0,0,0</a:t>
            </a:r>
            <a:r>
              <a:rPr lang="zh-CN" altLang="en-US"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，针对文本</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2</a:t>
            </a:r>
            <a:r>
              <a:rPr lang="zh-CN" altLang="zh-CN" sz="2400" dirty="0" smtClean="0">
                <a:latin typeface="微软雅黑" panose="020B0503020204020204" pitchFamily="34" charset="-122"/>
                <a:ea typeface="微软雅黑" panose="020B0503020204020204" pitchFamily="34" charset="-122"/>
              </a:rPr>
              <a:t>的特征向量是</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0,0,1,1,1,1,1</a:t>
            </a:r>
            <a:r>
              <a:rPr lang="zh-CN" altLang="en-US"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第四步：相似度计算。通过第三步已经获得了文本</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t</a:t>
            </a:r>
            <a:r>
              <a:rPr lang="en-US" altLang="zh-CN" sz="2400" baseline="-250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的特征向量，将问题转化为对向量求夹角余弦值。根据夹角余弦公式，计算可得：</a:t>
            </a:r>
            <a:endParaRPr lang="zh-CN"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通过上述过程，最终计算出</a:t>
            </a:r>
            <a:r>
              <a:rPr lang="zh-CN" altLang="en-US"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文本</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1 </a:t>
            </a:r>
            <a:r>
              <a:rPr lang="zh-CN" altLang="zh-CN" sz="2400" dirty="0" smtClean="0">
                <a:latin typeface="微软雅黑" panose="020B0503020204020204" pitchFamily="34" charset="-122"/>
                <a:ea typeface="微软雅黑" panose="020B0503020204020204" pitchFamily="34" charset="-122"/>
              </a:rPr>
              <a:t>：机器学习促进了人工智能的发展”与“文本</a:t>
            </a:r>
            <a:r>
              <a:rPr lang="en-US" altLang="zh-CN" sz="2400" dirty="0" smtClean="0">
                <a:latin typeface="微软雅黑" panose="020B0503020204020204" pitchFamily="34" charset="-122"/>
                <a:ea typeface="微软雅黑" panose="020B0503020204020204" pitchFamily="34" charset="-122"/>
              </a:rPr>
              <a:t> t</a:t>
            </a:r>
            <a:r>
              <a:rPr lang="en-US" altLang="zh-CN" sz="2400" baseline="-25000" dirty="0" smtClean="0">
                <a:latin typeface="微软雅黑" panose="020B0503020204020204" pitchFamily="34" charset="-122"/>
                <a:ea typeface="微软雅黑" panose="020B0503020204020204" pitchFamily="34" charset="-122"/>
              </a:rPr>
              <a:t>2 </a:t>
            </a:r>
            <a:r>
              <a:rPr lang="zh-CN" altLang="zh-CN" sz="2400" dirty="0" smtClean="0">
                <a:latin typeface="微软雅黑" panose="020B0503020204020204" pitchFamily="34" charset="-122"/>
                <a:ea typeface="微软雅黑" panose="020B0503020204020204" pitchFamily="34" charset="-122"/>
              </a:rPr>
              <a:t>：人工智能的发展改变了人们的生活”的</a:t>
            </a:r>
            <a:r>
              <a:rPr lang="zh-CN" altLang="en-US" sz="2400" dirty="0" smtClean="0">
                <a:latin typeface="微软雅黑" panose="020B0503020204020204" pitchFamily="34" charset="-122"/>
                <a:ea typeface="微软雅黑" panose="020B0503020204020204" pitchFamily="34" charset="-122"/>
              </a:rPr>
              <a:t>余弦</a:t>
            </a:r>
            <a:r>
              <a:rPr lang="zh-CN" altLang="zh-CN" sz="2400" dirty="0" smtClean="0">
                <a:latin typeface="微软雅黑" panose="020B0503020204020204" pitchFamily="34" charset="-122"/>
                <a:ea typeface="微软雅黑" panose="020B0503020204020204" pitchFamily="34" charset="-122"/>
              </a:rPr>
              <a:t>相似度为</a:t>
            </a:r>
            <a:r>
              <a:rPr lang="en-US" altLang="zh-CN" sz="2400" dirty="0" smtClean="0">
                <a:latin typeface="微软雅黑" panose="020B0503020204020204" pitchFamily="34" charset="-122"/>
                <a:ea typeface="微软雅黑" panose="020B0503020204020204" pitchFamily="34" charset="-122"/>
              </a:rPr>
              <a:t>0.447</a:t>
            </a:r>
            <a:r>
              <a:rPr lang="zh-CN" altLang="zh-CN" sz="2400" dirty="0" smtClean="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
        <p:nvSpPr>
          <p:cNvPr id="6" name="文本框 64"/>
          <p:cNvSpPr txBox="1"/>
          <p:nvPr/>
        </p:nvSpPr>
        <p:spPr>
          <a:xfrm>
            <a:off x="3715621" y="197870"/>
            <a:ext cx="400989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6.3.2  </a:t>
            </a:r>
            <a:r>
              <a:rPr lang="zh-CN" altLang="en-US" sz="3800" dirty="0" smtClean="0">
                <a:sym typeface="+mn-lt"/>
              </a:rPr>
              <a:t>相似度度量</a:t>
            </a:r>
            <a:endParaRPr lang="zh-CN" altLang="en-US" sz="3800" dirty="0">
              <a:sym typeface="+mn-lt"/>
            </a:endParaRPr>
          </a:p>
        </p:txBody>
      </p:sp>
      <p:pic>
        <p:nvPicPr>
          <p:cNvPr id="201730" name="Picture 2"/>
          <p:cNvPicPr>
            <a:picLocks noChangeAspect="1" noChangeArrowheads="1"/>
          </p:cNvPicPr>
          <p:nvPr/>
        </p:nvPicPr>
        <p:blipFill>
          <a:blip r:embed="rId1" cstate="print"/>
          <a:srcRect/>
          <a:stretch>
            <a:fillRect/>
          </a:stretch>
        </p:blipFill>
        <p:spPr bwMode="auto">
          <a:xfrm>
            <a:off x="1783144" y="5344517"/>
            <a:ext cx="8750687" cy="792088"/>
          </a:xfrm>
          <a:prstGeom prst="rect">
            <a:avLst/>
          </a:prstGeom>
          <a:noFill/>
          <a:ln w="9525">
            <a:noFill/>
            <a:miter lim="800000"/>
            <a:headEnd/>
            <a:tailEnd/>
          </a:ln>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blinds(horizontal)">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blinds(horizontal)">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blinds(horizontal)">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blinds(horizontal)">
                                      <p:cBhvr>
                                        <p:cTn id="27" dur="500"/>
                                        <p:tgtEl>
                                          <p:spTgt spid="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01730"/>
                                        </p:tgtEl>
                                        <p:attrNameLst>
                                          <p:attrName>style.visibility</p:attrName>
                                        </p:attrNameLst>
                                      </p:cBhvr>
                                      <p:to>
                                        <p:strVal val="visible"/>
                                      </p:to>
                                    </p:set>
                                    <p:animEffect transition="in" filter="randombar(horizontal)">
                                      <p:cBhvr>
                                        <p:cTn id="32" dur="500"/>
                                        <p:tgtEl>
                                          <p:spTgt spid="20173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7">
                                            <p:txEl>
                                              <p:pRg st="8" end="8"/>
                                            </p:txEl>
                                          </p:spTgt>
                                        </p:tgtEl>
                                        <p:attrNameLst>
                                          <p:attrName>style.visibility</p:attrName>
                                        </p:attrNameLst>
                                      </p:cBhvr>
                                      <p:to>
                                        <p:strVal val="visible"/>
                                      </p:to>
                                    </p:set>
                                    <p:animEffect transition="in" filter="blinds(horizontal)">
                                      <p:cBhvr>
                                        <p:cTn id="37" dur="500"/>
                                        <p:tgtEl>
                                          <p:spTgt spid="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428625" y="952029"/>
            <a:ext cx="11787188" cy="140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anose="05000000000000000000" pitchFamily="2" charset="2"/>
              <a:buChar char="p"/>
            </a:pPr>
            <a:r>
              <a:rPr lang="zh-CN" altLang="zh-CN" sz="2800" dirty="0">
                <a:latin typeface="微软雅黑" panose="020B0503020204020204" pitchFamily="34" charset="-122"/>
                <a:ea typeface="微软雅黑" panose="020B0503020204020204" pitchFamily="34" charset="-122"/>
              </a:rPr>
              <a:t>分类的任务就是确定对象属于哪个</a:t>
            </a:r>
            <a:r>
              <a:rPr lang="zh-CN" altLang="zh-CN" sz="2800" dirty="0">
                <a:solidFill>
                  <a:srgbClr val="FF0000"/>
                </a:solidFill>
                <a:latin typeface="微软雅黑" panose="020B0503020204020204" pitchFamily="34" charset="-122"/>
                <a:ea typeface="微软雅黑" panose="020B0503020204020204" pitchFamily="34" charset="-122"/>
              </a:rPr>
              <a:t>预定义的目标类</a:t>
            </a:r>
            <a:r>
              <a:rPr lang="zh-CN" altLang="zh-CN" sz="2800" dirty="0" smtClean="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1031875" lvl="1" indent="-457200">
              <a:buFont typeface="Wingdings" panose="05000000000000000000" pitchFamily="2" charset="2"/>
              <a:buChar char="n"/>
            </a:pPr>
            <a:r>
              <a:rPr lang="zh-CN" altLang="zh-CN" sz="2800" dirty="0">
                <a:latin typeface="微软雅黑" panose="020B0503020204020204" pitchFamily="34" charset="-122"/>
                <a:ea typeface="微软雅黑" panose="020B0503020204020204" pitchFamily="34" charset="-122"/>
              </a:rPr>
              <a:t>根据电子邮件的标题和内容检查出垃圾邮件</a:t>
            </a:r>
            <a:endParaRPr lang="en-US" altLang="zh-CN" sz="2800" dirty="0">
              <a:latin typeface="微软雅黑" panose="020B0503020204020204" pitchFamily="34" charset="-122"/>
              <a:ea typeface="微软雅黑" panose="020B0503020204020204" pitchFamily="34" charset="-122"/>
            </a:endParaRPr>
          </a:p>
          <a:p>
            <a:pPr marL="1031875" lvl="1" indent="-457200">
              <a:buFont typeface="Wingdings" panose="05000000000000000000" pitchFamily="2" charset="2"/>
              <a:buChar char="n"/>
            </a:pPr>
            <a:r>
              <a:rPr lang="zh-CN" altLang="zh-CN" sz="2800" dirty="0">
                <a:latin typeface="微软雅黑" panose="020B0503020204020204" pitchFamily="34" charset="-122"/>
                <a:ea typeface="微软雅黑" panose="020B0503020204020204" pitchFamily="34" charset="-122"/>
              </a:rPr>
              <a:t>对一大堆照片区分出哪些是风景照、哪些是人物照</a:t>
            </a:r>
            <a:endParaRPr lang="zh-CN" altLang="en-US" sz="28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37087" y="159941"/>
            <a:ext cx="409485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  </a:t>
            </a:r>
            <a:r>
              <a:rPr lang="zh-CN" altLang="en-US" sz="3800" dirty="0" smtClean="0">
                <a:sym typeface="+mn-lt"/>
              </a:rPr>
              <a:t>分类算法分析</a:t>
            </a:r>
            <a:endParaRPr lang="zh-CN" altLang="en-US" sz="3800" dirty="0">
              <a:sym typeface="+mn-lt"/>
            </a:endParaRPr>
          </a:p>
        </p:txBody>
      </p:sp>
      <p:grpSp>
        <p:nvGrpSpPr>
          <p:cNvPr id="9" name="组合 8"/>
          <p:cNvGrpSpPr/>
          <p:nvPr/>
        </p:nvGrpSpPr>
        <p:grpSpPr>
          <a:xfrm>
            <a:off x="1892871" y="2464197"/>
            <a:ext cx="8326112" cy="3600400"/>
            <a:chOff x="257175" y="1857375"/>
            <a:chExt cx="4600575" cy="1989138"/>
          </a:xfrm>
        </p:grpSpPr>
        <p:pic>
          <p:nvPicPr>
            <p:cNvPr id="10" name="Picture 2"/>
            <p:cNvPicPr>
              <a:picLocks noChangeAspect="1" noChangeArrowheads="1"/>
            </p:cNvPicPr>
            <p:nvPr/>
          </p:nvPicPr>
          <p:blipFill>
            <a:blip r:embed="rId1" cstate="print"/>
            <a:srcRect l="33923" t="30586" r="60" b="32707"/>
            <a:stretch>
              <a:fillRect/>
            </a:stretch>
          </p:blipFill>
          <p:spPr bwMode="auto">
            <a:xfrm>
              <a:off x="285750" y="1941513"/>
              <a:ext cx="4572000" cy="1905000"/>
            </a:xfrm>
            <a:prstGeom prst="rect">
              <a:avLst/>
            </a:prstGeom>
            <a:noFill/>
            <a:ln w="9525">
              <a:noFill/>
              <a:miter lim="800000"/>
              <a:headEnd/>
              <a:tailEnd/>
            </a:ln>
          </p:spPr>
        </p:pic>
        <p:sp>
          <p:nvSpPr>
            <p:cNvPr id="11" name="椭圆 10"/>
            <p:cNvSpPr>
              <a:spLocks noChangeArrowheads="1"/>
            </p:cNvSpPr>
            <p:nvPr/>
          </p:nvSpPr>
          <p:spPr bwMode="auto">
            <a:xfrm>
              <a:off x="285750" y="1870075"/>
              <a:ext cx="500063" cy="500063"/>
            </a:xfrm>
            <a:prstGeom prst="ellipse">
              <a:avLst/>
            </a:prstGeom>
            <a:noFill/>
            <a:ln w="25400" cap="flat" cmpd="sng">
              <a:solidFill>
                <a:schemeClr val="accent2"/>
              </a:solidFill>
              <a:round/>
            </a:ln>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12" name="椭圆 11"/>
            <p:cNvSpPr>
              <a:spLocks noChangeArrowheads="1"/>
            </p:cNvSpPr>
            <p:nvPr/>
          </p:nvSpPr>
          <p:spPr bwMode="auto">
            <a:xfrm>
              <a:off x="257175" y="2828925"/>
              <a:ext cx="501650" cy="501650"/>
            </a:xfrm>
            <a:prstGeom prst="ellipse">
              <a:avLst/>
            </a:prstGeom>
            <a:noFill/>
            <a:ln w="25400" cap="flat" cmpd="sng">
              <a:solidFill>
                <a:schemeClr val="accent2"/>
              </a:solidFill>
              <a:round/>
            </a:ln>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13" name="椭圆 12"/>
            <p:cNvSpPr>
              <a:spLocks noChangeArrowheads="1"/>
            </p:cNvSpPr>
            <p:nvPr/>
          </p:nvSpPr>
          <p:spPr bwMode="auto">
            <a:xfrm>
              <a:off x="271463" y="3287713"/>
              <a:ext cx="500062" cy="500062"/>
            </a:xfrm>
            <a:prstGeom prst="ellipse">
              <a:avLst/>
            </a:prstGeom>
            <a:noFill/>
            <a:ln w="25400" cap="flat" cmpd="sng">
              <a:solidFill>
                <a:schemeClr val="accent2"/>
              </a:solidFill>
              <a:round/>
            </a:ln>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14" name="椭圆 13"/>
            <p:cNvSpPr>
              <a:spLocks noChangeArrowheads="1"/>
            </p:cNvSpPr>
            <p:nvPr/>
          </p:nvSpPr>
          <p:spPr bwMode="auto">
            <a:xfrm>
              <a:off x="1143000" y="1857375"/>
              <a:ext cx="500063" cy="500063"/>
            </a:xfrm>
            <a:prstGeom prst="ellipse">
              <a:avLst/>
            </a:prstGeom>
            <a:noFill/>
            <a:ln w="25400" cap="flat" cmpd="sng">
              <a:solidFill>
                <a:schemeClr val="accent2"/>
              </a:solidFill>
              <a:round/>
            </a:ln>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a:solidFill>
                  <a:srgbClr val="000000"/>
                </a:solidFill>
                <a:latin typeface="宋体" panose="02010600030101010101" pitchFamily="2" charset="-122"/>
                <a:sym typeface="宋体" panose="02010600030101010101" pitchFamily="2" charset="-122"/>
              </a:endParaRPr>
            </a:p>
          </p:txBody>
        </p:sp>
      </p:grpSp>
      <p:sp>
        <p:nvSpPr>
          <p:cNvPr id="2" name="矩形 1"/>
          <p:cNvSpPr/>
          <p:nvPr/>
        </p:nvSpPr>
        <p:spPr>
          <a:xfrm>
            <a:off x="3693071" y="6352629"/>
            <a:ext cx="4987263" cy="400110"/>
          </a:xfrm>
          <a:prstGeom prst="rect">
            <a:avLst/>
          </a:prstGeom>
        </p:spPr>
        <p:txBody>
          <a:bodyPr wrap="none">
            <a:spAutoFit/>
          </a:bodyPr>
          <a:lstStyle/>
          <a:p>
            <a:r>
              <a:rPr lang="zh-CN" altLang="en-US" sz="2000" b="1" dirty="0">
                <a:latin typeface="微软雅黑 Light" panose="020B0502040204020203" pitchFamily="34" charset="-122"/>
                <a:ea typeface="微软雅黑 Light" panose="020B0502040204020203" pitchFamily="34" charset="-122"/>
              </a:rPr>
              <a:t>图片分类案例：从图库中识别出“日蚀”图片</a:t>
            </a:r>
            <a:endParaRPr lang="zh-CN" altLang="en-US" sz="2000" b="1" dirty="0">
              <a:latin typeface="微软雅黑 Light" panose="020B0502040204020203" pitchFamily="34" charset="-122"/>
              <a:ea typeface="微软雅黑 Light" panose="020B0502040204020203"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0" y="866292"/>
            <a:ext cx="12121430" cy="565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分类（</a:t>
            </a:r>
            <a:r>
              <a:rPr lang="en-US" altLang="zh-CN" sz="2800" dirty="0">
                <a:latin typeface="微软雅黑" panose="020B0503020204020204" pitchFamily="34" charset="-122"/>
                <a:ea typeface="微软雅黑" panose="020B0503020204020204" pitchFamily="34" charset="-122"/>
              </a:rPr>
              <a:t>Classification</a:t>
            </a:r>
            <a:r>
              <a:rPr lang="zh-CN" altLang="en-US" sz="2800" dirty="0">
                <a:latin typeface="微软雅黑" panose="020B0503020204020204" pitchFamily="34" charset="-122"/>
                <a:ea typeface="微软雅黑" panose="020B0503020204020204" pitchFamily="34" charset="-122"/>
              </a:rPr>
              <a:t>）是机器学习的一项重要任务，是指在数据库的各个对象中找出</a:t>
            </a:r>
            <a:r>
              <a:rPr lang="zh-CN" altLang="en-US" sz="2800" dirty="0">
                <a:solidFill>
                  <a:srgbClr val="FF0000"/>
                </a:solidFill>
                <a:latin typeface="微软雅黑" panose="020B0503020204020204" pitchFamily="34" charset="-122"/>
                <a:ea typeface="微软雅黑" panose="020B0503020204020204" pitchFamily="34" charset="-122"/>
              </a:rPr>
              <a:t>共同特征</a:t>
            </a:r>
            <a:r>
              <a:rPr lang="zh-CN" altLang="en-US" sz="2800" dirty="0">
                <a:latin typeface="微软雅黑" panose="020B0503020204020204" pitchFamily="34" charset="-122"/>
                <a:ea typeface="微软雅黑" panose="020B0503020204020204" pitchFamily="34" charset="-122"/>
              </a:rPr>
              <a:t>，并按照</a:t>
            </a:r>
            <a:r>
              <a:rPr lang="zh-CN" altLang="en-US" sz="2800" dirty="0">
                <a:solidFill>
                  <a:srgbClr val="FF0000"/>
                </a:solidFill>
                <a:latin typeface="微软雅黑" panose="020B0503020204020204" pitchFamily="34" charset="-122"/>
                <a:ea typeface="微软雅黑" panose="020B0503020204020204" pitchFamily="34" charset="-122"/>
              </a:rPr>
              <a:t>分类模型</a:t>
            </a:r>
            <a:r>
              <a:rPr lang="zh-CN" altLang="en-US" sz="2800" dirty="0">
                <a:latin typeface="微软雅黑" panose="020B0503020204020204" pitchFamily="34" charset="-122"/>
                <a:ea typeface="微软雅黑" panose="020B0503020204020204" pitchFamily="34" charset="-122"/>
              </a:rPr>
              <a:t>把它们进行</a:t>
            </a:r>
            <a:r>
              <a:rPr lang="zh-CN" altLang="en-US" sz="2800" dirty="0">
                <a:solidFill>
                  <a:srgbClr val="FF0000"/>
                </a:solidFill>
                <a:latin typeface="微软雅黑" panose="020B0503020204020204" pitchFamily="34" charset="-122"/>
                <a:ea typeface="微软雅黑" panose="020B0503020204020204" pitchFamily="34" charset="-122"/>
              </a:rPr>
              <a:t>分类</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600" dirty="0">
                <a:latin typeface="微软雅黑" panose="020B0503020204020204" pitchFamily="34" charset="-122"/>
                <a:ea typeface="微软雅黑" panose="020B0503020204020204" pitchFamily="34" charset="-122"/>
              </a:rPr>
              <a:t>分类分析时将依据“训练集”数据的类标号，对类进行准确的描述或者建立模型，该模型能够很好地拟合输入数据中类标号和属性集之间的联系，还要能正确地预测未知样本的类标号</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600" dirty="0">
                <a:latin typeface="微软雅黑" panose="020B0503020204020204" pitchFamily="34" charset="-122"/>
                <a:ea typeface="微软雅黑" panose="020B0503020204020204" pitchFamily="34" charset="-122"/>
              </a:rPr>
              <a:t>属于典型的</a:t>
            </a:r>
            <a:r>
              <a:rPr lang="zh-CN" altLang="en-US" sz="2600" dirty="0">
                <a:solidFill>
                  <a:srgbClr val="FF0000"/>
                </a:solidFill>
                <a:latin typeface="微软雅黑" panose="020B0503020204020204" pitchFamily="34" charset="-122"/>
                <a:ea typeface="微软雅黑" panose="020B0503020204020204" pitchFamily="34" charset="-122"/>
              </a:rPr>
              <a:t>监督学习</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endParaRPr lang="en-US" altLang="zh-CN" sz="24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6.4.1  </a:t>
            </a:r>
            <a:r>
              <a:rPr lang="zh-CN" altLang="en-US" sz="3800" dirty="0" smtClean="0">
                <a:sym typeface="+mn-lt"/>
              </a:rPr>
              <a:t>分类概述</a:t>
            </a:r>
            <a:endParaRPr lang="zh-CN" altLang="en-US" sz="3800" dirty="0">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animEffect transition="in" filter="randombar(horizontal)">
                                      <p:cBhvr>
                                        <p:cTn id="7" dur="500"/>
                                        <p:tgtEl>
                                          <p:spTgt spid="256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12" dur="500"/>
                                        <p:tgtEl>
                                          <p:spTgt spid="256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0" y="866292"/>
            <a:ext cx="12121430" cy="393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解决分类问题的一般</a:t>
            </a:r>
            <a:r>
              <a:rPr lang="zh-CN" altLang="en-US" sz="2800" dirty="0" smtClean="0">
                <a:latin typeface="微软雅黑" panose="020B0503020204020204" pitchFamily="34" charset="-122"/>
                <a:ea typeface="微软雅黑" panose="020B0503020204020204" pitchFamily="34" charset="-122"/>
              </a:rPr>
              <a:t>过程</a:t>
            </a:r>
            <a:endParaRPr lang="en-US" altLang="zh-CN" sz="2800" dirty="0" smtClean="0">
              <a:latin typeface="微软雅黑" panose="020B0503020204020204" pitchFamily="34" charset="-122"/>
              <a:ea typeface="微软雅黑" panose="020B0503020204020204" pitchFamily="34" charset="-122"/>
            </a:endParaRPr>
          </a:p>
          <a:p>
            <a:pPr lvl="1" indent="0">
              <a:lnSpc>
                <a:spcPct val="150000"/>
              </a:lnSpc>
              <a:defRPr/>
            </a:pP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1</a:t>
            </a:r>
            <a:r>
              <a:rPr lang="zh-CN" altLang="en-US" sz="2800" dirty="0" smtClean="0">
                <a:latin typeface="微软雅黑" panose="020B0503020204020204" pitchFamily="34" charset="-122"/>
                <a:ea typeface="微软雅黑" panose="020B0503020204020204" pitchFamily="34" charset="-122"/>
              </a:rPr>
              <a:t>）</a:t>
            </a:r>
            <a:r>
              <a:rPr lang="zh-CN" altLang="en-US" sz="2800" dirty="0" smtClean="0">
                <a:solidFill>
                  <a:srgbClr val="FF0000"/>
                </a:solidFill>
                <a:latin typeface="微软雅黑" panose="020B0503020204020204" pitchFamily="34" charset="-122"/>
                <a:ea typeface="微软雅黑" panose="020B0503020204020204" pitchFamily="34" charset="-122"/>
              </a:rPr>
              <a:t>建立</a:t>
            </a:r>
            <a:r>
              <a:rPr lang="zh-CN" altLang="en-US" sz="2800" dirty="0">
                <a:solidFill>
                  <a:srgbClr val="FF0000"/>
                </a:solidFill>
                <a:latin typeface="微软雅黑" panose="020B0503020204020204" pitchFamily="34" charset="-122"/>
                <a:ea typeface="微软雅黑" panose="020B0503020204020204" pitchFamily="34" charset="-122"/>
              </a:rPr>
              <a:t>分类</a:t>
            </a:r>
            <a:r>
              <a:rPr lang="zh-CN" altLang="en-US" sz="2800" dirty="0" smtClean="0">
                <a:solidFill>
                  <a:srgbClr val="FF0000"/>
                </a:solidFill>
                <a:latin typeface="微软雅黑" panose="020B0503020204020204" pitchFamily="34" charset="-122"/>
                <a:ea typeface="微软雅黑" panose="020B0503020204020204" pitchFamily="34" charset="-122"/>
              </a:rPr>
              <a:t>模型</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lvl="1" indent="0">
              <a:lnSpc>
                <a:spcPct val="150000"/>
              </a:lnSpc>
              <a:defRPr/>
            </a:pPr>
            <a:r>
              <a:rPr lang="zh-CN" altLang="en-US" sz="2800" dirty="0" smtClean="0">
                <a:latin typeface="微软雅黑" panose="020B0503020204020204" pitchFamily="34" charset="-122"/>
                <a:ea typeface="微软雅黑" panose="020B0503020204020204" pitchFamily="34" charset="-122"/>
              </a:rPr>
              <a:t>       分类</a:t>
            </a:r>
            <a:r>
              <a:rPr lang="zh-CN" altLang="en-US" sz="2800" dirty="0">
                <a:latin typeface="微软雅黑" panose="020B0503020204020204" pitchFamily="34" charset="-122"/>
                <a:ea typeface="微软雅黑" panose="020B0503020204020204" pitchFamily="34" charset="-122"/>
              </a:rPr>
              <a:t>模型的建立是通过分析训练样本数据总结得出的一般性的分类规则，模型以分类规则、决策树或数学公式的形式给出。</a:t>
            </a:r>
            <a:endParaRPr lang="en-US" altLang="zh-CN" sz="28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32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6.4.1  </a:t>
            </a:r>
            <a:r>
              <a:rPr lang="zh-CN" altLang="en-US" sz="3800" dirty="0" smtClean="0">
                <a:sym typeface="+mn-lt"/>
              </a:rPr>
              <a:t>分类概述</a:t>
            </a:r>
            <a:endParaRPr lang="zh-CN" altLang="en-US" sz="3800" dirty="0">
              <a:sym typeface="+mn-lt"/>
            </a:endParaRPr>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29686" y="3904357"/>
            <a:ext cx="5275953"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349255" y="6496645"/>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分类模型的建立</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0" y="866292"/>
            <a:ext cx="12121430" cy="457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解决分类问题的一般</a:t>
            </a:r>
            <a:r>
              <a:rPr lang="zh-CN" altLang="en-US" sz="2800" dirty="0" smtClean="0">
                <a:latin typeface="微软雅黑" panose="020B0503020204020204" pitchFamily="34" charset="-122"/>
                <a:ea typeface="微软雅黑" panose="020B0503020204020204" pitchFamily="34" charset="-122"/>
              </a:rPr>
              <a:t>过程</a:t>
            </a:r>
            <a:endParaRPr lang="en-US" altLang="zh-CN" sz="2800" dirty="0" smtClean="0">
              <a:latin typeface="微软雅黑" panose="020B0503020204020204" pitchFamily="34" charset="-122"/>
              <a:ea typeface="微软雅黑" panose="020B0503020204020204" pitchFamily="34" charset="-122"/>
            </a:endParaRPr>
          </a:p>
          <a:p>
            <a:pPr lvl="1" indent="0">
              <a:lnSpc>
                <a:spcPct val="150000"/>
              </a:lnSpc>
              <a:defRPr/>
            </a:pP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a:t>
            </a:r>
            <a:r>
              <a:rPr lang="zh-CN" altLang="en-US" sz="2800" dirty="0" smtClean="0">
                <a:solidFill>
                  <a:srgbClr val="FF0000"/>
                </a:solidFill>
                <a:latin typeface="微软雅黑" panose="020B0503020204020204" pitchFamily="34" charset="-122"/>
                <a:ea typeface="微软雅黑" panose="020B0503020204020204" pitchFamily="34" charset="-122"/>
              </a:rPr>
              <a:t>分类模型的应用</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lvl="1" indent="0">
              <a:lnSpc>
                <a:spcPct val="150000"/>
              </a:lnSpc>
              <a:defRPr/>
            </a:pPr>
            <a:r>
              <a:rPr lang="zh-CN" altLang="en-US" sz="2800" dirty="0" smtClean="0">
                <a:latin typeface="微软雅黑" panose="020B0503020204020204" pitchFamily="34" charset="-122"/>
                <a:ea typeface="微软雅黑" panose="020B0503020204020204" pitchFamily="34" charset="-122"/>
              </a:rPr>
              <a:t>    在</a:t>
            </a:r>
            <a:r>
              <a:rPr lang="zh-CN" altLang="en-US" sz="2800" dirty="0">
                <a:latin typeface="微软雅黑" panose="020B0503020204020204" pitchFamily="34" charset="-122"/>
                <a:ea typeface="微软雅黑" panose="020B0503020204020204" pitchFamily="34" charset="-122"/>
              </a:rPr>
              <a:t>对建立的分类模型进行应用之前，需要对模型进行评估，在确保分类模型的准确性和精度的情况下，才能运用该分类模型对未知其类型的样本进行分类处理。</a:t>
            </a:r>
            <a:endParaRPr lang="en-US" altLang="zh-CN" sz="28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32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6.4.1  </a:t>
            </a:r>
            <a:r>
              <a:rPr lang="zh-CN" altLang="en-US" sz="3800" dirty="0" smtClean="0">
                <a:sym typeface="+mn-lt"/>
              </a:rPr>
              <a:t>分类概述</a:t>
            </a:r>
            <a:endParaRPr lang="zh-CN" altLang="en-US" sz="3800" dirty="0">
              <a:sym typeface="+mn-lt"/>
            </a:endParaRPr>
          </a:p>
        </p:txBody>
      </p:sp>
      <p:sp>
        <p:nvSpPr>
          <p:cNvPr id="2" name="矩形 1"/>
          <p:cNvSpPr/>
          <p:nvPr/>
        </p:nvSpPr>
        <p:spPr>
          <a:xfrm>
            <a:off x="6213351" y="6756429"/>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分类模型</a:t>
            </a:r>
            <a:r>
              <a:rPr lang="zh-CN" altLang="en-US" sz="2000" dirty="0" smtClean="0">
                <a:latin typeface="微软雅黑" panose="020B0503020204020204" pitchFamily="34" charset="-122"/>
                <a:ea typeface="微软雅黑" panose="020B0503020204020204" pitchFamily="34" charset="-122"/>
              </a:rPr>
              <a:t>的应用</a:t>
            </a:r>
            <a:endParaRPr lang="zh-CN" altLang="en-US" sz="2000" dirty="0">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97127" y="3904357"/>
            <a:ext cx="5760640" cy="282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randombar(horizontal)">
                                      <p:cBhvr>
                                        <p:cTn id="7" dur="500"/>
                                        <p:tgtEl>
                                          <p:spTgt spid="614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fld>
            <a:endParaRPr lang="en-US" altLang="zh-CN"/>
          </a:p>
        </p:txBody>
      </p:sp>
      <p:sp>
        <p:nvSpPr>
          <p:cNvPr id="25605" name="Rectangle 3"/>
          <p:cNvSpPr>
            <a:spLocks noChangeArrowheads="1"/>
          </p:cNvSpPr>
          <p:nvPr/>
        </p:nvSpPr>
        <p:spPr bwMode="auto">
          <a:xfrm>
            <a:off x="0" y="736005"/>
            <a:ext cx="12121430" cy="5378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分类模型的</a:t>
            </a:r>
            <a:r>
              <a:rPr lang="zh-CN" altLang="en-US" sz="2800" dirty="0" smtClean="0">
                <a:latin typeface="微软雅黑" panose="020B0503020204020204" pitchFamily="34" charset="-122"/>
                <a:ea typeface="微软雅黑" panose="020B0503020204020204" pitchFamily="34" charset="-122"/>
              </a:rPr>
              <a:t>评估</a:t>
            </a:r>
            <a:endParaRPr lang="en-US" altLang="zh-CN" sz="28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分类模型的性能根据模型正确的和错误的测试记录计数进行评估，这些计数存放在混淆矩阵里</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097280" lvl="1" indent="-457200">
              <a:lnSpc>
                <a:spcPct val="150000"/>
              </a:lnSpc>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对于类别</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来说，模型在测试集上的结果可以分为以下四种情况：</a:t>
            </a:r>
            <a:endParaRPr lang="en-US" altLang="zh-CN" sz="2400" dirty="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真正例（</a:t>
            </a:r>
            <a:r>
              <a:rPr lang="en-US" altLang="zh-CN" sz="2000" dirty="0">
                <a:latin typeface="微软雅黑" panose="020B0503020204020204" pitchFamily="34" charset="-122"/>
                <a:ea typeface="微软雅黑" panose="020B0503020204020204" pitchFamily="34" charset="-122"/>
              </a:rPr>
              <a:t>True Positive, TP</a:t>
            </a:r>
            <a:r>
              <a:rPr lang="zh-CN" altLang="en-US" sz="2000" dirty="0">
                <a:latin typeface="微软雅黑" panose="020B0503020204020204" pitchFamily="34" charset="-122"/>
                <a:ea typeface="微软雅黑" panose="020B0503020204020204" pitchFamily="34" charset="-122"/>
              </a:rPr>
              <a:t>）：一个样本的真实类别为</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并且模型正确地预测为类别</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假负例（</a:t>
            </a:r>
            <a:r>
              <a:rPr lang="en-US" altLang="zh-CN" sz="2000" dirty="0">
                <a:latin typeface="微软雅黑" panose="020B0503020204020204" pitchFamily="34" charset="-122"/>
                <a:ea typeface="微软雅黑" panose="020B0503020204020204" pitchFamily="34" charset="-122"/>
              </a:rPr>
              <a:t>False Negative, FN</a:t>
            </a:r>
            <a:r>
              <a:rPr lang="zh-CN" altLang="en-US" sz="2000" dirty="0">
                <a:latin typeface="微软雅黑" panose="020B0503020204020204" pitchFamily="34" charset="-122"/>
                <a:ea typeface="微软雅黑" panose="020B0503020204020204" pitchFamily="34" charset="-122"/>
              </a:rPr>
              <a:t>）：一个样本的真实类别为</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，模型错误地预测为其它类；</a:t>
            </a:r>
            <a:endParaRPr lang="zh-CN" altLang="en-US" sz="2000" dirty="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假正例（</a:t>
            </a:r>
            <a:r>
              <a:rPr lang="en-US" altLang="zh-CN" sz="2000" dirty="0">
                <a:latin typeface="微软雅黑" panose="020B0503020204020204" pitchFamily="34" charset="-122"/>
                <a:ea typeface="微软雅黑" panose="020B0503020204020204" pitchFamily="34" charset="-122"/>
              </a:rPr>
              <a:t>False Positive, FP</a:t>
            </a:r>
            <a:r>
              <a:rPr lang="zh-CN" altLang="en-US" sz="2000" dirty="0">
                <a:latin typeface="微软雅黑" panose="020B0503020204020204" pitchFamily="34" charset="-122"/>
                <a:ea typeface="微软雅黑" panose="020B0503020204020204" pitchFamily="34" charset="-122"/>
              </a:rPr>
              <a:t>）：一个样本的真实类别为其它类，模型错误地预测为类</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1739900" lvl="2" indent="-4572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真负例（</a:t>
            </a:r>
            <a:r>
              <a:rPr lang="en-US" altLang="zh-CN" sz="2000" dirty="0">
                <a:latin typeface="微软雅黑" panose="020B0503020204020204" pitchFamily="34" charset="-122"/>
                <a:ea typeface="微软雅黑" panose="020B0503020204020204" pitchFamily="34" charset="-122"/>
              </a:rPr>
              <a:t>True Negative, TN</a:t>
            </a:r>
            <a:r>
              <a:rPr lang="zh-CN" altLang="en-US" sz="2000" dirty="0">
                <a:latin typeface="微软雅黑" panose="020B0503020204020204" pitchFamily="34" charset="-122"/>
                <a:ea typeface="微软雅黑" panose="020B0503020204020204" pitchFamily="34" charset="-122"/>
              </a:rPr>
              <a:t>）：一个样本的真实类别为其它类，模型也预测为其它类。</a:t>
            </a:r>
            <a:endParaRPr lang="en-US" altLang="zh-CN" sz="2000" dirty="0" smtClean="0">
              <a:latin typeface="微软雅黑" panose="020B0503020204020204" pitchFamily="34" charset="-122"/>
              <a:ea typeface="微软雅黑" panose="020B0503020204020204" pitchFamily="34" charset="-122"/>
            </a:endParaRPr>
          </a:p>
          <a:p>
            <a:pPr marL="1739900" lvl="2" indent="-457200">
              <a:defRPr/>
            </a:pPr>
            <a:r>
              <a:rPr lang="en-US" altLang="zh-CN" sz="2400" dirty="0" smtClean="0"/>
              <a:t>                </a:t>
            </a:r>
            <a:endParaRPr lang="en-US" altLang="zh-CN" sz="2400" dirty="0" smtClean="0"/>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6.4.1  </a:t>
            </a:r>
            <a:r>
              <a:rPr lang="zh-CN" altLang="en-US" sz="3800" dirty="0" smtClean="0">
                <a:sym typeface="+mn-lt"/>
              </a:rPr>
              <a:t>分类概述</a:t>
            </a:r>
            <a:endParaRPr lang="zh-CN" altLang="en-US" sz="3800" dirty="0">
              <a:sym typeface="+mn-lt"/>
            </a:endParaRPr>
          </a:p>
        </p:txBody>
      </p:sp>
      <p:graphicFrame>
        <p:nvGraphicFramePr>
          <p:cNvPr id="2" name="表格 1"/>
          <p:cNvGraphicFramePr>
            <a:graphicFrameLocks noGrp="1"/>
          </p:cNvGraphicFramePr>
          <p:nvPr/>
        </p:nvGraphicFramePr>
        <p:xfrm>
          <a:off x="3333031" y="4912469"/>
          <a:ext cx="5688633" cy="1944216"/>
        </p:xfrm>
        <a:graphic>
          <a:graphicData uri="http://schemas.openxmlformats.org/drawingml/2006/table">
            <a:tbl>
              <a:tblPr firstRow="1" firstCol="1" bandRow="1"/>
              <a:tblGrid>
                <a:gridCol w="1896211"/>
                <a:gridCol w="1896211"/>
                <a:gridCol w="1896211"/>
              </a:tblGrid>
              <a:tr h="486054">
                <a:tc rowSpan="2">
                  <a:txBody>
                    <a:bodyPr/>
                    <a:lstStyle/>
                    <a:p>
                      <a:pPr algn="ctr">
                        <a:spcAft>
                          <a:spcPts val="0"/>
                        </a:spcAft>
                      </a:pPr>
                      <a:r>
                        <a:rPr lang="zh-CN" sz="2000" kern="100" dirty="0">
                          <a:effectLst/>
                          <a:latin typeface="等线" panose="02010600030101010101" charset="-122"/>
                          <a:ea typeface="宋体" panose="02010600030101010101" pitchFamily="2" charset="-122"/>
                          <a:cs typeface="Times New Roman" panose="02020603050405020304"/>
                        </a:rPr>
                        <a:t>真实类别</a:t>
                      </a:r>
                      <a:endParaRPr lang="zh-CN" sz="2800" kern="100" dirty="0">
                        <a:effectLst/>
                        <a:latin typeface="等线" panose="02010600030101010101" charset="-122"/>
                        <a:ea typeface="等线" panose="02010600030101010101"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2000" kern="100" dirty="0">
                          <a:effectLst/>
                          <a:latin typeface="等线" panose="02010600030101010101" charset="-122"/>
                          <a:ea typeface="宋体" panose="02010600030101010101" pitchFamily="2" charset="-122"/>
                          <a:cs typeface="Times New Roman" panose="02020603050405020304"/>
                        </a:rPr>
                        <a:t>预测类别</a:t>
                      </a:r>
                      <a:endParaRPr lang="zh-CN" sz="28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r h="486054">
                <a:tc vMerge="1">
                  <a:tcPr/>
                </a:tc>
                <a:tc>
                  <a:txBody>
                    <a:bodyPr/>
                    <a:lstStyle/>
                    <a:p>
                      <a:pPr algn="ctr">
                        <a:spcAft>
                          <a:spcPts val="0"/>
                        </a:spcAft>
                      </a:pPr>
                      <a:r>
                        <a:rPr lang="zh-CN" sz="2000" kern="100" dirty="0">
                          <a:effectLst/>
                          <a:latin typeface="Calibri" panose="020F0502020204030204"/>
                          <a:ea typeface="宋体" panose="02010600030101010101" pitchFamily="2" charset="-122"/>
                          <a:cs typeface="Times New Roman" panose="02020603050405020304"/>
                        </a:rPr>
                        <a:t>正例</a:t>
                      </a:r>
                      <a:endParaRPr lang="zh-CN" sz="28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effectLst/>
                          <a:latin typeface="Calibri" panose="020F0502020204030204"/>
                          <a:ea typeface="宋体" panose="02010600030101010101" pitchFamily="2" charset="-122"/>
                          <a:cs typeface="Times New Roman" panose="02020603050405020304"/>
                        </a:rPr>
                        <a:t>负例</a:t>
                      </a:r>
                      <a:endParaRPr lang="zh-CN" sz="2800" kern="10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6054">
                <a:tc>
                  <a:txBody>
                    <a:bodyPr/>
                    <a:lstStyle/>
                    <a:p>
                      <a:pPr algn="ctr">
                        <a:spcAft>
                          <a:spcPts val="0"/>
                        </a:spcAft>
                      </a:pPr>
                      <a:r>
                        <a:rPr lang="zh-CN" sz="2000" kern="100">
                          <a:effectLst/>
                          <a:latin typeface="Calibri" panose="020F0502020204030204"/>
                          <a:ea typeface="宋体" panose="02010600030101010101" pitchFamily="2" charset="-122"/>
                          <a:cs typeface="Times New Roman" panose="02020603050405020304"/>
                        </a:rPr>
                        <a:t>正例</a:t>
                      </a:r>
                      <a:endParaRPr lang="zh-CN" sz="2800" kern="100">
                        <a:effectLst/>
                        <a:latin typeface="等线" panose="02010600030101010101" charset="-122"/>
                        <a:ea typeface="等线" panose="02010600030101010101"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libri" panose="020F0502020204030204"/>
                          <a:ea typeface="宋体" panose="02010600030101010101" pitchFamily="2" charset="-122"/>
                          <a:cs typeface="Times New Roman" panose="02020603050405020304"/>
                        </a:rPr>
                        <a:t>TP</a:t>
                      </a:r>
                      <a:endParaRPr lang="zh-CN" sz="28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libri" panose="020F0502020204030204"/>
                          <a:ea typeface="宋体" panose="02010600030101010101" pitchFamily="2" charset="-122"/>
                          <a:cs typeface="Times New Roman" panose="02020603050405020304"/>
                        </a:rPr>
                        <a:t>FN</a:t>
                      </a:r>
                      <a:endParaRPr lang="zh-CN" sz="28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6054">
                <a:tc>
                  <a:txBody>
                    <a:bodyPr/>
                    <a:lstStyle/>
                    <a:p>
                      <a:pPr algn="ctr">
                        <a:spcAft>
                          <a:spcPts val="0"/>
                        </a:spcAft>
                      </a:pPr>
                      <a:r>
                        <a:rPr lang="zh-CN" sz="2000" kern="100">
                          <a:effectLst/>
                          <a:latin typeface="Calibri" panose="020F0502020204030204"/>
                          <a:ea typeface="宋体" panose="02010600030101010101" pitchFamily="2" charset="-122"/>
                          <a:cs typeface="Times New Roman" panose="02020603050405020304"/>
                        </a:rPr>
                        <a:t>负例</a:t>
                      </a:r>
                      <a:endParaRPr lang="zh-CN" sz="2800" kern="100">
                        <a:effectLst/>
                        <a:latin typeface="等线" panose="02010600030101010101" charset="-122"/>
                        <a:ea typeface="等线" panose="02010600030101010101"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libri" panose="020F0502020204030204"/>
                          <a:ea typeface="宋体" panose="02010600030101010101" pitchFamily="2" charset="-122"/>
                          <a:cs typeface="Times New Roman" panose="02020603050405020304"/>
                        </a:rPr>
                        <a:t>FP</a:t>
                      </a:r>
                      <a:endParaRPr lang="zh-CN" sz="28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libri" panose="020F0502020204030204"/>
                          <a:ea typeface="宋体" panose="02010600030101010101" pitchFamily="2" charset="-122"/>
                          <a:cs typeface="Times New Roman" panose="02020603050405020304"/>
                        </a:rPr>
                        <a:t>TN</a:t>
                      </a:r>
                      <a:endParaRPr lang="zh-CN" sz="2800" kern="100" dirty="0">
                        <a:effectLst/>
                        <a:latin typeface="等线" panose="02010600030101010101" charset="-122"/>
                        <a:ea typeface="等线" panose="02010600030101010101"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矩形 2"/>
          <p:cNvSpPr/>
          <p:nvPr/>
        </p:nvSpPr>
        <p:spPr>
          <a:xfrm>
            <a:off x="5067464" y="6888623"/>
            <a:ext cx="3005951"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类别预测结果的混淆矩阵</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0" dur="500"/>
                                        <p:tgtEl>
                                          <p:spTgt spid="25605">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5605">
                                            <p:txEl>
                                              <p:pRg st="4" end="4"/>
                                            </p:txEl>
                                          </p:spTgt>
                                        </p:tgtEl>
                                        <p:attrNameLst>
                                          <p:attrName>style.visibility</p:attrName>
                                        </p:attrNameLst>
                                      </p:cBhvr>
                                      <p:to>
                                        <p:strVal val="visible"/>
                                      </p:to>
                                    </p:set>
                                    <p:animEffect transition="in" filter="randombar(horizontal)">
                                      <p:cBhvr>
                                        <p:cTn id="13" dur="500"/>
                                        <p:tgtEl>
                                          <p:spTgt spid="25605">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5605">
                                            <p:txEl>
                                              <p:pRg st="5" end="5"/>
                                            </p:txEl>
                                          </p:spTgt>
                                        </p:tgtEl>
                                        <p:attrNameLst>
                                          <p:attrName>style.visibility</p:attrName>
                                        </p:attrNameLst>
                                      </p:cBhvr>
                                      <p:to>
                                        <p:strVal val="visible"/>
                                      </p:to>
                                    </p:set>
                                    <p:animEffect transition="in" filter="randombar(horizontal)">
                                      <p:cBhvr>
                                        <p:cTn id="16" dur="500"/>
                                        <p:tgtEl>
                                          <p:spTgt spid="25605">
                                            <p:txEl>
                                              <p:pRg st="5" end="5"/>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5605">
                                            <p:txEl>
                                              <p:pRg st="6" end="6"/>
                                            </p:txEl>
                                          </p:spTgt>
                                        </p:tgtEl>
                                        <p:attrNameLst>
                                          <p:attrName>style.visibility</p:attrName>
                                        </p:attrNameLst>
                                      </p:cBhvr>
                                      <p:to>
                                        <p:strVal val="visible"/>
                                      </p:to>
                                    </p:set>
                                    <p:animEffect transition="in" filter="randombar(horizontal)">
                                      <p:cBhvr>
                                        <p:cTn id="19" dur="500"/>
                                        <p:tgtEl>
                                          <p:spTgt spid="25605">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p="http://schemas.openxmlformats.org/presentationml/2006/main">
  <p:tag name="MH" val="20161022204303"/>
  <p:tag name="MH_LIBRARY" val="GRAPHIC"/>
  <p:tag name="MH_ORDER" val="文本框 14"/>
</p:tagLst>
</file>

<file path=ppt/tags/tag2.xml><?xml version="1.0" encoding="utf-8"?>
<p:tagLst xmlns:p="http://schemas.openxmlformats.org/presentationml/2006/main">
  <p:tag name="MH" val="20161022204343"/>
  <p:tag name="MH_LIBRARY" val="GRAPHIC"/>
  <p:tag name="MH_ORDER" val="标题 5"/>
</p:tagLst>
</file>

<file path=ppt/tags/tag3.xml><?xml version="1.0" encoding="utf-8"?>
<p:tagLst xmlns:p="http://schemas.openxmlformats.org/presentationml/2006/main">
  <p:tag name="MH" val="20161022204303"/>
  <p:tag name="MH_LIBRARY" val="GRAPHIC"/>
</p:tagLst>
</file>

<file path=ppt/tags/tag4.xml><?xml version="1.0" encoding="utf-8"?>
<p:tagLst xmlns:p="http://schemas.openxmlformats.org/presentationml/2006/main">
  <p:tag name="COMMONDATA" val="eyJoZGlkIjoiMGFkY2JmYzU1MTBkMjQ2OGM2NGY2NGJiMGYzNGE1MzUifQ=="/>
</p:tagLst>
</file>

<file path=ppt/theme/theme1.xml><?xml version="1.0" encoding="utf-8"?>
<a:theme xmlns:a="http://schemas.openxmlformats.org/drawingml/2006/main" name="1_自定义设计方案">
  <a:themeElements>
    <a:clrScheme name="自定义 372">
      <a:dk1>
        <a:sysClr val="windowText" lastClr="000000"/>
      </a:dk1>
      <a:lt1>
        <a:sysClr val="window" lastClr="FFFFFF"/>
      </a:lt1>
      <a:dk2>
        <a:srgbClr val="44546A"/>
      </a:dk2>
      <a:lt2>
        <a:srgbClr val="E7E6E6"/>
      </a:lt2>
      <a:accent1>
        <a:srgbClr val="007DDD"/>
      </a:accent1>
      <a:accent2>
        <a:srgbClr val="00B0F2"/>
      </a:accent2>
      <a:accent3>
        <a:srgbClr val="007DDD"/>
      </a:accent3>
      <a:accent4>
        <a:srgbClr val="00B0F2"/>
      </a:accent4>
      <a:accent5>
        <a:srgbClr val="007DDD"/>
      </a:accent5>
      <a:accent6>
        <a:srgbClr val="00B0F2"/>
      </a:accent6>
      <a:hlink>
        <a:srgbClr val="007DDD"/>
      </a:hlink>
      <a:folHlink>
        <a:srgbClr val="00B0F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defRPr sz="2800" dirty="0">
            <a:solidFill>
              <a:srgbClr val="E7E6E6">
                <a:lumMod val="25000"/>
              </a:srgbClr>
            </a:solidFill>
            <a:latin typeface="微软雅黑" panose="020B0503020204020204" pitchFamily="34" charset="-122"/>
            <a:ea typeface="微软雅黑" panose="020B0503020204020204" pitchFamily="34" charset="-122"/>
            <a:cs typeface="+mn-ea"/>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lobe">
  <a:themeElements>
    <a:clrScheme name="Glob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fontScheme name="Glob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Globe 1">
        <a:dk1>
          <a:srgbClr val="622100"/>
        </a:dk1>
        <a:lt1>
          <a:srgbClr val="FFFFFF"/>
        </a:lt1>
        <a:dk2>
          <a:srgbClr val="800000"/>
        </a:dk2>
        <a:lt2>
          <a:srgbClr val="FFFFCC"/>
        </a:lt2>
        <a:accent1>
          <a:srgbClr val="E42B00"/>
        </a:accent1>
        <a:accent2>
          <a:srgbClr val="996600"/>
        </a:accent2>
        <a:accent3>
          <a:srgbClr val="C0AAAA"/>
        </a:accent3>
        <a:accent4>
          <a:srgbClr val="DADADA"/>
        </a:accent4>
        <a:accent5>
          <a:srgbClr val="EFACAA"/>
        </a:accent5>
        <a:accent6>
          <a:srgbClr val="8A5C00"/>
        </a:accent6>
        <a:hlink>
          <a:srgbClr val="FADF6C"/>
        </a:hlink>
        <a:folHlink>
          <a:srgbClr val="FF9900"/>
        </a:folHlink>
      </a:clrScheme>
      <a:clrMap bg1="dk2" tx1="lt1" bg2="dk1" tx2="lt2" accent1="accent1" accent2="accent2" accent3="accent3" accent4="accent4" accent5="accent5" accent6="accent6" hlink="hlink" folHlink="folHlink"/>
    </a:extraClrScheme>
    <a:extraClrScheme>
      <a:clrScheme name="Globe 2">
        <a:dk1>
          <a:srgbClr val="5F4545"/>
        </a:dk1>
        <a:lt1>
          <a:srgbClr val="FFFFFF"/>
        </a:lt1>
        <a:dk2>
          <a:srgbClr val="8F6969"/>
        </a:dk2>
        <a:lt2>
          <a:srgbClr val="FFFFCC"/>
        </a:lt2>
        <a:accent1>
          <a:srgbClr val="CC6600"/>
        </a:accent1>
        <a:accent2>
          <a:srgbClr val="924C0C"/>
        </a:accent2>
        <a:accent3>
          <a:srgbClr val="C6B9B9"/>
        </a:accent3>
        <a:accent4>
          <a:srgbClr val="DADADA"/>
        </a:accent4>
        <a:accent5>
          <a:srgbClr val="E2B8AA"/>
        </a:accent5>
        <a:accent6>
          <a:srgbClr val="84440A"/>
        </a:accent6>
        <a:hlink>
          <a:srgbClr val="CFD375"/>
        </a:hlink>
        <a:folHlink>
          <a:srgbClr val="98BB91"/>
        </a:folHlink>
      </a:clrScheme>
      <a:clrMap bg1="dk2" tx1="lt1" bg2="dk1" tx2="lt2" accent1="accent1" accent2="accent2" accent3="accent3" accent4="accent4" accent5="accent5" accent6="accent6" hlink="hlink" folHlink="folHlink"/>
    </a:extraClrScheme>
    <a:extraClrScheme>
      <a:clrScheme name="Glob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Globe 4">
        <a:dk1>
          <a:srgbClr val="005856"/>
        </a:dk1>
        <a:lt1>
          <a:srgbClr val="FFFFFF"/>
        </a:lt1>
        <a:dk2>
          <a:srgbClr val="008080"/>
        </a:dk2>
        <a:lt2>
          <a:srgbClr val="FFFFCC"/>
        </a:lt2>
        <a:accent1>
          <a:srgbClr val="0099CC"/>
        </a:accent1>
        <a:accent2>
          <a:srgbClr val="00CCFF"/>
        </a:accent2>
        <a:accent3>
          <a:srgbClr val="AAC0C0"/>
        </a:accent3>
        <a:accent4>
          <a:srgbClr val="DADADA"/>
        </a:accent4>
        <a:accent5>
          <a:srgbClr val="AACAE2"/>
        </a:accent5>
        <a:accent6>
          <a:srgbClr val="00B9E7"/>
        </a:accent6>
        <a:hlink>
          <a:srgbClr val="1ACE9F"/>
        </a:hlink>
        <a:folHlink>
          <a:srgbClr val="948CCE"/>
        </a:folHlink>
      </a:clrScheme>
      <a:clrMap bg1="dk2" tx1="lt1" bg2="dk1" tx2="lt2" accent1="accent1" accent2="accent2" accent3="accent3" accent4="accent4" accent5="accent5" accent6="accent6" hlink="hlink" folHlink="folHlink"/>
    </a:extraClrScheme>
    <a:extraClrScheme>
      <a:clrScheme name="Globe 5">
        <a:dk1>
          <a:srgbClr val="3C5436"/>
        </a:dk1>
        <a:lt1>
          <a:srgbClr val="FFFFFF"/>
        </a:lt1>
        <a:dk2>
          <a:srgbClr val="5F8656"/>
        </a:dk2>
        <a:lt2>
          <a:srgbClr val="D6D8C0"/>
        </a:lt2>
        <a:accent1>
          <a:srgbClr val="61733D"/>
        </a:accent1>
        <a:accent2>
          <a:srgbClr val="324A39"/>
        </a:accent2>
        <a:accent3>
          <a:srgbClr val="B6C3B4"/>
        </a:accent3>
        <a:accent4>
          <a:srgbClr val="DADADA"/>
        </a:accent4>
        <a:accent5>
          <a:srgbClr val="B7BCAF"/>
        </a:accent5>
        <a:accent6>
          <a:srgbClr val="2C4233"/>
        </a:accent6>
        <a:hlink>
          <a:srgbClr val="73D588"/>
        </a:hlink>
        <a:folHlink>
          <a:srgbClr val="6F99B9"/>
        </a:folHlink>
      </a:clrScheme>
      <a:clrMap bg1="dk2" tx1="lt1" bg2="dk1" tx2="lt2" accent1="accent1" accent2="accent2" accent3="accent3" accent4="accent4" accent5="accent5" accent6="accent6" hlink="hlink" folHlink="folHlink"/>
    </a:extraClrScheme>
    <a:extraClrScheme>
      <a:clrScheme name="Globe 6">
        <a:dk1>
          <a:srgbClr val="5B7B65"/>
        </a:dk1>
        <a:lt1>
          <a:srgbClr val="FFFFFF"/>
        </a:lt1>
        <a:dk2>
          <a:srgbClr val="9ABE9D"/>
        </a:dk2>
        <a:lt2>
          <a:srgbClr val="336600"/>
        </a:lt2>
        <a:accent1>
          <a:srgbClr val="00CC66"/>
        </a:accent1>
        <a:accent2>
          <a:srgbClr val="4E7050"/>
        </a:accent2>
        <a:accent3>
          <a:srgbClr val="CADBCC"/>
        </a:accent3>
        <a:accent4>
          <a:srgbClr val="DADADA"/>
        </a:accent4>
        <a:accent5>
          <a:srgbClr val="AAE2B8"/>
        </a:accent5>
        <a:accent6>
          <a:srgbClr val="466548"/>
        </a:accent6>
        <a:hlink>
          <a:srgbClr val="FFFFCC"/>
        </a:hlink>
        <a:folHlink>
          <a:srgbClr val="9CE8A3"/>
        </a:folHlink>
      </a:clrScheme>
      <a:clrMap bg1="dk2" tx1="lt1" bg2="dk1" tx2="lt2" accent1="accent1" accent2="accent2" accent3="accent3" accent4="accent4" accent5="accent5" accent6="accent6" hlink="hlink" folHlink="folHlink"/>
    </a:extraClrScheme>
    <a:extraClrScheme>
      <a:clrScheme name="Globe 7">
        <a:dk1>
          <a:srgbClr val="4C4E44"/>
        </a:dk1>
        <a:lt1>
          <a:srgbClr val="FFFFFF"/>
        </a:lt1>
        <a:dk2>
          <a:srgbClr val="686B5D"/>
        </a:dk2>
        <a:lt2>
          <a:srgbClr val="D6D5C6"/>
        </a:lt2>
        <a:accent1>
          <a:srgbClr val="898D79"/>
        </a:accent1>
        <a:accent2>
          <a:srgbClr val="4D4F45"/>
        </a:accent2>
        <a:accent3>
          <a:srgbClr val="B9BAB6"/>
        </a:accent3>
        <a:accent4>
          <a:srgbClr val="DADADA"/>
        </a:accent4>
        <a:accent5>
          <a:srgbClr val="C4C5BE"/>
        </a:accent5>
        <a:accent6>
          <a:srgbClr val="45473E"/>
        </a:accent6>
        <a:hlink>
          <a:srgbClr val="58BE67"/>
        </a:hlink>
        <a:folHlink>
          <a:srgbClr val="C0C640"/>
        </a:folHlink>
      </a:clrScheme>
      <a:clrMap bg1="dk2" tx1="lt1" bg2="dk1" tx2="lt2" accent1="accent1" accent2="accent2" accent3="accent3" accent4="accent4" accent5="accent5" accent6="accent6" hlink="hlink" folHlink="folHlink"/>
    </a:extraClrScheme>
    <a:extraClrScheme>
      <a:clrScheme name="Globe 8">
        <a:dk1>
          <a:srgbClr val="000000"/>
        </a:dk1>
        <a:lt1>
          <a:srgbClr val="FFFFDD"/>
        </a:lt1>
        <a:dk2>
          <a:srgbClr val="000000"/>
        </a:dk2>
        <a:lt2>
          <a:srgbClr val="98977A"/>
        </a:lt2>
        <a:accent1>
          <a:srgbClr val="BDCDA7"/>
        </a:accent1>
        <a:accent2>
          <a:srgbClr val="A0D060"/>
        </a:accent2>
        <a:accent3>
          <a:srgbClr val="FFFFEB"/>
        </a:accent3>
        <a:accent4>
          <a:srgbClr val="000000"/>
        </a:accent4>
        <a:accent5>
          <a:srgbClr val="DBE3D0"/>
        </a:accent5>
        <a:accent6>
          <a:srgbClr val="91BC56"/>
        </a:accent6>
        <a:hlink>
          <a:srgbClr val="FADD4E"/>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EAEAEA"/>
        </a:lt1>
        <a:dk2>
          <a:srgbClr val="000000"/>
        </a:dk2>
        <a:lt2>
          <a:srgbClr val="808080"/>
        </a:lt2>
        <a:accent1>
          <a:srgbClr val="BBE0E3"/>
        </a:accent1>
        <a:accent2>
          <a:srgbClr val="333399"/>
        </a:accent2>
        <a:accent3>
          <a:srgbClr val="F3F3F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41635</Words>
  <Application>WPS 演示</Application>
  <PresentationFormat>自定义</PresentationFormat>
  <Paragraphs>5902</Paragraphs>
  <Slides>206</Slides>
  <Notes>164</Notes>
  <HiddenSlides>0</HiddenSlides>
  <MMClips>0</MMClips>
  <ScaleCrop>false</ScaleCrop>
  <HeadingPairs>
    <vt:vector size="8" baseType="variant">
      <vt:variant>
        <vt:lpstr>已用的字体</vt:lpstr>
      </vt:variant>
      <vt:variant>
        <vt:i4>32</vt:i4>
      </vt:variant>
      <vt:variant>
        <vt:lpstr>主题</vt:lpstr>
      </vt:variant>
      <vt:variant>
        <vt:i4>3</vt:i4>
      </vt:variant>
      <vt:variant>
        <vt:lpstr>嵌入 OLE 服务器</vt:lpstr>
      </vt:variant>
      <vt:variant>
        <vt:i4>2</vt:i4>
      </vt:variant>
      <vt:variant>
        <vt:lpstr>幻灯片标题</vt:lpstr>
      </vt:variant>
      <vt:variant>
        <vt:i4>206</vt:i4>
      </vt:variant>
    </vt:vector>
  </HeadingPairs>
  <TitlesOfParts>
    <vt:vector size="243" baseType="lpstr">
      <vt:lpstr>Arial</vt:lpstr>
      <vt:lpstr>宋体</vt:lpstr>
      <vt:lpstr>Wingdings</vt:lpstr>
      <vt:lpstr>Calibri</vt:lpstr>
      <vt:lpstr>微软雅黑</vt:lpstr>
      <vt:lpstr>Copperplate Gothic Bold</vt:lpstr>
      <vt:lpstr>黑体</vt:lpstr>
      <vt:lpstr>Verdana</vt:lpstr>
      <vt:lpstr>仿宋</vt:lpstr>
      <vt:lpstr>Tahoma</vt:lpstr>
      <vt:lpstr>Cambria Math</vt:lpstr>
      <vt:lpstr>幼圆</vt:lpstr>
      <vt:lpstr>Times New Roman</vt:lpstr>
      <vt:lpstr>Palatino Linotype</vt:lpstr>
      <vt:lpstr>Arial Unicode MS</vt:lpstr>
      <vt:lpstr>Calibri Light</vt:lpstr>
      <vt:lpstr>等线</vt:lpstr>
      <vt:lpstr>Times New Roman</vt:lpstr>
      <vt:lpstr>Tahoma</vt:lpstr>
      <vt:lpstr>Symbol</vt:lpstr>
      <vt:lpstr>微软雅黑 Light</vt:lpstr>
      <vt:lpstr>Calibri</vt:lpstr>
      <vt:lpstr>Arial</vt:lpstr>
      <vt:lpstr>仿宋_GB2312</vt:lpstr>
      <vt:lpstr>楷体_GB2312</vt:lpstr>
      <vt:lpstr>华文中宋</vt:lpstr>
      <vt:lpstr>华文彩云</vt:lpstr>
      <vt:lpstr>Georgia</vt:lpstr>
      <vt:lpstr>新宋体</vt:lpstr>
      <vt:lpstr>Adobe Caslon Pro</vt:lpstr>
      <vt:lpstr>楷体</vt:lpstr>
      <vt:lpstr>Segoe Print</vt:lpstr>
      <vt:lpstr>1_自定义设计方案</vt:lpstr>
      <vt:lpstr>Globe</vt:lpstr>
      <vt:lpstr>2_默认设计模板</vt:lpstr>
      <vt:lpstr>Equation.3</vt:lpstr>
      <vt:lpstr>PBrush</vt:lpstr>
      <vt:lpstr>PowerPoint 演示文稿</vt:lpstr>
      <vt:lpstr>参考书目</vt:lpstr>
      <vt:lpstr>参考书目</vt:lpstr>
      <vt:lpstr>教学视频</vt:lpstr>
      <vt:lpstr>PowerPoint 演示文稿</vt:lpstr>
      <vt:lpstr>PowerPoint 演示文稿</vt:lpstr>
      <vt:lpstr>机器学习本质</vt:lpstr>
      <vt:lpstr>机器学习与数据挖掘</vt:lpstr>
      <vt:lpstr>典型的机器学习过程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Python应用实例</vt:lpstr>
      <vt:lpstr>Python的哲学</vt:lpstr>
      <vt:lpstr>PowerPoint 演示文稿</vt:lpstr>
      <vt:lpstr>实例：电影圈的那些事儿</vt:lpstr>
      <vt:lpstr>PowerPoint 演示文稿</vt:lpstr>
      <vt:lpstr>Networkx – 电影合作网络分析</vt:lpstr>
      <vt:lpstr>PowerPoint 演示文稿</vt:lpstr>
      <vt:lpstr>PowerPoint 演示文稿</vt:lpstr>
      <vt:lpstr>PowerPoint 演示文稿</vt:lpstr>
      <vt:lpstr>PowerPoint 演示文稿</vt:lpstr>
      <vt:lpstr>6.2 归纳(示例)学习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PowerPoint 演示文稿</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决策树算法总结 </vt:lpstr>
      <vt:lpstr>经验误差与过拟合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基于聚类的应用——用户价值评估</vt:lpstr>
      <vt:lpstr>Mahout算法库</vt:lpstr>
      <vt:lpstr>PowerPoint 演示文稿</vt:lpstr>
      <vt:lpstr>批量计算 VS 流式计算</vt:lpstr>
      <vt:lpstr>关于特征、规律和学习</vt:lpstr>
      <vt:lpstr>大数据中的机器学习</vt:lpstr>
      <vt:lpstr>半监督（Semi-supervised) 学习案例</vt:lpstr>
      <vt:lpstr>数据挖掘的概念和历史</vt:lpstr>
      <vt:lpstr>主要的数据挖掘算法</vt:lpstr>
      <vt:lpstr>关联规则挖掘算法</vt:lpstr>
      <vt:lpstr>关联规则挖掘算法</vt:lpstr>
      <vt:lpstr>关联规则挖掘算法</vt:lpstr>
      <vt:lpstr>关联规则挖掘算法应用</vt:lpstr>
      <vt:lpstr>异常检测算法</vt:lpstr>
      <vt:lpstr>时间序列预测算法</vt:lpstr>
      <vt:lpstr>时间序列预测应用-运营收支预测</vt:lpstr>
      <vt:lpstr>深度学习的科普贴</vt:lpstr>
      <vt:lpstr>深度学习的背景</vt:lpstr>
      <vt:lpstr>深度学习的背景</vt:lpstr>
      <vt:lpstr>PowerPoint 演示文稿</vt:lpstr>
      <vt:lpstr>PowerPoint 演示文稿</vt:lpstr>
      <vt:lpstr>深度学习的概念</vt:lpstr>
      <vt:lpstr>PowerPoint 演示文稿</vt:lpstr>
      <vt:lpstr>深度学习的起源和发展</vt:lpstr>
      <vt:lpstr>谁重新激活了神经元网络？</vt:lpstr>
      <vt:lpstr>谁重新激活了神经元网络？</vt:lpstr>
      <vt:lpstr>深度学习实现的物理架构</vt:lpstr>
      <vt:lpstr>ImageNet竞赛</vt:lpstr>
      <vt:lpstr>卷积神经网络 Convolutional Neural Networks</vt:lpstr>
      <vt:lpstr>卷积神经网络 Convolutional Neural Networks</vt:lpstr>
      <vt:lpstr>卷积神经网络到底学到了什么</vt:lpstr>
      <vt:lpstr>卷积神经网络为什么有效</vt:lpstr>
      <vt:lpstr>AlphaGo探秘</vt:lpstr>
      <vt:lpstr>AlphaGo探秘</vt:lpstr>
      <vt:lpstr>关于深度学习和人工智能</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creator/>
  <cp:keywords>tukuppt; tukppt</cp:keywords>
  <dc:subject>熊猫办公</dc:subject>
  <cp:category>tukuppt</cp:category>
  <cp:lastModifiedBy>86139</cp:lastModifiedBy>
  <cp:revision>2</cp:revision>
  <dcterms:created xsi:type="dcterms:W3CDTF">2016-10-17T14:00:00Z</dcterms:created>
  <dcterms:modified xsi:type="dcterms:W3CDTF">2022-05-07T02:56:38Z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D318B02B8D3D4520AA8A7A088BA40152</vt:lpwstr>
  </property>
</Properties>
</file>